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5"/>
  </p:notesMasterIdLst>
  <p:handoutMasterIdLst>
    <p:handoutMasterId r:id="rId16"/>
  </p:handoutMasterIdLst>
  <p:sldIdLst>
    <p:sldId id="278" r:id="rId2"/>
    <p:sldId id="275" r:id="rId3"/>
    <p:sldId id="268" r:id="rId4"/>
    <p:sldId id="276" r:id="rId5"/>
    <p:sldId id="277" r:id="rId6"/>
    <p:sldId id="279" r:id="rId7"/>
    <p:sldId id="280"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D39"/>
    <a:srgbClr val="292C48"/>
    <a:srgbClr val="993366"/>
    <a:srgbClr val="F8F8F8"/>
    <a:srgbClr val="242630"/>
    <a:srgbClr val="2A1F43"/>
    <a:srgbClr val="0C1B43"/>
    <a:srgbClr val="000000"/>
    <a:srgbClr val="1D2225"/>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88" autoAdjust="0"/>
  </p:normalViewPr>
  <p:slideViewPr>
    <p:cSldViewPr snapToGrid="0" snapToObjects="1">
      <p:cViewPr varScale="1">
        <p:scale>
          <a:sx n="62" d="100"/>
          <a:sy n="62" d="100"/>
        </p:scale>
        <p:origin x="828" y="44"/>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2/28/2022</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2/28/2022</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2/28/2022</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2/28/2022</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E47E497-4B3A-4297-A26D-8AFAAC71F1C9}"/>
              </a:ext>
            </a:extLst>
          </p:cNvPr>
          <p:cNvSpPr>
            <a:spLocks noGrp="1"/>
          </p:cNvSpPr>
          <p:nvPr>
            <p:ph type="title"/>
          </p:nvPr>
        </p:nvSpPr>
        <p:spPr>
          <a:xfrm>
            <a:off x="838200" y="681037"/>
            <a:ext cx="10515600" cy="1476536"/>
          </a:xfrm>
        </p:spPr>
        <p:txBody>
          <a:bodyPr>
            <a:noAutofit/>
          </a:bodyPr>
          <a:lstStyle/>
          <a:p>
            <a:pPr algn="ctr"/>
            <a:r>
              <a:rPr lang="en-IN" sz="7200"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ROAD ACCIDENT PREDICTION</a:t>
            </a:r>
          </a:p>
        </p:txBody>
      </p:sp>
      <p:pic>
        <p:nvPicPr>
          <p:cNvPr id="63" name="Content Placeholder 62">
            <a:extLst>
              <a:ext uri="{FF2B5EF4-FFF2-40B4-BE49-F238E27FC236}">
                <a16:creationId xmlns:a16="http://schemas.microsoft.com/office/drawing/2014/main" id="{D551B9DC-434B-4F5D-979B-F1DD587A5598}"/>
              </a:ext>
            </a:extLst>
          </p:cNvPr>
          <p:cNvPicPr>
            <a:picLocks noGrp="1" noChangeAspect="1"/>
          </p:cNvPicPr>
          <p:nvPr>
            <p:ph sz="quarter" idx="10"/>
          </p:nvPr>
        </p:nvPicPr>
        <p:blipFill rotWithShape="1">
          <a:blip r:embed="rId2"/>
          <a:stretch/>
        </p:blipFill>
        <p:spPr>
          <a:xfrm>
            <a:off x="1082101" y="2646368"/>
            <a:ext cx="5373556" cy="3530595"/>
          </a:xfrm>
        </p:spPr>
      </p:pic>
      <p:sp>
        <p:nvSpPr>
          <p:cNvPr id="68" name="TextBox 67">
            <a:extLst>
              <a:ext uri="{FF2B5EF4-FFF2-40B4-BE49-F238E27FC236}">
                <a16:creationId xmlns:a16="http://schemas.microsoft.com/office/drawing/2014/main" id="{F1549BA0-706E-4F11-8015-5FF612885A65}"/>
              </a:ext>
            </a:extLst>
          </p:cNvPr>
          <p:cNvSpPr txBox="1"/>
          <p:nvPr/>
        </p:nvSpPr>
        <p:spPr>
          <a:xfrm>
            <a:off x="6945330" y="2967335"/>
            <a:ext cx="4164569" cy="2777299"/>
          </a:xfrm>
          <a:prstGeom prst="rect">
            <a:avLst/>
          </a:prstGeom>
          <a:noFill/>
        </p:spPr>
        <p:txBody>
          <a:bodyPr wrap="square" rtlCol="0">
            <a:spAutoFit/>
          </a:bodyPr>
          <a:lstStyle/>
          <a:p>
            <a:r>
              <a:rPr lang="en-IN" sz="2400" b="1" dirty="0"/>
              <a:t>TEAM MEMBERS</a:t>
            </a:r>
          </a:p>
          <a:p>
            <a:endParaRPr lang="en-IN" dirty="0"/>
          </a:p>
          <a:p>
            <a:pPr algn="r">
              <a:lnSpc>
                <a:spcPct val="150000"/>
              </a:lnSpc>
            </a:pPr>
            <a:r>
              <a:rPr lang="en-IN" dirty="0"/>
              <a:t>S.SAIVARNIKA   (20NM5A0517)</a:t>
            </a:r>
          </a:p>
          <a:p>
            <a:pPr algn="r">
              <a:lnSpc>
                <a:spcPct val="150000"/>
              </a:lnSpc>
            </a:pPr>
            <a:r>
              <a:rPr lang="en-IN" dirty="0"/>
              <a:t>S.YAMUNA        (20NM5A0516)</a:t>
            </a:r>
          </a:p>
          <a:p>
            <a:pPr algn="r">
              <a:lnSpc>
                <a:spcPct val="150000"/>
              </a:lnSpc>
            </a:pPr>
            <a:r>
              <a:rPr lang="en-IN" dirty="0"/>
              <a:t>R.BHAGYA SRI  (20NM5A0515)</a:t>
            </a:r>
            <a:br>
              <a:rPr lang="en-IN" dirty="0"/>
            </a:br>
            <a:r>
              <a:rPr lang="en-IN" dirty="0"/>
              <a:t>P.JOSHNA         (20NM5A0513)</a:t>
            </a:r>
          </a:p>
          <a:p>
            <a:pPr algn="r">
              <a:lnSpc>
                <a:spcPct val="150000"/>
              </a:lnSpc>
            </a:pPr>
            <a:r>
              <a:rPr lang="en-IN" dirty="0"/>
              <a:t>G.ALEKHYA      (20NM5A0504)</a:t>
            </a:r>
          </a:p>
        </p:txBody>
      </p:sp>
    </p:spTree>
    <p:extLst>
      <p:ext uri="{BB962C8B-B14F-4D97-AF65-F5344CB8AC3E}">
        <p14:creationId xmlns:p14="http://schemas.microsoft.com/office/powerpoint/2010/main" val="158451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24216C-7274-421B-B33B-EFD3D5B4841C}"/>
              </a:ext>
            </a:extLst>
          </p:cNvPr>
          <p:cNvSpPr>
            <a:spLocks noGrp="1"/>
          </p:cNvSpPr>
          <p:nvPr>
            <p:ph type="body" idx="1"/>
          </p:nvPr>
        </p:nvSpPr>
        <p:spPr>
          <a:xfrm>
            <a:off x="838200" y="1900719"/>
            <a:ext cx="4637926" cy="984862"/>
          </a:xfrm>
        </p:spPr>
        <p:txBody>
          <a:bodyPr>
            <a:normAutofit fontScale="70000" lnSpcReduction="20000"/>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Fraction of Accidents Occurred in Urban, Rural and Other (Na) Areas</a:t>
            </a:r>
          </a:p>
          <a:p>
            <a:endParaRPr lang="en-IN" dirty="0"/>
          </a:p>
        </p:txBody>
      </p:sp>
      <p:sp>
        <p:nvSpPr>
          <p:cNvPr id="5" name="Text Placeholder 4">
            <a:extLst>
              <a:ext uri="{FF2B5EF4-FFF2-40B4-BE49-F238E27FC236}">
                <a16:creationId xmlns:a16="http://schemas.microsoft.com/office/drawing/2014/main" id="{31F4346F-356C-4736-A2B1-DC30833E0B7A}"/>
              </a:ext>
            </a:extLst>
          </p:cNvPr>
          <p:cNvSpPr>
            <a:spLocks noGrp="1"/>
          </p:cNvSpPr>
          <p:nvPr>
            <p:ph type="body" idx="11"/>
          </p:nvPr>
        </p:nvSpPr>
        <p:spPr>
          <a:xfrm>
            <a:off x="6854754" y="1982912"/>
            <a:ext cx="4086666" cy="769104"/>
          </a:xfrm>
        </p:spPr>
        <p:txBody>
          <a:bodyPr>
            <a:normAutofit fontScale="32500" lnSpcReduction="20000"/>
          </a:bodyPr>
          <a:lstStyle/>
          <a:p>
            <a:r>
              <a:rPr lang="en-IN" sz="5000" dirty="0">
                <a:effectLst/>
                <a:latin typeface="Calibri" panose="020F0502020204030204" pitchFamily="34" charset="0"/>
                <a:ea typeface="Calibri" panose="020F0502020204030204" pitchFamily="34" charset="0"/>
                <a:cs typeface="Times New Roman" panose="02020603050405020304" pitchFamily="18" charset="0"/>
              </a:rPr>
              <a:t>The Most Dangerous Time To Drive</a:t>
            </a:r>
          </a:p>
          <a:p>
            <a:endParaRPr lang="en-IN" dirty="0"/>
          </a:p>
        </p:txBody>
      </p:sp>
      <p:sp>
        <p:nvSpPr>
          <p:cNvPr id="2" name="Title 1">
            <a:extLst>
              <a:ext uri="{FF2B5EF4-FFF2-40B4-BE49-F238E27FC236}">
                <a16:creationId xmlns:a16="http://schemas.microsoft.com/office/drawing/2014/main" id="{ECCD6233-9AE0-435D-92B9-3370FA0B9198}"/>
              </a:ext>
            </a:extLst>
          </p:cNvPr>
          <p:cNvSpPr>
            <a:spLocks noGrp="1"/>
          </p:cNvSpPr>
          <p:nvPr>
            <p:ph type="title"/>
          </p:nvPr>
        </p:nvSpPr>
        <p:spPr/>
        <p:txBody>
          <a:bodyPr/>
          <a:lstStyle/>
          <a:p>
            <a:r>
              <a:rPr lang="en-IN" altLang="ja-JP" sz="3600" b="1" dirty="0"/>
              <a:t>RESULT</a:t>
            </a:r>
            <a:br>
              <a:rPr lang="en-IN" altLang="ja-JP" sz="2400" b="1" dirty="0"/>
            </a:br>
            <a:endParaRPr lang="en-IN" dirty="0"/>
          </a:p>
        </p:txBody>
      </p:sp>
      <p:pic>
        <p:nvPicPr>
          <p:cNvPr id="8" name="Content Placeholder 7">
            <a:extLst>
              <a:ext uri="{FF2B5EF4-FFF2-40B4-BE49-F238E27FC236}">
                <a16:creationId xmlns:a16="http://schemas.microsoft.com/office/drawing/2014/main" id="{757DAE17-AE22-47ED-B4C4-8F36F45B0A1D}"/>
              </a:ext>
            </a:extLst>
          </p:cNvPr>
          <p:cNvPicPr>
            <a:picLocks noGrp="1" noChangeAspect="1"/>
          </p:cNvPicPr>
          <p:nvPr>
            <p:ph sz="quarter" idx="12"/>
          </p:nvPr>
        </p:nvPicPr>
        <p:blipFill>
          <a:blip r:embed="rId2"/>
          <a:stretch>
            <a:fillRect/>
          </a:stretch>
        </p:blipFill>
        <p:spPr>
          <a:xfrm>
            <a:off x="1120884" y="3022796"/>
            <a:ext cx="4210050" cy="3287731"/>
          </a:xfrm>
          <a:prstGeom prst="rect">
            <a:avLst/>
          </a:prstGeom>
        </p:spPr>
      </p:pic>
      <p:pic>
        <p:nvPicPr>
          <p:cNvPr id="11" name="Content Placeholder 10">
            <a:extLst>
              <a:ext uri="{FF2B5EF4-FFF2-40B4-BE49-F238E27FC236}">
                <a16:creationId xmlns:a16="http://schemas.microsoft.com/office/drawing/2014/main" id="{383BA77B-9C85-42B9-B3B4-5E55A96A8023}"/>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4754" y="3089577"/>
            <a:ext cx="4086225" cy="3154167"/>
          </a:xfrm>
          <a:prstGeom prst="rect">
            <a:avLst/>
          </a:prstGeom>
        </p:spPr>
      </p:pic>
    </p:spTree>
    <p:extLst>
      <p:ext uri="{BB962C8B-B14F-4D97-AF65-F5344CB8AC3E}">
        <p14:creationId xmlns:p14="http://schemas.microsoft.com/office/powerpoint/2010/main" val="179929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CD2314-3CA7-407E-8AA1-6F49FE283C2D}"/>
              </a:ext>
            </a:extLst>
          </p:cNvPr>
          <p:cNvSpPr txBox="1"/>
          <p:nvPr/>
        </p:nvSpPr>
        <p:spPr>
          <a:xfrm>
            <a:off x="3041152" y="760286"/>
            <a:ext cx="7099442" cy="532903"/>
          </a:xfrm>
          <a:prstGeom prst="rect">
            <a:avLst/>
          </a:prstGeom>
          <a:noFill/>
        </p:spPr>
        <p:txBody>
          <a:bodyPr wrap="square">
            <a:spAutoFit/>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Number Of Accidents That Occur Each Year</a:t>
            </a:r>
          </a:p>
        </p:txBody>
      </p:sp>
      <p:pic>
        <p:nvPicPr>
          <p:cNvPr id="6" name="Picture 5">
            <a:extLst>
              <a:ext uri="{FF2B5EF4-FFF2-40B4-BE49-F238E27FC236}">
                <a16:creationId xmlns:a16="http://schemas.microsoft.com/office/drawing/2014/main" id="{9CBC2F37-045C-4D7A-B718-08CBC82E7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023" y="1809511"/>
            <a:ext cx="5699954" cy="4910318"/>
          </a:xfrm>
          <a:prstGeom prst="rect">
            <a:avLst/>
          </a:prstGeom>
        </p:spPr>
      </p:pic>
    </p:spTree>
    <p:extLst>
      <p:ext uri="{BB962C8B-B14F-4D97-AF65-F5344CB8AC3E}">
        <p14:creationId xmlns:p14="http://schemas.microsoft.com/office/powerpoint/2010/main" val="326239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1515-CA6C-4FEF-8C28-838EE76BEA48}"/>
              </a:ext>
            </a:extLst>
          </p:cNvPr>
          <p:cNvSpPr>
            <a:spLocks noGrp="1"/>
          </p:cNvSpPr>
          <p:nvPr>
            <p:ph type="title"/>
          </p:nvPr>
        </p:nvSpPr>
        <p:spPr/>
        <p:txBody>
          <a:bodyPr/>
          <a:lstStyle/>
          <a:p>
            <a:r>
              <a:rPr lang="en-IN" sz="3600" dirty="0"/>
              <a:t>CONCLUSION</a:t>
            </a:r>
          </a:p>
        </p:txBody>
      </p:sp>
      <p:sp>
        <p:nvSpPr>
          <p:cNvPr id="3" name="Content Placeholder 2">
            <a:extLst>
              <a:ext uri="{FF2B5EF4-FFF2-40B4-BE49-F238E27FC236}">
                <a16:creationId xmlns:a16="http://schemas.microsoft.com/office/drawing/2014/main" id="{8953DB7F-EB80-4CA5-9D25-E41383CFF73E}"/>
              </a:ext>
            </a:extLst>
          </p:cNvPr>
          <p:cNvSpPr>
            <a:spLocks noGrp="1"/>
          </p:cNvSpPr>
          <p:nvPr>
            <p:ph sz="quarter" idx="10"/>
          </p:nvPr>
        </p:nvSpPr>
        <p:spPr>
          <a:xfrm>
            <a:off x="924674" y="1469204"/>
            <a:ext cx="10437870" cy="4707759"/>
          </a:xfrm>
        </p:spPr>
        <p:txBody>
          <a:bodyPr>
            <a:normAutofit/>
          </a:bodyPr>
          <a:lstStyle/>
          <a:p>
            <a:pPr marL="0" indent="0">
              <a:buNone/>
            </a:pPr>
            <a:r>
              <a:rPr lang="en-US" sz="2000" b="1" dirty="0"/>
              <a:t>Road Accidents are caused by various factors. By going through all the research papers it can be concluded that Road Accident cases are hugely affected by the factors such as types of vehicles, age of the driver, age of the vehicle, weather condition, road structure and so on. Thus we have proposed an application which gives efficient prediction of road accidents based on the above mentioned factors. Due to analyzing and severity prediction we can reduce the road accidents by taking some precautions before occurrence of accidents</a:t>
            </a:r>
            <a:endParaRPr lang="en-IN" sz="2000" b="1" dirty="0"/>
          </a:p>
        </p:txBody>
      </p:sp>
    </p:spTree>
    <p:extLst>
      <p:ext uri="{BB962C8B-B14F-4D97-AF65-F5344CB8AC3E}">
        <p14:creationId xmlns:p14="http://schemas.microsoft.com/office/powerpoint/2010/main" val="362170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5432A5-CA84-4FDB-9BC1-0AF9E9C4E71F}"/>
              </a:ext>
            </a:extLst>
          </p:cNvPr>
          <p:cNvPicPr>
            <a:picLocks noChangeAspect="1"/>
          </p:cNvPicPr>
          <p:nvPr/>
        </p:nvPicPr>
        <p:blipFill>
          <a:blip r:embed="rId2"/>
          <a:stretch>
            <a:fillRect/>
          </a:stretch>
        </p:blipFill>
        <p:spPr>
          <a:xfrm>
            <a:off x="0" y="179"/>
            <a:ext cx="12192000" cy="6857641"/>
          </a:xfrm>
          <a:prstGeom prst="rect">
            <a:avLst/>
          </a:prstGeom>
        </p:spPr>
      </p:pic>
    </p:spTree>
    <p:extLst>
      <p:ext uri="{BB962C8B-B14F-4D97-AF65-F5344CB8AC3E}">
        <p14:creationId xmlns:p14="http://schemas.microsoft.com/office/powerpoint/2010/main" val="267019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560610"/>
          </a:xfrm>
        </p:spPr>
        <p:txBody>
          <a:bodyPr>
            <a:normAutofit fontScale="85000" lnSpcReduction="10000"/>
          </a:bodyPr>
          <a:lstStyle/>
          <a:p>
            <a:pPr>
              <a:buFont typeface="Wingdings" panose="05000000000000000000" pitchFamily="2" charset="2"/>
              <a:buChar char="v"/>
            </a:pPr>
            <a:r>
              <a:rPr lang="en-IN" altLang="ja-JP" sz="1800" b="1" dirty="0"/>
              <a:t>ABSTRACT</a:t>
            </a:r>
          </a:p>
          <a:p>
            <a:pPr>
              <a:buFont typeface="Wingdings" panose="05000000000000000000" pitchFamily="2" charset="2"/>
              <a:buChar char="v"/>
            </a:pPr>
            <a:r>
              <a:rPr lang="en-IN" altLang="ja-JP" sz="1800" b="1" dirty="0"/>
              <a:t>INTRODUCTION</a:t>
            </a:r>
          </a:p>
          <a:p>
            <a:pPr>
              <a:buFont typeface="Wingdings" panose="05000000000000000000" pitchFamily="2" charset="2"/>
              <a:buChar char="v"/>
            </a:pPr>
            <a:r>
              <a:rPr lang="en-IN" altLang="ja-JP" sz="1800" b="1" dirty="0"/>
              <a:t>EXISTING SYSTEM</a:t>
            </a:r>
          </a:p>
          <a:p>
            <a:pPr>
              <a:buFont typeface="Wingdings" panose="05000000000000000000" pitchFamily="2" charset="2"/>
              <a:buChar char="v"/>
            </a:pPr>
            <a:r>
              <a:rPr lang="en-IN" altLang="ja-JP" sz="1800" b="1" dirty="0"/>
              <a:t>PROPOSED SYSTEM AND METHODOLOGY</a:t>
            </a:r>
          </a:p>
          <a:p>
            <a:pPr>
              <a:buFont typeface="Wingdings" panose="05000000000000000000" pitchFamily="2" charset="2"/>
              <a:buChar char="v"/>
            </a:pPr>
            <a:r>
              <a:rPr lang="en-IN" altLang="ja-JP" sz="1800" b="1" dirty="0"/>
              <a:t>REQUIREMENTS</a:t>
            </a:r>
          </a:p>
          <a:p>
            <a:pPr>
              <a:buFont typeface="Wingdings" panose="05000000000000000000" pitchFamily="2" charset="2"/>
              <a:buChar char="v"/>
            </a:pPr>
            <a:r>
              <a:rPr lang="en-IN" altLang="ja-JP" sz="1800" b="1" dirty="0"/>
              <a:t>ABOUT MACHINE LEARNING</a:t>
            </a:r>
          </a:p>
          <a:p>
            <a:pPr>
              <a:buFont typeface="Wingdings" panose="05000000000000000000" pitchFamily="2" charset="2"/>
              <a:buChar char="v"/>
            </a:pPr>
            <a:r>
              <a:rPr lang="en-IN" altLang="ja-JP" sz="1800" b="1" dirty="0"/>
              <a:t>MAIN OBJECTIVE OF PROJECT</a:t>
            </a:r>
          </a:p>
          <a:p>
            <a:pPr>
              <a:buFont typeface="Wingdings" panose="05000000000000000000" pitchFamily="2" charset="2"/>
              <a:buChar char="v"/>
            </a:pPr>
            <a:r>
              <a:rPr lang="en-IN" altLang="ja-JP" sz="1800" b="1" dirty="0"/>
              <a:t>RESULT</a:t>
            </a:r>
          </a:p>
          <a:p>
            <a:pPr>
              <a:buFont typeface="Wingdings" panose="05000000000000000000" pitchFamily="2" charset="2"/>
              <a:buChar char="v"/>
            </a:pPr>
            <a:r>
              <a:rPr lang="en-IN" altLang="ja-JP" sz="1800" b="1" dirty="0"/>
              <a:t>CONCLUSION</a:t>
            </a:r>
            <a:endParaRPr lang="ja-JP" altLang="en-US" sz="1800" b="1" dirty="0"/>
          </a:p>
        </p:txBody>
      </p:sp>
      <p:sp>
        <p:nvSpPr>
          <p:cNvPr id="3" name="Title 2">
            <a:extLst>
              <a:ext uri="{FF2B5EF4-FFF2-40B4-BE49-F238E27FC236}">
                <a16:creationId xmlns:a16="http://schemas.microsoft.com/office/drawing/2014/main" id="{8AB84C4E-7EA3-453A-9DDF-E3A7D5C6BF0B}"/>
              </a:ext>
            </a:extLst>
          </p:cNvPr>
          <p:cNvSpPr>
            <a:spLocks noGrp="1"/>
          </p:cNvSpPr>
          <p:nvPr>
            <p:ph type="title"/>
          </p:nvPr>
        </p:nvSpPr>
        <p:spPr/>
        <p:txBody>
          <a:bodyPr/>
          <a:lstStyle/>
          <a:p>
            <a:r>
              <a:rPr lang="en-IN" sz="3600" dirty="0"/>
              <a:t>CONTENTS</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sz="3600" dirty="0"/>
              <a:t>ABSTRACT</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0"/>
          </p:nvPr>
        </p:nvSpPr>
        <p:spPr>
          <a:xfrm>
            <a:off x="838200" y="1264838"/>
            <a:ext cx="10524344" cy="5115414"/>
          </a:xfrm>
        </p:spPr>
        <p:txBody>
          <a:bodyPr>
            <a:noAutofit/>
          </a:bodyPr>
          <a:lstStyle/>
          <a:p>
            <a:pPr marL="0" indent="0">
              <a:buNone/>
            </a:pPr>
            <a:r>
              <a:rPr lang="en-US" sz="2000" b="1" dirty="0"/>
              <a:t>Today, traffic safety is one of the main priorities of governments. There are several safety measures are build for automobiles but traffic accidents are unavoidable. Identifying the cause of road accidents as become the main aim to reduce the damage caused by traffic accidents. In this study we find factors behind road traffic accidents using Machine learning algorithms. Patterns involved with different circumstances can be detected by developing an accurate prediction models which will be capable of automatic separation of various accidental scenarios. These classification techniques will be useful to prevent accidents and develop safety measures.</a:t>
            </a:r>
          </a:p>
        </p:txBody>
      </p:sp>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6AAA-E52F-4DB7-809F-3FB7D0FA11E3}"/>
              </a:ext>
            </a:extLst>
          </p:cNvPr>
          <p:cNvSpPr>
            <a:spLocks noGrp="1"/>
          </p:cNvSpPr>
          <p:nvPr>
            <p:ph type="title"/>
          </p:nvPr>
        </p:nvSpPr>
        <p:spPr/>
        <p:txBody>
          <a:bodyPr/>
          <a:lstStyle/>
          <a:p>
            <a:r>
              <a:rPr lang="en-IN" sz="3600" dirty="0"/>
              <a:t>INTRODUCTION</a:t>
            </a:r>
          </a:p>
        </p:txBody>
      </p:sp>
      <p:sp>
        <p:nvSpPr>
          <p:cNvPr id="3" name="Content Placeholder 2">
            <a:extLst>
              <a:ext uri="{FF2B5EF4-FFF2-40B4-BE49-F238E27FC236}">
                <a16:creationId xmlns:a16="http://schemas.microsoft.com/office/drawing/2014/main" id="{FAE2F5FD-C539-465E-9873-7441238B5DB7}"/>
              </a:ext>
            </a:extLst>
          </p:cNvPr>
          <p:cNvSpPr>
            <a:spLocks noGrp="1"/>
          </p:cNvSpPr>
          <p:nvPr>
            <p:ph sz="quarter" idx="10"/>
          </p:nvPr>
        </p:nvSpPr>
        <p:spPr>
          <a:xfrm>
            <a:off x="838200" y="1377108"/>
            <a:ext cx="10524344" cy="4799855"/>
          </a:xfrm>
        </p:spPr>
        <p:txBody>
          <a:bodyPr>
            <a:normAutofit fontScale="92500"/>
          </a:bodyPr>
          <a:lstStyle/>
          <a:p>
            <a:pPr lvl="0">
              <a:lnSpc>
                <a:spcPct val="107000"/>
              </a:lnSpc>
              <a:buFont typeface="Wingdings" panose="05000000000000000000" pitchFamily="2" charset="2"/>
              <a:buChar char="Ø"/>
            </a:pPr>
            <a:r>
              <a:rPr lang="en-IN" sz="2800" b="1" dirty="0">
                <a:latin typeface="Calibri" panose="020F0502020204030204" pitchFamily="34" charset="0"/>
                <a:ea typeface="Calibri" panose="020F0502020204030204" pitchFamily="34" charset="0"/>
                <a:cs typeface="Times New Roman" panose="02020603050405020304" pitchFamily="18" charset="0"/>
              </a:rPr>
              <a:t>T</a:t>
            </a:r>
            <a:r>
              <a:rPr lang="en-IN" sz="2800" b="1" dirty="0">
                <a:effectLst/>
                <a:latin typeface="Calibri" panose="020F0502020204030204" pitchFamily="34" charset="0"/>
                <a:ea typeface="Calibri" panose="020F0502020204030204" pitchFamily="34" charset="0"/>
                <a:cs typeface="Times New Roman" panose="02020603050405020304" pitchFamily="18" charset="0"/>
              </a:rPr>
              <a:t>here is a huge impact on the society due to traffic accidents where there is a great costs of fatalities and injuries</a:t>
            </a:r>
          </a:p>
          <a:p>
            <a:pPr lvl="0">
              <a:lnSpc>
                <a:spcPct val="107000"/>
              </a:lnSpc>
              <a:buFont typeface="Wingdings" panose="05000000000000000000" pitchFamily="2" charset="2"/>
              <a:buChar char="Ø"/>
            </a:pPr>
            <a:r>
              <a:rPr lang="en-IN" sz="2800" b="1" dirty="0">
                <a:effectLst/>
                <a:latin typeface="Calibri" panose="020F0502020204030204" pitchFamily="34" charset="0"/>
                <a:ea typeface="Calibri" panose="020F0502020204030204" pitchFamily="34" charset="0"/>
                <a:cs typeface="Times New Roman" panose="02020603050405020304" pitchFamily="18" charset="0"/>
              </a:rPr>
              <a:t>The data mining techniques are used to identify the locations where high frequency accidents are occurred, classification technology based on gender classification, identifying high-density accident hotspots</a:t>
            </a:r>
          </a:p>
          <a:p>
            <a:pPr>
              <a:lnSpc>
                <a:spcPct val="107000"/>
              </a:lnSpc>
              <a:buFont typeface="Wingdings" panose="05000000000000000000" pitchFamily="2" charset="2"/>
              <a:buChar char="Ø"/>
            </a:pPr>
            <a:r>
              <a:rPr lang="en-IN" sz="2800" b="1" dirty="0">
                <a:effectLst/>
                <a:latin typeface="Calibri" panose="020F0502020204030204" pitchFamily="34" charset="0"/>
                <a:ea typeface="Calibri" panose="020F0502020204030204" pitchFamily="34" charset="0"/>
                <a:cs typeface="Times New Roman" panose="02020603050405020304" pitchFamily="18" charset="0"/>
              </a:rPr>
              <a:t>the severity of damage occurring during a traffic accident is replicated using the performance of various machine learning paradigms, such as neural networks, support vector machines, decision trees</a:t>
            </a:r>
            <a:r>
              <a:rPr lang="en-IN" sz="2400" b="1"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9265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8CBD-022E-45D9-A1F4-5618CF19C6F6}"/>
              </a:ext>
            </a:extLst>
          </p:cNvPr>
          <p:cNvSpPr>
            <a:spLocks noGrp="1"/>
          </p:cNvSpPr>
          <p:nvPr>
            <p:ph type="title"/>
          </p:nvPr>
        </p:nvSpPr>
        <p:spPr/>
        <p:txBody>
          <a:bodyPr/>
          <a:lstStyle/>
          <a:p>
            <a:r>
              <a:rPr lang="en-IN" sz="3600" dirty="0"/>
              <a:t>EXISTING SYSTEM</a:t>
            </a:r>
          </a:p>
        </p:txBody>
      </p:sp>
      <p:sp>
        <p:nvSpPr>
          <p:cNvPr id="3" name="Content Placeholder 2">
            <a:extLst>
              <a:ext uri="{FF2B5EF4-FFF2-40B4-BE49-F238E27FC236}">
                <a16:creationId xmlns:a16="http://schemas.microsoft.com/office/drawing/2014/main" id="{B2117220-C128-43F5-A92B-499BAA8207F8}"/>
              </a:ext>
            </a:extLst>
          </p:cNvPr>
          <p:cNvSpPr>
            <a:spLocks noGrp="1"/>
          </p:cNvSpPr>
          <p:nvPr>
            <p:ph sz="quarter" idx="10"/>
          </p:nvPr>
        </p:nvSpPr>
        <p:spPr>
          <a:xfrm>
            <a:off x="838199" y="1265238"/>
            <a:ext cx="7165369" cy="4911725"/>
          </a:xfrm>
        </p:spPr>
        <p:txBody>
          <a:bodyPr>
            <a:noAutofit/>
          </a:bodyPr>
          <a:lstStyle/>
          <a:p>
            <a:pPr marL="0" indent="0">
              <a:buNone/>
            </a:pPr>
            <a:r>
              <a:rPr lang="en-US" sz="1800" b="1" dirty="0"/>
              <a:t>Data Mining techniques are used to identify the locations where high frequency accidents are occurred and analyze them to identify the factors that have an effect on road accidents at that locations. The first task is to divide the accident location into k groups using the k-means clustering algorithm based on road accident frequency counts. Then, association rule mining algorithm applied in order to find out the relationship between distinct attributes which are in accident data set and according to that know the characteristics of locations.</a:t>
            </a:r>
            <a:endParaRPr lang="en-IN" sz="1800" b="1" dirty="0"/>
          </a:p>
        </p:txBody>
      </p:sp>
      <p:pic>
        <p:nvPicPr>
          <p:cNvPr id="15" name="Picture 14">
            <a:extLst>
              <a:ext uri="{FF2B5EF4-FFF2-40B4-BE49-F238E27FC236}">
                <a16:creationId xmlns:a16="http://schemas.microsoft.com/office/drawing/2014/main" id="{C20B067F-84BB-4EC3-9086-A3F8F33C5E14}"/>
              </a:ext>
            </a:extLst>
          </p:cNvPr>
          <p:cNvPicPr>
            <a:picLocks noChangeAspect="1"/>
          </p:cNvPicPr>
          <p:nvPr/>
        </p:nvPicPr>
        <p:blipFill>
          <a:blip r:embed="rId2"/>
          <a:stretch>
            <a:fillRect/>
          </a:stretch>
        </p:blipFill>
        <p:spPr>
          <a:xfrm>
            <a:off x="8478212" y="3393355"/>
            <a:ext cx="3131585" cy="2891414"/>
          </a:xfrm>
          <a:prstGeom prst="rect">
            <a:avLst/>
          </a:prstGeom>
        </p:spPr>
      </p:pic>
      <p:pic>
        <p:nvPicPr>
          <p:cNvPr id="17" name="Picture 16">
            <a:extLst>
              <a:ext uri="{FF2B5EF4-FFF2-40B4-BE49-F238E27FC236}">
                <a16:creationId xmlns:a16="http://schemas.microsoft.com/office/drawing/2014/main" id="{7A45D79B-0E8C-4DA4-95C2-B3AB3CF6B1F4}"/>
              </a:ext>
            </a:extLst>
          </p:cNvPr>
          <p:cNvPicPr>
            <a:picLocks noChangeAspect="1"/>
          </p:cNvPicPr>
          <p:nvPr/>
        </p:nvPicPr>
        <p:blipFill>
          <a:blip r:embed="rId3"/>
          <a:stretch>
            <a:fillRect/>
          </a:stretch>
        </p:blipFill>
        <p:spPr>
          <a:xfrm>
            <a:off x="8478212" y="544590"/>
            <a:ext cx="2967200" cy="2712318"/>
          </a:xfrm>
          <a:prstGeom prst="rect">
            <a:avLst/>
          </a:prstGeom>
        </p:spPr>
      </p:pic>
    </p:spTree>
    <p:extLst>
      <p:ext uri="{BB962C8B-B14F-4D97-AF65-F5344CB8AC3E}">
        <p14:creationId xmlns:p14="http://schemas.microsoft.com/office/powerpoint/2010/main" val="104179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B4B-ADE7-4766-95B4-585E5C2FBCBC}"/>
              </a:ext>
            </a:extLst>
          </p:cNvPr>
          <p:cNvSpPr>
            <a:spLocks noGrp="1"/>
          </p:cNvSpPr>
          <p:nvPr>
            <p:ph type="title"/>
          </p:nvPr>
        </p:nvSpPr>
        <p:spPr>
          <a:xfrm>
            <a:off x="838199" y="681037"/>
            <a:ext cx="10751049" cy="716248"/>
          </a:xfrm>
        </p:spPr>
        <p:txBody>
          <a:bodyPr/>
          <a:lstStyle/>
          <a:p>
            <a:r>
              <a:rPr lang="en-IN" sz="3600" dirty="0"/>
              <a:t>PROPOSED SYSTEM AND METHODOLOGY</a:t>
            </a:r>
          </a:p>
        </p:txBody>
      </p:sp>
      <p:sp>
        <p:nvSpPr>
          <p:cNvPr id="3" name="Content Placeholder 2">
            <a:extLst>
              <a:ext uri="{FF2B5EF4-FFF2-40B4-BE49-F238E27FC236}">
                <a16:creationId xmlns:a16="http://schemas.microsoft.com/office/drawing/2014/main" id="{D93E8FD4-FCB5-4602-99F8-6FD6B0E49BF3}"/>
              </a:ext>
            </a:extLst>
          </p:cNvPr>
          <p:cNvSpPr>
            <a:spLocks noGrp="1"/>
          </p:cNvSpPr>
          <p:nvPr>
            <p:ph sz="quarter" idx="10"/>
          </p:nvPr>
        </p:nvSpPr>
        <p:spPr>
          <a:xfrm>
            <a:off x="838200" y="1592494"/>
            <a:ext cx="10524344" cy="4584469"/>
          </a:xfrm>
        </p:spPr>
        <p:txBody>
          <a:bodyPr/>
          <a:lstStyle/>
          <a:p>
            <a:pPr>
              <a:lnSpc>
                <a:spcPct val="100000"/>
              </a:lnSpc>
              <a:buFont typeface="Wingdings" panose="05000000000000000000" pitchFamily="2" charset="2"/>
              <a:buChar char="Ø"/>
            </a:pPr>
            <a:r>
              <a:rPr lang="en-IN" sz="2400" b="1" dirty="0">
                <a:effectLst/>
                <a:latin typeface="Calibri" panose="020F0502020204030204" pitchFamily="34" charset="0"/>
                <a:ea typeface="Calibri" panose="020F0502020204030204" pitchFamily="34" charset="0"/>
                <a:cs typeface="Times New Roman" panose="02020603050405020304" pitchFamily="18" charset="0"/>
              </a:rPr>
              <a:t>Models are created using accident data records which can help to understand the characteristics of many features like drivers behaviour, roadway conditions, light condition, weather conditions and so on. This can help the users to compute the safety measures which is useful to avoid accidents</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0000"/>
              </a:lnSpc>
              <a:buFont typeface="Wingdings" panose="05000000000000000000" pitchFamily="2" charset="2"/>
              <a:buChar char="Ø"/>
            </a:pPr>
            <a:r>
              <a:rPr lang="en-IN" sz="2400" b="1" dirty="0">
                <a:effectLst/>
                <a:latin typeface="Calibri" panose="020F0502020204030204" pitchFamily="34" charset="0"/>
                <a:ea typeface="Calibri" panose="020F0502020204030204" pitchFamily="34" charset="0"/>
                <a:cs typeface="Times New Roman" panose="02020603050405020304" pitchFamily="18" charset="0"/>
              </a:rPr>
              <a:t>It can be illustrated how statistical method based on directed graphs, by comparing two scenarios based on out-of-sample forecasts. the model is performed to identify statistically significant factors which can be able to predict the probabilities of crashes and injury that can be used to perform a risk factor and reduce it.</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419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983D-567F-4D20-88CE-ADD8A92A7C9D}"/>
              </a:ext>
            </a:extLst>
          </p:cNvPr>
          <p:cNvSpPr>
            <a:spLocks noGrp="1"/>
          </p:cNvSpPr>
          <p:nvPr>
            <p:ph type="title"/>
          </p:nvPr>
        </p:nvSpPr>
        <p:spPr/>
        <p:txBody>
          <a:bodyPr/>
          <a:lstStyle/>
          <a:p>
            <a:r>
              <a:rPr lang="en-IN" sz="3600" dirty="0"/>
              <a:t>REQUIREMENTS</a:t>
            </a:r>
          </a:p>
        </p:txBody>
      </p:sp>
      <p:sp>
        <p:nvSpPr>
          <p:cNvPr id="3" name="Content Placeholder 2">
            <a:extLst>
              <a:ext uri="{FF2B5EF4-FFF2-40B4-BE49-F238E27FC236}">
                <a16:creationId xmlns:a16="http://schemas.microsoft.com/office/drawing/2014/main" id="{75D2629A-1E3B-4355-B207-35AFE0D63C63}"/>
              </a:ext>
            </a:extLst>
          </p:cNvPr>
          <p:cNvSpPr>
            <a:spLocks noGrp="1"/>
          </p:cNvSpPr>
          <p:nvPr>
            <p:ph sz="quarter" idx="10"/>
          </p:nvPr>
        </p:nvSpPr>
        <p:spPr/>
        <p:txBody>
          <a:bodyPr/>
          <a:lstStyle/>
          <a:p>
            <a:pPr marL="0" indent="0">
              <a:buNone/>
            </a:pPr>
            <a:r>
              <a:rPr lang="en-IN" sz="2400" b="1" dirty="0"/>
              <a:t>Hardware Requirements</a:t>
            </a:r>
          </a:p>
          <a:p>
            <a:pPr>
              <a:buFont typeface="Wingdings" panose="05000000000000000000" pitchFamily="2" charset="2"/>
              <a:buChar char="q"/>
            </a:pPr>
            <a:r>
              <a:rPr lang="en-IN" b="1" dirty="0"/>
              <a:t> Operating System- Windows 10</a:t>
            </a:r>
          </a:p>
          <a:p>
            <a:pPr>
              <a:buFont typeface="Wingdings" panose="05000000000000000000" pitchFamily="2" charset="2"/>
              <a:buChar char="q"/>
            </a:pPr>
            <a:r>
              <a:rPr lang="en-IN" b="1" dirty="0"/>
              <a:t> Processor-I3</a:t>
            </a:r>
          </a:p>
          <a:p>
            <a:pPr>
              <a:buFont typeface="Wingdings" panose="05000000000000000000" pitchFamily="2" charset="2"/>
              <a:buChar char="q"/>
            </a:pPr>
            <a:r>
              <a:rPr lang="en-IN" b="1" dirty="0"/>
              <a:t>Hard Disk-500GB</a:t>
            </a:r>
          </a:p>
          <a:p>
            <a:pPr>
              <a:buFont typeface="Wingdings" panose="05000000000000000000" pitchFamily="2" charset="2"/>
              <a:buChar char="q"/>
            </a:pPr>
            <a:r>
              <a:rPr lang="en-IN" b="1" dirty="0"/>
              <a:t>RAM 4GB</a:t>
            </a:r>
          </a:p>
          <a:p>
            <a:pPr marL="0" indent="0">
              <a:buNone/>
            </a:pPr>
            <a:r>
              <a:rPr lang="en-IN" sz="2400" b="1" dirty="0"/>
              <a:t>Software Requirements</a:t>
            </a:r>
          </a:p>
          <a:p>
            <a:pPr>
              <a:buFont typeface="Wingdings" panose="05000000000000000000" pitchFamily="2" charset="2"/>
              <a:buChar char="q"/>
            </a:pPr>
            <a:r>
              <a:rPr lang="en-IN" b="1" dirty="0"/>
              <a:t>Front End - HTML, CSS, JAVA SCRIPT</a:t>
            </a:r>
          </a:p>
          <a:p>
            <a:pPr>
              <a:buFont typeface="Wingdings" panose="05000000000000000000" pitchFamily="2" charset="2"/>
              <a:buChar char="q"/>
            </a:pPr>
            <a:r>
              <a:rPr lang="en-IN" b="1" dirty="0"/>
              <a:t>Programming Language – PYTHON</a:t>
            </a:r>
          </a:p>
        </p:txBody>
      </p:sp>
    </p:spTree>
    <p:extLst>
      <p:ext uri="{BB962C8B-B14F-4D97-AF65-F5344CB8AC3E}">
        <p14:creationId xmlns:p14="http://schemas.microsoft.com/office/powerpoint/2010/main" val="47243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CE3B-B87B-4BFA-873F-F0B3D51EEB20}"/>
              </a:ext>
            </a:extLst>
          </p:cNvPr>
          <p:cNvSpPr>
            <a:spLocks noGrp="1"/>
          </p:cNvSpPr>
          <p:nvPr>
            <p:ph type="title"/>
          </p:nvPr>
        </p:nvSpPr>
        <p:spPr>
          <a:xfrm>
            <a:off x="838200" y="565078"/>
            <a:ext cx="10515600" cy="1006867"/>
          </a:xfrm>
        </p:spPr>
        <p:txBody>
          <a:bodyPr/>
          <a:lstStyle/>
          <a:p>
            <a:r>
              <a:rPr lang="en-IN" altLang="ja-JP" sz="3600" dirty="0"/>
              <a:t>ABOUT MACHINE LEARNING</a:t>
            </a:r>
            <a:br>
              <a:rPr lang="en-IN" altLang="ja-JP" sz="2400" b="1" dirty="0"/>
            </a:br>
            <a:endParaRPr lang="en-IN" dirty="0"/>
          </a:p>
        </p:txBody>
      </p:sp>
      <p:sp>
        <p:nvSpPr>
          <p:cNvPr id="3" name="Content Placeholder 2">
            <a:extLst>
              <a:ext uri="{FF2B5EF4-FFF2-40B4-BE49-F238E27FC236}">
                <a16:creationId xmlns:a16="http://schemas.microsoft.com/office/drawing/2014/main" id="{7AB81E75-E9FC-45E1-BB62-A77FB167F8FA}"/>
              </a:ext>
            </a:extLst>
          </p:cNvPr>
          <p:cNvSpPr>
            <a:spLocks noGrp="1"/>
          </p:cNvSpPr>
          <p:nvPr>
            <p:ph sz="quarter" idx="10"/>
          </p:nvPr>
        </p:nvSpPr>
        <p:spPr>
          <a:xfrm>
            <a:off x="574497" y="1432567"/>
            <a:ext cx="10655158" cy="1207891"/>
          </a:xfrm>
        </p:spPr>
        <p:txBody>
          <a:bodyPr>
            <a:normAutofit fontScale="77500" lnSpcReduction="20000"/>
          </a:bodyPr>
          <a:lstStyle/>
          <a:p>
            <a:pPr marL="0" indent="0">
              <a:buNone/>
            </a:pPr>
            <a:r>
              <a:rPr lang="en-IN" sz="2400" b="1" dirty="0"/>
              <a:t>Machine learning is an application of Artificial Intelligence that provides system the ability to automatically learn and improve from experience without being explicitly programmed </a:t>
            </a:r>
          </a:p>
        </p:txBody>
      </p:sp>
      <p:pic>
        <p:nvPicPr>
          <p:cNvPr id="7" name="Picture 6">
            <a:extLst>
              <a:ext uri="{FF2B5EF4-FFF2-40B4-BE49-F238E27FC236}">
                <a16:creationId xmlns:a16="http://schemas.microsoft.com/office/drawing/2014/main" id="{73ABD894-0EE2-48E6-8962-BEAA4A277F36}"/>
              </a:ext>
            </a:extLst>
          </p:cNvPr>
          <p:cNvPicPr>
            <a:picLocks noChangeAspect="1"/>
          </p:cNvPicPr>
          <p:nvPr/>
        </p:nvPicPr>
        <p:blipFill>
          <a:blip r:embed="rId2"/>
          <a:stretch>
            <a:fillRect/>
          </a:stretch>
        </p:blipFill>
        <p:spPr>
          <a:xfrm>
            <a:off x="2255176" y="2866490"/>
            <a:ext cx="7417942" cy="3327544"/>
          </a:xfrm>
          <a:prstGeom prst="rect">
            <a:avLst/>
          </a:prstGeom>
        </p:spPr>
      </p:pic>
    </p:spTree>
    <p:extLst>
      <p:ext uri="{BB962C8B-B14F-4D97-AF65-F5344CB8AC3E}">
        <p14:creationId xmlns:p14="http://schemas.microsoft.com/office/powerpoint/2010/main" val="50317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233C-F204-4D39-B6B5-2A0ED8391A2A}"/>
              </a:ext>
            </a:extLst>
          </p:cNvPr>
          <p:cNvSpPr>
            <a:spLocks noGrp="1"/>
          </p:cNvSpPr>
          <p:nvPr>
            <p:ph type="title"/>
          </p:nvPr>
        </p:nvSpPr>
        <p:spPr>
          <a:xfrm>
            <a:off x="838200" y="513708"/>
            <a:ext cx="10515600" cy="1438382"/>
          </a:xfrm>
        </p:spPr>
        <p:txBody>
          <a:bodyPr/>
          <a:lstStyle/>
          <a:p>
            <a:r>
              <a:rPr lang="en-IN" altLang="ja-JP" sz="3600" b="1" dirty="0"/>
              <a:t>MAIN OBJECTIVE OF PROJECT</a:t>
            </a:r>
            <a:br>
              <a:rPr lang="en-IN" altLang="ja-JP" sz="2400" b="1" dirty="0"/>
            </a:br>
            <a:endParaRPr lang="en-IN" dirty="0"/>
          </a:p>
        </p:txBody>
      </p:sp>
      <p:sp>
        <p:nvSpPr>
          <p:cNvPr id="3" name="Content Placeholder 2">
            <a:extLst>
              <a:ext uri="{FF2B5EF4-FFF2-40B4-BE49-F238E27FC236}">
                <a16:creationId xmlns:a16="http://schemas.microsoft.com/office/drawing/2014/main" id="{696C6DBF-83E9-4C46-8FDE-0832392D60A0}"/>
              </a:ext>
            </a:extLst>
          </p:cNvPr>
          <p:cNvSpPr>
            <a:spLocks noGrp="1"/>
          </p:cNvSpPr>
          <p:nvPr>
            <p:ph sz="quarter" idx="10"/>
          </p:nvPr>
        </p:nvSpPr>
        <p:spPr>
          <a:xfrm>
            <a:off x="838201" y="1265238"/>
            <a:ext cx="5696164" cy="4806789"/>
          </a:xfrm>
        </p:spPr>
        <p:txBody>
          <a:bodyPr>
            <a:normAutofit fontScale="92500" lnSpcReduction="10000"/>
          </a:bodyPr>
          <a:lstStyle/>
          <a:p>
            <a:pPr marL="0" indent="0">
              <a:buNone/>
            </a:pPr>
            <a:r>
              <a:rPr lang="en-US" sz="2400" b="1" dirty="0"/>
              <a:t>The main purpose of our project is to analyze the data set by using machine learning algorithms The analyzed data set can be provided to the government by using this they are taking precautions before occurrence of accidents due to this we are reducing the occurrence of road accidents</a:t>
            </a:r>
            <a:r>
              <a:rPr lang="en-US" sz="1600" b="1" dirty="0"/>
              <a:t>.</a:t>
            </a:r>
            <a:endParaRPr lang="en-IN" sz="1600" b="1" dirty="0"/>
          </a:p>
        </p:txBody>
      </p:sp>
      <p:pic>
        <p:nvPicPr>
          <p:cNvPr id="5" name="Picture 4">
            <a:extLst>
              <a:ext uri="{FF2B5EF4-FFF2-40B4-BE49-F238E27FC236}">
                <a16:creationId xmlns:a16="http://schemas.microsoft.com/office/drawing/2014/main" id="{D0A4BA27-7058-4470-AF80-2818CAB7F98E}"/>
              </a:ext>
            </a:extLst>
          </p:cNvPr>
          <p:cNvPicPr>
            <a:picLocks noChangeAspect="1"/>
          </p:cNvPicPr>
          <p:nvPr/>
        </p:nvPicPr>
        <p:blipFill>
          <a:blip r:embed="rId2"/>
          <a:stretch>
            <a:fillRect/>
          </a:stretch>
        </p:blipFill>
        <p:spPr>
          <a:xfrm>
            <a:off x="6622525" y="1470722"/>
            <a:ext cx="4858871" cy="4488289"/>
          </a:xfrm>
          <a:prstGeom prst="rect">
            <a:avLst/>
          </a:prstGeom>
        </p:spPr>
      </p:pic>
    </p:spTree>
    <p:extLst>
      <p:ext uri="{BB962C8B-B14F-4D97-AF65-F5344CB8AC3E}">
        <p14:creationId xmlns:p14="http://schemas.microsoft.com/office/powerpoint/2010/main" val="1985028398"/>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460</TotalTime>
  <Words>680</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 UI</vt:lpstr>
      <vt:lpstr>Arial</vt:lpstr>
      <vt:lpstr>Calibri</vt:lpstr>
      <vt:lpstr>Wingdings</vt:lpstr>
      <vt:lpstr>Creative Gradient </vt:lpstr>
      <vt:lpstr>ROAD ACCIDENT PREDICTION</vt:lpstr>
      <vt:lpstr>CONTENTS</vt:lpstr>
      <vt:lpstr>ABSTRACT</vt:lpstr>
      <vt:lpstr>INTRODUCTION</vt:lpstr>
      <vt:lpstr>EXISTING SYSTEM</vt:lpstr>
      <vt:lpstr>PROPOSED SYSTEM AND METHODOLOGY</vt:lpstr>
      <vt:lpstr>REQUIREMENTS</vt:lpstr>
      <vt:lpstr>ABOUT MACHINE LEARNING </vt:lpstr>
      <vt:lpstr>MAIN OBJECTIVE OF PROJECT </vt:lpstr>
      <vt:lpstr>RESULT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PREDICTION</dc:title>
  <dc:creator>Sai Varnika</dc:creator>
  <cp:lastModifiedBy>Sai Varnika</cp:lastModifiedBy>
  <cp:revision>22</cp:revision>
  <dcterms:created xsi:type="dcterms:W3CDTF">2022-02-27T06:09:28Z</dcterms:created>
  <dcterms:modified xsi:type="dcterms:W3CDTF">2022-02-28T08:21:24Z</dcterms:modified>
</cp:coreProperties>
</file>