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8" r:id="rId4"/>
    <p:sldId id="269" r:id="rId5"/>
    <p:sldId id="259" r:id="rId6"/>
    <p:sldId id="267" r:id="rId7"/>
    <p:sldId id="262" r:id="rId8"/>
    <p:sldId id="264" r:id="rId9"/>
    <p:sldId id="272" r:id="rId10"/>
    <p:sldId id="273" r:id="rId11"/>
    <p:sldId id="280" r:id="rId12"/>
    <p:sldId id="285" r:id="rId13"/>
    <p:sldId id="286" r:id="rId14"/>
    <p:sldId id="287" r:id="rId15"/>
    <p:sldId id="296" r:id="rId16"/>
    <p:sldId id="288" r:id="rId17"/>
    <p:sldId id="260" r:id="rId18"/>
    <p:sldId id="290" r:id="rId19"/>
    <p:sldId id="265" r:id="rId20"/>
    <p:sldId id="266" r:id="rId21"/>
    <p:sldId id="291" r:id="rId22"/>
    <p:sldId id="292" r:id="rId23"/>
    <p:sldId id="293" r:id="rId24"/>
    <p:sldId id="295" r:id="rId25"/>
    <p:sldId id="270"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600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033" autoAdjust="0"/>
  </p:normalViewPr>
  <p:slideViewPr>
    <p:cSldViewPr snapToGrid="0">
      <p:cViewPr varScale="1">
        <p:scale>
          <a:sx n="78" d="100"/>
          <a:sy n="78" d="100"/>
        </p:scale>
        <p:origin x="869" y="72"/>
      </p:cViewPr>
      <p:guideLst/>
    </p:cSldViewPr>
  </p:slideViewPr>
  <p:outlineViewPr>
    <p:cViewPr>
      <p:scale>
        <a:sx n="33" d="100"/>
        <a:sy n="33" d="100"/>
      </p:scale>
      <p:origin x="0" y="-394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1185-D06A-1FC1-B89E-CF9797147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6FB1AD-D02D-CAF4-5600-2D0B7B4C0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3E6F77-608D-EEED-2C84-874E3B9A8F10}"/>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5" name="Footer Placeholder 4">
            <a:extLst>
              <a:ext uri="{FF2B5EF4-FFF2-40B4-BE49-F238E27FC236}">
                <a16:creationId xmlns:a16="http://schemas.microsoft.com/office/drawing/2014/main" id="{C33B4083-9B40-2E1F-8150-25DA1A34E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9BD35-4DB6-BD53-4117-16B91736C26D}"/>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2009478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B729-E988-1D97-E4A1-81CEFB2CC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5B7A95-A431-E6B6-3403-9D3E3AE34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01D96-8302-300B-29D6-AD47604F63E7}"/>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5" name="Footer Placeholder 4">
            <a:extLst>
              <a:ext uri="{FF2B5EF4-FFF2-40B4-BE49-F238E27FC236}">
                <a16:creationId xmlns:a16="http://schemas.microsoft.com/office/drawing/2014/main" id="{F8ADD0C5-B06A-2561-B5DF-1DD85895ED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ED608-5F62-D159-870F-79F05C1491FB}"/>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91853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224BA-669E-4EBB-C84E-1229B0DF2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F4170-3025-E137-DCDF-EA2E9E1B7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6B288-20F6-31A9-FD7C-4765B0689337}"/>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5" name="Footer Placeholder 4">
            <a:extLst>
              <a:ext uri="{FF2B5EF4-FFF2-40B4-BE49-F238E27FC236}">
                <a16:creationId xmlns:a16="http://schemas.microsoft.com/office/drawing/2014/main" id="{DF6443DF-7307-EFD9-91AB-FB0805620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43067-6A6E-5173-718B-EF2A9C12E1D3}"/>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329884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8EE5-9BA1-789B-0E66-C0C895D143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598101-73BB-4227-92D2-AEE03FC16F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03FA7-2A04-E3EA-F18C-8B2FB32CF57B}"/>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5" name="Footer Placeholder 4">
            <a:extLst>
              <a:ext uri="{FF2B5EF4-FFF2-40B4-BE49-F238E27FC236}">
                <a16:creationId xmlns:a16="http://schemas.microsoft.com/office/drawing/2014/main" id="{85C62952-3686-7A16-642C-F9C29D8CA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2F0D3-4B95-78DA-FDEA-FB42E051076E}"/>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322626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535E-FC14-F798-321C-3A323820A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E0CEB3-63A8-268D-A925-C7478B929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B85BF-C003-B6D1-6E68-4A9514ABB28D}"/>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5" name="Footer Placeholder 4">
            <a:extLst>
              <a:ext uri="{FF2B5EF4-FFF2-40B4-BE49-F238E27FC236}">
                <a16:creationId xmlns:a16="http://schemas.microsoft.com/office/drawing/2014/main" id="{3C951677-71AD-6981-5ACA-180AE76C8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AD00F-B28E-6227-68C5-0257E9F2C24C}"/>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111797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1E5E-710E-C476-CB6E-E52870CD7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03EE5-D481-EB9A-8B17-60C3DB1BF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4F3560-E3EE-0ADA-08F9-827F76D003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5504BA-854A-A786-7F84-87F9E2863084}"/>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6" name="Footer Placeholder 5">
            <a:extLst>
              <a:ext uri="{FF2B5EF4-FFF2-40B4-BE49-F238E27FC236}">
                <a16:creationId xmlns:a16="http://schemas.microsoft.com/office/drawing/2014/main" id="{6F22F9F4-3FF8-6491-C777-ADA759B3A8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5DC8F-DBD4-2D8B-42D5-333A4EDC3D40}"/>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78625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55FF-902C-3D98-A332-018369FC9A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2B4256-0B21-DCDA-2937-CBB939288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CE276-DD5C-3C5B-6992-B88E30C55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A26FEB-CB03-090F-BD99-5601775B0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0329E-CF03-A86F-F36F-356C796BB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7246B8-EECB-F04E-D08C-F5CDEE5C4772}"/>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8" name="Footer Placeholder 7">
            <a:extLst>
              <a:ext uri="{FF2B5EF4-FFF2-40B4-BE49-F238E27FC236}">
                <a16:creationId xmlns:a16="http://schemas.microsoft.com/office/drawing/2014/main" id="{8BDA6411-CBA7-AFD2-F175-FB3E3B4CB5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F9B4E9-76FA-5B98-6C0F-6F295A7C89E8}"/>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301078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B242-5244-53C9-ADA0-21A5DD2993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391E25-FB8B-7045-5321-67A70446E6A2}"/>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4" name="Footer Placeholder 3">
            <a:extLst>
              <a:ext uri="{FF2B5EF4-FFF2-40B4-BE49-F238E27FC236}">
                <a16:creationId xmlns:a16="http://schemas.microsoft.com/office/drawing/2014/main" id="{67774DBA-1AE6-2083-A1C7-77397B8219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C9827D-A3D5-4AD3-C349-0CBF7493FFCE}"/>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251932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CA034-D3B4-7E5F-ACF0-D0AED2BCA376}"/>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3" name="Footer Placeholder 2">
            <a:extLst>
              <a:ext uri="{FF2B5EF4-FFF2-40B4-BE49-F238E27FC236}">
                <a16:creationId xmlns:a16="http://schemas.microsoft.com/office/drawing/2014/main" id="{C69C28F5-3732-1DE5-E50B-5DA83D1A1E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2DA5D0-AB44-C679-40A8-8FBD76C645FB}"/>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263988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6337-E7DA-CE96-EBED-D73B34C14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3A759D-BBA9-9DE5-7DDD-1214C1C6B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B79676-1E29-329C-8E23-35291CD2E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00BF6-1B30-72EF-A28E-3C02E97F67CC}"/>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6" name="Footer Placeholder 5">
            <a:extLst>
              <a:ext uri="{FF2B5EF4-FFF2-40B4-BE49-F238E27FC236}">
                <a16:creationId xmlns:a16="http://schemas.microsoft.com/office/drawing/2014/main" id="{4838A5FE-5EE6-B9AC-93B2-61BCA54E9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EAFEAA-B14C-CA36-DB7C-085DEA67D516}"/>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188290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FBC6-BD81-B3BA-8AEC-D2A5C6200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4D01F-6E3F-D62E-25C8-3BCD98737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264177-E3C8-942F-6744-BCCECE4C6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9F21A-2DCF-B8E7-FC1D-ACE2174A12D4}"/>
              </a:ext>
            </a:extLst>
          </p:cNvPr>
          <p:cNvSpPr>
            <a:spLocks noGrp="1"/>
          </p:cNvSpPr>
          <p:nvPr>
            <p:ph type="dt" sz="half" idx="10"/>
          </p:nvPr>
        </p:nvSpPr>
        <p:spPr/>
        <p:txBody>
          <a:bodyPr/>
          <a:lstStyle/>
          <a:p>
            <a:fld id="{06D11AD0-2884-431C-8E69-83DA51EF76CB}" type="datetimeFigureOut">
              <a:rPr lang="en-IN" smtClean="0"/>
              <a:t>21-08-2023</a:t>
            </a:fld>
            <a:endParaRPr lang="en-IN"/>
          </a:p>
        </p:txBody>
      </p:sp>
      <p:sp>
        <p:nvSpPr>
          <p:cNvPr id="6" name="Footer Placeholder 5">
            <a:extLst>
              <a:ext uri="{FF2B5EF4-FFF2-40B4-BE49-F238E27FC236}">
                <a16:creationId xmlns:a16="http://schemas.microsoft.com/office/drawing/2014/main" id="{A901D44F-4B82-35D4-AABB-EB7DC897CB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27AF38-8B59-F308-8276-1D4166E9D429}"/>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103112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CC6D5-A6FD-8832-80A4-08B98E6E0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1CFDA-C281-101E-1DB2-FDBF22491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52136-2BA8-1917-B767-726C7F603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11AD0-2884-431C-8E69-83DA51EF76CB}" type="datetimeFigureOut">
              <a:rPr lang="en-IN" smtClean="0"/>
              <a:t>21-08-2023</a:t>
            </a:fld>
            <a:endParaRPr lang="en-IN"/>
          </a:p>
        </p:txBody>
      </p:sp>
      <p:sp>
        <p:nvSpPr>
          <p:cNvPr id="5" name="Footer Placeholder 4">
            <a:extLst>
              <a:ext uri="{FF2B5EF4-FFF2-40B4-BE49-F238E27FC236}">
                <a16:creationId xmlns:a16="http://schemas.microsoft.com/office/drawing/2014/main" id="{E80B8098-1154-1096-93CF-EC73B2810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4AEB7F-1178-8453-F123-DAAB6AB8F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2EB53-52C1-42EE-B574-250EB098408E}" type="slidenum">
              <a:rPr lang="en-IN" smtClean="0"/>
              <a:t>‹#›</a:t>
            </a:fld>
            <a:endParaRPr lang="en-IN"/>
          </a:p>
        </p:txBody>
      </p:sp>
    </p:spTree>
    <p:extLst>
      <p:ext uri="{BB962C8B-B14F-4D97-AF65-F5344CB8AC3E}">
        <p14:creationId xmlns:p14="http://schemas.microsoft.com/office/powerpoint/2010/main" val="133825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articles/investing/102215/4-reasons-why-price-crude-oil-dropped.asp"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A31D-5F4C-F600-9D73-A84207CB80E3}"/>
              </a:ext>
            </a:extLst>
          </p:cNvPr>
          <p:cNvSpPr>
            <a:spLocks noGrp="1"/>
          </p:cNvSpPr>
          <p:nvPr>
            <p:ph type="ctrTitle"/>
          </p:nvPr>
        </p:nvSpPr>
        <p:spPr>
          <a:xfrm>
            <a:off x="0" y="2096880"/>
            <a:ext cx="12192000" cy="3163378"/>
          </a:xfrm>
        </p:spPr>
        <p:txBody>
          <a:bodyPr>
            <a:normAutofit/>
          </a:bodyPr>
          <a:lstStyle/>
          <a:p>
            <a:pPr marL="0" marR="0" lvl="0" indent="0" rtl="0">
              <a:lnSpc>
                <a:spcPct val="100000"/>
              </a:lnSpc>
              <a:spcBef>
                <a:spcPts val="0"/>
              </a:spcBef>
              <a:spcAft>
                <a:spcPts val="0"/>
              </a:spcAft>
            </a:pPr>
            <a:r>
              <a:rPr lang="en-US" b="1" i="0" u="none" strike="noStrike" cap="none" dirty="0">
                <a:solidFill>
                  <a:srgbClr val="7030A0"/>
                </a:solidFill>
                <a:latin typeface="Algerian" panose="04020705040A02060702" pitchFamily="82" charset="0"/>
                <a:ea typeface="Verdana"/>
                <a:cs typeface="Arial"/>
                <a:sym typeface="Verdana"/>
              </a:rPr>
              <a:t>OIL PRICE PREDICTION</a:t>
            </a:r>
            <a:br>
              <a:rPr lang="en-US" sz="800" b="0" i="0" u="none" strike="noStrike" cap="none" dirty="0">
                <a:solidFill>
                  <a:srgbClr val="000000"/>
                </a:solidFill>
                <a:latin typeface="Arial"/>
                <a:ea typeface="Arial"/>
                <a:cs typeface="Arial"/>
                <a:sym typeface="Arial"/>
              </a:rPr>
            </a:br>
            <a:r>
              <a:rPr lang="en-US" sz="4900" b="1" i="0" u="none" strike="noStrike" cap="none" dirty="0">
                <a:solidFill>
                  <a:srgbClr val="002776"/>
                </a:solidFill>
                <a:latin typeface="Algerian" panose="04020705040A02060702" pitchFamily="82" charset="0"/>
                <a:ea typeface="Verdana"/>
                <a:cs typeface="Verdana"/>
                <a:sym typeface="Verdana"/>
              </a:rPr>
              <a:t> </a:t>
            </a:r>
            <a:r>
              <a:rPr lang="en-US" sz="4900" b="1" dirty="0">
                <a:solidFill>
                  <a:srgbClr val="C00000"/>
                </a:solidFill>
                <a:latin typeface="Algerian" panose="04020705040A02060702" pitchFamily="82" charset="0"/>
                <a:ea typeface="Verdana"/>
                <a:cs typeface="Verdana"/>
                <a:sym typeface="Verdana"/>
              </a:rPr>
              <a:t>Group-6</a:t>
            </a:r>
            <a:br>
              <a:rPr lang="en-US" sz="4900" b="1" i="0" u="none" strike="noStrike" cap="none" dirty="0">
                <a:solidFill>
                  <a:srgbClr val="C00000"/>
                </a:solidFill>
                <a:latin typeface="Algerian" panose="04020705040A02060702" pitchFamily="82" charset="0"/>
                <a:ea typeface="Verdana"/>
                <a:cs typeface="Verdana"/>
                <a:sym typeface="Verdana"/>
              </a:rPr>
            </a:br>
            <a:r>
              <a:rPr lang="en-US" sz="4900" b="1" i="0" u="none" strike="noStrike" cap="none" dirty="0">
                <a:solidFill>
                  <a:srgbClr val="C00000"/>
                </a:solidFill>
                <a:latin typeface="Algerian" panose="04020705040A02060702" pitchFamily="82" charset="0"/>
                <a:ea typeface="Verdana"/>
                <a:cs typeface="Verdana"/>
                <a:sym typeface="Verdana"/>
              </a:rPr>
              <a:t> Mentor: </a:t>
            </a:r>
            <a:r>
              <a:rPr lang="en-US" sz="4900" b="1" dirty="0" err="1">
                <a:solidFill>
                  <a:srgbClr val="C00000"/>
                </a:solidFill>
                <a:latin typeface="Algerian" panose="04020705040A02060702" pitchFamily="82" charset="0"/>
                <a:ea typeface="Verdana"/>
                <a:cs typeface="Verdana"/>
                <a:sym typeface="Verdana"/>
              </a:rPr>
              <a:t>Aishawarya</a:t>
            </a:r>
            <a:r>
              <a:rPr lang="en-US" sz="4900" b="1" dirty="0">
                <a:solidFill>
                  <a:srgbClr val="C00000"/>
                </a:solidFill>
                <a:latin typeface="Algerian" panose="04020705040A02060702" pitchFamily="82" charset="0"/>
                <a:ea typeface="Verdana"/>
                <a:cs typeface="Verdana"/>
                <a:sym typeface="Verdana"/>
              </a:rPr>
              <a:t> Ajay Mate</a:t>
            </a:r>
            <a:br>
              <a:rPr lang="en-US" sz="3200" b="0" i="0" u="none" strike="noStrike" cap="none" dirty="0">
                <a:solidFill>
                  <a:srgbClr val="000000"/>
                </a:solidFill>
                <a:latin typeface="Arial"/>
                <a:ea typeface="Arial"/>
                <a:cs typeface="Arial"/>
                <a:sym typeface="Arial"/>
              </a:rPr>
            </a:br>
            <a:r>
              <a:rPr lang="en-US" sz="3200" b="1" i="0" u="none" strike="noStrike" cap="none" dirty="0">
                <a:solidFill>
                  <a:srgbClr val="002776"/>
                </a:solidFill>
                <a:latin typeface="Verdana"/>
                <a:ea typeface="Verdana"/>
                <a:cs typeface="Verdana"/>
                <a:sym typeface="Verdana"/>
              </a:rPr>
              <a:t> </a:t>
            </a:r>
            <a:br>
              <a:rPr lang="en-US" sz="800" b="0" i="0" u="none" strike="noStrike" cap="none" dirty="0">
                <a:solidFill>
                  <a:srgbClr val="000000"/>
                </a:solidFill>
                <a:latin typeface="Arial"/>
                <a:ea typeface="Arial"/>
                <a:cs typeface="Arial"/>
                <a:sym typeface="Arial"/>
              </a:rPr>
            </a:br>
            <a:endParaRPr lang="en-IN" sz="1000" dirty="0"/>
          </a:p>
        </p:txBody>
      </p:sp>
      <p:sp>
        <p:nvSpPr>
          <p:cNvPr id="3" name="Subtitle 2">
            <a:extLst>
              <a:ext uri="{FF2B5EF4-FFF2-40B4-BE49-F238E27FC236}">
                <a16:creationId xmlns:a16="http://schemas.microsoft.com/office/drawing/2014/main" id="{4C92A130-47E5-431F-6121-B5BDACC331C5}"/>
              </a:ext>
            </a:extLst>
          </p:cNvPr>
          <p:cNvSpPr>
            <a:spLocks noGrp="1"/>
          </p:cNvSpPr>
          <p:nvPr>
            <p:ph type="subTitle" idx="1"/>
          </p:nvPr>
        </p:nvSpPr>
        <p:spPr>
          <a:xfrm>
            <a:off x="4626016" y="5361389"/>
            <a:ext cx="7469529" cy="564849"/>
          </a:xfrm>
        </p:spPr>
        <p:txBody>
          <a:bodyPr>
            <a:normAutofit/>
          </a:bodyPr>
          <a:lstStyle/>
          <a:p>
            <a:r>
              <a:rPr lang="en-US" b="1" i="0" u="none" strike="noStrike" cap="none" dirty="0">
                <a:solidFill>
                  <a:srgbClr val="002776"/>
                </a:solidFill>
                <a:latin typeface="Algerian" panose="04020705040A02060702" pitchFamily="82" charset="0"/>
                <a:ea typeface="Verdana"/>
                <a:cs typeface="Verdana"/>
                <a:sym typeface="Verdana"/>
              </a:rPr>
              <a:t> </a:t>
            </a:r>
            <a:r>
              <a:rPr lang="en-US" b="1" i="0" u="none" strike="noStrike" cap="none" dirty="0">
                <a:latin typeface="Algerian" panose="04020705040A02060702" pitchFamily="82" charset="0"/>
                <a:ea typeface="Verdana"/>
                <a:cs typeface="Verdana"/>
                <a:sym typeface="Verdana"/>
              </a:rPr>
              <a:t>Date :</a:t>
            </a:r>
            <a:r>
              <a:rPr lang="en-US" b="1" dirty="0">
                <a:latin typeface="Algerian" panose="04020705040A02060702" pitchFamily="82" charset="0"/>
                <a:ea typeface="Verdana"/>
                <a:cs typeface="Verdana"/>
                <a:sym typeface="Verdana"/>
              </a:rPr>
              <a:t>22</a:t>
            </a:r>
            <a:r>
              <a:rPr lang="en-US" sz="2400" b="1" i="0" u="none" strike="noStrike" cap="none" dirty="0">
                <a:latin typeface="Algerian" panose="04020705040A02060702" pitchFamily="82" charset="0"/>
                <a:ea typeface="Verdana"/>
                <a:cs typeface="Verdana"/>
                <a:sym typeface="Verdana"/>
              </a:rPr>
              <a:t>/08/2023</a:t>
            </a: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IN" dirty="0"/>
          </a:p>
        </p:txBody>
      </p:sp>
    </p:spTree>
    <p:extLst>
      <p:ext uri="{BB962C8B-B14F-4D97-AF65-F5344CB8AC3E}">
        <p14:creationId xmlns:p14="http://schemas.microsoft.com/office/powerpoint/2010/main" val="230308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CF57-8CFD-65BB-4B62-44898858E775}"/>
              </a:ext>
            </a:extLst>
          </p:cNvPr>
          <p:cNvSpPr>
            <a:spLocks noGrp="1"/>
          </p:cNvSpPr>
          <p:nvPr>
            <p:ph type="title"/>
          </p:nvPr>
        </p:nvSpPr>
        <p:spPr>
          <a:xfrm>
            <a:off x="838200" y="365126"/>
            <a:ext cx="11114314" cy="825500"/>
          </a:xfrm>
          <a:solidFill>
            <a:schemeClr val="accent6">
              <a:lumMod val="60000"/>
              <a:lumOff val="40000"/>
            </a:schemeClr>
          </a:solidFill>
        </p:spPr>
        <p:txBody>
          <a:bodyPr/>
          <a:lstStyle/>
          <a:p>
            <a:pPr algn="ctr"/>
            <a:r>
              <a:rPr lang="en-IN" sz="4000" b="1" dirty="0">
                <a:solidFill>
                  <a:srgbClr val="003399"/>
                </a:solidFill>
              </a:rPr>
              <a:t>Stationary checking using ADF Test </a:t>
            </a:r>
            <a:r>
              <a:rPr lang="en-IN" b="1" dirty="0"/>
              <a:t>                                                                         </a:t>
            </a:r>
          </a:p>
        </p:txBody>
      </p:sp>
      <p:pic>
        <p:nvPicPr>
          <p:cNvPr id="7" name="Content Placeholder 6">
            <a:extLst>
              <a:ext uri="{FF2B5EF4-FFF2-40B4-BE49-F238E27FC236}">
                <a16:creationId xmlns:a16="http://schemas.microsoft.com/office/drawing/2014/main" id="{90D3F138-F363-7F92-1ED9-85EB52D1F0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726163" y="1267420"/>
            <a:ext cx="7884367" cy="4200319"/>
          </a:xfrm>
        </p:spPr>
      </p:pic>
      <p:sp>
        <p:nvSpPr>
          <p:cNvPr id="8" name="TextBox 7">
            <a:extLst>
              <a:ext uri="{FF2B5EF4-FFF2-40B4-BE49-F238E27FC236}">
                <a16:creationId xmlns:a16="http://schemas.microsoft.com/office/drawing/2014/main" id="{098E8784-C503-4E36-3B85-7854A5DE6159}"/>
              </a:ext>
            </a:extLst>
          </p:cNvPr>
          <p:cNvSpPr txBox="1"/>
          <p:nvPr/>
        </p:nvSpPr>
        <p:spPr>
          <a:xfrm>
            <a:off x="1038808" y="5693304"/>
            <a:ext cx="10300996" cy="923330"/>
          </a:xfrm>
          <a:prstGeom prst="rect">
            <a:avLst/>
          </a:prstGeom>
          <a:noFill/>
        </p:spPr>
        <p:txBody>
          <a:bodyPr wrap="square" rtlCol="0">
            <a:spAutoFit/>
          </a:bodyPr>
          <a:lstStyle/>
          <a:p>
            <a:pPr marL="285750" indent="-285750">
              <a:buFont typeface="Wingdings" panose="05000000000000000000" pitchFamily="2" charset="2"/>
              <a:buChar char="v"/>
            </a:pPr>
            <a:r>
              <a:rPr lang="en-IN" sz="1800" b="1" dirty="0">
                <a:solidFill>
                  <a:srgbClr val="002060"/>
                </a:solidFill>
              </a:rPr>
              <a:t>But after ADF test its showing with data not stationary condition since p value 0.235129.</a:t>
            </a:r>
          </a:p>
          <a:p>
            <a:pPr marL="285750" indent="-285750">
              <a:buFont typeface="Wingdings" panose="05000000000000000000" pitchFamily="2" charset="2"/>
              <a:buChar char="v"/>
            </a:pPr>
            <a:r>
              <a:rPr lang="en-IN" b="1" dirty="0">
                <a:solidFill>
                  <a:srgbClr val="002060"/>
                </a:solidFill>
              </a:rPr>
              <a:t>So failed to reject Null Hypothesis here since p&gt; alpha(0.05 by default)</a:t>
            </a:r>
          </a:p>
          <a:p>
            <a:pPr marL="285750" indent="-285750">
              <a:buFont typeface="Wingdings" panose="05000000000000000000" pitchFamily="2" charset="2"/>
              <a:buChar char="v"/>
            </a:pPr>
            <a:r>
              <a:rPr lang="en-IN" sz="1800" b="1" dirty="0">
                <a:solidFill>
                  <a:srgbClr val="002060"/>
                </a:solidFill>
              </a:rPr>
              <a:t>So </a:t>
            </a:r>
            <a:r>
              <a:rPr lang="en-IN" b="1" dirty="0">
                <a:solidFill>
                  <a:srgbClr val="002060"/>
                </a:solidFill>
              </a:rPr>
              <a:t>time series is not stationary.</a:t>
            </a:r>
            <a:endParaRPr lang="en-IN" sz="1800" b="1" dirty="0">
              <a:solidFill>
                <a:srgbClr val="002060"/>
              </a:solidFill>
            </a:endParaRPr>
          </a:p>
        </p:txBody>
      </p:sp>
    </p:spTree>
    <p:extLst>
      <p:ext uri="{BB962C8B-B14F-4D97-AF65-F5344CB8AC3E}">
        <p14:creationId xmlns:p14="http://schemas.microsoft.com/office/powerpoint/2010/main" val="2014584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A9A6-87AA-E7F3-1548-B3351BF9B74A}"/>
              </a:ext>
            </a:extLst>
          </p:cNvPr>
          <p:cNvSpPr>
            <a:spLocks noGrp="1"/>
          </p:cNvSpPr>
          <p:nvPr>
            <p:ph type="title"/>
          </p:nvPr>
        </p:nvSpPr>
        <p:spPr>
          <a:xfrm>
            <a:off x="838200" y="365125"/>
            <a:ext cx="10515600" cy="922499"/>
          </a:xfrm>
          <a:solidFill>
            <a:schemeClr val="accent6">
              <a:lumMod val="60000"/>
              <a:lumOff val="40000"/>
            </a:schemeClr>
          </a:solidFill>
        </p:spPr>
        <p:txBody>
          <a:bodyPr/>
          <a:lstStyle/>
          <a:p>
            <a:pPr algn="ctr"/>
            <a:r>
              <a:rPr lang="en-IN" b="1" dirty="0">
                <a:solidFill>
                  <a:srgbClr val="003399"/>
                </a:solidFill>
              </a:rPr>
              <a:t>Stationary checking after Differencing</a:t>
            </a:r>
          </a:p>
        </p:txBody>
      </p:sp>
      <p:pic>
        <p:nvPicPr>
          <p:cNvPr id="6" name="Content Placeholder 5">
            <a:extLst>
              <a:ext uri="{FF2B5EF4-FFF2-40B4-BE49-F238E27FC236}">
                <a16:creationId xmlns:a16="http://schemas.microsoft.com/office/drawing/2014/main" id="{9F7FA5BF-36E8-186C-FA8F-4D3E7AA43A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317421" y="1399591"/>
            <a:ext cx="6910555" cy="4254760"/>
          </a:xfrm>
        </p:spPr>
      </p:pic>
      <p:sp>
        <p:nvSpPr>
          <p:cNvPr id="7" name="TextBox 6">
            <a:extLst>
              <a:ext uri="{FF2B5EF4-FFF2-40B4-BE49-F238E27FC236}">
                <a16:creationId xmlns:a16="http://schemas.microsoft.com/office/drawing/2014/main" id="{7BE3FB2B-4233-864B-1169-4672786C7013}"/>
              </a:ext>
            </a:extLst>
          </p:cNvPr>
          <p:cNvSpPr txBox="1"/>
          <p:nvPr/>
        </p:nvSpPr>
        <p:spPr>
          <a:xfrm>
            <a:off x="838200" y="6018244"/>
            <a:ext cx="10515600"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Time series is stationary because p value is less than level of significance(0.05).</a:t>
            </a:r>
          </a:p>
        </p:txBody>
      </p:sp>
    </p:spTree>
    <p:extLst>
      <p:ext uri="{BB962C8B-B14F-4D97-AF65-F5344CB8AC3E}">
        <p14:creationId xmlns:p14="http://schemas.microsoft.com/office/powerpoint/2010/main" val="428366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F62C318-366B-A6A7-1EE3-812FE11E5518}"/>
              </a:ext>
            </a:extLst>
          </p:cNvPr>
          <p:cNvSpPr txBox="1"/>
          <p:nvPr/>
        </p:nvSpPr>
        <p:spPr>
          <a:xfrm>
            <a:off x="1812175" y="2527069"/>
            <a:ext cx="9410007" cy="923330"/>
          </a:xfrm>
          <a:prstGeom prst="rect">
            <a:avLst/>
          </a:prstGeom>
          <a:solidFill>
            <a:schemeClr val="accent6">
              <a:lumMod val="60000"/>
              <a:lumOff val="40000"/>
            </a:schemeClr>
          </a:solidFill>
        </p:spPr>
        <p:txBody>
          <a:bodyPr wrap="square" rtlCol="0">
            <a:spAutoFit/>
          </a:bodyPr>
          <a:lstStyle/>
          <a:p>
            <a:pPr algn="ctr"/>
            <a:r>
              <a:rPr lang="en-IN" sz="5400" b="1" dirty="0">
                <a:solidFill>
                  <a:schemeClr val="accent1">
                    <a:lumMod val="50000"/>
                  </a:schemeClr>
                </a:solidFill>
              </a:rPr>
              <a:t>Model Building</a:t>
            </a:r>
          </a:p>
        </p:txBody>
      </p:sp>
    </p:spTree>
    <p:extLst>
      <p:ext uri="{BB962C8B-B14F-4D97-AF65-F5344CB8AC3E}">
        <p14:creationId xmlns:p14="http://schemas.microsoft.com/office/powerpoint/2010/main" val="108580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F7F59-DCF9-9D86-FE9C-83B85EE3508B}"/>
              </a:ext>
            </a:extLst>
          </p:cNvPr>
          <p:cNvSpPr>
            <a:spLocks noGrp="1"/>
          </p:cNvSpPr>
          <p:nvPr>
            <p:ph type="title"/>
          </p:nvPr>
        </p:nvSpPr>
        <p:spPr>
          <a:solidFill>
            <a:schemeClr val="accent6">
              <a:lumMod val="60000"/>
              <a:lumOff val="40000"/>
            </a:schemeClr>
          </a:solidFill>
        </p:spPr>
        <p:txBody>
          <a:bodyPr>
            <a:normAutofit/>
          </a:bodyPr>
          <a:lstStyle/>
          <a:p>
            <a:pPr algn="ctr"/>
            <a:r>
              <a:rPr lang="en-IN" b="1" dirty="0">
                <a:solidFill>
                  <a:srgbClr val="003399"/>
                </a:solidFill>
              </a:rPr>
              <a:t>Time series Decomposition</a:t>
            </a:r>
          </a:p>
        </p:txBody>
      </p:sp>
      <p:pic>
        <p:nvPicPr>
          <p:cNvPr id="5" name="Content Placeholder 4">
            <a:extLst>
              <a:ext uri="{FF2B5EF4-FFF2-40B4-BE49-F238E27FC236}">
                <a16:creationId xmlns:a16="http://schemas.microsoft.com/office/drawing/2014/main" id="{5F201D9D-9C31-54F8-3548-9DC59405D8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05069" y="1690688"/>
            <a:ext cx="5190931" cy="4168936"/>
          </a:xfrm>
        </p:spPr>
      </p:pic>
      <p:sp>
        <p:nvSpPr>
          <p:cNvPr id="6" name="TextBox 5">
            <a:extLst>
              <a:ext uri="{FF2B5EF4-FFF2-40B4-BE49-F238E27FC236}">
                <a16:creationId xmlns:a16="http://schemas.microsoft.com/office/drawing/2014/main" id="{C6F3A882-758A-28D4-8207-83C4D3706BF1}"/>
              </a:ext>
            </a:extLst>
          </p:cNvPr>
          <p:cNvSpPr txBox="1"/>
          <p:nvPr/>
        </p:nvSpPr>
        <p:spPr>
          <a:xfrm>
            <a:off x="6162869" y="3125755"/>
            <a:ext cx="5878286" cy="147732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50000"/>
                  </a:schemeClr>
                </a:solidFill>
              </a:rPr>
              <a:t>Time series decomposition shows Trend Seasonality and residual.</a:t>
            </a:r>
          </a:p>
          <a:p>
            <a:pPr marL="285750" indent="-285750">
              <a:buFont typeface="Arial" panose="020B0604020202020204" pitchFamily="34" charset="0"/>
              <a:buChar char="•"/>
            </a:pPr>
            <a:r>
              <a:rPr lang="en-IN" dirty="0">
                <a:solidFill>
                  <a:schemeClr val="accent1">
                    <a:lumMod val="50000"/>
                  </a:schemeClr>
                </a:solidFill>
              </a:rPr>
              <a:t>It have trend but its not constant.</a:t>
            </a:r>
          </a:p>
          <a:p>
            <a:pPr marL="285750" indent="-285750">
              <a:buFont typeface="Arial" panose="020B0604020202020204" pitchFamily="34" charset="0"/>
              <a:buChar char="•"/>
            </a:pPr>
            <a:r>
              <a:rPr lang="en-IN" dirty="0">
                <a:solidFill>
                  <a:schemeClr val="accent1">
                    <a:lumMod val="50000"/>
                  </a:schemeClr>
                </a:solidFill>
              </a:rPr>
              <a:t>It have not seasonality</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7214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1797-766C-5E3E-62C9-6674E039619E}"/>
              </a:ext>
            </a:extLst>
          </p:cNvPr>
          <p:cNvSpPr>
            <a:spLocks noGrp="1"/>
          </p:cNvSpPr>
          <p:nvPr>
            <p:ph type="title"/>
          </p:nvPr>
        </p:nvSpPr>
        <p:spPr>
          <a:xfrm>
            <a:off x="838200" y="325795"/>
            <a:ext cx="10515600" cy="1325563"/>
          </a:xfrm>
          <a:solidFill>
            <a:schemeClr val="accent6">
              <a:lumMod val="60000"/>
              <a:lumOff val="40000"/>
            </a:schemeClr>
          </a:solidFill>
        </p:spPr>
        <p:txBody>
          <a:bodyPr vert="horz" lIns="91440" tIns="45720" rIns="91440" bIns="45720" rtlCol="0" anchor="ctr">
            <a:normAutofit/>
          </a:bodyPr>
          <a:lstStyle/>
          <a:p>
            <a:pPr algn="ctr"/>
            <a:r>
              <a:rPr lang="en-IN" b="1" dirty="0">
                <a:solidFill>
                  <a:srgbClr val="003399"/>
                </a:solidFill>
              </a:rPr>
              <a:t>Model building and Model Validation</a:t>
            </a:r>
          </a:p>
        </p:txBody>
      </p:sp>
      <p:sp>
        <p:nvSpPr>
          <p:cNvPr id="3" name="Content Placeholder 2">
            <a:extLst>
              <a:ext uri="{FF2B5EF4-FFF2-40B4-BE49-F238E27FC236}">
                <a16:creationId xmlns:a16="http://schemas.microsoft.com/office/drawing/2014/main" id="{C09AD07A-2484-5053-2953-E877E2A87223}"/>
              </a:ext>
            </a:extLst>
          </p:cNvPr>
          <p:cNvSpPr>
            <a:spLocks noGrp="1"/>
          </p:cNvSpPr>
          <p:nvPr>
            <p:ph idx="1"/>
          </p:nvPr>
        </p:nvSpPr>
        <p:spPr>
          <a:xfrm>
            <a:off x="838200" y="2413454"/>
            <a:ext cx="10515600" cy="2438465"/>
          </a:xfrm>
        </p:spPr>
        <p:txBody>
          <a:bodyPr/>
          <a:lstStyle/>
          <a:p>
            <a:r>
              <a:rPr lang="en-IN" dirty="0"/>
              <a:t>Created model</a:t>
            </a:r>
          </a:p>
          <a:p>
            <a:r>
              <a:rPr lang="en-IN" dirty="0"/>
              <a:t>Found RMSE </a:t>
            </a:r>
          </a:p>
          <a:p>
            <a:r>
              <a:rPr lang="en-IN" dirty="0"/>
              <a:t>Compared RMSE of other model and compared the plot</a:t>
            </a:r>
          </a:p>
          <a:p>
            <a:r>
              <a:rPr lang="en-IN" dirty="0"/>
              <a:t>Plot which shows more close with test data and less RMSE should be selected as final Model</a:t>
            </a:r>
          </a:p>
          <a:p>
            <a:pPr marL="0" indent="0">
              <a:buNone/>
            </a:pPr>
            <a:endParaRPr lang="en-IN" dirty="0"/>
          </a:p>
          <a:p>
            <a:endParaRPr lang="en-IN" dirty="0"/>
          </a:p>
        </p:txBody>
      </p:sp>
    </p:spTree>
    <p:extLst>
      <p:ext uri="{BB962C8B-B14F-4D97-AF65-F5344CB8AC3E}">
        <p14:creationId xmlns:p14="http://schemas.microsoft.com/office/powerpoint/2010/main" val="61832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7C9E-5156-D746-264B-4138278A87CC}"/>
              </a:ext>
            </a:extLst>
          </p:cNvPr>
          <p:cNvSpPr>
            <a:spLocks noGrp="1"/>
          </p:cNvSpPr>
          <p:nvPr>
            <p:ph type="title"/>
          </p:nvPr>
        </p:nvSpPr>
        <p:spPr>
          <a:xfrm>
            <a:off x="838200" y="365125"/>
            <a:ext cx="10515600" cy="1021223"/>
          </a:xfrm>
          <a:solidFill>
            <a:schemeClr val="accent6">
              <a:lumMod val="60000"/>
              <a:lumOff val="40000"/>
            </a:schemeClr>
          </a:solidFill>
        </p:spPr>
        <p:txBody>
          <a:bodyPr/>
          <a:lstStyle/>
          <a:p>
            <a:pPr algn="ctr"/>
            <a:r>
              <a:rPr lang="en-US" b="1" dirty="0">
                <a:solidFill>
                  <a:srgbClr val="002060"/>
                </a:solidFill>
              </a:rPr>
              <a:t>Data Driven models</a:t>
            </a:r>
          </a:p>
        </p:txBody>
      </p:sp>
      <p:sp>
        <p:nvSpPr>
          <p:cNvPr id="3" name="Content Placeholder 2">
            <a:extLst>
              <a:ext uri="{FF2B5EF4-FFF2-40B4-BE49-F238E27FC236}">
                <a16:creationId xmlns:a16="http://schemas.microsoft.com/office/drawing/2014/main" id="{CBBC0EFF-2BE2-DA55-5A06-2ED454FE5460}"/>
              </a:ext>
            </a:extLst>
          </p:cNvPr>
          <p:cNvSpPr>
            <a:spLocks noGrp="1"/>
          </p:cNvSpPr>
          <p:nvPr>
            <p:ph idx="1"/>
          </p:nvPr>
        </p:nvSpPr>
        <p:spPr/>
        <p:txBody>
          <a:bodyPr/>
          <a:lstStyle/>
          <a:p>
            <a:r>
              <a:rPr lang="en-US" dirty="0"/>
              <a:t>ARIMA</a:t>
            </a:r>
          </a:p>
          <a:p>
            <a:r>
              <a:rPr lang="en-US" dirty="0"/>
              <a:t>SARIMA</a:t>
            </a:r>
          </a:p>
          <a:p>
            <a:r>
              <a:rPr lang="en-US" dirty="0"/>
              <a:t>PROPHET</a:t>
            </a:r>
          </a:p>
          <a:p>
            <a:r>
              <a:rPr lang="en-US" dirty="0"/>
              <a:t>LSTM</a:t>
            </a:r>
          </a:p>
          <a:p>
            <a:r>
              <a:rPr lang="en-US" dirty="0"/>
              <a:t>These models are used to pick the best smoothing value for smoothing techniques we performed hyperparameter tunning and after selecting the best value. We performed all data driven models and checked their RMSE values. </a:t>
            </a:r>
          </a:p>
        </p:txBody>
      </p:sp>
    </p:spTree>
    <p:extLst>
      <p:ext uri="{BB962C8B-B14F-4D97-AF65-F5344CB8AC3E}">
        <p14:creationId xmlns:p14="http://schemas.microsoft.com/office/powerpoint/2010/main" val="1132338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9C5D-46FF-A645-0140-E6D7EEC72139}"/>
              </a:ext>
            </a:extLst>
          </p:cNvPr>
          <p:cNvSpPr>
            <a:spLocks noGrp="1"/>
          </p:cNvSpPr>
          <p:nvPr>
            <p:ph type="title"/>
          </p:nvPr>
        </p:nvSpPr>
        <p:spPr>
          <a:solidFill>
            <a:schemeClr val="accent6">
              <a:lumMod val="60000"/>
              <a:lumOff val="40000"/>
            </a:schemeClr>
          </a:solidFill>
        </p:spPr>
        <p:txBody>
          <a:bodyPr>
            <a:normAutofit/>
          </a:bodyPr>
          <a:lstStyle/>
          <a:p>
            <a:pPr algn="ctr"/>
            <a:r>
              <a:rPr lang="en-IN" b="1" dirty="0">
                <a:solidFill>
                  <a:schemeClr val="accent1">
                    <a:lumMod val="50000"/>
                  </a:schemeClr>
                </a:solidFill>
              </a:rPr>
              <a:t>ARIMA Models Parameters and residual check</a:t>
            </a:r>
          </a:p>
        </p:txBody>
      </p:sp>
      <p:sp>
        <p:nvSpPr>
          <p:cNvPr id="3" name="Content Placeholder 2">
            <a:extLst>
              <a:ext uri="{FF2B5EF4-FFF2-40B4-BE49-F238E27FC236}">
                <a16:creationId xmlns:a16="http://schemas.microsoft.com/office/drawing/2014/main" id="{1BC50B22-E9DA-91B9-880C-25DFE011792B}"/>
              </a:ext>
            </a:extLst>
          </p:cNvPr>
          <p:cNvSpPr>
            <a:spLocks noGrp="1"/>
          </p:cNvSpPr>
          <p:nvPr>
            <p:ph idx="1"/>
          </p:nvPr>
        </p:nvSpPr>
        <p:spPr/>
        <p:txBody>
          <a:bodyPr/>
          <a:lstStyle/>
          <a:p>
            <a:r>
              <a:rPr lang="en-IN" dirty="0"/>
              <a:t>We considered ACF , PACF plot and plot crossing +-2SE line took as order parameters for MA and AR models and used LLR (Log Likely hood Test) for order confirmation by considering model performance in each order.</a:t>
            </a:r>
          </a:p>
          <a:p>
            <a:pPr marL="0" indent="0">
              <a:buNone/>
            </a:pPr>
            <a:endParaRPr lang="en-IN" dirty="0"/>
          </a:p>
        </p:txBody>
      </p:sp>
    </p:spTree>
    <p:extLst>
      <p:ext uri="{BB962C8B-B14F-4D97-AF65-F5344CB8AC3E}">
        <p14:creationId xmlns:p14="http://schemas.microsoft.com/office/powerpoint/2010/main" val="17226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E1C2-D9B7-49F2-1EC5-EDCEB070B77A}"/>
              </a:ext>
            </a:extLst>
          </p:cNvPr>
          <p:cNvSpPr>
            <a:spLocks noGrp="1"/>
          </p:cNvSpPr>
          <p:nvPr>
            <p:ph type="title"/>
          </p:nvPr>
        </p:nvSpPr>
        <p:spPr>
          <a:xfrm>
            <a:off x="838200" y="365125"/>
            <a:ext cx="10515600" cy="981894"/>
          </a:xfrm>
          <a:solidFill>
            <a:schemeClr val="accent6">
              <a:lumMod val="60000"/>
              <a:lumOff val="40000"/>
            </a:schemeClr>
          </a:solidFill>
        </p:spPr>
        <p:txBody>
          <a:bodyPr>
            <a:normAutofit/>
          </a:bodyPr>
          <a:lstStyle/>
          <a:p>
            <a:pPr algn="ctr"/>
            <a:r>
              <a:rPr lang="en-IN" b="1" dirty="0">
                <a:solidFill>
                  <a:srgbClr val="003399"/>
                </a:solidFill>
              </a:rPr>
              <a:t>Model testing</a:t>
            </a:r>
          </a:p>
        </p:txBody>
      </p:sp>
      <p:pic>
        <p:nvPicPr>
          <p:cNvPr id="5" name="Content Placeholder 4">
            <a:extLst>
              <a:ext uri="{FF2B5EF4-FFF2-40B4-BE49-F238E27FC236}">
                <a16:creationId xmlns:a16="http://schemas.microsoft.com/office/drawing/2014/main" id="{C29689FB-1FF2-B1E6-680D-8ECB8DF115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623527"/>
            <a:ext cx="4608561" cy="4217436"/>
          </a:xfrm>
        </p:spPr>
      </p:pic>
      <p:pic>
        <p:nvPicPr>
          <p:cNvPr id="17" name="Picture 16">
            <a:extLst>
              <a:ext uri="{FF2B5EF4-FFF2-40B4-BE49-F238E27FC236}">
                <a16:creationId xmlns:a16="http://schemas.microsoft.com/office/drawing/2014/main" id="{93EF77EB-1244-7CC7-37E2-BEAEDA0F30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45241" y="1623526"/>
            <a:ext cx="4608559" cy="4096139"/>
          </a:xfrm>
          <a:prstGeom prst="rect">
            <a:avLst/>
          </a:prstGeom>
        </p:spPr>
      </p:pic>
    </p:spTree>
    <p:extLst>
      <p:ext uri="{BB962C8B-B14F-4D97-AF65-F5344CB8AC3E}">
        <p14:creationId xmlns:p14="http://schemas.microsoft.com/office/powerpoint/2010/main" val="333322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936D-DB72-3C6A-596A-EB3345AD4687}"/>
              </a:ext>
            </a:extLst>
          </p:cNvPr>
          <p:cNvSpPr>
            <a:spLocks noGrp="1"/>
          </p:cNvSpPr>
          <p:nvPr>
            <p:ph type="title"/>
          </p:nvPr>
        </p:nvSpPr>
        <p:spPr>
          <a:xfrm>
            <a:off x="838200" y="365125"/>
            <a:ext cx="10515600" cy="791871"/>
          </a:xfrm>
          <a:solidFill>
            <a:schemeClr val="accent6">
              <a:lumMod val="60000"/>
              <a:lumOff val="40000"/>
            </a:schemeClr>
          </a:solidFill>
        </p:spPr>
        <p:txBody>
          <a:bodyPr>
            <a:normAutofit/>
          </a:bodyPr>
          <a:lstStyle/>
          <a:p>
            <a:pPr algn="ctr"/>
            <a:r>
              <a:rPr lang="en-IN" sz="4000" b="1" dirty="0">
                <a:solidFill>
                  <a:schemeClr val="accent1">
                    <a:lumMod val="50000"/>
                  </a:schemeClr>
                </a:solidFill>
              </a:rPr>
              <a:t>Different Model RMSE</a:t>
            </a:r>
          </a:p>
        </p:txBody>
      </p:sp>
      <p:sp>
        <p:nvSpPr>
          <p:cNvPr id="8" name="TextBox 7">
            <a:extLst>
              <a:ext uri="{FF2B5EF4-FFF2-40B4-BE49-F238E27FC236}">
                <a16:creationId xmlns:a16="http://schemas.microsoft.com/office/drawing/2014/main" id="{A6B5F19F-0B68-7AFC-EE9B-5847D1019426}"/>
              </a:ext>
            </a:extLst>
          </p:cNvPr>
          <p:cNvSpPr txBox="1"/>
          <p:nvPr/>
        </p:nvSpPr>
        <p:spPr>
          <a:xfrm>
            <a:off x="1380542" y="6123543"/>
            <a:ext cx="10619792"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1">
                    <a:lumMod val="50000"/>
                  </a:schemeClr>
                </a:solidFill>
              </a:rPr>
              <a:t>We need to compare the forecasting plot also for model finalisation</a:t>
            </a:r>
          </a:p>
        </p:txBody>
      </p:sp>
      <p:pic>
        <p:nvPicPr>
          <p:cNvPr id="9" name="Content Placeholder 8">
            <a:extLst>
              <a:ext uri="{FF2B5EF4-FFF2-40B4-BE49-F238E27FC236}">
                <a16:creationId xmlns:a16="http://schemas.microsoft.com/office/drawing/2014/main" id="{7F64ED8F-6AB6-0F55-2B25-E440832903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758681" y="1334196"/>
            <a:ext cx="4465320" cy="4351338"/>
          </a:xfrm>
        </p:spPr>
      </p:pic>
    </p:spTree>
    <p:extLst>
      <p:ext uri="{BB962C8B-B14F-4D97-AF65-F5344CB8AC3E}">
        <p14:creationId xmlns:p14="http://schemas.microsoft.com/office/powerpoint/2010/main" val="1408677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94DE-0903-D565-5E89-FCDBCFABF92E}"/>
              </a:ext>
            </a:extLst>
          </p:cNvPr>
          <p:cNvSpPr>
            <a:spLocks noGrp="1"/>
          </p:cNvSpPr>
          <p:nvPr>
            <p:ph type="title"/>
          </p:nvPr>
        </p:nvSpPr>
        <p:spPr>
          <a:xfrm>
            <a:off x="838200" y="365125"/>
            <a:ext cx="10515600" cy="785063"/>
          </a:xfrm>
          <a:solidFill>
            <a:schemeClr val="accent6">
              <a:lumMod val="60000"/>
              <a:lumOff val="40000"/>
            </a:schemeClr>
          </a:solidFill>
        </p:spPr>
        <p:txBody>
          <a:bodyPr>
            <a:normAutofit/>
          </a:bodyPr>
          <a:lstStyle/>
          <a:p>
            <a:pPr algn="ctr"/>
            <a:r>
              <a:rPr lang="en-IN" b="1" dirty="0">
                <a:solidFill>
                  <a:srgbClr val="003399"/>
                </a:solidFill>
              </a:rPr>
              <a:t>Plot of Forecasting</a:t>
            </a:r>
          </a:p>
        </p:txBody>
      </p:sp>
      <p:sp>
        <p:nvSpPr>
          <p:cNvPr id="6" name="TextBox 5">
            <a:extLst>
              <a:ext uri="{FF2B5EF4-FFF2-40B4-BE49-F238E27FC236}">
                <a16:creationId xmlns:a16="http://schemas.microsoft.com/office/drawing/2014/main" id="{6546F934-58F9-3AE8-D1DE-41B489A2BD69}"/>
              </a:ext>
            </a:extLst>
          </p:cNvPr>
          <p:cNvSpPr txBox="1"/>
          <p:nvPr/>
        </p:nvSpPr>
        <p:spPr>
          <a:xfrm>
            <a:off x="1264257" y="6123543"/>
            <a:ext cx="9326880"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This is plot of prophet model.</a:t>
            </a:r>
          </a:p>
        </p:txBody>
      </p:sp>
      <p:pic>
        <p:nvPicPr>
          <p:cNvPr id="7" name="Content Placeholder 6">
            <a:extLst>
              <a:ext uri="{FF2B5EF4-FFF2-40B4-BE49-F238E27FC236}">
                <a16:creationId xmlns:a16="http://schemas.microsoft.com/office/drawing/2014/main" id="{E181973D-6BBF-1F86-55AC-5326ADE711B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199" y="1150188"/>
            <a:ext cx="5413311" cy="4552343"/>
          </a:xfrm>
        </p:spPr>
      </p:pic>
      <p:pic>
        <p:nvPicPr>
          <p:cNvPr id="5" name="Picture 4">
            <a:extLst>
              <a:ext uri="{FF2B5EF4-FFF2-40B4-BE49-F238E27FC236}">
                <a16:creationId xmlns:a16="http://schemas.microsoft.com/office/drawing/2014/main" id="{C9726CC5-8308-0CF0-2067-9266D352A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155" y="1363404"/>
            <a:ext cx="5027645" cy="4339127"/>
          </a:xfrm>
          <a:prstGeom prst="rect">
            <a:avLst/>
          </a:prstGeom>
        </p:spPr>
      </p:pic>
    </p:spTree>
    <p:extLst>
      <p:ext uri="{BB962C8B-B14F-4D97-AF65-F5344CB8AC3E}">
        <p14:creationId xmlns:p14="http://schemas.microsoft.com/office/powerpoint/2010/main" val="243321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2D019-E4A8-0FA5-89ED-03DA126D36F7}"/>
              </a:ext>
            </a:extLst>
          </p:cNvPr>
          <p:cNvSpPr txBox="1"/>
          <p:nvPr/>
        </p:nvSpPr>
        <p:spPr>
          <a:xfrm>
            <a:off x="0" y="256409"/>
            <a:ext cx="12192000" cy="707886"/>
          </a:xfrm>
          <a:prstGeom prst="rect">
            <a:avLst/>
          </a:prstGeom>
          <a:solidFill>
            <a:schemeClr val="accent6">
              <a:lumMod val="60000"/>
              <a:lumOff val="40000"/>
            </a:schemeClr>
          </a:solidFill>
        </p:spPr>
        <p:txBody>
          <a:bodyPr wrap="square" rtlCol="0">
            <a:spAutoFit/>
          </a:bodyPr>
          <a:lstStyle/>
          <a:p>
            <a:pPr algn="ctr"/>
            <a:r>
              <a:rPr lang="en-IN" sz="4000" b="1" dirty="0">
                <a:solidFill>
                  <a:schemeClr val="accent1">
                    <a:lumMod val="50000"/>
                  </a:schemeClr>
                </a:solidFill>
              </a:rPr>
              <a:t>Business Problem</a:t>
            </a:r>
            <a:endParaRPr lang="en-IN" sz="4000" dirty="0"/>
          </a:p>
        </p:txBody>
      </p:sp>
      <p:sp>
        <p:nvSpPr>
          <p:cNvPr id="3" name="TextBox 2">
            <a:extLst>
              <a:ext uri="{FF2B5EF4-FFF2-40B4-BE49-F238E27FC236}">
                <a16:creationId xmlns:a16="http://schemas.microsoft.com/office/drawing/2014/main" id="{2E9E5A07-8F0B-B181-0B08-DBEAD5417FE3}"/>
              </a:ext>
            </a:extLst>
          </p:cNvPr>
          <p:cNvSpPr txBox="1"/>
          <p:nvPr/>
        </p:nvSpPr>
        <p:spPr>
          <a:xfrm>
            <a:off x="196770" y="1371124"/>
            <a:ext cx="11783027" cy="1292662"/>
          </a:xfrm>
          <a:prstGeom prst="rect">
            <a:avLst/>
          </a:prstGeom>
          <a:noFill/>
        </p:spPr>
        <p:txBody>
          <a:bodyPr wrap="square" rtlCol="0">
            <a:spAutoFit/>
          </a:bodyPr>
          <a:lstStyle/>
          <a:p>
            <a:pPr algn="just"/>
            <a:r>
              <a:rPr lang="en-US" sz="2600" b="1" i="0" u="none" strike="noStrike" cap="none" dirty="0">
                <a:solidFill>
                  <a:srgbClr val="C00000"/>
                </a:solidFill>
                <a:ea typeface="Arial"/>
                <a:cs typeface="Arial"/>
                <a:sym typeface="Century Gothic"/>
              </a:rPr>
              <a:t>Oil price may fluctuate time to time based on more factors technical economical and natural as well as political so the forecasting may not be influenced by these some unexpected scenarios like Geopolitical issues (e.g.: War and Oil price Cap)</a:t>
            </a:r>
            <a:endParaRPr lang="en-US" sz="2600" b="1" i="0" u="none" strike="noStrike" cap="none" dirty="0">
              <a:solidFill>
                <a:srgbClr val="000000"/>
              </a:solidFill>
              <a:ea typeface="Arial"/>
              <a:cs typeface="Arial"/>
              <a:sym typeface="Arial"/>
            </a:endParaRPr>
          </a:p>
        </p:txBody>
      </p:sp>
      <p:grpSp>
        <p:nvGrpSpPr>
          <p:cNvPr id="7" name="Group 6">
            <a:extLst>
              <a:ext uri="{FF2B5EF4-FFF2-40B4-BE49-F238E27FC236}">
                <a16:creationId xmlns:a16="http://schemas.microsoft.com/office/drawing/2014/main" id="{58547AC8-2438-45DC-93DD-36A37B0F2F92}"/>
              </a:ext>
            </a:extLst>
          </p:cNvPr>
          <p:cNvGrpSpPr/>
          <p:nvPr/>
        </p:nvGrpSpPr>
        <p:grpSpPr>
          <a:xfrm>
            <a:off x="196770" y="3466618"/>
            <a:ext cx="11995230" cy="2644152"/>
            <a:chOff x="467193" y="3674962"/>
            <a:chExt cx="11257614" cy="2644152"/>
          </a:xfrm>
        </p:grpSpPr>
        <p:sp>
          <p:nvSpPr>
            <p:cNvPr id="4" name="TextBox 3">
              <a:extLst>
                <a:ext uri="{FF2B5EF4-FFF2-40B4-BE49-F238E27FC236}">
                  <a16:creationId xmlns:a16="http://schemas.microsoft.com/office/drawing/2014/main" id="{434B4B3A-650E-DD3B-31C2-307EED8DAF63}"/>
                </a:ext>
              </a:extLst>
            </p:cNvPr>
            <p:cNvSpPr txBox="1"/>
            <p:nvPr/>
          </p:nvSpPr>
          <p:spPr>
            <a:xfrm>
              <a:off x="467193" y="4165832"/>
              <a:ext cx="11257614" cy="2153282"/>
            </a:xfrm>
            <a:prstGeom prst="rect">
              <a:avLst/>
            </a:prstGeom>
            <a:noFill/>
          </p:spPr>
          <p:txBody>
            <a:bodyPr wrap="square" rtlCol="0">
              <a:spAutoFit/>
            </a:bodyPr>
            <a:lstStyle/>
            <a:p>
              <a:pPr>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Oil is a product that goes completely in a different direction for a single market event as the oil prices are rarely based on real-time data, instead, it is driven by externalities making our attempt to forecast it even more challenging</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economy will be highly affected by oil prices our model will help to understand the pattern in prices to help the customers and businesses to make smart decisions.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4071F22-B43E-7312-5B4A-24A62F99262F}"/>
                </a:ext>
              </a:extLst>
            </p:cNvPr>
            <p:cNvSpPr txBox="1"/>
            <p:nvPr/>
          </p:nvSpPr>
          <p:spPr>
            <a:xfrm>
              <a:off x="467193" y="3674962"/>
              <a:ext cx="2443397" cy="400110"/>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dk1"/>
                  </a:solidFill>
                  <a:latin typeface="Century Gothic"/>
                  <a:ea typeface="Century Gothic"/>
                  <a:cs typeface="Century Gothic"/>
                  <a:sym typeface="Century Gothic"/>
                </a:rPr>
                <a:t>Objective:</a:t>
              </a:r>
              <a:endParaRPr lang="en-US" sz="2000" b="1"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617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B0B3-D0B9-46D3-5A26-2C46920EFFC3}"/>
              </a:ext>
            </a:extLst>
          </p:cNvPr>
          <p:cNvSpPr>
            <a:spLocks noGrp="1"/>
          </p:cNvSpPr>
          <p:nvPr>
            <p:ph type="title"/>
          </p:nvPr>
        </p:nvSpPr>
        <p:spPr>
          <a:xfrm>
            <a:off x="838200" y="365126"/>
            <a:ext cx="10515600" cy="692398"/>
          </a:xfrm>
          <a:solidFill>
            <a:schemeClr val="accent6">
              <a:lumMod val="60000"/>
              <a:lumOff val="40000"/>
            </a:schemeClr>
          </a:solidFill>
        </p:spPr>
        <p:txBody>
          <a:bodyPr>
            <a:normAutofit fontScale="90000"/>
          </a:bodyPr>
          <a:lstStyle/>
          <a:p>
            <a:pPr algn="ctr"/>
            <a:r>
              <a:rPr lang="en-IN" b="1" dirty="0">
                <a:solidFill>
                  <a:srgbClr val="003399"/>
                </a:solidFill>
              </a:rPr>
              <a:t>Plot of Forecasting</a:t>
            </a:r>
            <a:endParaRPr lang="en-IN" dirty="0">
              <a:solidFill>
                <a:srgbClr val="003399"/>
              </a:solidFill>
            </a:endParaRPr>
          </a:p>
        </p:txBody>
      </p:sp>
      <p:sp>
        <p:nvSpPr>
          <p:cNvPr id="10" name="TextBox 9">
            <a:extLst>
              <a:ext uri="{FF2B5EF4-FFF2-40B4-BE49-F238E27FC236}">
                <a16:creationId xmlns:a16="http://schemas.microsoft.com/office/drawing/2014/main" id="{6B81A463-E5E4-BC4C-CDD6-C20F3C08BBAF}"/>
              </a:ext>
            </a:extLst>
          </p:cNvPr>
          <p:cNvSpPr txBox="1"/>
          <p:nvPr/>
        </p:nvSpPr>
        <p:spPr>
          <a:xfrm>
            <a:off x="1241505" y="5488672"/>
            <a:ext cx="9899372"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50000"/>
                  </a:schemeClr>
                </a:solidFill>
              </a:rPr>
              <a:t>This is a plot of Naïve forecast.</a:t>
            </a:r>
          </a:p>
          <a:p>
            <a:pPr marL="285750" indent="-285750">
              <a:buFont typeface="Arial" panose="020B0604020202020204" pitchFamily="34" charset="0"/>
              <a:buChar char="•"/>
            </a:pPr>
            <a:r>
              <a:rPr lang="en-IN" dirty="0">
                <a:solidFill>
                  <a:schemeClr val="accent1">
                    <a:lumMod val="50000"/>
                  </a:schemeClr>
                </a:solidFill>
              </a:rPr>
              <a:t>Naïve method shows less RMSE than prophet model.</a:t>
            </a:r>
          </a:p>
          <a:p>
            <a:pPr marL="285750" indent="-285750">
              <a:buFont typeface="Arial" panose="020B0604020202020204" pitchFamily="34" charset="0"/>
              <a:buChar char="•"/>
            </a:pPr>
            <a:endParaRPr lang="en-IN" dirty="0"/>
          </a:p>
        </p:txBody>
      </p:sp>
      <p:pic>
        <p:nvPicPr>
          <p:cNvPr id="16" name="Content Placeholder 15">
            <a:extLst>
              <a:ext uri="{FF2B5EF4-FFF2-40B4-BE49-F238E27FC236}">
                <a16:creationId xmlns:a16="http://schemas.microsoft.com/office/drawing/2014/main" id="{272D1E59-30EB-AD5E-18A0-44C9A4C4342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51123" y="1280160"/>
            <a:ext cx="10089754" cy="3702387"/>
          </a:xfrm>
        </p:spPr>
      </p:pic>
    </p:spTree>
    <p:extLst>
      <p:ext uri="{BB962C8B-B14F-4D97-AF65-F5344CB8AC3E}">
        <p14:creationId xmlns:p14="http://schemas.microsoft.com/office/powerpoint/2010/main" val="163249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9C63-FA63-CDB9-C368-012C1C535755}"/>
              </a:ext>
            </a:extLst>
          </p:cNvPr>
          <p:cNvSpPr>
            <a:spLocks noGrp="1"/>
          </p:cNvSpPr>
          <p:nvPr>
            <p:ph type="title"/>
          </p:nvPr>
        </p:nvSpPr>
        <p:spPr>
          <a:xfrm>
            <a:off x="838200" y="365126"/>
            <a:ext cx="10515600" cy="724204"/>
          </a:xfrm>
          <a:solidFill>
            <a:schemeClr val="accent6">
              <a:lumMod val="60000"/>
              <a:lumOff val="40000"/>
            </a:schemeClr>
          </a:solidFill>
        </p:spPr>
        <p:txBody>
          <a:bodyPr>
            <a:normAutofit/>
          </a:bodyPr>
          <a:lstStyle/>
          <a:p>
            <a:pPr algn="ctr"/>
            <a:r>
              <a:rPr lang="en-IN" sz="4000" b="1" dirty="0">
                <a:solidFill>
                  <a:srgbClr val="003399"/>
                </a:solidFill>
              </a:rPr>
              <a:t>Plot of Forecasting</a:t>
            </a:r>
          </a:p>
        </p:txBody>
      </p:sp>
      <p:sp>
        <p:nvSpPr>
          <p:cNvPr id="10" name="TextBox 9">
            <a:extLst>
              <a:ext uri="{FF2B5EF4-FFF2-40B4-BE49-F238E27FC236}">
                <a16:creationId xmlns:a16="http://schemas.microsoft.com/office/drawing/2014/main" id="{CD876ED3-CC7D-2EB7-FCBE-252E9A94DDA5}"/>
              </a:ext>
            </a:extLst>
          </p:cNvPr>
          <p:cNvSpPr txBox="1"/>
          <p:nvPr/>
        </p:nvSpPr>
        <p:spPr>
          <a:xfrm>
            <a:off x="893859" y="5613621"/>
            <a:ext cx="10459941"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1">
                    <a:lumMod val="50000"/>
                  </a:schemeClr>
                </a:solidFill>
              </a:rPr>
              <a:t>Seasonal Naïve Forecasting model have high RMSE value than other models</a:t>
            </a:r>
            <a:r>
              <a:rPr lang="en-IN" dirty="0"/>
              <a:t>.</a:t>
            </a:r>
          </a:p>
        </p:txBody>
      </p:sp>
      <p:pic>
        <p:nvPicPr>
          <p:cNvPr id="6" name="Content Placeholder 5">
            <a:extLst>
              <a:ext uri="{FF2B5EF4-FFF2-40B4-BE49-F238E27FC236}">
                <a16:creationId xmlns:a16="http://schemas.microsoft.com/office/drawing/2014/main" id="{5464C75F-EC2A-421E-DAE9-B693AEF7F23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28261" y="1413164"/>
            <a:ext cx="10135478" cy="3990109"/>
          </a:xfrm>
        </p:spPr>
      </p:pic>
    </p:spTree>
    <p:extLst>
      <p:ext uri="{BB962C8B-B14F-4D97-AF65-F5344CB8AC3E}">
        <p14:creationId xmlns:p14="http://schemas.microsoft.com/office/powerpoint/2010/main" val="1205543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63E-7127-BEFF-C997-21EBC5F7C6C6}"/>
              </a:ext>
            </a:extLst>
          </p:cNvPr>
          <p:cNvSpPr>
            <a:spLocks noGrp="1"/>
          </p:cNvSpPr>
          <p:nvPr>
            <p:ph type="title"/>
          </p:nvPr>
        </p:nvSpPr>
        <p:spPr>
          <a:xfrm>
            <a:off x="838200" y="365125"/>
            <a:ext cx="10515600" cy="819619"/>
          </a:xfrm>
          <a:solidFill>
            <a:schemeClr val="accent6">
              <a:lumMod val="60000"/>
              <a:lumOff val="40000"/>
            </a:schemeClr>
          </a:solidFill>
        </p:spPr>
        <p:txBody>
          <a:bodyPr>
            <a:normAutofit/>
          </a:bodyPr>
          <a:lstStyle/>
          <a:p>
            <a:pPr algn="ctr"/>
            <a:r>
              <a:rPr lang="en-IN" sz="4000" b="1" dirty="0">
                <a:solidFill>
                  <a:srgbClr val="003399"/>
                </a:solidFill>
              </a:rPr>
              <a:t>Final Model</a:t>
            </a:r>
          </a:p>
        </p:txBody>
      </p:sp>
      <p:sp>
        <p:nvSpPr>
          <p:cNvPr id="8" name="TextBox 7">
            <a:extLst>
              <a:ext uri="{FF2B5EF4-FFF2-40B4-BE49-F238E27FC236}">
                <a16:creationId xmlns:a16="http://schemas.microsoft.com/office/drawing/2014/main" id="{82F7E81A-02D1-2547-DE3C-0818BBB0270D}"/>
              </a:ext>
            </a:extLst>
          </p:cNvPr>
          <p:cNvSpPr txBox="1"/>
          <p:nvPr/>
        </p:nvSpPr>
        <p:spPr>
          <a:xfrm>
            <a:off x="609600" y="4921857"/>
            <a:ext cx="10972800" cy="646331"/>
          </a:xfrm>
          <a:prstGeom prst="rect">
            <a:avLst/>
          </a:prstGeom>
          <a:noFill/>
        </p:spPr>
        <p:txBody>
          <a:bodyPr wrap="square" rtlCol="0">
            <a:spAutoFit/>
          </a:bodyPr>
          <a:lstStyle/>
          <a:p>
            <a:endParaRPr lang="en-IN" b="1" dirty="0">
              <a:solidFill>
                <a:schemeClr val="accent1">
                  <a:lumMod val="50000"/>
                </a:schemeClr>
              </a:solidFill>
            </a:endParaRPr>
          </a:p>
          <a:p>
            <a:pPr marL="285750" indent="-285750">
              <a:buFont typeface="Arial" panose="020B0604020202020204" pitchFamily="34" charset="0"/>
              <a:buChar char="•"/>
            </a:pPr>
            <a:endParaRPr lang="en-IN" b="1" dirty="0">
              <a:solidFill>
                <a:schemeClr val="accent1">
                  <a:lumMod val="50000"/>
                </a:schemeClr>
              </a:solidFill>
            </a:endParaRPr>
          </a:p>
        </p:txBody>
      </p:sp>
      <p:sp>
        <p:nvSpPr>
          <p:cNvPr id="9" name="Content Placeholder 8">
            <a:extLst>
              <a:ext uri="{FF2B5EF4-FFF2-40B4-BE49-F238E27FC236}">
                <a16:creationId xmlns:a16="http://schemas.microsoft.com/office/drawing/2014/main" id="{D595B7D7-947A-89DE-470C-B1CF47B845F3}"/>
              </a:ext>
            </a:extLst>
          </p:cNvPr>
          <p:cNvSpPr>
            <a:spLocks noGrp="1"/>
          </p:cNvSpPr>
          <p:nvPr>
            <p:ph idx="1"/>
          </p:nvPr>
        </p:nvSpPr>
        <p:spPr>
          <a:xfrm>
            <a:off x="1231439" y="2604690"/>
            <a:ext cx="9935547" cy="1780497"/>
          </a:xfrm>
        </p:spPr>
        <p:txBody>
          <a:bodyPr/>
          <a:lstStyle/>
          <a:p>
            <a:r>
              <a:rPr lang="en-US" dirty="0"/>
              <a:t>Since we see all the models, there is a LSTM model have less RMSE value. So we select the final model as a LSTM model. Thus it can be best suitable for prediction.</a:t>
            </a:r>
          </a:p>
        </p:txBody>
      </p:sp>
    </p:spTree>
    <p:extLst>
      <p:ext uri="{BB962C8B-B14F-4D97-AF65-F5344CB8AC3E}">
        <p14:creationId xmlns:p14="http://schemas.microsoft.com/office/powerpoint/2010/main" val="311942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3FEED-ED46-A907-7915-2C72F6B292E3}"/>
              </a:ext>
            </a:extLst>
          </p:cNvPr>
          <p:cNvSpPr>
            <a:spLocks noGrp="1"/>
          </p:cNvSpPr>
          <p:nvPr>
            <p:ph type="title"/>
          </p:nvPr>
        </p:nvSpPr>
        <p:spPr>
          <a:xfrm>
            <a:off x="838200" y="286468"/>
            <a:ext cx="10515600" cy="930938"/>
          </a:xfrm>
          <a:solidFill>
            <a:schemeClr val="accent6">
              <a:lumMod val="60000"/>
              <a:lumOff val="40000"/>
            </a:schemeClr>
          </a:solidFill>
        </p:spPr>
        <p:txBody>
          <a:bodyPr>
            <a:normAutofit/>
          </a:bodyPr>
          <a:lstStyle/>
          <a:p>
            <a:pPr algn="ctr"/>
            <a:r>
              <a:rPr lang="en-IN" b="1" dirty="0">
                <a:solidFill>
                  <a:srgbClr val="003399"/>
                </a:solidFill>
              </a:rPr>
              <a:t>Plot of Prediction</a:t>
            </a:r>
          </a:p>
        </p:txBody>
      </p:sp>
      <p:sp>
        <p:nvSpPr>
          <p:cNvPr id="10" name="TextBox 9">
            <a:extLst>
              <a:ext uri="{FF2B5EF4-FFF2-40B4-BE49-F238E27FC236}">
                <a16:creationId xmlns:a16="http://schemas.microsoft.com/office/drawing/2014/main" id="{DC015302-1552-44CB-C8EA-135705F67D95}"/>
              </a:ext>
            </a:extLst>
          </p:cNvPr>
          <p:cNvSpPr txBox="1"/>
          <p:nvPr/>
        </p:nvSpPr>
        <p:spPr>
          <a:xfrm>
            <a:off x="1476441" y="3341377"/>
            <a:ext cx="6453146" cy="646331"/>
          </a:xfrm>
          <a:prstGeom prst="rect">
            <a:avLst/>
          </a:prstGeom>
          <a:noFill/>
        </p:spPr>
        <p:txBody>
          <a:bodyPr wrap="square" rtlCol="0">
            <a:spAutoFit/>
          </a:bodyPr>
          <a:lstStyle/>
          <a:p>
            <a:endParaRPr lang="en-US" b="0" i="0" dirty="0">
              <a:solidFill>
                <a:srgbClr val="222222"/>
              </a:solidFill>
              <a:effectLst/>
              <a:latin typeface="times new roman" panose="02020603050405020304" pitchFamily="18" charset="0"/>
            </a:endParaRPr>
          </a:p>
          <a:p>
            <a:pPr marL="285750" indent="-285750">
              <a:buFont typeface="Arial" panose="020B0604020202020204" pitchFamily="34" charset="0"/>
              <a:buChar char="•"/>
            </a:pPr>
            <a:endParaRPr lang="en-IN" dirty="0"/>
          </a:p>
        </p:txBody>
      </p:sp>
      <p:pic>
        <p:nvPicPr>
          <p:cNvPr id="13" name="Content Placeholder 12">
            <a:extLst>
              <a:ext uri="{FF2B5EF4-FFF2-40B4-BE49-F238E27FC236}">
                <a16:creationId xmlns:a16="http://schemas.microsoft.com/office/drawing/2014/main" id="{5C5C9CAC-2234-58E4-7DED-FD5E238E9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7290"/>
            <a:ext cx="10515600" cy="4060723"/>
          </a:xfrm>
        </p:spPr>
      </p:pic>
    </p:spTree>
    <p:extLst>
      <p:ext uri="{BB962C8B-B14F-4D97-AF65-F5344CB8AC3E}">
        <p14:creationId xmlns:p14="http://schemas.microsoft.com/office/powerpoint/2010/main" val="1580667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08E0-26BA-FE3C-4F4B-2B093D63AAE9}"/>
              </a:ext>
            </a:extLst>
          </p:cNvPr>
          <p:cNvSpPr>
            <a:spLocks noGrp="1"/>
          </p:cNvSpPr>
          <p:nvPr>
            <p:ph type="title"/>
          </p:nvPr>
        </p:nvSpPr>
        <p:spPr>
          <a:xfrm>
            <a:off x="838200" y="365126"/>
            <a:ext cx="10515600" cy="959821"/>
          </a:xfrm>
          <a:solidFill>
            <a:schemeClr val="accent6">
              <a:lumMod val="60000"/>
              <a:lumOff val="40000"/>
            </a:schemeClr>
          </a:solidFill>
        </p:spPr>
        <p:txBody>
          <a:bodyPr/>
          <a:lstStyle/>
          <a:p>
            <a:pPr algn="ctr"/>
            <a:r>
              <a:rPr lang="en-IN" b="1" dirty="0">
                <a:solidFill>
                  <a:srgbClr val="003399"/>
                </a:solidFill>
              </a:rPr>
              <a:t>Model Deployment</a:t>
            </a:r>
          </a:p>
        </p:txBody>
      </p:sp>
      <p:sp>
        <p:nvSpPr>
          <p:cNvPr id="4" name="TextBox 3">
            <a:extLst>
              <a:ext uri="{FF2B5EF4-FFF2-40B4-BE49-F238E27FC236}">
                <a16:creationId xmlns:a16="http://schemas.microsoft.com/office/drawing/2014/main" id="{7BB3BF34-F980-789A-F364-54A21C2E59C3}"/>
              </a:ext>
            </a:extLst>
          </p:cNvPr>
          <p:cNvSpPr txBox="1"/>
          <p:nvPr/>
        </p:nvSpPr>
        <p:spPr>
          <a:xfrm>
            <a:off x="838200" y="1586204"/>
            <a:ext cx="10515600"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Done Model Deployment using </a:t>
            </a:r>
            <a:r>
              <a:rPr lang="en-IN" dirty="0" err="1">
                <a:solidFill>
                  <a:schemeClr val="accent1">
                    <a:lumMod val="50000"/>
                  </a:schemeClr>
                </a:solidFill>
              </a:rPr>
              <a:t>streamlit</a:t>
            </a:r>
            <a:r>
              <a:rPr lang="en-IN" dirty="0">
                <a:solidFill>
                  <a:schemeClr val="accent1">
                    <a:lumMod val="50000"/>
                  </a:schemeClr>
                </a:solidFill>
              </a:rPr>
              <a:t>.</a:t>
            </a:r>
          </a:p>
        </p:txBody>
      </p:sp>
      <p:pic>
        <p:nvPicPr>
          <p:cNvPr id="6" name="Picture 5">
            <a:extLst>
              <a:ext uri="{FF2B5EF4-FFF2-40B4-BE49-F238E27FC236}">
                <a16:creationId xmlns:a16="http://schemas.microsoft.com/office/drawing/2014/main" id="{66923860-D3C7-1029-1C42-5A27F4C2FB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18660" y="2783381"/>
            <a:ext cx="5598367" cy="2911151"/>
          </a:xfrm>
          <a:prstGeom prst="rect">
            <a:avLst/>
          </a:prstGeom>
        </p:spPr>
      </p:pic>
    </p:spTree>
    <p:extLst>
      <p:ext uri="{BB962C8B-B14F-4D97-AF65-F5344CB8AC3E}">
        <p14:creationId xmlns:p14="http://schemas.microsoft.com/office/powerpoint/2010/main" val="853058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8C2E-C9EC-560E-921B-39E2DB852949}"/>
              </a:ext>
            </a:extLst>
          </p:cNvPr>
          <p:cNvSpPr>
            <a:spLocks noGrp="1"/>
          </p:cNvSpPr>
          <p:nvPr>
            <p:ph type="title"/>
          </p:nvPr>
        </p:nvSpPr>
        <p:spPr>
          <a:xfrm>
            <a:off x="838200" y="365126"/>
            <a:ext cx="10515600" cy="740106"/>
          </a:xfrm>
          <a:solidFill>
            <a:schemeClr val="accent6">
              <a:lumMod val="60000"/>
              <a:lumOff val="40000"/>
            </a:schemeClr>
          </a:solidFill>
        </p:spPr>
        <p:txBody>
          <a:bodyPr/>
          <a:lstStyle/>
          <a:p>
            <a:pPr algn="ctr"/>
            <a:r>
              <a:rPr lang="en-IN" b="1" dirty="0">
                <a:solidFill>
                  <a:schemeClr val="accent1">
                    <a:lumMod val="50000"/>
                  </a:schemeClr>
                </a:solidFill>
              </a:rPr>
              <a:t>Problems Faced During Project</a:t>
            </a:r>
          </a:p>
        </p:txBody>
      </p:sp>
      <p:sp>
        <p:nvSpPr>
          <p:cNvPr id="4" name="TextBox 3">
            <a:extLst>
              <a:ext uri="{FF2B5EF4-FFF2-40B4-BE49-F238E27FC236}">
                <a16:creationId xmlns:a16="http://schemas.microsoft.com/office/drawing/2014/main" id="{C36E14B5-6048-718A-A2F6-938E68AB1991}"/>
              </a:ext>
            </a:extLst>
          </p:cNvPr>
          <p:cNvSpPr txBox="1"/>
          <p:nvPr/>
        </p:nvSpPr>
        <p:spPr>
          <a:xfrm>
            <a:off x="970059" y="1447137"/>
            <a:ext cx="10383741" cy="3139321"/>
          </a:xfrm>
          <a:prstGeom prst="rect">
            <a:avLst/>
          </a:prstGeom>
          <a:noFill/>
        </p:spPr>
        <p:txBody>
          <a:bodyPr wrap="square" rtlCol="0">
            <a:spAutoFit/>
          </a:bodyPr>
          <a:lstStyle/>
          <a:p>
            <a:pPr marL="285750" indent="-285750">
              <a:buFont typeface="Arial" panose="020B0604020202020204" pitchFamily="34" charset="0"/>
              <a:buChar char="•"/>
            </a:pPr>
            <a:r>
              <a:rPr lang="en-IN" dirty="0"/>
              <a:t>Sudden fluctuations in Price graph causes variation in prediction(Noise).</a:t>
            </a:r>
          </a:p>
          <a:p>
            <a:pPr marL="285750" indent="-285750">
              <a:buFont typeface="Arial" panose="020B0604020202020204" pitchFamily="34" charset="0"/>
              <a:buChar char="•"/>
            </a:pPr>
            <a:r>
              <a:rPr lang="en-IN" dirty="0"/>
              <a:t>Data set is not Normal distributed so approached feature transformation.</a:t>
            </a:r>
          </a:p>
          <a:p>
            <a:pPr marL="285750" indent="-285750">
              <a:buFont typeface="Arial" panose="020B0604020202020204" pitchFamily="34" charset="0"/>
              <a:buChar char="•"/>
            </a:pPr>
            <a:r>
              <a:rPr lang="en-IN" dirty="0"/>
              <a:t> Stability issues of dataset (To test it we have gone through different test ADF..)</a:t>
            </a:r>
          </a:p>
          <a:p>
            <a:pPr marL="285750" indent="-285750">
              <a:buFont typeface="Arial" panose="020B0604020202020204" pitchFamily="34" charset="0"/>
              <a:buChar char="•"/>
            </a:pPr>
            <a:r>
              <a:rPr lang="en-IN" dirty="0"/>
              <a:t>Out Lier in dataset which could not omit since it was the part of time series.</a:t>
            </a:r>
          </a:p>
          <a:p>
            <a:pPr marL="285750" indent="-285750">
              <a:buFont typeface="Arial" panose="020B0604020202020204" pitchFamily="34" charset="0"/>
              <a:buChar char="•"/>
            </a:pPr>
            <a:r>
              <a:rPr lang="en-IN" dirty="0"/>
              <a:t>It’s a time series and we had to convert the Date column to date time format</a:t>
            </a:r>
          </a:p>
          <a:p>
            <a:pPr marL="285750" indent="-285750">
              <a:buFont typeface="Arial" panose="020B0604020202020204" pitchFamily="34" charset="0"/>
              <a:buChar char="•"/>
            </a:pPr>
            <a:r>
              <a:rPr lang="en-IN" dirty="0"/>
              <a:t>Data set: The data set is not contain day wise data so if day wise data also available model would have been performed well with more data.</a:t>
            </a:r>
          </a:p>
          <a:p>
            <a:pPr marL="285750" indent="-285750">
              <a:buFont typeface="Arial" panose="020B0604020202020204" pitchFamily="34" charset="0"/>
              <a:buChar char="•"/>
            </a:pPr>
            <a:r>
              <a:rPr lang="en-IN" dirty="0"/>
              <a:t>Forecasting have lots of influencing factors which could not include in our model(Government policies, War , Natural calamities, Medical Emergencies, New Innovation in Technology, New innovations in fuel extraction…etc.)</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1403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FC28AD-7891-3714-54EE-30D63A3BDF35}"/>
              </a:ext>
            </a:extLst>
          </p:cNvPr>
          <p:cNvSpPr txBox="1"/>
          <p:nvPr/>
        </p:nvSpPr>
        <p:spPr>
          <a:xfrm>
            <a:off x="1311965" y="2803472"/>
            <a:ext cx="9167854" cy="1200329"/>
          </a:xfrm>
          <a:prstGeom prst="rect">
            <a:avLst/>
          </a:prstGeom>
          <a:noFill/>
        </p:spPr>
        <p:txBody>
          <a:bodyPr wrap="square" rtlCol="0">
            <a:spAutoFit/>
          </a:bodyPr>
          <a:lstStyle/>
          <a:p>
            <a:pPr algn="ctr"/>
            <a:r>
              <a:rPr lang="en-IN" sz="7200" b="1" dirty="0">
                <a:solidFill>
                  <a:schemeClr val="accent1">
                    <a:lumMod val="50000"/>
                  </a:schemeClr>
                </a:solidFill>
              </a:rPr>
              <a:t>THANK YOU</a:t>
            </a:r>
          </a:p>
        </p:txBody>
      </p:sp>
    </p:spTree>
    <p:extLst>
      <p:ext uri="{BB962C8B-B14F-4D97-AF65-F5344CB8AC3E}">
        <p14:creationId xmlns:p14="http://schemas.microsoft.com/office/powerpoint/2010/main" val="233279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2D019-E4A8-0FA5-89ED-03DA126D36F7}"/>
              </a:ext>
            </a:extLst>
          </p:cNvPr>
          <p:cNvSpPr txBox="1"/>
          <p:nvPr/>
        </p:nvSpPr>
        <p:spPr>
          <a:xfrm>
            <a:off x="0" y="295738"/>
            <a:ext cx="12192000" cy="707886"/>
          </a:xfrm>
          <a:prstGeom prst="rect">
            <a:avLst/>
          </a:prstGeom>
          <a:solidFill>
            <a:schemeClr val="accent6">
              <a:lumMod val="60000"/>
              <a:lumOff val="40000"/>
            </a:schemeClr>
          </a:solidFill>
        </p:spPr>
        <p:txBody>
          <a:bodyPr wrap="square" rtlCol="0">
            <a:spAutoFit/>
          </a:bodyPr>
          <a:lstStyle/>
          <a:p>
            <a:pPr algn="ctr"/>
            <a:r>
              <a:rPr lang="en-US" sz="4000" b="1" dirty="0">
                <a:solidFill>
                  <a:srgbClr val="002060"/>
                </a:solidFill>
              </a:rPr>
              <a:t>Factors affecting the oil prices</a:t>
            </a:r>
            <a:endParaRPr lang="en-US" sz="3200" b="1" dirty="0">
              <a:solidFill>
                <a:srgbClr val="002060"/>
              </a:solidFill>
            </a:endParaRPr>
          </a:p>
        </p:txBody>
      </p:sp>
      <p:sp>
        <p:nvSpPr>
          <p:cNvPr id="3" name="TextBox 2">
            <a:extLst>
              <a:ext uri="{FF2B5EF4-FFF2-40B4-BE49-F238E27FC236}">
                <a16:creationId xmlns:a16="http://schemas.microsoft.com/office/drawing/2014/main" id="{2E9E5A07-8F0B-B181-0B08-DBEAD5417FE3}"/>
              </a:ext>
            </a:extLst>
          </p:cNvPr>
          <p:cNvSpPr txBox="1"/>
          <p:nvPr/>
        </p:nvSpPr>
        <p:spPr>
          <a:xfrm>
            <a:off x="0" y="1067803"/>
            <a:ext cx="12191999" cy="5324535"/>
          </a:xfrm>
          <a:prstGeom prst="rect">
            <a:avLst/>
          </a:prstGeom>
          <a:noFill/>
        </p:spPr>
        <p:txBody>
          <a:bodyPr wrap="square" rtlCol="0">
            <a:spAutoFit/>
          </a:bodyPr>
          <a:lstStyle/>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b="1" dirty="0"/>
              <a:t>Changes in the value of the U.S. dollar</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Changes in the policies of the Organization of Petroleum Exporting Countries (OPEC)</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Changes in the levels of oil production and inventory</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The health of the global economy , Population ,War, Natural calamities, Other unpredictable factors such as Medical emergencies like COVID-19 etc.</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The implementation (or collapse) of international agreements</a:t>
            </a:r>
          </a:p>
          <a:p>
            <a:endParaRPr lang="en-US" sz="2000" dirty="0"/>
          </a:p>
          <a:p>
            <a:endParaRPr lang="en-US" sz="2000" dirty="0"/>
          </a:p>
          <a:p>
            <a:endParaRPr lang="en-US" sz="2000" dirty="0"/>
          </a:p>
          <a:p>
            <a:r>
              <a:rPr lang="en-US" sz="2000" dirty="0"/>
              <a:t>reference link: </a:t>
            </a:r>
            <a:r>
              <a:rPr lang="en-US" sz="2000" dirty="0">
                <a:hlinkClick r:id="rId2"/>
              </a:rPr>
              <a:t>https://www.investopedia.com/articles/investing/102215/4-reasons-why-price-crude-oil-dropped.asp</a:t>
            </a:r>
            <a:endParaRPr lang="en-US" sz="2000" dirty="0"/>
          </a:p>
          <a:p>
            <a:r>
              <a:rPr lang="en-US" sz="2000" dirty="0"/>
              <a:t>Dataset source: Yahoo finance</a:t>
            </a:r>
            <a:endParaRPr lang="en-IN" sz="2000" dirty="0"/>
          </a:p>
        </p:txBody>
      </p:sp>
    </p:spTree>
    <p:extLst>
      <p:ext uri="{BB962C8B-B14F-4D97-AF65-F5344CB8AC3E}">
        <p14:creationId xmlns:p14="http://schemas.microsoft.com/office/powerpoint/2010/main" val="339600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54ECE-479E-6CE3-0D12-2F8478A67022}"/>
              </a:ext>
            </a:extLst>
          </p:cNvPr>
          <p:cNvSpPr txBox="1"/>
          <p:nvPr/>
        </p:nvSpPr>
        <p:spPr>
          <a:xfrm>
            <a:off x="0" y="2544818"/>
            <a:ext cx="12192000" cy="1600438"/>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2800"/>
              <a:buFont typeface="Arial"/>
              <a:buNone/>
            </a:pPr>
            <a:r>
              <a:rPr lang="en-US" sz="4000" b="1" i="0" u="none" strike="noStrike" cap="none" dirty="0">
                <a:latin typeface="Arial"/>
                <a:ea typeface="Arial"/>
                <a:cs typeface="Arial"/>
                <a:sym typeface="Arial"/>
              </a:rPr>
              <a:t>Exploratory Data Analysis (EDA) and </a:t>
            </a:r>
          </a:p>
          <a:p>
            <a:pPr marL="0" marR="0" lvl="0" indent="0" algn="ctr" rtl="0">
              <a:lnSpc>
                <a:spcPct val="100000"/>
              </a:lnSpc>
              <a:spcBef>
                <a:spcPts val="0"/>
              </a:spcBef>
              <a:spcAft>
                <a:spcPts val="0"/>
              </a:spcAft>
              <a:buClr>
                <a:srgbClr val="000000"/>
              </a:buClr>
              <a:buSzPts val="2800"/>
              <a:buFont typeface="Arial"/>
              <a:buNone/>
            </a:pPr>
            <a:r>
              <a:rPr lang="en-US" sz="4000" b="1" i="0" u="none" strike="noStrike" cap="none" dirty="0">
                <a:latin typeface="Arial"/>
                <a:ea typeface="Arial"/>
                <a:cs typeface="Arial"/>
                <a:sym typeface="Arial"/>
              </a:rPr>
              <a:t>Feature Engineering</a:t>
            </a:r>
          </a:p>
          <a:p>
            <a:endParaRPr lang="en-IN" dirty="0"/>
          </a:p>
        </p:txBody>
      </p:sp>
    </p:spTree>
    <p:extLst>
      <p:ext uri="{BB962C8B-B14F-4D97-AF65-F5344CB8AC3E}">
        <p14:creationId xmlns:p14="http://schemas.microsoft.com/office/powerpoint/2010/main" val="116267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4BD8A-D6CE-C238-EDDC-FE0627BA2250}"/>
              </a:ext>
            </a:extLst>
          </p:cNvPr>
          <p:cNvSpPr txBox="1"/>
          <p:nvPr/>
        </p:nvSpPr>
        <p:spPr>
          <a:xfrm>
            <a:off x="0" y="143259"/>
            <a:ext cx="12191999" cy="707886"/>
          </a:xfrm>
          <a:prstGeom prst="rect">
            <a:avLst/>
          </a:prstGeom>
          <a:solidFill>
            <a:schemeClr val="accent6">
              <a:lumMod val="60000"/>
              <a:lumOff val="40000"/>
            </a:schemeClr>
          </a:solidFill>
        </p:spPr>
        <p:txBody>
          <a:bodyPr wrap="square" rtlCol="0">
            <a:spAutoFit/>
          </a:bodyPr>
          <a:lstStyle>
            <a:defPPr>
              <a:defRPr lang="en-US"/>
            </a:defPPr>
            <a:lvl1pPr algn="ctr">
              <a:defRPr sz="4000" b="1">
                <a:solidFill>
                  <a:schemeClr val="accent1">
                    <a:lumMod val="50000"/>
                  </a:schemeClr>
                </a:solidFill>
              </a:defRPr>
            </a:lvl1pPr>
          </a:lstStyle>
          <a:p>
            <a:r>
              <a:rPr lang="en-US" dirty="0">
                <a:sym typeface="Arial"/>
              </a:rPr>
              <a:t>Data set details</a:t>
            </a:r>
          </a:p>
        </p:txBody>
      </p:sp>
      <p:pic>
        <p:nvPicPr>
          <p:cNvPr id="8" name="Picture 7">
            <a:extLst>
              <a:ext uri="{FF2B5EF4-FFF2-40B4-BE49-F238E27FC236}">
                <a16:creationId xmlns:a16="http://schemas.microsoft.com/office/drawing/2014/main" id="{671AF06E-613B-2D91-BCF0-5473733A69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6194" y="1166327"/>
            <a:ext cx="2200393" cy="4665306"/>
          </a:xfrm>
          <a:prstGeom prst="rect">
            <a:avLst/>
          </a:prstGeom>
        </p:spPr>
      </p:pic>
      <p:sp>
        <p:nvSpPr>
          <p:cNvPr id="3" name="TextBox 2">
            <a:extLst>
              <a:ext uri="{FF2B5EF4-FFF2-40B4-BE49-F238E27FC236}">
                <a16:creationId xmlns:a16="http://schemas.microsoft.com/office/drawing/2014/main" id="{37F6EA4B-B63E-D0F0-D4FB-ACBF6C25DA9F}"/>
              </a:ext>
            </a:extLst>
          </p:cNvPr>
          <p:cNvSpPr txBox="1"/>
          <p:nvPr/>
        </p:nvSpPr>
        <p:spPr>
          <a:xfrm>
            <a:off x="5365102" y="1054359"/>
            <a:ext cx="6742922" cy="5909310"/>
          </a:xfrm>
          <a:prstGeom prst="rect">
            <a:avLst/>
          </a:prstGeom>
          <a:noFill/>
        </p:spPr>
        <p:txBody>
          <a:bodyPr wrap="square" rtlCol="0">
            <a:spAutoFit/>
          </a:bodyPr>
          <a:lstStyle/>
          <a:p>
            <a:pPr marL="285750" indent="-285750">
              <a:buFont typeface="Wingdings" panose="05000000000000000000" pitchFamily="2" charset="2"/>
              <a:buChar char="v"/>
            </a:pPr>
            <a:r>
              <a:rPr lang="en-IN" sz="2000" dirty="0">
                <a:solidFill>
                  <a:srgbClr val="002060"/>
                </a:solidFill>
              </a:rPr>
              <a:t>Data set contains date column and price column.</a:t>
            </a:r>
          </a:p>
          <a:p>
            <a:pPr marL="285750" indent="-285750">
              <a:buFont typeface="Wingdings" panose="05000000000000000000" pitchFamily="2" charset="2"/>
              <a:buChar char="v"/>
            </a:pPr>
            <a:r>
              <a:rPr lang="en-IN" sz="2000" dirty="0">
                <a:solidFill>
                  <a:srgbClr val="002060"/>
                </a:solidFill>
              </a:rPr>
              <a:t>Price in USD/BBL.</a:t>
            </a:r>
          </a:p>
          <a:p>
            <a:endParaRPr lang="en-IN" sz="2000" dirty="0">
              <a:solidFill>
                <a:srgbClr val="002060"/>
              </a:solidFill>
            </a:endParaRPr>
          </a:p>
          <a:p>
            <a:pPr marL="285750" indent="-285750" algn="l">
              <a:buFont typeface="Wingdings" panose="05000000000000000000" pitchFamily="2" charset="2"/>
              <a:buChar char="v"/>
            </a:pPr>
            <a:r>
              <a:rPr lang="en-US" sz="2000" b="1" i="0" dirty="0">
                <a:solidFill>
                  <a:srgbClr val="C00000"/>
                </a:solidFill>
                <a:effectLst/>
                <a:latin typeface="Söhne"/>
              </a:rPr>
              <a:t>Dataset overview</a:t>
            </a:r>
            <a:r>
              <a:rPr lang="en-US" sz="2000" b="0" i="0" dirty="0">
                <a:solidFill>
                  <a:srgbClr val="002060"/>
                </a:solidFill>
                <a:effectLst/>
                <a:latin typeface="Söhne"/>
              </a:rPr>
              <a:t>:</a:t>
            </a:r>
          </a:p>
          <a:p>
            <a:pPr marL="742950" lvl="1" indent="-285750" algn="l">
              <a:buFont typeface="Wingdings" panose="05000000000000000000" pitchFamily="2" charset="2"/>
              <a:buChar char="v"/>
            </a:pPr>
            <a:r>
              <a:rPr lang="en-US" sz="2000" b="0" i="0" dirty="0">
                <a:solidFill>
                  <a:srgbClr val="002060"/>
                </a:solidFill>
                <a:effectLst/>
                <a:latin typeface="Söhne"/>
              </a:rPr>
              <a:t>Date range: Jan1990 to </a:t>
            </a:r>
            <a:r>
              <a:rPr lang="en-US" sz="2000" dirty="0">
                <a:solidFill>
                  <a:srgbClr val="002060"/>
                </a:solidFill>
                <a:latin typeface="Söhne"/>
              </a:rPr>
              <a:t>July</a:t>
            </a:r>
            <a:r>
              <a:rPr lang="en-US" sz="2000" b="0" i="0" dirty="0">
                <a:solidFill>
                  <a:srgbClr val="002060"/>
                </a:solidFill>
                <a:effectLst/>
                <a:latin typeface="Söhne"/>
              </a:rPr>
              <a:t> 2023</a:t>
            </a:r>
          </a:p>
          <a:p>
            <a:pPr marL="742950" lvl="1" indent="-285750" algn="l">
              <a:buFont typeface="Wingdings" panose="05000000000000000000" pitchFamily="2" charset="2"/>
              <a:buChar char="v"/>
            </a:pPr>
            <a:r>
              <a:rPr lang="en-US" sz="2000" b="0" i="0" dirty="0">
                <a:solidFill>
                  <a:srgbClr val="002060"/>
                </a:solidFill>
                <a:effectLst/>
                <a:latin typeface="Söhne"/>
              </a:rPr>
              <a:t>Number of data points: </a:t>
            </a:r>
            <a:r>
              <a:rPr lang="en-US" sz="2000" dirty="0">
                <a:solidFill>
                  <a:srgbClr val="002060"/>
                </a:solidFill>
                <a:latin typeface="Söhne"/>
              </a:rPr>
              <a:t>8553</a:t>
            </a:r>
            <a:endParaRPr lang="en-US" sz="2000" b="0" i="0" dirty="0">
              <a:solidFill>
                <a:srgbClr val="002060"/>
              </a:solidFill>
              <a:effectLst/>
              <a:latin typeface="Söhne"/>
            </a:endParaRPr>
          </a:p>
          <a:p>
            <a:pPr marL="742950" lvl="1" indent="-285750" algn="l">
              <a:buFont typeface="Wingdings" panose="05000000000000000000" pitchFamily="2" charset="2"/>
              <a:buChar char="v"/>
            </a:pPr>
            <a:r>
              <a:rPr lang="en-US" sz="2000" b="0" i="0" dirty="0">
                <a:solidFill>
                  <a:srgbClr val="002060"/>
                </a:solidFill>
                <a:effectLst/>
                <a:latin typeface="Söhne"/>
              </a:rPr>
              <a:t>Columns: Date, Price</a:t>
            </a:r>
          </a:p>
          <a:p>
            <a:pPr lvl="1" algn="l"/>
            <a:endParaRPr lang="en-US" sz="2000" b="0" i="0" dirty="0">
              <a:solidFill>
                <a:srgbClr val="002060"/>
              </a:solidFill>
              <a:effectLst/>
              <a:latin typeface="Söhne"/>
            </a:endParaRPr>
          </a:p>
          <a:p>
            <a:pPr marL="285750" indent="-285750" algn="l">
              <a:buFont typeface="Wingdings" panose="05000000000000000000" pitchFamily="2" charset="2"/>
              <a:buChar char="v"/>
            </a:pPr>
            <a:r>
              <a:rPr lang="en-US" sz="2000" b="1" i="0" dirty="0">
                <a:solidFill>
                  <a:srgbClr val="C00000"/>
                </a:solidFill>
                <a:effectLst/>
                <a:latin typeface="Söhne"/>
              </a:rPr>
              <a:t>Price statistics</a:t>
            </a:r>
            <a:r>
              <a:rPr lang="en-US" sz="2000" b="0" i="0" dirty="0">
                <a:solidFill>
                  <a:srgbClr val="002060"/>
                </a:solidFill>
                <a:effectLst/>
                <a:latin typeface="Söhne"/>
              </a:rPr>
              <a:t>:</a:t>
            </a:r>
          </a:p>
          <a:p>
            <a:pPr marL="742950" lvl="1" indent="-285750" algn="l">
              <a:buFont typeface="Wingdings" panose="05000000000000000000" pitchFamily="2" charset="2"/>
              <a:buChar char="v"/>
            </a:pPr>
            <a:r>
              <a:rPr lang="en-US" sz="2000" b="0" i="0" dirty="0">
                <a:solidFill>
                  <a:srgbClr val="002060"/>
                </a:solidFill>
                <a:effectLst/>
                <a:latin typeface="Söhne"/>
              </a:rPr>
              <a:t>Average price: $50.26 USD/BBL</a:t>
            </a:r>
          </a:p>
          <a:p>
            <a:pPr marL="742950" lvl="1" indent="-285750" algn="l">
              <a:buFont typeface="Wingdings" panose="05000000000000000000" pitchFamily="2" charset="2"/>
              <a:buChar char="v"/>
            </a:pPr>
            <a:r>
              <a:rPr lang="en-US" sz="2000" b="0" i="0" dirty="0">
                <a:solidFill>
                  <a:srgbClr val="002060"/>
                </a:solidFill>
                <a:effectLst/>
                <a:latin typeface="Söhne"/>
              </a:rPr>
              <a:t>Median price: $46.26 USD/BBL</a:t>
            </a:r>
          </a:p>
          <a:p>
            <a:pPr marL="742950" lvl="1" indent="-285750" algn="l">
              <a:buFont typeface="Wingdings" panose="05000000000000000000" pitchFamily="2" charset="2"/>
              <a:buChar char="v"/>
            </a:pPr>
            <a:r>
              <a:rPr lang="en-US" sz="2000" b="0" i="0" dirty="0">
                <a:solidFill>
                  <a:srgbClr val="002060"/>
                </a:solidFill>
                <a:effectLst/>
                <a:latin typeface="Söhne"/>
              </a:rPr>
              <a:t>Skewness: Right-skewed (higher prices are </a:t>
            </a:r>
            <a:r>
              <a:rPr lang="en-US" sz="2000" dirty="0">
                <a:solidFill>
                  <a:srgbClr val="002060"/>
                </a:solidFill>
                <a:latin typeface="Söhne"/>
              </a:rPr>
              <a:t>Less</a:t>
            </a:r>
            <a:r>
              <a:rPr lang="en-US" sz="2000" b="0" i="0" dirty="0">
                <a:solidFill>
                  <a:srgbClr val="002060"/>
                </a:solidFill>
                <a:effectLst/>
                <a:latin typeface="Söhne"/>
              </a:rPr>
              <a:t> frequent)</a:t>
            </a:r>
          </a:p>
          <a:p>
            <a:pPr lvl="1" algn="l"/>
            <a:endParaRPr lang="en-US" sz="2000" b="0" i="0" dirty="0">
              <a:solidFill>
                <a:srgbClr val="002060"/>
              </a:solidFill>
              <a:effectLst/>
              <a:latin typeface="Söhne"/>
            </a:endParaRPr>
          </a:p>
          <a:p>
            <a:pPr marL="285750" indent="-285750" algn="l">
              <a:buFont typeface="Wingdings" panose="05000000000000000000" pitchFamily="2" charset="2"/>
              <a:buChar char="v"/>
            </a:pPr>
            <a:r>
              <a:rPr lang="en-US" sz="2000" b="1" i="0" dirty="0">
                <a:solidFill>
                  <a:srgbClr val="C00000"/>
                </a:solidFill>
                <a:effectLst/>
                <a:latin typeface="Söhne"/>
              </a:rPr>
              <a:t>Price variability</a:t>
            </a:r>
            <a:r>
              <a:rPr lang="en-US" sz="2000" b="0" i="0" dirty="0">
                <a:solidFill>
                  <a:srgbClr val="002060"/>
                </a:solidFill>
                <a:effectLst/>
                <a:latin typeface="Söhne"/>
              </a:rPr>
              <a:t>:</a:t>
            </a:r>
          </a:p>
          <a:p>
            <a:pPr marL="742950" lvl="1" indent="-285750" algn="l">
              <a:buFont typeface="Wingdings" panose="05000000000000000000" pitchFamily="2" charset="2"/>
              <a:buChar char="v"/>
            </a:pPr>
            <a:r>
              <a:rPr lang="en-US" sz="2000" b="0" i="0" dirty="0">
                <a:solidFill>
                  <a:srgbClr val="002060"/>
                </a:solidFill>
                <a:effectLst/>
                <a:latin typeface="Söhne"/>
              </a:rPr>
              <a:t>Standard deviation: $</a:t>
            </a:r>
            <a:r>
              <a:rPr lang="en-US" sz="2000" dirty="0">
                <a:solidFill>
                  <a:srgbClr val="002060"/>
                </a:solidFill>
                <a:latin typeface="Söhne"/>
              </a:rPr>
              <a:t>29.33</a:t>
            </a:r>
            <a:r>
              <a:rPr lang="en-US" sz="2000" b="0" i="0" dirty="0">
                <a:solidFill>
                  <a:srgbClr val="002060"/>
                </a:solidFill>
                <a:effectLst/>
                <a:latin typeface="Söhne"/>
              </a:rPr>
              <a:t> USD/BBL</a:t>
            </a:r>
          </a:p>
          <a:p>
            <a:pPr marL="742950" lvl="1" indent="-285750" algn="l">
              <a:buFont typeface="Wingdings" panose="05000000000000000000" pitchFamily="2" charset="2"/>
              <a:buChar char="v"/>
            </a:pPr>
            <a:r>
              <a:rPr lang="en-US" sz="2000" b="0" i="0" dirty="0">
                <a:solidFill>
                  <a:srgbClr val="002060"/>
                </a:solidFill>
                <a:effectLst/>
                <a:latin typeface="Söhne"/>
              </a:rPr>
              <a:t>Minimum price: $</a:t>
            </a:r>
            <a:r>
              <a:rPr lang="en-US" sz="2000" dirty="0">
                <a:solidFill>
                  <a:srgbClr val="002060"/>
                </a:solidFill>
                <a:latin typeface="Söhne"/>
              </a:rPr>
              <a:t>10.01</a:t>
            </a:r>
            <a:r>
              <a:rPr lang="en-US" sz="2000" b="0" i="0" dirty="0">
                <a:solidFill>
                  <a:srgbClr val="002060"/>
                </a:solidFill>
                <a:effectLst/>
                <a:latin typeface="Söhne"/>
              </a:rPr>
              <a:t> USD/BBL</a:t>
            </a:r>
          </a:p>
          <a:p>
            <a:pPr marL="742950" lvl="1" indent="-285750" algn="l">
              <a:buFont typeface="Wingdings" panose="05000000000000000000" pitchFamily="2" charset="2"/>
              <a:buChar char="v"/>
            </a:pPr>
            <a:r>
              <a:rPr lang="en-US" sz="2000" b="0" i="0" dirty="0">
                <a:solidFill>
                  <a:srgbClr val="002060"/>
                </a:solidFill>
                <a:effectLst/>
                <a:latin typeface="Söhne"/>
              </a:rPr>
              <a:t>Maximum price: $</a:t>
            </a:r>
            <a:r>
              <a:rPr lang="en-US" sz="2000" dirty="0">
                <a:solidFill>
                  <a:srgbClr val="002060"/>
                </a:solidFill>
                <a:latin typeface="Söhne"/>
              </a:rPr>
              <a:t>145.29</a:t>
            </a:r>
            <a:r>
              <a:rPr lang="en-US" sz="2000" b="0" i="0" dirty="0">
                <a:solidFill>
                  <a:srgbClr val="002060"/>
                </a:solidFill>
                <a:effectLst/>
                <a:latin typeface="Söhne"/>
              </a:rPr>
              <a:t> USD/BBL</a:t>
            </a:r>
          </a:p>
          <a:p>
            <a:pPr marL="285750" indent="-285750">
              <a:buFont typeface="Wingdings" panose="05000000000000000000" pitchFamily="2" charset="2"/>
              <a:buChar char="v"/>
            </a:pPr>
            <a:endParaRPr lang="en-IN" dirty="0">
              <a:solidFill>
                <a:schemeClr val="accent1">
                  <a:lumMod val="75000"/>
                </a:schemeClr>
              </a:solidFill>
            </a:endParaRPr>
          </a:p>
        </p:txBody>
      </p:sp>
      <p:pic>
        <p:nvPicPr>
          <p:cNvPr id="4" name="Picture 3">
            <a:extLst>
              <a:ext uri="{FF2B5EF4-FFF2-40B4-BE49-F238E27FC236}">
                <a16:creationId xmlns:a16="http://schemas.microsoft.com/office/drawing/2014/main" id="{5392C285-831B-8F2B-1713-46739D5EA6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83369" y="1894114"/>
            <a:ext cx="1847461" cy="3153747"/>
          </a:xfrm>
          <a:prstGeom prst="rect">
            <a:avLst/>
          </a:prstGeom>
        </p:spPr>
      </p:pic>
      <p:cxnSp>
        <p:nvCxnSpPr>
          <p:cNvPr id="7" name="Straight Connector 6">
            <a:extLst>
              <a:ext uri="{FF2B5EF4-FFF2-40B4-BE49-F238E27FC236}">
                <a16:creationId xmlns:a16="http://schemas.microsoft.com/office/drawing/2014/main" id="{C8EFC643-83F4-BDCB-E57B-046E5902A42D}"/>
              </a:ext>
            </a:extLst>
          </p:cNvPr>
          <p:cNvCxnSpPr/>
          <p:nvPr/>
        </p:nvCxnSpPr>
        <p:spPr>
          <a:xfrm>
            <a:off x="356194" y="1166327"/>
            <a:ext cx="0" cy="4665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BD4236B-4E04-5783-CC8D-EAD361632428}"/>
              </a:ext>
            </a:extLst>
          </p:cNvPr>
          <p:cNvCxnSpPr/>
          <p:nvPr/>
        </p:nvCxnSpPr>
        <p:spPr>
          <a:xfrm>
            <a:off x="356194" y="1166327"/>
            <a:ext cx="220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290B433-1C72-146C-CF75-A44CDBF1A574}"/>
              </a:ext>
            </a:extLst>
          </p:cNvPr>
          <p:cNvCxnSpPr/>
          <p:nvPr/>
        </p:nvCxnSpPr>
        <p:spPr>
          <a:xfrm>
            <a:off x="2556587" y="1166327"/>
            <a:ext cx="0" cy="4665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34FDFF-41DD-F3B4-3FFC-53542BA2D732}"/>
              </a:ext>
            </a:extLst>
          </p:cNvPr>
          <p:cNvCxnSpPr/>
          <p:nvPr/>
        </p:nvCxnSpPr>
        <p:spPr>
          <a:xfrm>
            <a:off x="356194" y="5831633"/>
            <a:ext cx="220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3E25D16-7002-AF9C-B056-90FA8206AFE5}"/>
              </a:ext>
            </a:extLst>
          </p:cNvPr>
          <p:cNvCxnSpPr/>
          <p:nvPr/>
        </p:nvCxnSpPr>
        <p:spPr>
          <a:xfrm>
            <a:off x="3107093" y="1894114"/>
            <a:ext cx="0" cy="3153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A606AFA-00E9-66BF-5B27-4B6700130640}"/>
              </a:ext>
            </a:extLst>
          </p:cNvPr>
          <p:cNvCxnSpPr/>
          <p:nvPr/>
        </p:nvCxnSpPr>
        <p:spPr>
          <a:xfrm>
            <a:off x="3107093" y="1894114"/>
            <a:ext cx="1923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39BB3BC-07ED-E697-F281-79E0BCFF610C}"/>
              </a:ext>
            </a:extLst>
          </p:cNvPr>
          <p:cNvCxnSpPr/>
          <p:nvPr/>
        </p:nvCxnSpPr>
        <p:spPr>
          <a:xfrm>
            <a:off x="3107093" y="5047861"/>
            <a:ext cx="1923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B85EA4-F048-25C6-E374-1FD9E7FEE920}"/>
              </a:ext>
            </a:extLst>
          </p:cNvPr>
          <p:cNvCxnSpPr/>
          <p:nvPr/>
        </p:nvCxnSpPr>
        <p:spPr>
          <a:xfrm>
            <a:off x="5030830" y="1894114"/>
            <a:ext cx="0" cy="31537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66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7E667D-D320-5ADD-3126-08B57A0EE0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889" y="1119673"/>
            <a:ext cx="5831049" cy="3984929"/>
          </a:xfrm>
          <a:prstGeom prst="rect">
            <a:avLst/>
          </a:prstGeom>
        </p:spPr>
      </p:pic>
      <p:pic>
        <p:nvPicPr>
          <p:cNvPr id="4" name="Picture 3">
            <a:extLst>
              <a:ext uri="{FF2B5EF4-FFF2-40B4-BE49-F238E27FC236}">
                <a16:creationId xmlns:a16="http://schemas.microsoft.com/office/drawing/2014/main" id="{BDCE1E5E-3A13-DD4A-A864-B595C3A596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1201" y="1119673"/>
            <a:ext cx="5764098" cy="3984929"/>
          </a:xfrm>
          <a:prstGeom prst="rect">
            <a:avLst/>
          </a:prstGeom>
        </p:spPr>
      </p:pic>
      <p:sp>
        <p:nvSpPr>
          <p:cNvPr id="6" name="TextBox 5">
            <a:extLst>
              <a:ext uri="{FF2B5EF4-FFF2-40B4-BE49-F238E27FC236}">
                <a16:creationId xmlns:a16="http://schemas.microsoft.com/office/drawing/2014/main" id="{4BC4C050-A442-0764-74F7-9D90DB3607BE}"/>
              </a:ext>
            </a:extLst>
          </p:cNvPr>
          <p:cNvSpPr txBox="1"/>
          <p:nvPr/>
        </p:nvSpPr>
        <p:spPr>
          <a:xfrm>
            <a:off x="438324" y="5459166"/>
            <a:ext cx="11416975" cy="707886"/>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C00000"/>
                </a:solidFill>
              </a:rPr>
              <a:t>Data is right skewed </a:t>
            </a:r>
          </a:p>
          <a:p>
            <a:pPr marL="285750" indent="-285750">
              <a:buFont typeface="Wingdings" panose="05000000000000000000" pitchFamily="2" charset="2"/>
              <a:buChar char="v"/>
            </a:pPr>
            <a:r>
              <a:rPr lang="en-IN" sz="2000" b="1" dirty="0">
                <a:solidFill>
                  <a:srgbClr val="C00000"/>
                </a:solidFill>
              </a:rPr>
              <a:t>Outliers are present in yearly interval not in monthly interval</a:t>
            </a:r>
            <a:r>
              <a:rPr lang="en-IN" dirty="0"/>
              <a:t> </a:t>
            </a:r>
          </a:p>
        </p:txBody>
      </p:sp>
      <p:sp>
        <p:nvSpPr>
          <p:cNvPr id="3" name="TextBox 2">
            <a:extLst>
              <a:ext uri="{FF2B5EF4-FFF2-40B4-BE49-F238E27FC236}">
                <a16:creationId xmlns:a16="http://schemas.microsoft.com/office/drawing/2014/main" id="{4BD7632D-5EE4-E704-4159-94C84A74B2E4}"/>
              </a:ext>
            </a:extLst>
          </p:cNvPr>
          <p:cNvSpPr txBox="1"/>
          <p:nvPr/>
        </p:nvSpPr>
        <p:spPr>
          <a:xfrm>
            <a:off x="0" y="185195"/>
            <a:ext cx="12192000" cy="707886"/>
          </a:xfrm>
          <a:prstGeom prst="rect">
            <a:avLst/>
          </a:prstGeom>
          <a:solidFill>
            <a:schemeClr val="accent6">
              <a:lumMod val="60000"/>
              <a:lumOff val="40000"/>
            </a:schemeClr>
          </a:solidFill>
        </p:spPr>
        <p:txBody>
          <a:bodyPr wrap="square" rtlCol="0">
            <a:spAutoFit/>
          </a:bodyPr>
          <a:lstStyle>
            <a:defPPr>
              <a:defRPr lang="en-US"/>
            </a:defPPr>
            <a:lvl1pPr algn="ctr">
              <a:defRPr sz="4000" b="1">
                <a:solidFill>
                  <a:schemeClr val="accent1">
                    <a:lumMod val="50000"/>
                  </a:schemeClr>
                </a:solidFill>
              </a:defRPr>
            </a:lvl1pPr>
          </a:lstStyle>
          <a:p>
            <a:r>
              <a:rPr lang="en-US" dirty="0"/>
              <a:t>Distribution of price data</a:t>
            </a:r>
          </a:p>
        </p:txBody>
      </p:sp>
    </p:spTree>
    <p:extLst>
      <p:ext uri="{BB962C8B-B14F-4D97-AF65-F5344CB8AC3E}">
        <p14:creationId xmlns:p14="http://schemas.microsoft.com/office/powerpoint/2010/main" val="85333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40E443-7FA2-6EBB-A1D3-CAF6B4B5716F}"/>
              </a:ext>
            </a:extLst>
          </p:cNvPr>
          <p:cNvSpPr txBox="1"/>
          <p:nvPr/>
        </p:nvSpPr>
        <p:spPr>
          <a:xfrm>
            <a:off x="-23150" y="311204"/>
            <a:ext cx="12211291" cy="707886"/>
          </a:xfrm>
          <a:prstGeom prst="rect">
            <a:avLst/>
          </a:prstGeom>
          <a:solidFill>
            <a:schemeClr val="accent6">
              <a:lumMod val="60000"/>
              <a:lumOff val="40000"/>
            </a:schemeClr>
          </a:solidFill>
        </p:spPr>
        <p:txBody>
          <a:bodyPr wrap="square" rtlCol="0">
            <a:spAutoFit/>
          </a:bodyPr>
          <a:lstStyle>
            <a:defPPr>
              <a:defRPr lang="en-US"/>
            </a:defPPr>
            <a:lvl1pPr algn="ctr">
              <a:defRPr sz="4000" b="1">
                <a:solidFill>
                  <a:schemeClr val="accent1">
                    <a:lumMod val="50000"/>
                  </a:schemeClr>
                </a:solidFill>
              </a:defRPr>
            </a:lvl1pPr>
          </a:lstStyle>
          <a:p>
            <a:r>
              <a:rPr lang="en-IN" dirty="0"/>
              <a:t>Visualizations</a:t>
            </a:r>
          </a:p>
        </p:txBody>
      </p:sp>
      <p:pic>
        <p:nvPicPr>
          <p:cNvPr id="4" name="Picture 3">
            <a:extLst>
              <a:ext uri="{FF2B5EF4-FFF2-40B4-BE49-F238E27FC236}">
                <a16:creationId xmlns:a16="http://schemas.microsoft.com/office/drawing/2014/main" id="{C48DD13B-2CE2-2E23-0C5A-725B865063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5233" y="1019090"/>
            <a:ext cx="11513975" cy="3237722"/>
          </a:xfrm>
          <a:prstGeom prst="rect">
            <a:avLst/>
          </a:prstGeom>
        </p:spPr>
      </p:pic>
      <p:sp>
        <p:nvSpPr>
          <p:cNvPr id="3" name="TextBox 2">
            <a:extLst>
              <a:ext uri="{FF2B5EF4-FFF2-40B4-BE49-F238E27FC236}">
                <a16:creationId xmlns:a16="http://schemas.microsoft.com/office/drawing/2014/main" id="{E6E01CD3-96F4-1C69-BB66-0D5765B0C9A6}"/>
              </a:ext>
            </a:extLst>
          </p:cNvPr>
          <p:cNvSpPr txBox="1"/>
          <p:nvPr/>
        </p:nvSpPr>
        <p:spPr>
          <a:xfrm>
            <a:off x="162045" y="3995678"/>
            <a:ext cx="12211291" cy="2862322"/>
          </a:xfrm>
          <a:prstGeom prst="rect">
            <a:avLst/>
          </a:prstGeom>
          <a:noFill/>
        </p:spPr>
        <p:txBody>
          <a:bodyPr wrap="square" rtlCol="0">
            <a:spAutoFit/>
          </a:bodyPr>
          <a:lstStyle/>
          <a:p>
            <a:pPr algn="l"/>
            <a:r>
              <a:rPr lang="en-US" sz="2000" b="1" i="0" dirty="0">
                <a:solidFill>
                  <a:srgbClr val="C00000"/>
                </a:solidFill>
                <a:effectLst/>
                <a:latin typeface="Söhne"/>
              </a:rPr>
              <a:t>Oil price trend:</a:t>
            </a:r>
          </a:p>
          <a:p>
            <a:pPr marL="800100" lvl="1" indent="-342900">
              <a:buFont typeface="Wingdings" panose="05000000000000000000" pitchFamily="2" charset="2"/>
              <a:buChar char="v"/>
            </a:pPr>
            <a:r>
              <a:rPr lang="en-US" sz="2000" b="1" i="0" dirty="0">
                <a:solidFill>
                  <a:srgbClr val="002060"/>
                </a:solidFill>
                <a:effectLst/>
                <a:latin typeface="Söhne"/>
              </a:rPr>
              <a:t>Since the early 2004s, the price of oil has generally been going up.</a:t>
            </a:r>
          </a:p>
          <a:p>
            <a:pPr marL="800100" lvl="1" indent="-342900">
              <a:buFont typeface="Wingdings" panose="05000000000000000000" pitchFamily="2" charset="2"/>
              <a:buChar char="v"/>
            </a:pPr>
            <a:r>
              <a:rPr lang="en-US" sz="2000" b="1" i="0" dirty="0">
                <a:solidFill>
                  <a:srgbClr val="002060"/>
                </a:solidFill>
                <a:effectLst/>
                <a:latin typeface="Söhne"/>
              </a:rPr>
              <a:t>It reached its highest point in 2009 but dropped significantly during the global recession.</a:t>
            </a:r>
          </a:p>
          <a:p>
            <a:pPr marL="800100" lvl="1" indent="-342900">
              <a:buFont typeface="Wingdings" panose="05000000000000000000" pitchFamily="2" charset="2"/>
              <a:buChar char="v"/>
            </a:pPr>
            <a:r>
              <a:rPr lang="en-US" sz="2000" b="1" i="0" dirty="0">
                <a:solidFill>
                  <a:srgbClr val="002060"/>
                </a:solidFill>
                <a:effectLst/>
                <a:latin typeface="Söhne"/>
              </a:rPr>
              <a:t>After 2009, the price started to rise again, especially from 2011 onwards.</a:t>
            </a:r>
          </a:p>
          <a:p>
            <a:pPr marL="800100" lvl="1" indent="-342900">
              <a:buFont typeface="Wingdings" panose="05000000000000000000" pitchFamily="2" charset="2"/>
              <a:buChar char="v"/>
            </a:pPr>
            <a:r>
              <a:rPr lang="en-US" sz="2000" b="1" i="0" dirty="0">
                <a:solidFill>
                  <a:srgbClr val="002060"/>
                </a:solidFill>
                <a:effectLst/>
                <a:latin typeface="Söhne"/>
              </a:rPr>
              <a:t>However, in 2015, there was a notable decrease in oil prices due to increased oil production and other factors.</a:t>
            </a:r>
          </a:p>
          <a:p>
            <a:pPr marL="800100" lvl="1" indent="-342900">
              <a:buFont typeface="Wingdings" panose="05000000000000000000" pitchFamily="2" charset="2"/>
              <a:buChar char="v"/>
            </a:pPr>
            <a:r>
              <a:rPr lang="en-US" sz="2000" b="1" i="0" dirty="0">
                <a:solidFill>
                  <a:srgbClr val="002060"/>
                </a:solidFill>
                <a:effectLst/>
                <a:latin typeface="Söhne"/>
              </a:rPr>
              <a:t>The COVID-19 pandemic in 2019-2020 had a significant impact on oil prices, with a sharp decline caused by lockdown measures and reduced economic activity.</a:t>
            </a:r>
          </a:p>
          <a:p>
            <a:pPr marL="800100" lvl="1" indent="-342900">
              <a:buFont typeface="Wingdings" panose="05000000000000000000" pitchFamily="2" charset="2"/>
              <a:buChar char="v"/>
            </a:pPr>
            <a:r>
              <a:rPr lang="en-US" sz="2000" b="1" i="0" dirty="0">
                <a:solidFill>
                  <a:srgbClr val="002060"/>
                </a:solidFill>
                <a:effectLst/>
                <a:latin typeface="Söhne"/>
              </a:rPr>
              <a:t>As economies gradually reopened and recovered, the price of oil began to rise again.</a:t>
            </a:r>
          </a:p>
        </p:txBody>
      </p:sp>
    </p:spTree>
    <p:extLst>
      <p:ext uri="{BB962C8B-B14F-4D97-AF65-F5344CB8AC3E}">
        <p14:creationId xmlns:p14="http://schemas.microsoft.com/office/powerpoint/2010/main" val="64690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9BD3-7EB8-4716-E2CF-D620F02AAD44}"/>
              </a:ext>
            </a:extLst>
          </p:cNvPr>
          <p:cNvSpPr>
            <a:spLocks noGrp="1"/>
          </p:cNvSpPr>
          <p:nvPr>
            <p:ph type="title"/>
          </p:nvPr>
        </p:nvSpPr>
        <p:spPr>
          <a:xfrm>
            <a:off x="0" y="247480"/>
            <a:ext cx="12192000" cy="646331"/>
          </a:xfrm>
          <a:solidFill>
            <a:schemeClr val="accent6">
              <a:lumMod val="60000"/>
              <a:lumOff val="40000"/>
            </a:schemeClr>
          </a:solidFill>
        </p:spPr>
        <p:txBody>
          <a:bodyPr wrap="square" rtlCol="0">
            <a:spAutoFit/>
          </a:bodyPr>
          <a:lstStyle/>
          <a:p>
            <a:pPr algn="ctr"/>
            <a:r>
              <a:rPr lang="en-IN" sz="4000" b="1" dirty="0">
                <a:solidFill>
                  <a:schemeClr val="accent1">
                    <a:lumMod val="50000"/>
                  </a:schemeClr>
                </a:solidFill>
                <a:latin typeface="+mn-lt"/>
                <a:ea typeface="+mn-ea"/>
                <a:cs typeface="+mn-cs"/>
              </a:rPr>
              <a:t>Month and Year wise Price in boxplot</a:t>
            </a:r>
          </a:p>
        </p:txBody>
      </p:sp>
      <p:pic>
        <p:nvPicPr>
          <p:cNvPr id="6" name="Content Placeholder 5">
            <a:extLst>
              <a:ext uri="{FF2B5EF4-FFF2-40B4-BE49-F238E27FC236}">
                <a16:creationId xmlns:a16="http://schemas.microsoft.com/office/drawing/2014/main" id="{99259425-B181-F8D4-79F0-1E78DAF67F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38874" y="1690689"/>
            <a:ext cx="5880926" cy="3011940"/>
          </a:xfrm>
        </p:spPr>
      </p:pic>
      <p:pic>
        <p:nvPicPr>
          <p:cNvPr id="8" name="Content Placeholder 7">
            <a:extLst>
              <a:ext uri="{FF2B5EF4-FFF2-40B4-BE49-F238E27FC236}">
                <a16:creationId xmlns:a16="http://schemas.microsoft.com/office/drawing/2014/main" id="{F75C52DC-EC62-D862-9ABB-0EBDAC41BC0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19800" y="1690689"/>
            <a:ext cx="5980921" cy="3011940"/>
          </a:xfrm>
        </p:spPr>
      </p:pic>
      <p:sp>
        <p:nvSpPr>
          <p:cNvPr id="3" name="TextBox 2">
            <a:extLst>
              <a:ext uri="{FF2B5EF4-FFF2-40B4-BE49-F238E27FC236}">
                <a16:creationId xmlns:a16="http://schemas.microsoft.com/office/drawing/2014/main" id="{F200A028-4037-092B-EC4C-F544B066557F}"/>
              </a:ext>
            </a:extLst>
          </p:cNvPr>
          <p:cNvSpPr txBox="1"/>
          <p:nvPr/>
        </p:nvSpPr>
        <p:spPr>
          <a:xfrm>
            <a:off x="38877" y="5540139"/>
            <a:ext cx="11961845" cy="1323439"/>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002060"/>
                </a:solidFill>
              </a:rPr>
              <a:t>When consider month wise of total data Total Jul data shows more range and Dec shows less range.</a:t>
            </a:r>
          </a:p>
          <a:p>
            <a:pPr marL="285750" indent="-285750">
              <a:buFont typeface="Wingdings" panose="05000000000000000000" pitchFamily="2" charset="2"/>
              <a:buChar char="v"/>
            </a:pPr>
            <a:r>
              <a:rPr lang="en-IN" sz="2000" b="1" dirty="0">
                <a:solidFill>
                  <a:srgbClr val="002060"/>
                </a:solidFill>
              </a:rPr>
              <a:t>Median is almost same but upper range is highly varies.</a:t>
            </a:r>
          </a:p>
          <a:p>
            <a:pPr marL="285750" indent="-285750">
              <a:buFont typeface="Wingdings" panose="05000000000000000000" pitchFamily="2" charset="2"/>
              <a:buChar char="v"/>
            </a:pPr>
            <a:r>
              <a:rPr lang="en-IN" sz="2000" b="1" dirty="0">
                <a:solidFill>
                  <a:srgbClr val="002060"/>
                </a:solidFill>
              </a:rPr>
              <a:t>When consider year wise total data ,it shows some outliers.</a:t>
            </a:r>
          </a:p>
          <a:p>
            <a:pPr marL="285750" indent="-285750">
              <a:buFont typeface="Wingdings" panose="05000000000000000000" pitchFamily="2" charset="2"/>
              <a:buChar char="v"/>
            </a:pPr>
            <a:r>
              <a:rPr lang="en-IN" sz="2000" b="1" dirty="0">
                <a:solidFill>
                  <a:srgbClr val="002060"/>
                </a:solidFill>
              </a:rPr>
              <a:t>For removing outliers we do IQR capping method.</a:t>
            </a:r>
          </a:p>
        </p:txBody>
      </p:sp>
    </p:spTree>
    <p:extLst>
      <p:ext uri="{BB962C8B-B14F-4D97-AF65-F5344CB8AC3E}">
        <p14:creationId xmlns:p14="http://schemas.microsoft.com/office/powerpoint/2010/main" val="393945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CDCA-DB52-DEE7-DA9D-420DD0E51384}"/>
              </a:ext>
            </a:extLst>
          </p:cNvPr>
          <p:cNvSpPr>
            <a:spLocks noGrp="1"/>
          </p:cNvSpPr>
          <p:nvPr>
            <p:ph type="title"/>
          </p:nvPr>
        </p:nvSpPr>
        <p:spPr>
          <a:xfrm>
            <a:off x="838200" y="365125"/>
            <a:ext cx="10515600" cy="819863"/>
          </a:xfrm>
          <a:solidFill>
            <a:schemeClr val="accent6">
              <a:lumMod val="60000"/>
              <a:lumOff val="40000"/>
            </a:schemeClr>
          </a:solidFill>
        </p:spPr>
        <p:txBody>
          <a:bodyPr>
            <a:normAutofit/>
          </a:bodyPr>
          <a:lstStyle/>
          <a:p>
            <a:pPr algn="ctr"/>
            <a:r>
              <a:rPr lang="en-IN" sz="4000" b="1" dirty="0">
                <a:solidFill>
                  <a:srgbClr val="003399"/>
                </a:solidFill>
                <a:latin typeface="Calibri" panose="020F0502020204030204" pitchFamily="34" charset="0"/>
                <a:ea typeface="Calibri" panose="020F0502020204030204" pitchFamily="34" charset="0"/>
                <a:cs typeface="Calibri" panose="020F0502020204030204" pitchFamily="34" charset="0"/>
              </a:rPr>
              <a:t>ADF Test</a:t>
            </a:r>
          </a:p>
        </p:txBody>
      </p:sp>
      <p:pic>
        <p:nvPicPr>
          <p:cNvPr id="6" name="Content Placeholder 5">
            <a:extLst>
              <a:ext uri="{FF2B5EF4-FFF2-40B4-BE49-F238E27FC236}">
                <a16:creationId xmlns:a16="http://schemas.microsoft.com/office/drawing/2014/main" id="{9A276B93-987B-BF15-6F7E-8A82A882DD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0319" y="1810139"/>
            <a:ext cx="5029199" cy="2359832"/>
          </a:xfrm>
        </p:spPr>
      </p:pic>
      <p:sp>
        <p:nvSpPr>
          <p:cNvPr id="7" name="TextBox 6">
            <a:extLst>
              <a:ext uri="{FF2B5EF4-FFF2-40B4-BE49-F238E27FC236}">
                <a16:creationId xmlns:a16="http://schemas.microsoft.com/office/drawing/2014/main" id="{B6AE5A2B-F2C1-AEE9-DB7A-6777A5BEFE78}"/>
              </a:ext>
            </a:extLst>
          </p:cNvPr>
          <p:cNvSpPr txBox="1"/>
          <p:nvPr/>
        </p:nvSpPr>
        <p:spPr>
          <a:xfrm>
            <a:off x="968829" y="4721290"/>
            <a:ext cx="10666445" cy="1200329"/>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chemeClr val="accent1">
                    <a:lumMod val="50000"/>
                  </a:schemeClr>
                </a:solidFill>
              </a:rPr>
              <a:t>It internally does Hypothesis test</a:t>
            </a:r>
          </a:p>
          <a:p>
            <a:pPr marL="285750" indent="-285750">
              <a:buFont typeface="Wingdings" panose="05000000000000000000" pitchFamily="2" charset="2"/>
              <a:buChar char="v"/>
            </a:pPr>
            <a:r>
              <a:rPr lang="en-IN" b="1" dirty="0">
                <a:solidFill>
                  <a:schemeClr val="accent1">
                    <a:lumMod val="50000"/>
                  </a:schemeClr>
                </a:solidFill>
              </a:rPr>
              <a:t>We will take Ho(Null Hypothesis) as Not stationary.</a:t>
            </a:r>
          </a:p>
          <a:p>
            <a:pPr marL="285750" indent="-285750">
              <a:buFont typeface="Wingdings" panose="05000000000000000000" pitchFamily="2" charset="2"/>
              <a:buChar char="v"/>
            </a:pPr>
            <a:r>
              <a:rPr lang="en-IN" b="1" dirty="0">
                <a:solidFill>
                  <a:schemeClr val="accent1">
                    <a:lumMod val="50000"/>
                  </a:schemeClr>
                </a:solidFill>
              </a:rPr>
              <a:t>If p value higher than alpha value we will fail to reject Null hypothesis</a:t>
            </a:r>
          </a:p>
          <a:p>
            <a:pPr marL="285750" indent="-285750">
              <a:buFont typeface="Wingdings" panose="05000000000000000000" pitchFamily="2" charset="2"/>
              <a:buChar char="v"/>
            </a:pPr>
            <a:r>
              <a:rPr lang="en-IN" b="1" dirty="0">
                <a:solidFill>
                  <a:schemeClr val="accent1">
                    <a:lumMod val="50000"/>
                  </a:schemeClr>
                </a:solidFill>
              </a:rPr>
              <a:t>And p &lt; alpha then accept Alternate Hypothesis</a:t>
            </a:r>
          </a:p>
        </p:txBody>
      </p:sp>
    </p:spTree>
    <p:extLst>
      <p:ext uri="{BB962C8B-B14F-4D97-AF65-F5344CB8AC3E}">
        <p14:creationId xmlns:p14="http://schemas.microsoft.com/office/powerpoint/2010/main" val="410094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1046</Words>
  <Application>Microsoft Office PowerPoint</Application>
  <PresentationFormat>Widescreen</PresentationFormat>
  <Paragraphs>125</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Algerian</vt:lpstr>
      <vt:lpstr>Arial</vt:lpstr>
      <vt:lpstr>Calibri</vt:lpstr>
      <vt:lpstr>Calibri Light</vt:lpstr>
      <vt:lpstr>Century Gothic</vt:lpstr>
      <vt:lpstr>Söhne</vt:lpstr>
      <vt:lpstr>times new roman</vt:lpstr>
      <vt:lpstr>Verdana</vt:lpstr>
      <vt:lpstr>Wingdings</vt:lpstr>
      <vt:lpstr>Office Theme</vt:lpstr>
      <vt:lpstr>OIL PRICE PREDICTION  Group-6  Mentor: Aishawarya Ajay Mate   </vt:lpstr>
      <vt:lpstr>PowerPoint Presentation</vt:lpstr>
      <vt:lpstr>PowerPoint Presentation</vt:lpstr>
      <vt:lpstr>PowerPoint Presentation</vt:lpstr>
      <vt:lpstr>PowerPoint Presentation</vt:lpstr>
      <vt:lpstr>PowerPoint Presentation</vt:lpstr>
      <vt:lpstr>PowerPoint Presentation</vt:lpstr>
      <vt:lpstr>Month and Year wise Price in boxplot</vt:lpstr>
      <vt:lpstr>ADF Test</vt:lpstr>
      <vt:lpstr>Stationary checking using ADF Test                                                                          </vt:lpstr>
      <vt:lpstr>Stationary checking after Differencing</vt:lpstr>
      <vt:lpstr>PowerPoint Presentation</vt:lpstr>
      <vt:lpstr>Time series Decomposition</vt:lpstr>
      <vt:lpstr>Model building and Model Validation</vt:lpstr>
      <vt:lpstr>Data Driven models</vt:lpstr>
      <vt:lpstr>ARIMA Models Parameters and residual check</vt:lpstr>
      <vt:lpstr>Model testing</vt:lpstr>
      <vt:lpstr>Different Model RMSE</vt:lpstr>
      <vt:lpstr>Plot of Forecasting</vt:lpstr>
      <vt:lpstr>Plot of Forecasting</vt:lpstr>
      <vt:lpstr>Plot of Forecasting</vt:lpstr>
      <vt:lpstr>Final Model</vt:lpstr>
      <vt:lpstr>Plot of Prediction</vt:lpstr>
      <vt:lpstr>Model Deployment</vt:lpstr>
      <vt:lpstr>Problems Faced During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PRICE PREDICTION  Group-3  Mentor: Karthik</dc:title>
  <dc:creator>Vivek K</dc:creator>
  <cp:lastModifiedBy>Pratiksha Magdum</cp:lastModifiedBy>
  <cp:revision>7</cp:revision>
  <dcterms:created xsi:type="dcterms:W3CDTF">2023-06-02T05:02:07Z</dcterms:created>
  <dcterms:modified xsi:type="dcterms:W3CDTF">2023-08-21T17:05:22Z</dcterms:modified>
</cp:coreProperties>
</file>