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146847060" r:id="rId5"/>
    <p:sldId id="2146847054" r:id="rId6"/>
    <p:sldId id="262" r:id="rId7"/>
    <p:sldId id="263" r:id="rId8"/>
    <p:sldId id="265" r:id="rId9"/>
    <p:sldId id="267" r:id="rId10"/>
    <p:sldId id="2146847058" r:id="rId11"/>
    <p:sldId id="268" r:id="rId12"/>
    <p:sldId id="2146847055" r:id="rId13"/>
    <p:sldId id="269" r:id="rId14"/>
    <p:sldId id="2146847056"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1197" autoAdjust="0"/>
  </p:normalViewPr>
  <p:slideViewPr>
    <p:cSldViewPr snapToGrid="0">
      <p:cViewPr varScale="1">
        <p:scale>
          <a:sx n="51" d="100"/>
          <a:sy n="51" d="100"/>
        </p:scale>
        <p:origin x="125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74904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03DA1D-E0D7-09D0-1B13-F71BB1C3CC23}"/>
              </a:ext>
            </a:extLst>
          </p:cNvPr>
          <p:cNvSpPr/>
          <p:nvPr/>
        </p:nvSpPr>
        <p:spPr>
          <a:xfrm>
            <a:off x="0" y="1"/>
            <a:ext cx="10246290" cy="685799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b="1" dirty="0">
              <a:solidFill>
                <a:srgbClr val="FFC000"/>
              </a:solidFill>
            </a:endParaRPr>
          </a:p>
          <a:p>
            <a:endParaRPr lang="en-IN" sz="2800" b="1" dirty="0">
              <a:solidFill>
                <a:srgbClr val="FFC000"/>
              </a:solidFill>
            </a:endParaRPr>
          </a:p>
          <a:p>
            <a:endParaRPr lang="en-IN" sz="2800" b="1" dirty="0">
              <a:solidFill>
                <a:srgbClr val="FFC000"/>
              </a:solidFill>
            </a:endParaRPr>
          </a:p>
          <a:p>
            <a:endParaRPr lang="en-IN" sz="2800" b="1" dirty="0">
              <a:solidFill>
                <a:srgbClr val="FFC000"/>
              </a:solidFill>
            </a:endParaRPr>
          </a:p>
          <a:p>
            <a:endParaRPr lang="en-IN" sz="2800" b="1" dirty="0">
              <a:solidFill>
                <a:srgbClr val="FFC000"/>
              </a:solidFill>
            </a:endParaRPr>
          </a:p>
          <a:p>
            <a:r>
              <a:rPr lang="en-IN" sz="2800" b="1" dirty="0">
                <a:solidFill>
                  <a:srgbClr val="FFC000"/>
                </a:solidFill>
              </a:rPr>
              <a:t>Presented by:</a:t>
            </a:r>
            <a:br>
              <a:rPr lang="en-IN" sz="2800" b="1" dirty="0"/>
            </a:br>
            <a:r>
              <a:rPr lang="en-IN" sz="2800" b="1" dirty="0"/>
              <a:t>       </a:t>
            </a:r>
            <a:r>
              <a:rPr lang="en-IN" sz="2600" dirty="0"/>
              <a:t>Name: Sajan Kumar</a:t>
            </a:r>
            <a:br>
              <a:rPr lang="en-IN" sz="2600" dirty="0"/>
            </a:br>
            <a:r>
              <a:rPr lang="en-IN" sz="2600" dirty="0"/>
              <a:t>       </a:t>
            </a:r>
            <a:r>
              <a:rPr lang="en-IN" sz="2600" dirty="0" err="1"/>
              <a:t>Skillbuild</a:t>
            </a:r>
            <a:r>
              <a:rPr lang="en-IN" sz="2600" dirty="0"/>
              <a:t> Email Id: sajankumarsingh003@gmail.com</a:t>
            </a:r>
            <a:br>
              <a:rPr lang="en-IN" sz="2600" dirty="0"/>
            </a:br>
            <a:r>
              <a:rPr lang="en-IN" sz="2600" dirty="0"/>
              <a:t>       College Name: C.V. Raman Global University Bhubaneswar Odisha</a:t>
            </a:r>
            <a:br>
              <a:rPr lang="en-IN" sz="2600" dirty="0"/>
            </a:br>
            <a:r>
              <a:rPr lang="en-IN" sz="2600" dirty="0"/>
              <a:t>       College State: Odisha</a:t>
            </a:r>
            <a:br>
              <a:rPr lang="en-IN" sz="2600" dirty="0"/>
            </a:br>
            <a:r>
              <a:rPr lang="en-IN" sz="2600" dirty="0"/>
              <a:t>       Internship Starting Date: 08-07-2024</a:t>
            </a:r>
            <a:br>
              <a:rPr lang="en-IN" sz="2600" dirty="0"/>
            </a:br>
            <a:r>
              <a:rPr lang="en-IN" sz="2600" dirty="0"/>
              <a:t>       Internship End Date: 05-08-2024</a:t>
            </a:r>
          </a:p>
        </p:txBody>
      </p:sp>
      <p:pic>
        <p:nvPicPr>
          <p:cNvPr id="5" name="Picture 4">
            <a:extLst>
              <a:ext uri="{FF2B5EF4-FFF2-40B4-BE49-F238E27FC236}">
                <a16:creationId xmlns:a16="http://schemas.microsoft.com/office/drawing/2014/main" id="{DCE75864-18C9-8D0A-8759-52F6786EF19C}"/>
              </a:ext>
            </a:extLst>
          </p:cNvPr>
          <p:cNvPicPr>
            <a:picLocks noChangeAspect="1"/>
          </p:cNvPicPr>
          <p:nvPr/>
        </p:nvPicPr>
        <p:blipFill>
          <a:blip r:embed="rId3"/>
          <a:stretch>
            <a:fillRect/>
          </a:stretch>
        </p:blipFill>
        <p:spPr>
          <a:xfrm>
            <a:off x="495272" y="176063"/>
            <a:ext cx="2767264" cy="2947736"/>
          </a:xfrm>
          <a:prstGeom prst="flowChartConnector">
            <a:avLst/>
          </a:prstGeom>
        </p:spPr>
      </p:pic>
      <p:sp>
        <p:nvSpPr>
          <p:cNvPr id="6" name="Rectangle 5">
            <a:extLst>
              <a:ext uri="{FF2B5EF4-FFF2-40B4-BE49-F238E27FC236}">
                <a16:creationId xmlns:a16="http://schemas.microsoft.com/office/drawing/2014/main" id="{027F3048-6441-6D6F-DC8E-ECD40E69A05B}"/>
              </a:ext>
            </a:extLst>
          </p:cNvPr>
          <p:cNvSpPr/>
          <p:nvPr/>
        </p:nvSpPr>
        <p:spPr>
          <a:xfrm>
            <a:off x="10246290" y="0"/>
            <a:ext cx="1945710" cy="6425852"/>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75CDE747-70BD-1C54-9611-00FCD0A960DC}"/>
              </a:ext>
            </a:extLst>
          </p:cNvPr>
          <p:cNvSpPr txBox="1">
            <a:spLocks/>
          </p:cNvSpPr>
          <p:nvPr/>
        </p:nvSpPr>
        <p:spPr>
          <a:xfrm>
            <a:off x="2639613" y="893024"/>
            <a:ext cx="8229601" cy="97777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C00000"/>
                </a:solidFill>
                <a:latin typeface="Arial" panose="020B0604020202020204" pitchFamily="34" charset="0"/>
                <a:cs typeface="Arial" panose="020B0604020202020204" pitchFamily="34" charset="0"/>
              </a:rPr>
              <a:t>Credit Card Default Prediction</a:t>
            </a:r>
            <a:endParaRPr lang="en-US"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38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Picture 4">
            <a:extLst>
              <a:ext uri="{FF2B5EF4-FFF2-40B4-BE49-F238E27FC236}">
                <a16:creationId xmlns:a16="http://schemas.microsoft.com/office/drawing/2014/main" id="{C14D4F2D-3DCE-BBD9-DCB0-7AED69C5DFD7}"/>
              </a:ext>
            </a:extLst>
          </p:cNvPr>
          <p:cNvPicPr>
            <a:picLocks noChangeAspect="1"/>
          </p:cNvPicPr>
          <p:nvPr/>
        </p:nvPicPr>
        <p:blipFill>
          <a:blip r:embed="rId2"/>
          <a:stretch>
            <a:fillRect/>
          </a:stretch>
        </p:blipFill>
        <p:spPr>
          <a:xfrm>
            <a:off x="2612570" y="1338943"/>
            <a:ext cx="7467601" cy="5173184"/>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sz="1600" b="1" dirty="0"/>
              <a:t>User Interaction: </a:t>
            </a:r>
            <a:r>
              <a:rPr lang="en-US" sz="1600" dirty="0"/>
              <a:t>The app provides an intuitive user interface that allows financial analysts to easily upload datasets and receive predictions. Real-time interaction with the prediction model ensures users can quickly assess the risk of new customers.</a:t>
            </a:r>
          </a:p>
          <a:p>
            <a:pPr marL="342900" indent="-342900">
              <a:buFont typeface="+mj-lt"/>
              <a:buAutoNum type="arabicPeriod"/>
            </a:pPr>
            <a:r>
              <a:rPr lang="en-US" sz="1600" b="1" dirty="0"/>
              <a:t>Data Collection and Processing</a:t>
            </a:r>
            <a:r>
              <a:rPr lang="en-US" sz="1600" dirty="0"/>
              <a:t>: Securely handles and processes customer data including credit amount, demographic information, payment history, and bill statements. Employs advanced data cleaning and preprocessing techniques to ensure data integrity and quality for accurate predictions.</a:t>
            </a:r>
          </a:p>
          <a:p>
            <a:pPr marL="342900" indent="-342900">
              <a:buFont typeface="+mj-lt"/>
              <a:buAutoNum type="arabicPeriod"/>
            </a:pPr>
            <a:r>
              <a:rPr lang="en-US" sz="1600" b="1" dirty="0"/>
              <a:t>Predictive Modeling: </a:t>
            </a:r>
            <a:r>
              <a:rPr lang="en-US" sz="1600" dirty="0"/>
              <a:t>Utilizes sophisticated machine learning algorithms to predict the probability of customer defaults. Provides probability scores rather than simple binary outputs, allowing for nuanced risk assessment and better decision-making.</a:t>
            </a:r>
          </a:p>
          <a:p>
            <a:pPr marL="342900" indent="-342900">
              <a:buFont typeface="+mj-lt"/>
              <a:buAutoNum type="arabicPeriod"/>
            </a:pPr>
            <a:r>
              <a:rPr lang="en-US" sz="1600" b="1" dirty="0"/>
              <a:t>Visualization and Insights: </a:t>
            </a:r>
            <a:r>
              <a:rPr lang="en-US" sz="1600" dirty="0"/>
              <a:t>Features integrated visualization tools like correlation heatmaps and distribution plots to help users understand data patterns and model behavior. Offers detailed model evaluation metrics such as classification reports, ROC-AUC scores, confusion matrices, and K-S charts for thorough analysis.</a:t>
            </a:r>
          </a:p>
          <a:p>
            <a:pPr marL="342900" indent="-342900">
              <a:buFont typeface="+mj-lt"/>
              <a:buAutoNum type="arabicPeriod"/>
            </a:pPr>
            <a:r>
              <a:rPr lang="en-US" sz="1600" b="1" dirty="0"/>
              <a:t>Model Optimization: </a:t>
            </a:r>
            <a:r>
              <a:rPr lang="en-US" sz="1600" dirty="0"/>
              <a:t>Includes built-in optimization techniques and hyperparameter tuning to continuously improve model performance. Supports multiple algorithms, enabling users to select the best-performing model for their specific needs.</a:t>
            </a:r>
          </a:p>
          <a:p>
            <a:pPr marL="342900" indent="-342900">
              <a:buFont typeface="+mj-lt"/>
              <a:buAutoNum type="arabicPeriod"/>
            </a:pPr>
            <a:r>
              <a:rPr lang="en-US" sz="1600" b="1" dirty="0"/>
              <a:t>Risk Management: </a:t>
            </a:r>
            <a:r>
              <a:rPr lang="en-US" sz="1600" dirty="0"/>
              <a:t>Provides actionable insights to help financial institutions minimize default risk and make informed lending decisions. Enhances the overall risk management strategy by accurately identifying high-risk customers.</a:t>
            </a:r>
          </a:p>
          <a:p>
            <a:pPr marL="342900" indent="-342900">
              <a:buFont typeface="+mj-lt"/>
              <a:buAutoNum type="arabicPeriod"/>
            </a:pPr>
            <a:r>
              <a:rPr lang="en-US" sz="1600" b="1" dirty="0"/>
              <a:t>Feedback Mechanism: </a:t>
            </a:r>
            <a:r>
              <a:rPr lang="en-US" sz="1600" dirty="0"/>
              <a:t>Incorporates a feedback loop allowing users to provide input on model performance and predictions.</a:t>
            </a:r>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credit card default prediction system accurately forecasts customer defaults, significantly enhancing risk management for financial institutions. Using advanced machine learning algorithms, the model achieved an accuracy of X%, with a ROC-AUC score of A, and a K-S statistic of B, demonstrating its robust performance. Key features impacting predictions were identified, providing valuable insights into customer behavior. Visual tools like ROC and precision-recall curves validated model effectiveness. The system's implementation resulted in an estimated risk reduction of X% and projected cost savings of $Y, making it a powerful tool for informed lending decisions. Continuous feedback and updates ensure the model remains effective over time.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descr="A graph of a credit card&#10;&#10;Description automatically generated">
            <a:extLst>
              <a:ext uri="{FF2B5EF4-FFF2-40B4-BE49-F238E27FC236}">
                <a16:creationId xmlns:a16="http://schemas.microsoft.com/office/drawing/2014/main" id="{DFBC00CA-003C-2FCD-0008-64D864EB49B8}"/>
              </a:ext>
            </a:extLst>
          </p:cNvPr>
          <p:cNvPicPr>
            <a:picLocks noGrp="1" noChangeAspect="1"/>
          </p:cNvPicPr>
          <p:nvPr>
            <p:ph idx="1"/>
          </p:nvPr>
        </p:nvPicPr>
        <p:blipFill>
          <a:blip r:embed="rId2"/>
          <a:stretch>
            <a:fillRect/>
          </a:stretch>
        </p:blipFill>
        <p:spPr>
          <a:xfrm>
            <a:off x="2173514" y="1301750"/>
            <a:ext cx="7844971" cy="4673600"/>
          </a:xfr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Credit Card Default Prediction project successfully leveraged machine learning techniques to forecast customer default payments in Taiwan. Through rigorous data preprocessing, feature selection, and model optimization using Pandas, Matplotlib, Seaborn, NumPy, and Scikit Learn, we achieved significant predictive accuracy. The project's findings highlight the importance of predictive analytics in enhancing risk management strategies, providing actionable insights through the K-S chart evaluation. Moving forward, continual model refinement and integration of real-time data will further strengthen our ability to proactively manage credit risk, supporting more informed financial decision-making.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Real-Time Monitoring</a:t>
            </a:r>
            <a:r>
              <a:rPr lang="en-US" dirty="0"/>
              <a:t>: Implementing a system for real-time monitoring of credit card transactions and customer behaviors to promptly identify potential default risks.</a:t>
            </a:r>
          </a:p>
          <a:p>
            <a:pPr marL="305435" indent="-305435"/>
            <a:r>
              <a:rPr lang="en-US" b="1" dirty="0"/>
              <a:t>Enhanced Feature Engineering</a:t>
            </a:r>
            <a:r>
              <a:rPr lang="en-US" dirty="0"/>
              <a:t>: Continuously refining feature engineering techniques to incorporate new variables or data sources that could better predict default probabilities.</a:t>
            </a:r>
          </a:p>
          <a:p>
            <a:pPr marL="305435" indent="-305435"/>
            <a:r>
              <a:rPr lang="en-US" b="1" dirty="0"/>
              <a:t>Advanced Modeling Techniques</a:t>
            </a:r>
            <a:r>
              <a:rPr lang="en-US" dirty="0"/>
              <a:t>: Exploring more advanced machine learning models such as ensemble methods or deep learning architectures to improve predictive accuracy.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544</TotalTime>
  <Words>763</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PowerPoint Presentation</vt:lpstr>
      <vt:lpstr>OUTLINE</vt:lpstr>
      <vt:lpstr>Problem Statement</vt:lpstr>
      <vt:lpstr>Proposed Solution</vt:lpstr>
      <vt:lpstr>System  Approach</vt:lpstr>
      <vt:lpstr>Result</vt:lpstr>
      <vt:lpstr>Result</vt:lpstr>
      <vt:lpstr>Conclusion</vt:lpstr>
      <vt:lpstr>PowerPoint Presentation</vt:lpstr>
      <vt:lpstr>References</vt:lpstr>
      <vt:lpstr>course certificate 1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Sajan kumar</cp:lastModifiedBy>
  <cp:revision>44</cp:revision>
  <dcterms:created xsi:type="dcterms:W3CDTF">2021-05-26T16:50:10Z</dcterms:created>
  <dcterms:modified xsi:type="dcterms:W3CDTF">2024-08-03T17:04:15Z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