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
      <p:font typeface="Roboto"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9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53989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291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a76b6a6c3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a76b6a6c3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2435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a76b6a6c3_4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6a76b6a6c3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871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be2d860a1f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be2d860a1f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40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be2d860a1f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be2d860a1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1110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e2d860a1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e2d860a1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97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6a76b6a6c3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6a76b6a6c3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90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6a76b6a6c3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6a76b6a6c3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32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6a76b6a6c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6a76b6a6c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714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e2d860a1f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e2d860a1f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2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be2d860a1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be2d860a1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51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e2d860a1f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be2d860a1f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85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hindawi.com/journals/jhe/2022/796922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www.ncbi.nlm.nih.gov/pmc/articles/PMC597756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987325"/>
            <a:ext cx="7688100" cy="1081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100" b="0">
                <a:solidFill>
                  <a:srgbClr val="000000"/>
                </a:solidFill>
              </a:rPr>
              <a:t>CSE 445 Machine Learning</a:t>
            </a:r>
            <a:endParaRPr sz="3100" b="0">
              <a:solidFill>
                <a:srgbClr val="000000"/>
              </a:solidFill>
            </a:endParaRPr>
          </a:p>
          <a:p>
            <a:pPr marL="0" lvl="0" indent="0" algn="ctr" rtl="0">
              <a:spcBef>
                <a:spcPts val="0"/>
              </a:spcBef>
              <a:spcAft>
                <a:spcPts val="0"/>
              </a:spcAft>
              <a:buNone/>
            </a:pPr>
            <a:endParaRPr sz="666"/>
          </a:p>
          <a:p>
            <a:pPr marL="0" lvl="0" indent="0" algn="ctr" rtl="0">
              <a:spcBef>
                <a:spcPts val="0"/>
              </a:spcBef>
              <a:spcAft>
                <a:spcPts val="0"/>
              </a:spcAft>
              <a:buNone/>
            </a:pPr>
            <a:r>
              <a:rPr lang="en" sz="3100"/>
              <a:t>Predicting Health Expenses of Patients</a:t>
            </a:r>
            <a:endParaRPr sz="3100"/>
          </a:p>
          <a:p>
            <a:pPr marL="0" lvl="0" indent="0" algn="l" rtl="0">
              <a:spcBef>
                <a:spcPts val="0"/>
              </a:spcBef>
              <a:spcAft>
                <a:spcPts val="0"/>
              </a:spcAft>
              <a:buNone/>
            </a:pPr>
            <a:endParaRPr sz="3200"/>
          </a:p>
        </p:txBody>
      </p:sp>
      <p:sp>
        <p:nvSpPr>
          <p:cNvPr id="87" name="Google Shape;87;p13"/>
          <p:cNvSpPr txBox="1">
            <a:spLocks noGrp="1"/>
          </p:cNvSpPr>
          <p:nvPr>
            <p:ph type="subTitle" idx="1"/>
          </p:nvPr>
        </p:nvSpPr>
        <p:spPr>
          <a:xfrm>
            <a:off x="727950" y="2280325"/>
            <a:ext cx="7688100" cy="230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smtClean="0">
                <a:solidFill>
                  <a:srgbClr val="000000"/>
                </a:solidFill>
              </a:rPr>
              <a:t>Name </a:t>
            </a:r>
            <a:r>
              <a:rPr lang="en" dirty="0">
                <a:solidFill>
                  <a:srgbClr val="000000"/>
                </a:solidFill>
              </a:rPr>
              <a:t>- Kazi Sajid Mahmud</a:t>
            </a:r>
            <a:endParaRPr dirty="0">
              <a:solidFill>
                <a:srgbClr val="000000"/>
              </a:solidFill>
            </a:endParaRPr>
          </a:p>
          <a:p>
            <a:pPr marL="0" lvl="0" indent="0" algn="l" rtl="0">
              <a:spcBef>
                <a:spcPts val="0"/>
              </a:spcBef>
              <a:spcAft>
                <a:spcPts val="0"/>
              </a:spcAft>
              <a:buNone/>
            </a:pPr>
            <a:r>
              <a:rPr lang="en" dirty="0">
                <a:solidFill>
                  <a:srgbClr val="000000"/>
                </a:solidFill>
              </a:rPr>
              <a:t>ID - 2013388042</a:t>
            </a:r>
            <a:endParaRPr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2"/>
          <p:cNvPicPr preferRelativeResize="0"/>
          <p:nvPr/>
        </p:nvPicPr>
        <p:blipFill>
          <a:blip r:embed="rId3">
            <a:alphaModFix/>
          </a:blip>
          <a:stretch>
            <a:fillRect/>
          </a:stretch>
        </p:blipFill>
        <p:spPr>
          <a:xfrm>
            <a:off x="152400" y="152400"/>
            <a:ext cx="8839200" cy="4838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83" name="Google Shape;183;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70000" lnSpcReduction="20000"/>
          </a:bodyPr>
          <a:lstStyle/>
          <a:p>
            <a:pPr marL="457200" lvl="0" indent="-315996" algn="l" rtl="0">
              <a:spcBef>
                <a:spcPts val="1200"/>
              </a:spcBef>
              <a:spcAft>
                <a:spcPts val="0"/>
              </a:spcAft>
              <a:buSzPct val="111323"/>
              <a:buAutoNum type="arabicPeriod"/>
            </a:pPr>
            <a:r>
              <a:rPr lang="en" sz="1766">
                <a:solidFill>
                  <a:srgbClr val="000000"/>
                </a:solidFill>
                <a:latin typeface="Arial"/>
                <a:ea typeface="Arial"/>
                <a:cs typeface="Arial"/>
                <a:sym typeface="Arial"/>
              </a:rPr>
              <a:t>Taloba, A.I. </a:t>
            </a:r>
            <a:r>
              <a:rPr lang="en" sz="1766" i="1">
                <a:solidFill>
                  <a:srgbClr val="000000"/>
                </a:solidFill>
                <a:latin typeface="Arial"/>
                <a:ea typeface="Arial"/>
                <a:cs typeface="Arial"/>
                <a:sym typeface="Arial"/>
              </a:rPr>
              <a:t>et al.</a:t>
            </a:r>
            <a:r>
              <a:rPr lang="en" sz="1766">
                <a:solidFill>
                  <a:srgbClr val="000000"/>
                </a:solidFill>
                <a:latin typeface="Arial"/>
                <a:ea typeface="Arial"/>
                <a:cs typeface="Arial"/>
                <a:sym typeface="Arial"/>
              </a:rPr>
              <a:t> (2022) </a:t>
            </a:r>
            <a:r>
              <a:rPr lang="en" sz="1766" i="1">
                <a:solidFill>
                  <a:srgbClr val="000000"/>
                </a:solidFill>
                <a:latin typeface="Arial"/>
                <a:ea typeface="Arial"/>
                <a:cs typeface="Arial"/>
                <a:sym typeface="Arial"/>
              </a:rPr>
              <a:t>Estimation and prediction of hospitalization and medical care costs using regression in machine learning</a:t>
            </a:r>
            <a:r>
              <a:rPr lang="en" sz="1766">
                <a:solidFill>
                  <a:srgbClr val="000000"/>
                </a:solidFill>
                <a:latin typeface="Arial"/>
                <a:ea typeface="Arial"/>
                <a:cs typeface="Arial"/>
                <a:sym typeface="Arial"/>
              </a:rPr>
              <a:t>, </a:t>
            </a:r>
            <a:r>
              <a:rPr lang="en" sz="1766" i="1">
                <a:solidFill>
                  <a:srgbClr val="000000"/>
                </a:solidFill>
                <a:latin typeface="Arial"/>
                <a:ea typeface="Arial"/>
                <a:cs typeface="Arial"/>
                <a:sym typeface="Arial"/>
              </a:rPr>
              <a:t>Journal of Healthcare Engineering</a:t>
            </a:r>
            <a:r>
              <a:rPr lang="en" sz="1766">
                <a:solidFill>
                  <a:srgbClr val="000000"/>
                </a:solidFill>
                <a:latin typeface="Arial"/>
                <a:ea typeface="Arial"/>
                <a:cs typeface="Arial"/>
                <a:sym typeface="Arial"/>
              </a:rPr>
              <a:t>. Available at: </a:t>
            </a:r>
            <a:r>
              <a:rPr lang="en" sz="1766" u="sng">
                <a:solidFill>
                  <a:schemeClr val="hlink"/>
                </a:solidFill>
                <a:latin typeface="Arial"/>
                <a:ea typeface="Arial"/>
                <a:cs typeface="Arial"/>
                <a:sym typeface="Arial"/>
                <a:hlinkClick r:id="rId3"/>
              </a:rPr>
              <a:t>https://www.hindawi.com/journals/jhe/2022/7969220/ </a:t>
            </a:r>
            <a:r>
              <a:rPr lang="en" sz="1766">
                <a:solidFill>
                  <a:srgbClr val="000000"/>
                </a:solidFill>
                <a:latin typeface="Arial"/>
                <a:ea typeface="Arial"/>
                <a:cs typeface="Arial"/>
                <a:sym typeface="Arial"/>
              </a:rPr>
              <a:t>(Accessed: 01 March 2024). </a:t>
            </a:r>
            <a:endParaRPr sz="1766">
              <a:solidFill>
                <a:srgbClr val="000000"/>
              </a:solidFill>
              <a:latin typeface="Arial"/>
              <a:ea typeface="Arial"/>
              <a:cs typeface="Arial"/>
              <a:sym typeface="Arial"/>
            </a:endParaRPr>
          </a:p>
          <a:p>
            <a:pPr marL="457200" lvl="0" indent="0" algn="l" rtl="0">
              <a:spcBef>
                <a:spcPts val="1200"/>
              </a:spcBef>
              <a:spcAft>
                <a:spcPts val="0"/>
              </a:spcAft>
              <a:buNone/>
            </a:pPr>
            <a:endParaRPr sz="1508">
              <a:solidFill>
                <a:srgbClr val="000000"/>
              </a:solidFill>
              <a:latin typeface="Arial"/>
              <a:ea typeface="Arial"/>
              <a:cs typeface="Arial"/>
              <a:sym typeface="Arial"/>
            </a:endParaRPr>
          </a:p>
          <a:p>
            <a:pPr marL="457200" lvl="0" indent="-307360" algn="l" rtl="0">
              <a:lnSpc>
                <a:spcPct val="150000"/>
              </a:lnSpc>
              <a:spcBef>
                <a:spcPts val="1200"/>
              </a:spcBef>
              <a:spcAft>
                <a:spcPts val="0"/>
              </a:spcAft>
              <a:buSzPct val="109248"/>
              <a:buAutoNum type="arabicPeriod"/>
            </a:pPr>
            <a:r>
              <a:rPr lang="en" sz="1621">
                <a:solidFill>
                  <a:srgbClr val="000000"/>
                </a:solidFill>
                <a:latin typeface="Arial"/>
                <a:ea typeface="Arial"/>
                <a:cs typeface="Arial"/>
                <a:sym typeface="Arial"/>
              </a:rPr>
              <a:t>Morid, M.A., Kawamoto, K., Ault, T., Dorius, J. and Abdelrahman, S. (2017). Supervised Learning Methods for Predicting Healthcare Costs: Systematic Literature Review and Empirical Evaluation. </a:t>
            </a:r>
            <a:r>
              <a:rPr lang="en" sz="1621" i="1">
                <a:solidFill>
                  <a:srgbClr val="000000"/>
                </a:solidFill>
                <a:latin typeface="Arial"/>
                <a:ea typeface="Arial"/>
                <a:cs typeface="Arial"/>
                <a:sym typeface="Arial"/>
              </a:rPr>
              <a:t>AMIA Annual Symposium Proceedings</a:t>
            </a:r>
            <a:r>
              <a:rPr lang="en" sz="1621">
                <a:solidFill>
                  <a:srgbClr val="000000"/>
                </a:solidFill>
                <a:latin typeface="Arial"/>
                <a:ea typeface="Arial"/>
                <a:cs typeface="Arial"/>
                <a:sym typeface="Arial"/>
              </a:rPr>
              <a:t>, [online] 2017. Available at: </a:t>
            </a:r>
            <a:r>
              <a:rPr lang="en" sz="1621" u="sng">
                <a:solidFill>
                  <a:schemeClr val="hlink"/>
                </a:solidFill>
                <a:latin typeface="Arial"/>
                <a:ea typeface="Arial"/>
                <a:cs typeface="Arial"/>
                <a:sym typeface="Arial"/>
                <a:hlinkClick r:id="rId4"/>
              </a:rPr>
              <a:t>https://www.ncbi.nlm.nih.gov/pmc/articles/PMC5977561/</a:t>
            </a:r>
            <a:r>
              <a:rPr lang="en" sz="1621">
                <a:solidFill>
                  <a:srgbClr val="000000"/>
                </a:solidFill>
                <a:latin typeface="Arial"/>
                <a:ea typeface="Arial"/>
                <a:cs typeface="Arial"/>
                <a:sym typeface="Arial"/>
              </a:rPr>
              <a:t>.</a:t>
            </a:r>
            <a:endParaRPr sz="1621">
              <a:solidFill>
                <a:srgbClr val="000000"/>
              </a:solidFill>
              <a:latin typeface="Arial"/>
              <a:ea typeface="Arial"/>
              <a:cs typeface="Arial"/>
              <a:sym typeface="Arial"/>
            </a:endParaRPr>
          </a:p>
          <a:p>
            <a:pPr marL="457200" lvl="0" indent="0" algn="l" rtl="0">
              <a:spcBef>
                <a:spcPts val="1200"/>
              </a:spcBef>
              <a:spcAft>
                <a:spcPts val="1200"/>
              </a:spcAft>
              <a:buNone/>
            </a:pP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727650" y="22584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240"/>
              <a:t>Thank You</a:t>
            </a:r>
            <a:endParaRPr sz="324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a:p>
            <a:pPr marL="0" lvl="0" indent="0" algn="l" rtl="0">
              <a:spcBef>
                <a:spcPts val="0"/>
              </a:spcBef>
              <a:spcAft>
                <a:spcPts val="0"/>
              </a:spcAft>
              <a:buNone/>
            </a:pP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D0D0D"/>
              </a:buClr>
              <a:buSzPts val="1200"/>
              <a:buFont typeface="Roboto"/>
              <a:buAutoNum type="arabicPeriod"/>
            </a:pPr>
            <a:r>
              <a:rPr lang="en" sz="1200" b="1">
                <a:solidFill>
                  <a:srgbClr val="0D0D0D"/>
                </a:solidFill>
                <a:highlight>
                  <a:srgbClr val="FFFFFF"/>
                </a:highlight>
                <a:latin typeface="Roboto"/>
                <a:ea typeface="Roboto"/>
                <a:cs typeface="Roboto"/>
                <a:sym typeface="Roboto"/>
              </a:rPr>
              <a:t>Cost Containment: </a:t>
            </a:r>
            <a:r>
              <a:rPr lang="en" sz="1200">
                <a:solidFill>
                  <a:srgbClr val="0D0D0D"/>
                </a:solidFill>
                <a:highlight>
                  <a:srgbClr val="FFFFFF"/>
                </a:highlight>
                <a:latin typeface="Roboto"/>
                <a:ea typeface="Roboto"/>
                <a:cs typeface="Roboto"/>
                <a:sym typeface="Roboto"/>
              </a:rPr>
              <a:t>With healthcare costs continuously rising, there's a growing need to identify strategies for containing expenses while maintaining quality care. Predicting health expenses helps in allocating resources efficiently and proactively managing high-cost patients.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 sz="1200" b="1">
                <a:solidFill>
                  <a:srgbClr val="0D0D0D"/>
                </a:solidFill>
                <a:highlight>
                  <a:srgbClr val="FFFFFF"/>
                </a:highlight>
                <a:latin typeface="Roboto"/>
                <a:ea typeface="Roboto"/>
                <a:cs typeface="Roboto"/>
                <a:sym typeface="Roboto"/>
              </a:rPr>
              <a:t>Risk Management:</a:t>
            </a:r>
            <a:r>
              <a:rPr lang="en" sz="1200">
                <a:solidFill>
                  <a:srgbClr val="0D0D0D"/>
                </a:solidFill>
                <a:highlight>
                  <a:srgbClr val="FFFFFF"/>
                </a:highlight>
                <a:latin typeface="Roboto"/>
                <a:ea typeface="Roboto"/>
                <a:cs typeface="Roboto"/>
                <a:sym typeface="Roboto"/>
              </a:rPr>
              <a:t> By predicting which patients are at higher risk for significant healthcare expenses, healthcare providers and insurers can implement targeted interventions aimed at preventing or mitigating costly health events, thus improving patient outcomes and reducing financial burden.</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 sz="1200" b="1">
                <a:solidFill>
                  <a:srgbClr val="0D0D0D"/>
                </a:solidFill>
                <a:highlight>
                  <a:srgbClr val="FFFFFF"/>
                </a:highlight>
                <a:latin typeface="Roboto"/>
                <a:ea typeface="Roboto"/>
                <a:cs typeface="Roboto"/>
                <a:sym typeface="Roboto"/>
              </a:rPr>
              <a:t>Personalized Care:</a:t>
            </a:r>
            <a:r>
              <a:rPr lang="en" sz="1200">
                <a:solidFill>
                  <a:srgbClr val="0D0D0D"/>
                </a:solidFill>
                <a:highlight>
                  <a:srgbClr val="FFFFFF"/>
                </a:highlight>
                <a:latin typeface="Roboto"/>
                <a:ea typeface="Roboto"/>
                <a:cs typeface="Roboto"/>
                <a:sym typeface="Roboto"/>
              </a:rPr>
              <a:t> Understanding patients' future healthcare expenses allows for the delivery of more personalized care plans tailored to individual needs and risk profiles. This fosters a patient-centered approach and enhances overall satisfaction with the healthcare experience.</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Brief Description</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AutoNum type="arabicPeriod"/>
            </a:pPr>
            <a:r>
              <a:rPr lang="en" sz="1200" b="1">
                <a:solidFill>
                  <a:srgbClr val="0D0D0D"/>
                </a:solidFill>
                <a:highlight>
                  <a:srgbClr val="FFFFFF"/>
                </a:highlight>
                <a:latin typeface="Roboto"/>
                <a:ea typeface="Roboto"/>
                <a:cs typeface="Roboto"/>
                <a:sym typeface="Roboto"/>
              </a:rPr>
              <a:t>Data Analysis:</a:t>
            </a:r>
            <a:r>
              <a:rPr lang="en" sz="1200">
                <a:solidFill>
                  <a:srgbClr val="0D0D0D"/>
                </a:solidFill>
                <a:highlight>
                  <a:srgbClr val="FFFFFF"/>
                </a:highlight>
                <a:latin typeface="Roboto"/>
                <a:ea typeface="Roboto"/>
                <a:cs typeface="Roboto"/>
                <a:sym typeface="Roboto"/>
              </a:rPr>
              <a:t> Utilizing patient medical histories, demographics, and other relevant factors to analyze patterns and trends in healthcare utilization and associated costs.</a:t>
            </a:r>
            <a:endParaRPr sz="1200">
              <a:solidFill>
                <a:srgbClr val="0D0D0D"/>
              </a:solidFill>
              <a:highlight>
                <a:srgbClr val="FFFFFF"/>
              </a:highlight>
              <a:latin typeface="Roboto"/>
              <a:ea typeface="Roboto"/>
              <a:cs typeface="Roboto"/>
              <a:sym typeface="Roboto"/>
            </a:endParaRPr>
          </a:p>
          <a:p>
            <a:pPr marL="457200" lvl="0" indent="-304800" algn="l" rtl="0">
              <a:spcBef>
                <a:spcPts val="0"/>
              </a:spcBef>
              <a:spcAft>
                <a:spcPts val="0"/>
              </a:spcAft>
              <a:buClr>
                <a:srgbClr val="0D0D0D"/>
              </a:buClr>
              <a:buSzPts val="1200"/>
              <a:buFont typeface="Roboto"/>
              <a:buAutoNum type="arabicPeriod"/>
            </a:pPr>
            <a:r>
              <a:rPr lang="en" sz="1200" b="1">
                <a:solidFill>
                  <a:srgbClr val="0D0D0D"/>
                </a:solidFill>
                <a:highlight>
                  <a:srgbClr val="FFFFFF"/>
                </a:highlight>
                <a:latin typeface="Roboto"/>
                <a:ea typeface="Roboto"/>
                <a:cs typeface="Roboto"/>
                <a:sym typeface="Roboto"/>
              </a:rPr>
              <a:t>Validation and Deployment:</a:t>
            </a:r>
            <a:r>
              <a:rPr lang="en" sz="1200">
                <a:solidFill>
                  <a:srgbClr val="0D0D0D"/>
                </a:solidFill>
                <a:highlight>
                  <a:srgbClr val="FFFFFF"/>
                </a:highlight>
                <a:latin typeface="Roboto"/>
                <a:ea typeface="Roboto"/>
                <a:cs typeface="Roboto"/>
                <a:sym typeface="Roboto"/>
              </a:rPr>
              <a:t> Evaluating model performance using validation techniques like cross-validation and deploying the finalized model into production environments, integrating it with healthcare systems to enable real-time predictions and decision support.</a:t>
            </a:r>
            <a:endParaRPr sz="1200">
              <a:solidFill>
                <a:srgbClr val="0D0D0D"/>
              </a:solidFill>
              <a:highlight>
                <a:srgbClr val="FFFFFF"/>
              </a:highlight>
              <a:latin typeface="Roboto"/>
              <a:ea typeface="Roboto"/>
              <a:cs typeface="Roboto"/>
              <a:sym typeface="Roboto"/>
            </a:endParaRPr>
          </a:p>
          <a:p>
            <a:pPr marL="457200" lvl="0" indent="-298450" algn="l" rtl="0">
              <a:spcBef>
                <a:spcPts val="0"/>
              </a:spcBef>
              <a:spcAft>
                <a:spcPts val="0"/>
              </a:spcAft>
              <a:buClr>
                <a:srgbClr val="000000"/>
              </a:buClr>
              <a:buSzPts val="1100"/>
              <a:buFont typeface="Roboto"/>
              <a:buAutoNum type="arabicPeriod"/>
            </a:pPr>
            <a:r>
              <a:rPr lang="en" sz="1100" b="1">
                <a:solidFill>
                  <a:srgbClr val="000000"/>
                </a:solidFill>
                <a:highlight>
                  <a:srgbClr val="FFFFFF"/>
                </a:highlight>
                <a:latin typeface="Roboto"/>
                <a:ea typeface="Roboto"/>
                <a:cs typeface="Roboto"/>
                <a:sym typeface="Roboto"/>
              </a:rPr>
              <a:t>Cost Projection:</a:t>
            </a:r>
            <a:r>
              <a:rPr lang="en" sz="1100">
                <a:solidFill>
                  <a:srgbClr val="000000"/>
                </a:solidFill>
                <a:highlight>
                  <a:srgbClr val="FFFFFF"/>
                </a:highlight>
                <a:latin typeface="Roboto"/>
                <a:ea typeface="Roboto"/>
                <a:cs typeface="Roboto"/>
                <a:sym typeface="Roboto"/>
              </a:rPr>
              <a:t> Using predictive analytics to estimate future healthcare expenses for individual patients or populations, enabling healthcare providers and insurers to allocate resources effectively and tailor interventions to mitigate high-cost scenarios.</a:t>
            </a:r>
            <a:endParaRPr sz="1100">
              <a:solidFill>
                <a:srgbClr val="000000"/>
              </a:solidFill>
              <a:highlight>
                <a:srgbClr val="FFFFFF"/>
              </a:highlight>
              <a:latin typeface="Roboto"/>
              <a:ea typeface="Roboto"/>
              <a:cs typeface="Roboto"/>
              <a:sym typeface="Roboto"/>
            </a:endParaRPr>
          </a:p>
          <a:p>
            <a:pPr marL="45720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Expected Outcome And Problem Statement</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b="1">
                <a:solidFill>
                  <a:srgbClr val="000000"/>
                </a:solidFill>
              </a:rPr>
              <a:t>Problem Statement:</a:t>
            </a:r>
            <a:endParaRPr b="1">
              <a:solidFill>
                <a:srgbClr val="0D0D0D"/>
              </a:solidFill>
            </a:endParaRPr>
          </a:p>
          <a:p>
            <a:pPr marL="457200" lvl="0" indent="-304958" algn="l" rtl="0">
              <a:spcBef>
                <a:spcPts val="1200"/>
              </a:spcBef>
              <a:spcAft>
                <a:spcPts val="0"/>
              </a:spcAft>
              <a:buSzPct val="108333"/>
              <a:buFont typeface="Arial"/>
              <a:buAutoNum type="arabicPeriod"/>
            </a:pPr>
            <a:r>
              <a:rPr lang="en" sz="1200">
                <a:solidFill>
                  <a:srgbClr val="0D0D0D"/>
                </a:solidFill>
                <a:highlight>
                  <a:srgbClr val="FFFFFF"/>
                </a:highlight>
                <a:latin typeface="Roboto"/>
                <a:ea typeface="Roboto"/>
                <a:cs typeface="Roboto"/>
                <a:sym typeface="Roboto"/>
              </a:rPr>
              <a:t>Accurately forecast healthcare expenses for individual patients and populations.</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AutoNum type="arabicPeriod"/>
            </a:pPr>
            <a:r>
              <a:rPr lang="en" sz="1200">
                <a:solidFill>
                  <a:srgbClr val="0D0D0D"/>
                </a:solidFill>
                <a:highlight>
                  <a:srgbClr val="FFFFFF"/>
                </a:highlight>
                <a:latin typeface="Roboto"/>
                <a:ea typeface="Roboto"/>
                <a:cs typeface="Roboto"/>
                <a:sym typeface="Roboto"/>
              </a:rPr>
              <a:t>Identify patients at high risk of incurring significant healthcare costs.</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AutoNum type="arabicPeriod"/>
            </a:pPr>
            <a:r>
              <a:rPr lang="en" sz="1200">
                <a:solidFill>
                  <a:srgbClr val="0D0D0D"/>
                </a:solidFill>
                <a:highlight>
                  <a:srgbClr val="FFFFFF"/>
                </a:highlight>
                <a:latin typeface="Roboto"/>
                <a:ea typeface="Roboto"/>
                <a:cs typeface="Roboto"/>
                <a:sym typeface="Roboto"/>
              </a:rPr>
              <a:t>Implement proactive interventions to improve patient health outcomes and reduce unnecessary expenses.</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b="1">
                <a:solidFill>
                  <a:srgbClr val="0D0D0D"/>
                </a:solidFill>
                <a:highlight>
                  <a:srgbClr val="FFFFFF"/>
                </a:highlight>
                <a:latin typeface="Roboto"/>
                <a:ea typeface="Roboto"/>
                <a:cs typeface="Roboto"/>
                <a:sym typeface="Roboto"/>
              </a:rPr>
              <a:t>Expected Outcome:</a:t>
            </a:r>
            <a:endParaRPr sz="1200" b="1">
              <a:solidFill>
                <a:srgbClr val="0D0D0D"/>
              </a:solidFill>
              <a:highlight>
                <a:srgbClr val="FFFFFF"/>
              </a:highlight>
              <a:latin typeface="Roboto"/>
              <a:ea typeface="Roboto"/>
              <a:cs typeface="Roboto"/>
              <a:sym typeface="Roboto"/>
            </a:endParaRPr>
          </a:p>
          <a:p>
            <a:pPr marL="457200" lvl="0" indent="-299085" algn="l" rtl="0">
              <a:spcBef>
                <a:spcPts val="1200"/>
              </a:spcBef>
              <a:spcAft>
                <a:spcPts val="0"/>
              </a:spcAft>
              <a:buClr>
                <a:srgbClr val="0D0D0D"/>
              </a:buClr>
              <a:buSzPct val="100000"/>
              <a:buFont typeface="Roboto"/>
              <a:buAutoNum type="arabicPeriod"/>
            </a:pPr>
            <a:r>
              <a:rPr lang="en" sz="1200" b="1">
                <a:solidFill>
                  <a:srgbClr val="0D0D0D"/>
                </a:solidFill>
                <a:highlight>
                  <a:srgbClr val="FFFFFF"/>
                </a:highlight>
                <a:latin typeface="Roboto"/>
                <a:ea typeface="Roboto"/>
                <a:cs typeface="Roboto"/>
                <a:sym typeface="Roboto"/>
              </a:rPr>
              <a:t>Improved Patient Care :</a:t>
            </a:r>
            <a:r>
              <a:rPr lang="en" sz="1200">
                <a:solidFill>
                  <a:srgbClr val="0D0D0D"/>
                </a:solidFill>
                <a:highlight>
                  <a:srgbClr val="FFFFFF"/>
                </a:highlight>
                <a:latin typeface="Roboto"/>
                <a:ea typeface="Roboto"/>
                <a:cs typeface="Roboto"/>
                <a:sym typeface="Roboto"/>
              </a:rPr>
              <a:t> Tailored care plans that address individual risk factors and needs, leading to better health outcomes and patient satisfaction.</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AutoNum type="arabicPeriod"/>
            </a:pPr>
            <a:r>
              <a:rPr lang="en" sz="1200" b="1">
                <a:solidFill>
                  <a:srgbClr val="0D0D0D"/>
                </a:solidFill>
                <a:highlight>
                  <a:srgbClr val="FFFFFF"/>
                </a:highlight>
                <a:latin typeface="Roboto"/>
                <a:ea typeface="Roboto"/>
                <a:cs typeface="Roboto"/>
                <a:sym typeface="Roboto"/>
              </a:rPr>
              <a:t>Cost Savings : </a:t>
            </a:r>
            <a:r>
              <a:rPr lang="en" sz="1200">
                <a:solidFill>
                  <a:srgbClr val="0D0D0D"/>
                </a:solidFill>
                <a:highlight>
                  <a:srgbClr val="FFFFFF"/>
                </a:highlight>
                <a:latin typeface="Roboto"/>
                <a:ea typeface="Roboto"/>
                <a:cs typeface="Roboto"/>
                <a:sym typeface="Roboto"/>
              </a:rPr>
              <a:t>A reduction in unnecessary procedures, hospital readmissions, and emergency department visits, leading to significant cost savings for both healthcare providers and patients.</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Flow Diagram</a:t>
            </a:r>
            <a:endParaRPr/>
          </a:p>
        </p:txBody>
      </p:sp>
      <p:sp>
        <p:nvSpPr>
          <p:cNvPr id="111" name="Google Shape;111;p17"/>
          <p:cNvSpPr txBox="1">
            <a:spLocks noGrp="1"/>
          </p:cNvSpPr>
          <p:nvPr>
            <p:ph type="body" idx="1"/>
          </p:nvPr>
        </p:nvSpPr>
        <p:spPr>
          <a:xfrm>
            <a:off x="445050" y="1971975"/>
            <a:ext cx="8257500" cy="297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12" name="Google Shape;112;p17"/>
          <p:cNvSpPr/>
          <p:nvPr/>
        </p:nvSpPr>
        <p:spPr>
          <a:xfrm>
            <a:off x="974150" y="2632400"/>
            <a:ext cx="1085100" cy="1085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Data</a:t>
            </a:r>
            <a:endParaRPr>
              <a:latin typeface="Lato"/>
              <a:ea typeface="Lato"/>
              <a:cs typeface="Lato"/>
              <a:sym typeface="Lato"/>
            </a:endParaRPr>
          </a:p>
        </p:txBody>
      </p:sp>
      <p:sp>
        <p:nvSpPr>
          <p:cNvPr id="113" name="Google Shape;113;p17"/>
          <p:cNvSpPr/>
          <p:nvPr/>
        </p:nvSpPr>
        <p:spPr>
          <a:xfrm>
            <a:off x="2221350" y="2903600"/>
            <a:ext cx="757500" cy="542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4" name="Google Shape;114;p17"/>
          <p:cNvSpPr/>
          <p:nvPr/>
        </p:nvSpPr>
        <p:spPr>
          <a:xfrm>
            <a:off x="3156000" y="2571750"/>
            <a:ext cx="1367700" cy="1085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Eda </a:t>
            </a:r>
            <a:endParaRPr>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and Preprocessing</a:t>
            </a:r>
            <a:endParaRPr>
              <a:latin typeface="Lato"/>
              <a:ea typeface="Lato"/>
              <a:cs typeface="Lato"/>
              <a:sym typeface="Lato"/>
            </a:endParaRPr>
          </a:p>
        </p:txBody>
      </p:sp>
      <p:sp>
        <p:nvSpPr>
          <p:cNvPr id="115" name="Google Shape;115;p17"/>
          <p:cNvSpPr/>
          <p:nvPr/>
        </p:nvSpPr>
        <p:spPr>
          <a:xfrm>
            <a:off x="4655313" y="2903600"/>
            <a:ext cx="678300" cy="542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6" name="Google Shape;116;p17"/>
          <p:cNvSpPr/>
          <p:nvPr/>
        </p:nvSpPr>
        <p:spPr>
          <a:xfrm>
            <a:off x="5419688" y="2571750"/>
            <a:ext cx="1085100" cy="1085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Model</a:t>
            </a:r>
            <a:endParaRPr>
              <a:latin typeface="Lato"/>
              <a:ea typeface="Lato"/>
              <a:cs typeface="Lato"/>
              <a:sym typeface="Lato"/>
            </a:endParaRPr>
          </a:p>
        </p:txBody>
      </p:sp>
      <p:sp>
        <p:nvSpPr>
          <p:cNvPr id="117" name="Google Shape;117;p17"/>
          <p:cNvSpPr/>
          <p:nvPr/>
        </p:nvSpPr>
        <p:spPr>
          <a:xfrm>
            <a:off x="6613638" y="2903600"/>
            <a:ext cx="678300" cy="5427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8" name="Google Shape;118;p17"/>
          <p:cNvSpPr/>
          <p:nvPr/>
        </p:nvSpPr>
        <p:spPr>
          <a:xfrm>
            <a:off x="7333050" y="2571750"/>
            <a:ext cx="1085100" cy="10851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Deploy</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Technology Stack</a:t>
            </a:r>
            <a:endParaRPr/>
          </a:p>
        </p:txBody>
      </p:sp>
      <p:sp>
        <p:nvSpPr>
          <p:cNvPr id="124" name="Google Shape;124;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a:bodyPr>
          <a:lstStyle/>
          <a:p>
            <a:pPr marL="457200" lvl="0" indent="-304958" algn="l" rtl="0">
              <a:spcBef>
                <a:spcPts val="0"/>
              </a:spcBef>
              <a:spcAft>
                <a:spcPts val="0"/>
              </a:spcAft>
              <a:buClr>
                <a:srgbClr val="000000"/>
              </a:buClr>
              <a:buSzPct val="108333"/>
              <a:buFont typeface="Arial"/>
              <a:buAutoNum type="arabicPeriod"/>
            </a:pPr>
            <a:r>
              <a:rPr lang="en" sz="1200" b="1">
                <a:solidFill>
                  <a:srgbClr val="0D0D0D"/>
                </a:solidFill>
                <a:highlight>
                  <a:srgbClr val="FFFFFF"/>
                </a:highlight>
                <a:latin typeface="Roboto"/>
                <a:ea typeface="Roboto"/>
                <a:cs typeface="Roboto"/>
                <a:sym typeface="Roboto"/>
              </a:rPr>
              <a:t>Programming Languages &amp; Framework : </a:t>
            </a:r>
            <a:r>
              <a:rPr lang="en" sz="1200">
                <a:solidFill>
                  <a:srgbClr val="0D0D0D"/>
                </a:solidFill>
                <a:highlight>
                  <a:srgbClr val="FFFFFF"/>
                </a:highlight>
                <a:latin typeface="Roboto"/>
                <a:ea typeface="Roboto"/>
                <a:cs typeface="Roboto"/>
                <a:sym typeface="Roboto"/>
              </a:rPr>
              <a:t>Python, Javascript, HTML, Tailwind CSS, Pyscript, Django</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00000"/>
              </a:buClr>
              <a:buSzPct val="100000"/>
              <a:buFont typeface="Roboto"/>
              <a:buAutoNum type="arabicPeriod"/>
            </a:pPr>
            <a:r>
              <a:rPr lang="en" sz="1200" b="1">
                <a:solidFill>
                  <a:srgbClr val="0D0D0D"/>
                </a:solidFill>
                <a:highlight>
                  <a:srgbClr val="FFFFFF"/>
                </a:highlight>
                <a:latin typeface="Roboto"/>
                <a:ea typeface="Roboto"/>
                <a:cs typeface="Roboto"/>
                <a:sym typeface="Roboto"/>
              </a:rPr>
              <a:t>Data Collection :</a:t>
            </a:r>
            <a:r>
              <a:rPr lang="en" sz="1200">
                <a:solidFill>
                  <a:srgbClr val="0D0D0D"/>
                </a:solidFill>
                <a:highlight>
                  <a:srgbClr val="FFFFFF"/>
                </a:highlight>
                <a:latin typeface="Roboto"/>
                <a:ea typeface="Roboto"/>
                <a:cs typeface="Roboto"/>
                <a:sym typeface="Roboto"/>
              </a:rPr>
              <a:t> Kaggle and Data from Users</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00000"/>
              </a:buClr>
              <a:buSzPct val="100000"/>
              <a:buFont typeface="Roboto"/>
              <a:buAutoNum type="arabicPeriod"/>
            </a:pPr>
            <a:r>
              <a:rPr lang="en" sz="1200" b="1">
                <a:solidFill>
                  <a:srgbClr val="0D0D0D"/>
                </a:solidFill>
                <a:highlight>
                  <a:srgbClr val="FFFFFF"/>
                </a:highlight>
                <a:latin typeface="Roboto"/>
                <a:ea typeface="Roboto"/>
                <a:cs typeface="Roboto"/>
                <a:sym typeface="Roboto"/>
              </a:rPr>
              <a:t>Data Processing and Analysis :</a:t>
            </a:r>
            <a:endParaRPr sz="1200" b="1">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Char char="●"/>
            </a:pPr>
            <a:r>
              <a:rPr lang="en" sz="1200" b="1">
                <a:solidFill>
                  <a:srgbClr val="0D0D0D"/>
                </a:solidFill>
                <a:highlight>
                  <a:srgbClr val="FFFFFF"/>
                </a:highlight>
                <a:latin typeface="Roboto"/>
                <a:ea typeface="Roboto"/>
                <a:cs typeface="Roboto"/>
                <a:sym typeface="Roboto"/>
              </a:rPr>
              <a:t>Pandas :</a:t>
            </a:r>
            <a:r>
              <a:rPr lang="en" sz="1200">
                <a:solidFill>
                  <a:srgbClr val="0D0D0D"/>
                </a:solidFill>
                <a:highlight>
                  <a:srgbClr val="FFFFFF"/>
                </a:highlight>
                <a:latin typeface="Roboto"/>
                <a:ea typeface="Roboto"/>
                <a:cs typeface="Roboto"/>
                <a:sym typeface="Roboto"/>
              </a:rPr>
              <a:t> Python library for data manipulation and analysis.</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Char char="●"/>
            </a:pPr>
            <a:r>
              <a:rPr lang="en" sz="1200" b="1">
                <a:solidFill>
                  <a:srgbClr val="0D0D0D"/>
                </a:solidFill>
                <a:highlight>
                  <a:srgbClr val="FFFFFF"/>
                </a:highlight>
                <a:latin typeface="Roboto"/>
                <a:ea typeface="Roboto"/>
                <a:cs typeface="Roboto"/>
                <a:sym typeface="Roboto"/>
              </a:rPr>
              <a:t>NumPy :</a:t>
            </a:r>
            <a:r>
              <a:rPr lang="en" sz="1200">
                <a:solidFill>
                  <a:srgbClr val="0D0D0D"/>
                </a:solidFill>
                <a:highlight>
                  <a:srgbClr val="FFFFFF"/>
                </a:highlight>
                <a:latin typeface="Roboto"/>
                <a:ea typeface="Roboto"/>
                <a:cs typeface="Roboto"/>
                <a:sym typeface="Roboto"/>
              </a:rPr>
              <a:t> Fundamental package for scientific computing with Python, used for numerical operations and array manipulation</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00000"/>
              </a:buClr>
              <a:buSzPct val="100000"/>
              <a:buFont typeface="Roboto"/>
              <a:buAutoNum type="arabicPeriod"/>
            </a:pPr>
            <a:r>
              <a:rPr lang="en" sz="1200" b="1">
                <a:solidFill>
                  <a:srgbClr val="0D0D0D"/>
                </a:solidFill>
                <a:highlight>
                  <a:srgbClr val="FFFFFF"/>
                </a:highlight>
                <a:latin typeface="Roboto"/>
                <a:ea typeface="Roboto"/>
                <a:cs typeface="Roboto"/>
                <a:sym typeface="Roboto"/>
              </a:rPr>
              <a:t>Scikit-learn :</a:t>
            </a:r>
            <a:r>
              <a:rPr lang="en" sz="1200">
                <a:solidFill>
                  <a:srgbClr val="0D0D0D"/>
                </a:solidFill>
                <a:highlight>
                  <a:srgbClr val="FFFFFF"/>
                </a:highlight>
                <a:latin typeface="Roboto"/>
                <a:ea typeface="Roboto"/>
                <a:cs typeface="Roboto"/>
                <a:sym typeface="Roboto"/>
              </a:rPr>
              <a:t> Python library for machine learning algorithms such as regression, classification, and clustering.</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00000"/>
              </a:buClr>
              <a:buSzPct val="100000"/>
              <a:buFont typeface="Roboto"/>
              <a:buAutoNum type="arabicPeriod"/>
            </a:pPr>
            <a:r>
              <a:rPr lang="en" sz="1200" b="1">
                <a:solidFill>
                  <a:srgbClr val="0D0D0D"/>
                </a:solidFill>
                <a:highlight>
                  <a:srgbClr val="FFFFFF"/>
                </a:highlight>
                <a:latin typeface="Roboto"/>
                <a:ea typeface="Roboto"/>
                <a:cs typeface="Roboto"/>
                <a:sym typeface="Roboto"/>
              </a:rPr>
              <a:t>Data Visualization: </a:t>
            </a:r>
            <a:r>
              <a:rPr lang="en" sz="1200">
                <a:solidFill>
                  <a:srgbClr val="0D0D0D"/>
                </a:solidFill>
                <a:highlight>
                  <a:srgbClr val="FFFFFF"/>
                </a:highlight>
                <a:latin typeface="Roboto"/>
                <a:ea typeface="Roboto"/>
                <a:cs typeface="Roboto"/>
                <a:sym typeface="Roboto"/>
              </a:rPr>
              <a:t>MatplotLib and Seaborn for plotting data</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AutoNum type="arabicPeriod"/>
            </a:pPr>
            <a:r>
              <a:rPr lang="en" sz="1200" b="1">
                <a:solidFill>
                  <a:srgbClr val="0D0D0D"/>
                </a:solidFill>
                <a:highlight>
                  <a:srgbClr val="FFFFFF"/>
                </a:highlight>
                <a:latin typeface="Roboto"/>
                <a:ea typeface="Roboto"/>
                <a:cs typeface="Roboto"/>
                <a:sym typeface="Roboto"/>
              </a:rPr>
              <a:t>Testing : </a:t>
            </a:r>
            <a:r>
              <a:rPr lang="en" sz="1200">
                <a:solidFill>
                  <a:srgbClr val="0D0D0D"/>
                </a:solidFill>
                <a:highlight>
                  <a:srgbClr val="FFFFFF"/>
                </a:highlight>
                <a:latin typeface="Roboto"/>
                <a:ea typeface="Roboto"/>
                <a:cs typeface="Roboto"/>
                <a:sym typeface="Roboto"/>
              </a:rPr>
              <a:t>Python Selenium Automation Testing</a:t>
            </a:r>
            <a:endParaRPr sz="1200">
              <a:solidFill>
                <a:srgbClr val="0D0D0D"/>
              </a:solidFill>
              <a:highlight>
                <a:srgbClr val="FFFFFF"/>
              </a:highlight>
              <a:latin typeface="Roboto"/>
              <a:ea typeface="Roboto"/>
              <a:cs typeface="Roboto"/>
              <a:sym typeface="Roboto"/>
            </a:endParaRPr>
          </a:p>
          <a:p>
            <a:pPr marL="457200" lvl="0" indent="-299085" algn="l" rtl="0">
              <a:spcBef>
                <a:spcPts val="0"/>
              </a:spcBef>
              <a:spcAft>
                <a:spcPts val="0"/>
              </a:spcAft>
              <a:buClr>
                <a:srgbClr val="0D0D0D"/>
              </a:buClr>
              <a:buSzPct val="100000"/>
              <a:buFont typeface="Roboto"/>
              <a:buAutoNum type="arabicPeriod"/>
            </a:pPr>
            <a:r>
              <a:rPr lang="en" sz="1200" b="1">
                <a:solidFill>
                  <a:srgbClr val="0D0D0D"/>
                </a:solidFill>
                <a:highlight>
                  <a:srgbClr val="FFFFFF"/>
                </a:highlight>
                <a:latin typeface="Roboto"/>
                <a:ea typeface="Roboto"/>
                <a:cs typeface="Roboto"/>
                <a:sym typeface="Roboto"/>
              </a:rPr>
              <a:t>Deployment : </a:t>
            </a:r>
            <a:r>
              <a:rPr lang="en" sz="1200">
                <a:solidFill>
                  <a:srgbClr val="0D0D0D"/>
                </a:solidFill>
                <a:highlight>
                  <a:srgbClr val="FFFFFF"/>
                </a:highlight>
                <a:latin typeface="Roboto"/>
                <a:ea typeface="Roboto"/>
                <a:cs typeface="Roboto"/>
                <a:sym typeface="Roboto"/>
              </a:rPr>
              <a:t>GitHub IO and Netlify</a:t>
            </a:r>
            <a:endParaRPr sz="1200">
              <a:solidFill>
                <a:srgbClr val="0D0D0D"/>
              </a:solidFill>
              <a:highlight>
                <a:srgbClr val="FFFFFF"/>
              </a:highlight>
              <a:latin typeface="Roboto"/>
              <a:ea typeface="Roboto"/>
              <a:cs typeface="Roboto"/>
              <a:sym typeface="Roboto"/>
            </a:endParaRPr>
          </a:p>
          <a:p>
            <a:pPr marL="457200" lvl="0" indent="0" algn="l" rtl="0">
              <a:spcBef>
                <a:spcPts val="0"/>
              </a:spcBef>
              <a:spcAft>
                <a:spcPts val="1200"/>
              </a:spcAft>
              <a:buNone/>
            </a:pPr>
            <a:endParaRPr sz="1200" b="1">
              <a:solidFill>
                <a:srgbClr val="0D0D0D"/>
              </a:solidFill>
              <a:highlight>
                <a:srgbClr val="FFFFFF"/>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List</a:t>
            </a:r>
            <a:endParaRPr/>
          </a:p>
        </p:txBody>
      </p:sp>
      <p:sp>
        <p:nvSpPr>
          <p:cNvPr id="130" name="Google Shape;130;p19"/>
          <p:cNvSpPr txBox="1">
            <a:spLocks noGrp="1"/>
          </p:cNvSpPr>
          <p:nvPr>
            <p:ph type="body" idx="1"/>
          </p:nvPr>
        </p:nvSpPr>
        <p:spPr>
          <a:xfrm>
            <a:off x="729450" y="1901475"/>
            <a:ext cx="7688700" cy="28266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Clr>
                <a:srgbClr val="000000"/>
              </a:buClr>
              <a:buSzPts val="1700"/>
              <a:buAutoNum type="arabicPeriod"/>
            </a:pPr>
            <a:r>
              <a:rPr lang="en" sz="1700">
                <a:solidFill>
                  <a:srgbClr val="000000"/>
                </a:solidFill>
              </a:rPr>
              <a:t>People can enroll themselves in our system</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provide us with their data</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take suggestions from our system</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see the statistics of the data</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visualize data</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get suggestions on how to cut costs</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give their valuable feedback</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post and see other people's posts</a:t>
            </a:r>
            <a:endParaRPr sz="1700">
              <a:solidFill>
                <a:srgbClr val="000000"/>
              </a:solidFill>
            </a:endParaRPr>
          </a:p>
          <a:p>
            <a:pPr marL="457200" lvl="0" indent="-336550" algn="l" rtl="0">
              <a:spcBef>
                <a:spcPts val="0"/>
              </a:spcBef>
              <a:spcAft>
                <a:spcPts val="0"/>
              </a:spcAft>
              <a:buClr>
                <a:srgbClr val="000000"/>
              </a:buClr>
              <a:buSzPts val="1700"/>
              <a:buAutoNum type="arabicPeriod"/>
            </a:pPr>
            <a:r>
              <a:rPr lang="en" sz="1700">
                <a:solidFill>
                  <a:srgbClr val="000000"/>
                </a:solidFill>
              </a:rPr>
              <a:t>People can filter and view data</a:t>
            </a:r>
            <a:endParaRPr sz="1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7650" y="553675"/>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Dataset Details</a:t>
            </a:r>
            <a:endParaRPr/>
          </a:p>
        </p:txBody>
      </p:sp>
      <p:sp>
        <p:nvSpPr>
          <p:cNvPr id="136" name="Google Shape;136;p20"/>
          <p:cNvSpPr txBox="1">
            <a:spLocks noGrp="1"/>
          </p:cNvSpPr>
          <p:nvPr>
            <p:ph type="body" idx="1"/>
          </p:nvPr>
        </p:nvSpPr>
        <p:spPr>
          <a:xfrm>
            <a:off x="727650" y="1427925"/>
            <a:ext cx="7688700" cy="3256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AutoNum type="arabicPeriod"/>
            </a:pPr>
            <a:r>
              <a:rPr lang="en" sz="1500">
                <a:solidFill>
                  <a:srgbClr val="000000"/>
                </a:solidFill>
              </a:rPr>
              <a:t>We have almost 1,500+ data in our data set</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The data parameters are age, sex, bmi, children, smoker, region and charges</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Age, sex, bmi, children, smoker and region will be used for training our machine model here</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Charge will be act like a level for our machine model</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100% data will be used for data pre processing</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We will use 80% data for training</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We will use 10% data for test</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We will use the remaining 10% data for validation</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In the batch learning period data will remain the same</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Data will be taken from the user during the online based learning period</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a:solidFill>
                  <a:srgbClr val="000000"/>
                </a:solidFill>
              </a:rPr>
              <a:t>Data will be add to the data set for learning and more accurate result</a:t>
            </a:r>
            <a:endParaRPr sz="15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729450" y="5609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Diagram About Project</a:t>
            </a:r>
            <a:endParaRPr/>
          </a:p>
        </p:txBody>
      </p:sp>
      <p:sp>
        <p:nvSpPr>
          <p:cNvPr id="142" name="Google Shape;142;p21"/>
          <p:cNvSpPr txBox="1">
            <a:spLocks noGrp="1"/>
          </p:cNvSpPr>
          <p:nvPr>
            <p:ph type="body" idx="1"/>
          </p:nvPr>
        </p:nvSpPr>
        <p:spPr>
          <a:xfrm>
            <a:off x="729450" y="1289525"/>
            <a:ext cx="7688700" cy="33294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43" name="Google Shape;143;p21"/>
          <p:cNvSpPr txBox="1"/>
          <p:nvPr/>
        </p:nvSpPr>
        <p:spPr>
          <a:xfrm>
            <a:off x="990825" y="1551800"/>
            <a:ext cx="1610100" cy="6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44" name="Google Shape;144;p21"/>
          <p:cNvSpPr/>
          <p:nvPr/>
        </p:nvSpPr>
        <p:spPr>
          <a:xfrm>
            <a:off x="830550" y="1406300"/>
            <a:ext cx="1202100" cy="69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Data Collection</a:t>
            </a:r>
            <a:endParaRPr>
              <a:latin typeface="Lato"/>
              <a:ea typeface="Lato"/>
              <a:cs typeface="Lato"/>
              <a:sym typeface="Lato"/>
            </a:endParaRPr>
          </a:p>
        </p:txBody>
      </p:sp>
      <p:cxnSp>
        <p:nvCxnSpPr>
          <p:cNvPr id="145" name="Google Shape;145;p21"/>
          <p:cNvCxnSpPr>
            <a:stCxn id="144" idx="3"/>
          </p:cNvCxnSpPr>
          <p:nvPr/>
        </p:nvCxnSpPr>
        <p:spPr>
          <a:xfrm>
            <a:off x="2032650" y="1755950"/>
            <a:ext cx="349800" cy="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21"/>
          <p:cNvSpPr/>
          <p:nvPr/>
        </p:nvSpPr>
        <p:spPr>
          <a:xfrm>
            <a:off x="2426050" y="1435225"/>
            <a:ext cx="1202100" cy="6705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Data Pre Process</a:t>
            </a:r>
            <a:endParaRPr>
              <a:latin typeface="Lato"/>
              <a:ea typeface="Lato"/>
              <a:cs typeface="Lato"/>
              <a:sym typeface="Lato"/>
            </a:endParaRPr>
          </a:p>
        </p:txBody>
      </p:sp>
      <p:cxnSp>
        <p:nvCxnSpPr>
          <p:cNvPr id="147" name="Google Shape;147;p21"/>
          <p:cNvCxnSpPr>
            <a:stCxn id="146" idx="3"/>
          </p:cNvCxnSpPr>
          <p:nvPr/>
        </p:nvCxnSpPr>
        <p:spPr>
          <a:xfrm>
            <a:off x="3628150" y="1770475"/>
            <a:ext cx="342300" cy="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21"/>
          <p:cNvSpPr/>
          <p:nvPr/>
        </p:nvSpPr>
        <p:spPr>
          <a:xfrm>
            <a:off x="4072550" y="1406300"/>
            <a:ext cx="1304100" cy="69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Choose The Algorithm</a:t>
            </a:r>
            <a:endParaRPr>
              <a:latin typeface="Lato"/>
              <a:ea typeface="Lato"/>
              <a:cs typeface="Lato"/>
              <a:sym typeface="Lato"/>
            </a:endParaRPr>
          </a:p>
        </p:txBody>
      </p:sp>
      <p:cxnSp>
        <p:nvCxnSpPr>
          <p:cNvPr id="149" name="Google Shape;149;p21"/>
          <p:cNvCxnSpPr>
            <a:stCxn id="148" idx="3"/>
          </p:cNvCxnSpPr>
          <p:nvPr/>
        </p:nvCxnSpPr>
        <p:spPr>
          <a:xfrm>
            <a:off x="5376650" y="1755950"/>
            <a:ext cx="320700" cy="0"/>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21"/>
          <p:cNvSpPr/>
          <p:nvPr/>
        </p:nvSpPr>
        <p:spPr>
          <a:xfrm>
            <a:off x="5762750" y="1398800"/>
            <a:ext cx="1238400" cy="69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Create The Machine Model</a:t>
            </a:r>
            <a:endParaRPr>
              <a:latin typeface="Lato"/>
              <a:ea typeface="Lato"/>
              <a:cs typeface="Lato"/>
              <a:sym typeface="Lato"/>
            </a:endParaRPr>
          </a:p>
        </p:txBody>
      </p:sp>
      <p:cxnSp>
        <p:nvCxnSpPr>
          <p:cNvPr id="151" name="Google Shape;151;p21"/>
          <p:cNvCxnSpPr>
            <a:stCxn id="150" idx="3"/>
          </p:cNvCxnSpPr>
          <p:nvPr/>
        </p:nvCxnSpPr>
        <p:spPr>
          <a:xfrm>
            <a:off x="7001150" y="1748450"/>
            <a:ext cx="255000" cy="0"/>
          </a:xfrm>
          <a:prstGeom prst="straightConnector1">
            <a:avLst/>
          </a:prstGeom>
          <a:noFill/>
          <a:ln w="9525" cap="flat" cmpd="sng">
            <a:solidFill>
              <a:schemeClr val="dk2"/>
            </a:solidFill>
            <a:prstDash val="solid"/>
            <a:round/>
            <a:headEnd type="none" w="med" len="med"/>
            <a:tailEnd type="triangle" w="med" len="med"/>
          </a:ln>
        </p:spPr>
      </p:cxnSp>
      <p:sp>
        <p:nvSpPr>
          <p:cNvPr id="152" name="Google Shape;152;p21"/>
          <p:cNvSpPr/>
          <p:nvPr/>
        </p:nvSpPr>
        <p:spPr>
          <a:xfrm>
            <a:off x="7314550" y="1398800"/>
            <a:ext cx="1020000" cy="6705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Training Period</a:t>
            </a:r>
            <a:endParaRPr>
              <a:latin typeface="Lato"/>
              <a:ea typeface="Lato"/>
              <a:cs typeface="Lato"/>
              <a:sym typeface="Lato"/>
            </a:endParaRPr>
          </a:p>
        </p:txBody>
      </p:sp>
      <p:cxnSp>
        <p:nvCxnSpPr>
          <p:cNvPr id="153" name="Google Shape;153;p21"/>
          <p:cNvCxnSpPr>
            <a:stCxn id="152" idx="2"/>
          </p:cNvCxnSpPr>
          <p:nvPr/>
        </p:nvCxnSpPr>
        <p:spPr>
          <a:xfrm>
            <a:off x="7824550" y="2069300"/>
            <a:ext cx="0" cy="34230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21"/>
          <p:cNvSpPr/>
          <p:nvPr/>
        </p:nvSpPr>
        <p:spPr>
          <a:xfrm>
            <a:off x="7350975" y="2455175"/>
            <a:ext cx="1020000" cy="69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Test Machine Model</a:t>
            </a:r>
            <a:endParaRPr>
              <a:latin typeface="Lato"/>
              <a:ea typeface="Lato"/>
              <a:cs typeface="Lato"/>
              <a:sym typeface="Lato"/>
            </a:endParaRPr>
          </a:p>
        </p:txBody>
      </p:sp>
      <p:cxnSp>
        <p:nvCxnSpPr>
          <p:cNvPr id="155" name="Google Shape;155;p21"/>
          <p:cNvCxnSpPr>
            <a:stCxn id="154" idx="1"/>
          </p:cNvCxnSpPr>
          <p:nvPr/>
        </p:nvCxnSpPr>
        <p:spPr>
          <a:xfrm rot="10800000">
            <a:off x="7059675" y="2804825"/>
            <a:ext cx="291300" cy="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21"/>
          <p:cNvSpPr/>
          <p:nvPr/>
        </p:nvSpPr>
        <p:spPr>
          <a:xfrm>
            <a:off x="5835625" y="2477050"/>
            <a:ext cx="1202100" cy="699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Try To Increase The Accuracy</a:t>
            </a:r>
            <a:endParaRPr>
              <a:latin typeface="Lato"/>
              <a:ea typeface="Lato"/>
              <a:cs typeface="Lato"/>
              <a:sym typeface="Lato"/>
            </a:endParaRPr>
          </a:p>
        </p:txBody>
      </p:sp>
      <p:cxnSp>
        <p:nvCxnSpPr>
          <p:cNvPr id="157" name="Google Shape;157;p21"/>
          <p:cNvCxnSpPr>
            <a:stCxn id="156" idx="1"/>
          </p:cNvCxnSpPr>
          <p:nvPr/>
        </p:nvCxnSpPr>
        <p:spPr>
          <a:xfrm rot="10800000">
            <a:off x="5573425" y="2826700"/>
            <a:ext cx="262200" cy="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21"/>
          <p:cNvSpPr/>
          <p:nvPr/>
        </p:nvSpPr>
        <p:spPr>
          <a:xfrm>
            <a:off x="2520725" y="2444800"/>
            <a:ext cx="1304100" cy="75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Create The Software Version(Web)</a:t>
            </a:r>
            <a:endParaRPr>
              <a:latin typeface="Lato"/>
              <a:ea typeface="Lato"/>
              <a:cs typeface="Lato"/>
              <a:sym typeface="Lato"/>
            </a:endParaRPr>
          </a:p>
        </p:txBody>
      </p:sp>
      <p:cxnSp>
        <p:nvCxnSpPr>
          <p:cNvPr id="159" name="Google Shape;159;p21"/>
          <p:cNvCxnSpPr>
            <a:stCxn id="158" idx="1"/>
          </p:cNvCxnSpPr>
          <p:nvPr/>
        </p:nvCxnSpPr>
        <p:spPr>
          <a:xfrm rot="10800000">
            <a:off x="2229425" y="2819950"/>
            <a:ext cx="291300" cy="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p21"/>
          <p:cNvSpPr/>
          <p:nvPr/>
        </p:nvSpPr>
        <p:spPr>
          <a:xfrm>
            <a:off x="896100" y="2488075"/>
            <a:ext cx="1238400" cy="75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Test The Software Version</a:t>
            </a:r>
            <a:endParaRPr>
              <a:latin typeface="Lato"/>
              <a:ea typeface="Lato"/>
              <a:cs typeface="Lato"/>
              <a:sym typeface="Lato"/>
            </a:endParaRPr>
          </a:p>
        </p:txBody>
      </p:sp>
      <p:sp>
        <p:nvSpPr>
          <p:cNvPr id="161" name="Google Shape;161;p21"/>
          <p:cNvSpPr/>
          <p:nvPr/>
        </p:nvSpPr>
        <p:spPr>
          <a:xfrm>
            <a:off x="896100" y="3620850"/>
            <a:ext cx="1238400" cy="75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Deployment</a:t>
            </a:r>
            <a:endParaRPr>
              <a:latin typeface="Lato"/>
              <a:ea typeface="Lato"/>
              <a:cs typeface="Lato"/>
              <a:sym typeface="Lato"/>
            </a:endParaRPr>
          </a:p>
        </p:txBody>
      </p:sp>
      <p:sp>
        <p:nvSpPr>
          <p:cNvPr id="162" name="Google Shape;162;p21"/>
          <p:cNvSpPr/>
          <p:nvPr/>
        </p:nvSpPr>
        <p:spPr>
          <a:xfrm>
            <a:off x="2557175" y="3620850"/>
            <a:ext cx="1238400" cy="75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Test After Deployment</a:t>
            </a:r>
            <a:endParaRPr>
              <a:latin typeface="Lato"/>
              <a:ea typeface="Lato"/>
              <a:cs typeface="Lato"/>
              <a:sym typeface="Lato"/>
            </a:endParaRPr>
          </a:p>
        </p:txBody>
      </p:sp>
      <p:cxnSp>
        <p:nvCxnSpPr>
          <p:cNvPr id="163" name="Google Shape;163;p21"/>
          <p:cNvCxnSpPr>
            <a:stCxn id="162" idx="3"/>
          </p:cNvCxnSpPr>
          <p:nvPr/>
        </p:nvCxnSpPr>
        <p:spPr>
          <a:xfrm>
            <a:off x="3795575" y="3996000"/>
            <a:ext cx="335400" cy="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21"/>
          <p:cNvSpPr/>
          <p:nvPr/>
        </p:nvSpPr>
        <p:spPr>
          <a:xfrm>
            <a:off x="4218250" y="3620850"/>
            <a:ext cx="1202100" cy="7503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Release and Open Source</a:t>
            </a:r>
            <a:endParaRPr>
              <a:latin typeface="Lato"/>
              <a:ea typeface="Lato"/>
              <a:cs typeface="Lato"/>
              <a:sym typeface="Lato"/>
            </a:endParaRPr>
          </a:p>
        </p:txBody>
      </p:sp>
      <p:cxnSp>
        <p:nvCxnSpPr>
          <p:cNvPr id="165" name="Google Shape;165;p21"/>
          <p:cNvCxnSpPr>
            <a:stCxn id="161" idx="3"/>
          </p:cNvCxnSpPr>
          <p:nvPr/>
        </p:nvCxnSpPr>
        <p:spPr>
          <a:xfrm>
            <a:off x="2134500" y="3996000"/>
            <a:ext cx="291600" cy="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21"/>
          <p:cNvCxnSpPr>
            <a:stCxn id="160" idx="2"/>
          </p:cNvCxnSpPr>
          <p:nvPr/>
        </p:nvCxnSpPr>
        <p:spPr>
          <a:xfrm>
            <a:off x="1515300" y="3238375"/>
            <a:ext cx="0" cy="2805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21"/>
          <p:cNvSpPr/>
          <p:nvPr/>
        </p:nvSpPr>
        <p:spPr>
          <a:xfrm>
            <a:off x="4145400" y="2462475"/>
            <a:ext cx="1304100" cy="7503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Lato"/>
                <a:ea typeface="Lato"/>
                <a:cs typeface="Lato"/>
                <a:sym typeface="Lato"/>
              </a:rPr>
              <a:t>Test The Machine Model Again</a:t>
            </a:r>
            <a:endParaRPr>
              <a:latin typeface="Lato"/>
              <a:ea typeface="Lato"/>
              <a:cs typeface="Lato"/>
              <a:sym typeface="Lato"/>
            </a:endParaRPr>
          </a:p>
        </p:txBody>
      </p:sp>
      <p:cxnSp>
        <p:nvCxnSpPr>
          <p:cNvPr id="168" name="Google Shape;168;p21"/>
          <p:cNvCxnSpPr>
            <a:stCxn id="167" idx="1"/>
          </p:cNvCxnSpPr>
          <p:nvPr/>
        </p:nvCxnSpPr>
        <p:spPr>
          <a:xfrm rot="10800000">
            <a:off x="3919500" y="2837625"/>
            <a:ext cx="225900" cy="0"/>
          </a:xfrm>
          <a:prstGeom prst="straightConnector1">
            <a:avLst/>
          </a:prstGeom>
          <a:noFill/>
          <a:ln w="9525" cap="flat" cmpd="sng">
            <a:solidFill>
              <a:schemeClr val="dk2"/>
            </a:solidFill>
            <a:prstDash val="solid"/>
            <a:round/>
            <a:headEnd type="none" w="med" len="med"/>
            <a:tailEnd type="triangle" w="med" len="med"/>
          </a:ln>
        </p:spPr>
      </p:cxnSp>
      <p:sp>
        <p:nvSpPr>
          <p:cNvPr id="169" name="Google Shape;169;p21"/>
          <p:cNvSpPr txBox="1"/>
          <p:nvPr/>
        </p:nvSpPr>
        <p:spPr>
          <a:xfrm>
            <a:off x="5915725" y="3620850"/>
            <a:ext cx="1304100" cy="28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Batch Learning</a:t>
            </a:r>
            <a:endParaRPr sz="1300">
              <a:latin typeface="Lato"/>
              <a:ea typeface="Lato"/>
              <a:cs typeface="Lato"/>
              <a:sym typeface="Lato"/>
            </a:endParaRPr>
          </a:p>
        </p:txBody>
      </p:sp>
      <p:sp>
        <p:nvSpPr>
          <p:cNvPr id="170" name="Google Shape;170;p21"/>
          <p:cNvSpPr/>
          <p:nvPr/>
        </p:nvSpPr>
        <p:spPr>
          <a:xfrm>
            <a:off x="7314550" y="3704550"/>
            <a:ext cx="349800" cy="196800"/>
          </a:xfrm>
          <a:prstGeom prst="rect">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1" name="Google Shape;171;p21"/>
          <p:cNvSpPr txBox="1"/>
          <p:nvPr/>
        </p:nvSpPr>
        <p:spPr>
          <a:xfrm>
            <a:off x="5915725" y="4057975"/>
            <a:ext cx="1369800" cy="34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latin typeface="Lato"/>
                <a:ea typeface="Lato"/>
                <a:cs typeface="Lato"/>
                <a:sym typeface="Lato"/>
              </a:rPr>
              <a:t>Online Learning</a:t>
            </a:r>
            <a:endParaRPr sz="1300">
              <a:latin typeface="Lato"/>
              <a:ea typeface="Lato"/>
              <a:cs typeface="Lato"/>
              <a:sym typeface="Lato"/>
            </a:endParaRPr>
          </a:p>
        </p:txBody>
      </p:sp>
      <p:sp>
        <p:nvSpPr>
          <p:cNvPr id="172" name="Google Shape;172;p21"/>
          <p:cNvSpPr/>
          <p:nvPr/>
        </p:nvSpPr>
        <p:spPr>
          <a:xfrm>
            <a:off x="7314550" y="4130725"/>
            <a:ext cx="349800" cy="196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788</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Raleway</vt:lpstr>
      <vt:lpstr>Lato</vt:lpstr>
      <vt:lpstr>Roboto</vt:lpstr>
      <vt:lpstr>Arial</vt:lpstr>
      <vt:lpstr>Streamline</vt:lpstr>
      <vt:lpstr>CSE 445 Machine Learning  Predicting Health Expenses of Patients </vt:lpstr>
      <vt:lpstr>Motivation </vt:lpstr>
      <vt:lpstr>Brief Description</vt:lpstr>
      <vt:lpstr>Expected Outcome And Problem Statement</vt:lpstr>
      <vt:lpstr>Flow Diagram</vt:lpstr>
      <vt:lpstr>Technology Stack</vt:lpstr>
      <vt:lpstr>Feature List</vt:lpstr>
      <vt:lpstr>Dataset Details</vt:lpstr>
      <vt:lpstr>Diagram About Project</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445 Machine Learning  Predicting Health Expenses of Patients </dc:title>
  <cp:lastModifiedBy>pc</cp:lastModifiedBy>
  <cp:revision>1</cp:revision>
  <dcterms:modified xsi:type="dcterms:W3CDTF">2024-09-04T17:50:50Z</dcterms:modified>
</cp:coreProperties>
</file>