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4" r:id="rId2"/>
    <p:sldId id="267" r:id="rId3"/>
    <p:sldId id="266" r:id="rId4"/>
    <p:sldId id="268" r:id="rId5"/>
    <p:sldId id="271" r:id="rId6"/>
    <p:sldId id="285" r:id="rId7"/>
    <p:sldId id="272" r:id="rId8"/>
    <p:sldId id="273" r:id="rId9"/>
    <p:sldId id="286" r:id="rId10"/>
    <p:sldId id="274" r:id="rId11"/>
    <p:sldId id="275" r:id="rId12"/>
    <p:sldId id="276" r:id="rId13"/>
    <p:sldId id="277" r:id="rId14"/>
    <p:sldId id="278" r:id="rId15"/>
    <p:sldId id="279" r:id="rId16"/>
    <p:sldId id="283" r:id="rId17"/>
    <p:sldId id="28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569" autoAdjust="0"/>
  </p:normalViewPr>
  <p:slideViewPr>
    <p:cSldViewPr>
      <p:cViewPr>
        <p:scale>
          <a:sx n="77" d="100"/>
          <a:sy n="77" d="100"/>
        </p:scale>
        <p:origin x="-114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MEA Engg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C5F3D0-97B0-4CE4-8BFF-539A6A2D659B}" type="datetime2">
              <a:rPr lang="en-US"/>
              <a:pPr>
                <a:defRPr/>
              </a:pPr>
              <a:t>Thursday, August 17,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Dept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0B95EC-1269-4F43-A250-A97DA6BE9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15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MEA Engg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1D93DE2-4225-4A0D-BCDE-F029BFD1FA22}" type="datetime2">
              <a:rPr lang="en-US"/>
              <a:pPr>
                <a:defRPr/>
              </a:pPr>
              <a:t>Thursday, August 17, 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Dept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B255FC5-85FF-4591-9D39-0D46CC54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46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C8AF1AE-38E3-4E10-AB4D-CF3D398E17E3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95D6C805-C4F2-4F40-B9E9-0729048F31DB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F712FFE-4AE4-4FBB-A186-B2A3B42BF8F0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6576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09600" y="762000"/>
            <a:ext cx="6705600" cy="1446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Enter your Project title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85800" y="3124200"/>
            <a:ext cx="7620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By 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Mr./Ms.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391400" y="4419600"/>
            <a:ext cx="17526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Batch No </a:t>
            </a:r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/>
        </p:nvGraphicFramePr>
        <p:xfrm>
          <a:off x="762000" y="37338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15"/>
                <a:gridCol w="4032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Roll Number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Full</a:t>
                      </a:r>
                      <a:r>
                        <a:rPr lang="en-US" b="0" baseline="0" dirty="0" smtClean="0"/>
                        <a:t> Name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28B31D8-3780-4608-BC97-828491814E72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BC5E433-DDCD-4DB9-AA6C-36525124E085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6576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FFAABDF-E54F-48F4-919B-2D0BA1D7940C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4ADFB36-16AF-4A05-BC53-66D4B5E7FA08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5910D52E-6637-4C2A-8E89-D42F44C4D136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1F73B89-23B0-4C39-9A06-9487CB92B209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45A5120-C128-4ED0-A291-280281068E00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19800" y="6400799"/>
            <a:ext cx="2590800" cy="45720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09F1BFA-17A4-457C-9B69-4E4F61F8578B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86800" y="6400801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52400" y="6400801"/>
            <a:ext cx="3581400" cy="457200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M.Tech           Master's Project Phase1 : 2013-2014</a:t>
            </a:r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 thruBlk="1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971550" indent="-514350" algn="l" rtl="0" eaLnBrk="1" fontAlgn="base" hangingPunct="1">
        <a:spcBef>
          <a:spcPct val="20000"/>
        </a:spcBef>
        <a:spcAft>
          <a:spcPct val="0"/>
        </a:spcAft>
        <a:buFont typeface="+mj-lt"/>
        <a:buAutoNum type="alphaLcPeriod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40089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HELMAT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Thursday</a:t>
            </a:r>
            <a:r>
              <a:rPr lang="en-US" dirty="0" smtClean="0"/>
              <a:t>, August 17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838200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SMART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505200"/>
            <a:ext cx="7620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By </a:t>
            </a:r>
            <a:r>
              <a:rPr lang="en-US" dirty="0" smtClean="0"/>
              <a:t>: Mrs. </a:t>
            </a:r>
            <a:r>
              <a:rPr lang="en-US" dirty="0" err="1" smtClean="0"/>
              <a:t>Jaseena</a:t>
            </a:r>
            <a:r>
              <a:rPr lang="en-US" dirty="0" smtClean="0"/>
              <a:t> C. A.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Asst.Professor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-Dept. CSE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98200"/>
              </p:ext>
            </p:extLst>
          </p:nvPr>
        </p:nvGraphicFramePr>
        <p:xfrm>
          <a:off x="457200" y="4648200"/>
          <a:ext cx="5562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15"/>
                <a:gridCol w="40328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Reg.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Number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Full</a:t>
                      </a:r>
                      <a:r>
                        <a:rPr lang="en-US" b="0" baseline="0" dirty="0" smtClean="0"/>
                        <a:t> Name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CEAOECS049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CEAOECS061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CEAOECS065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CEAOECS066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MUNASAF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P. K.</a:t>
                      </a:r>
                    </a:p>
                    <a:p>
                      <a:pPr lvl="1"/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RAEES MOHAMMED</a:t>
                      </a:r>
                    </a:p>
                    <a:p>
                      <a:pPr lvl="1"/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SAFAR SAJID</a:t>
                      </a:r>
                    </a:p>
                    <a:p>
                      <a:pPr lvl="1"/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SAJIHE C. K.</a:t>
                      </a:r>
                      <a:endParaRPr lang="en-US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58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sz="2000" dirty="0">
                <a:solidFill>
                  <a:schemeClr val="tx1"/>
                </a:solidFill>
              </a:rPr>
              <a:t>[3] “</a:t>
            </a:r>
            <a:r>
              <a:rPr lang="en-GB" sz="2000" b="1" dirty="0">
                <a:solidFill>
                  <a:srgbClr val="FF0000"/>
                </a:solidFill>
              </a:rPr>
              <a:t>Low-cost intruder detection and alert system using  proximity sensor</a:t>
            </a:r>
            <a:r>
              <a:rPr lang="en-GB" sz="2000" dirty="0">
                <a:solidFill>
                  <a:schemeClr val="tx1"/>
                </a:solidFill>
              </a:rPr>
              <a:t>”, Published in: innovations in Electrical Engineering </a:t>
            </a:r>
            <a:r>
              <a:rPr lang="en-GB" sz="2000" dirty="0" smtClean="0">
                <a:solidFill>
                  <a:schemeClr val="tx1"/>
                </a:solidFill>
              </a:rPr>
              <a:t>and Computational </a:t>
            </a:r>
            <a:r>
              <a:rPr lang="en-GB" sz="2000" dirty="0">
                <a:solidFill>
                  <a:schemeClr val="tx1"/>
                </a:solidFill>
              </a:rPr>
              <a:t>Technologies (ICIEECT), 2017 International Conference </a:t>
            </a:r>
            <a:r>
              <a:rPr lang="en-GB" sz="2000" dirty="0" smtClean="0">
                <a:solidFill>
                  <a:schemeClr val="tx1"/>
                </a:solidFill>
              </a:rPr>
              <a:t>on </a:t>
            </a:r>
            <a:r>
              <a:rPr lang="en-GB" sz="2000" dirty="0">
                <a:solidFill>
                  <a:schemeClr val="tx1"/>
                </a:solidFill>
              </a:rPr>
              <a:t>Karachi, </a:t>
            </a:r>
            <a:r>
              <a:rPr lang="en-GB" sz="2000" dirty="0" smtClean="0">
                <a:solidFill>
                  <a:schemeClr val="tx1"/>
                </a:solidFill>
              </a:rPr>
              <a:t>Pakistan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Description: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dirty="0" smtClean="0"/>
              <a:t>Detect </a:t>
            </a:r>
            <a:r>
              <a:rPr lang="en-GB" dirty="0"/>
              <a:t>the presence of nearby objects without any physical contact.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/>
              <a:t>O</a:t>
            </a:r>
            <a:r>
              <a:rPr lang="en-GB" dirty="0" smtClean="0"/>
              <a:t>bject </a:t>
            </a:r>
            <a:r>
              <a:rPr lang="en-GB" dirty="0"/>
              <a:t>being sensed is often referred to as the proximity sensor's target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Helps to reduce the collision of vehicles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Widely used as parking sensors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Advantages: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Able to detect both metallic and non-metallic targets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/>
              <a:t>High reliability and long functional life 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Disadvantages: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Chance for failures is high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Expensive when compared with other sensors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Significance </a:t>
            </a:r>
            <a:r>
              <a:rPr lang="en-US" dirty="0" smtClean="0">
                <a:solidFill>
                  <a:schemeClr val="tx1"/>
                </a:solidFill>
              </a:rPr>
              <a:t>in Proposed System: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Helps to reduce collision in the back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Alert rider, when a  vehicle is close to the bike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[4] </a:t>
            </a:r>
            <a:r>
              <a:rPr lang="en-US" sz="2000" dirty="0" smtClean="0"/>
              <a:t>“</a:t>
            </a:r>
            <a:r>
              <a:rPr lang="en-GB" sz="2000" b="1" dirty="0" smtClean="0">
                <a:solidFill>
                  <a:srgbClr val="FF0000"/>
                </a:solidFill>
              </a:rPr>
              <a:t>A </a:t>
            </a:r>
            <a:r>
              <a:rPr lang="en-GB" sz="2000" b="1" dirty="0">
                <a:solidFill>
                  <a:srgbClr val="FF0000"/>
                </a:solidFill>
              </a:rPr>
              <a:t>novel two wheeler security system based on embedded </a:t>
            </a:r>
            <a:r>
              <a:rPr lang="en-GB" sz="2000" b="1" dirty="0" smtClean="0">
                <a:solidFill>
                  <a:srgbClr val="FF0000"/>
                </a:solidFill>
              </a:rPr>
              <a:t>system</a:t>
            </a:r>
            <a:r>
              <a:rPr lang="en-GB" sz="2000" dirty="0" smtClean="0"/>
              <a:t>”, </a:t>
            </a:r>
            <a:r>
              <a:rPr lang="en-GB" sz="2000" dirty="0"/>
              <a:t>Published in: Advances in Computing, Communication, &amp; Automation (ICACCA) (Fall), International Conference </a:t>
            </a:r>
            <a:r>
              <a:rPr lang="en-GB" sz="2000" dirty="0" smtClean="0"/>
              <a:t> in Bareilly</a:t>
            </a:r>
            <a:r>
              <a:rPr lang="en-GB" sz="2000" dirty="0"/>
              <a:t>, </a:t>
            </a:r>
            <a:r>
              <a:rPr lang="en-GB" sz="2000" dirty="0" smtClean="0"/>
              <a:t>India on </a:t>
            </a:r>
            <a:r>
              <a:rPr lang="en-GB" sz="2000" dirty="0"/>
              <a:t>30 Sept.-1 Oct. 2016</a:t>
            </a:r>
            <a:r>
              <a:rPr lang="en-GB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Description: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dirty="0" smtClean="0"/>
              <a:t>Aim</a:t>
            </a:r>
            <a:r>
              <a:rPr lang="en-GB" dirty="0"/>
              <a:t> is to provide smart bike monitoring system that will help in saving human lives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Avoid </a:t>
            </a:r>
            <a:r>
              <a:rPr lang="en-GB" dirty="0"/>
              <a:t>robbing of vehicles</a:t>
            </a:r>
            <a:r>
              <a:rPr lang="en-GB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The system has </a:t>
            </a:r>
            <a:r>
              <a:rPr lang="en-GB" dirty="0" smtClean="0"/>
              <a:t>four units</a:t>
            </a:r>
          </a:p>
          <a:p>
            <a:pPr lvl="2">
              <a:buFont typeface="Arial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etecting </a:t>
            </a:r>
            <a:r>
              <a:rPr lang="en-GB" dirty="0"/>
              <a:t>an accident and providing a SMS to the mobile number stored in the </a:t>
            </a:r>
            <a:r>
              <a:rPr lang="en-GB" dirty="0" smtClean="0"/>
              <a:t>memory</a:t>
            </a:r>
          </a:p>
          <a:p>
            <a:pPr lvl="2">
              <a:buFont typeface="Arial" pitchFamily="34" charset="0"/>
              <a:buChar char="•"/>
            </a:pPr>
            <a:r>
              <a:rPr lang="en-GB" dirty="0"/>
              <a:t>V</a:t>
            </a:r>
            <a:r>
              <a:rPr lang="en-GB" dirty="0" smtClean="0"/>
              <a:t>ehicle </a:t>
            </a:r>
            <a:r>
              <a:rPr lang="en-GB" dirty="0"/>
              <a:t>tracking system that will give </a:t>
            </a:r>
            <a:r>
              <a:rPr lang="en-GB" dirty="0" smtClean="0"/>
              <a:t>position</a:t>
            </a:r>
          </a:p>
          <a:p>
            <a:pPr lvl="2">
              <a:buFont typeface="Arial" pitchFamily="34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wireless remote that will control on/off mechanism of the </a:t>
            </a:r>
            <a:r>
              <a:rPr lang="en-GB" dirty="0" smtClean="0"/>
              <a:t>bike</a:t>
            </a:r>
          </a:p>
          <a:p>
            <a:pPr lvl="2">
              <a:buFont typeface="Arial" pitchFamily="34" charset="0"/>
              <a:buChar char="•"/>
            </a:pPr>
            <a:r>
              <a:rPr lang="en-GB" dirty="0" smtClean="0"/>
              <a:t>Side </a:t>
            </a:r>
            <a:r>
              <a:rPr lang="en-GB" dirty="0"/>
              <a:t>Stand automation mechanism </a:t>
            </a:r>
            <a:r>
              <a:rPr lang="en-GB" dirty="0" smtClean="0"/>
              <a:t>provide </a:t>
            </a:r>
            <a:r>
              <a:rPr lang="en-GB" dirty="0"/>
              <a:t>balance to the user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Advantages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Provides safety for both bike &amp; rider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Access to location helps to locate the bike is being </a:t>
            </a:r>
            <a:r>
              <a:rPr lang="en-US" dirty="0" err="1" smtClean="0">
                <a:solidFill>
                  <a:schemeClr val="tx1"/>
                </a:solidFill>
              </a:rPr>
              <a:t>accidented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Disadvantages: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Chance for errors are high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Circuits are complicated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Expensive Implementation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Significance </a:t>
            </a:r>
            <a:r>
              <a:rPr lang="en-US" dirty="0" smtClean="0">
                <a:solidFill>
                  <a:schemeClr val="tx1"/>
                </a:solidFill>
              </a:rPr>
              <a:t>in Proposed System: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Side stand automation is taken into account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Alert systems used here are implemented in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>
                <a:solidFill>
                  <a:schemeClr val="tx1"/>
                </a:solidFill>
              </a:rPr>
              <a:t> HELMET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[5] </a:t>
            </a:r>
            <a:r>
              <a:rPr lang="en-US" sz="2000" dirty="0" smtClean="0"/>
              <a:t>“</a:t>
            </a:r>
            <a:r>
              <a:rPr lang="en-GB" sz="2000" b="1" dirty="0" smtClean="0">
                <a:solidFill>
                  <a:srgbClr val="FF0000"/>
                </a:solidFill>
              </a:rPr>
              <a:t>Modelling </a:t>
            </a:r>
            <a:r>
              <a:rPr lang="en-GB" sz="2000" b="1" dirty="0">
                <a:solidFill>
                  <a:srgbClr val="FF0000"/>
                </a:solidFill>
              </a:rPr>
              <a:t>of bike steered by </a:t>
            </a:r>
            <a:r>
              <a:rPr lang="en-GB" sz="2000" b="1" dirty="0" smtClean="0">
                <a:solidFill>
                  <a:srgbClr val="FF0000"/>
                </a:solidFill>
              </a:rPr>
              <a:t>CMG (</a:t>
            </a:r>
            <a:r>
              <a:rPr lang="en-GB" sz="2000" dirty="0"/>
              <a:t>Control Moment Gyro</a:t>
            </a:r>
            <a:r>
              <a:rPr lang="en-GB" sz="2000" b="1" dirty="0" smtClean="0">
                <a:solidFill>
                  <a:srgbClr val="FF0000"/>
                </a:solidFill>
              </a:rPr>
              <a:t>)</a:t>
            </a:r>
            <a:r>
              <a:rPr lang="en-GB" sz="2000" dirty="0" smtClean="0"/>
              <a:t>”, </a:t>
            </a:r>
            <a:r>
              <a:rPr lang="en-GB" sz="2000" dirty="0"/>
              <a:t>Published in: Methods and Models in Automation and Robotics (MMAR), 2016 21st International Conference </a:t>
            </a:r>
            <a:r>
              <a:rPr lang="en-GB" sz="2000" dirty="0" smtClean="0"/>
              <a:t>on </a:t>
            </a:r>
            <a:r>
              <a:rPr lang="en-GB" sz="2000" dirty="0"/>
              <a:t>29 Aug.-1 Sept. </a:t>
            </a:r>
            <a:r>
              <a:rPr lang="en-GB" sz="2000" dirty="0" smtClean="0"/>
              <a:t>2016 in </a:t>
            </a:r>
            <a:r>
              <a:rPr lang="en-GB" sz="2000" dirty="0"/>
              <a:t>Miedzyzdroje, Poland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Description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dirty="0"/>
              <a:t>E</a:t>
            </a:r>
            <a:r>
              <a:rPr lang="en-GB" dirty="0" smtClean="0"/>
              <a:t>nhancing </a:t>
            </a:r>
            <a:r>
              <a:rPr lang="en-GB" dirty="0"/>
              <a:t>brakes if it detects pedestrians ahead of the vehicle </a:t>
            </a:r>
            <a:r>
              <a:rPr lang="en-GB" dirty="0" smtClean="0"/>
              <a:t> (AEB   Autonomous </a:t>
            </a:r>
            <a:r>
              <a:rPr lang="en-GB" dirty="0"/>
              <a:t>Emergency Breaking)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/>
              <a:t>The system </a:t>
            </a:r>
            <a:r>
              <a:rPr lang="en-GB" dirty="0" smtClean="0"/>
              <a:t> </a:t>
            </a:r>
            <a:r>
              <a:rPr lang="en-GB" dirty="0"/>
              <a:t>help a cyclist/motorcyclist </a:t>
            </a:r>
            <a:r>
              <a:rPr lang="en-GB" dirty="0" smtClean="0"/>
              <a:t>to maintain </a:t>
            </a:r>
            <a:r>
              <a:rPr lang="en-GB" dirty="0"/>
              <a:t>a balance in case of too excessive deflection of the vehicle from vertical </a:t>
            </a:r>
            <a:r>
              <a:rPr lang="en-GB" dirty="0" smtClean="0"/>
              <a:t>direction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Advantages: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Helps to reduce collision due to failure of balance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Increase safety of riders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Efficient braking effect is applied to the vehicle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Disadvantages: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Expensive implementation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Enhanced braking may fail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Significance </a:t>
            </a:r>
            <a:r>
              <a:rPr lang="en-US" dirty="0" smtClean="0">
                <a:solidFill>
                  <a:schemeClr val="tx1"/>
                </a:solidFill>
              </a:rPr>
              <a:t>in Proposed System: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Safety measures are taken into account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Expensive implementation is avoided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Helped to learn defects of smart vehicle </a:t>
            </a:r>
            <a:r>
              <a:rPr lang="en-US" dirty="0" err="1" smtClean="0">
                <a:solidFill>
                  <a:schemeClr val="tx1"/>
                </a:solidFill>
              </a:rPr>
              <a:t>sysytem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 of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HELMET is taken from all the above 5 papers</a:t>
            </a:r>
          </a:p>
          <a:p>
            <a:r>
              <a:rPr lang="en-US" dirty="0" smtClean="0"/>
              <a:t>Cheap implementation is made possible by studying all these papers</a:t>
            </a:r>
          </a:p>
          <a:p>
            <a:r>
              <a:rPr lang="en-US" dirty="0" smtClean="0"/>
              <a:t>Maximum safety by the means of low cost is implemented in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HELMET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37338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 smtClean="0"/>
          </a:p>
          <a:p>
            <a:pPr>
              <a:defRPr/>
            </a:pP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[1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 smtClean="0">
                <a:solidFill>
                  <a:schemeClr val="tx1"/>
                </a:solidFill>
              </a:rPr>
              <a:t> Y</a:t>
            </a:r>
            <a:r>
              <a:rPr lang="en-US" sz="1800" dirty="0">
                <a:solidFill>
                  <a:schemeClr val="tx1"/>
                </a:solidFill>
              </a:rPr>
              <a:t>. S. Kim et al., ‘‘Measurement of biomedical signals from helmet based system,’’ in Proc. IEEE Int. Conf. Eng. Med. Biol. Soc. (EMBC), Aug. 2007, pp. </a:t>
            </a:r>
            <a:r>
              <a:rPr lang="en-US" sz="1800" dirty="0" smtClean="0">
                <a:solidFill>
                  <a:schemeClr val="tx1"/>
                </a:solidFill>
              </a:rPr>
              <a:t>359–362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[2</a:t>
            </a:r>
            <a:r>
              <a:rPr lang="en-US" sz="1800" dirty="0">
                <a:solidFill>
                  <a:schemeClr val="tx1"/>
                </a:solidFill>
              </a:rPr>
              <a:t>] D. Da He, E. S. </a:t>
            </a:r>
            <a:r>
              <a:rPr lang="en-US" sz="1800" dirty="0" err="1">
                <a:solidFill>
                  <a:schemeClr val="tx1"/>
                </a:solidFill>
              </a:rPr>
              <a:t>Winokur</a:t>
            </a:r>
            <a:r>
              <a:rPr lang="en-US" sz="1800" dirty="0">
                <a:solidFill>
                  <a:schemeClr val="tx1"/>
                </a:solidFill>
              </a:rPr>
              <a:t>, and C. G. </a:t>
            </a:r>
            <a:r>
              <a:rPr lang="en-US" sz="1800" dirty="0" err="1">
                <a:solidFill>
                  <a:schemeClr val="tx1"/>
                </a:solidFill>
              </a:rPr>
              <a:t>Sodini</a:t>
            </a:r>
            <a:r>
              <a:rPr lang="en-US" sz="1800" dirty="0">
                <a:solidFill>
                  <a:schemeClr val="tx1"/>
                </a:solidFill>
              </a:rPr>
              <a:t>, ‘‘A continuous, wearable, and wireless heart monitor using head </a:t>
            </a:r>
            <a:r>
              <a:rPr lang="en-US" sz="1800" dirty="0" err="1">
                <a:solidFill>
                  <a:schemeClr val="tx1"/>
                </a:solidFill>
              </a:rPr>
              <a:t>ballistocardiogram</a:t>
            </a:r>
            <a:r>
              <a:rPr lang="en-US" sz="1800" dirty="0">
                <a:solidFill>
                  <a:schemeClr val="tx1"/>
                </a:solidFill>
              </a:rPr>
              <a:t> (BCG) and head electrocardiogram (ECG),’’ in Proc. IEEE Int. Conf. Eng. Med. Biol. Soc. (EMBC), Aug./Sep. 2011, pp. 4729–4732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V. </a:t>
            </a:r>
            <a:r>
              <a:rPr lang="en-US" sz="1800" dirty="0" err="1">
                <a:solidFill>
                  <a:schemeClr val="tx1"/>
                </a:solidFill>
              </a:rPr>
              <a:t>Goverdovsky</a:t>
            </a:r>
            <a:r>
              <a:rPr lang="en-US" sz="1800" dirty="0">
                <a:solidFill>
                  <a:schemeClr val="tx1"/>
                </a:solidFill>
              </a:rPr>
              <a:t>, D. Looney, P. </a:t>
            </a:r>
            <a:r>
              <a:rPr lang="en-US" sz="1800" dirty="0" err="1">
                <a:solidFill>
                  <a:schemeClr val="tx1"/>
                </a:solidFill>
              </a:rPr>
              <a:t>Kidmose</a:t>
            </a:r>
            <a:r>
              <a:rPr lang="en-US" sz="1800" dirty="0">
                <a:solidFill>
                  <a:schemeClr val="tx1"/>
                </a:solidFill>
              </a:rPr>
              <a:t>, C. </a:t>
            </a:r>
            <a:r>
              <a:rPr lang="en-US" sz="1800" dirty="0" err="1">
                <a:solidFill>
                  <a:schemeClr val="tx1"/>
                </a:solidFill>
              </a:rPr>
              <a:t>Papavassiliou</a:t>
            </a:r>
            <a:r>
              <a:rPr lang="en-US" sz="1800" dirty="0">
                <a:solidFill>
                  <a:schemeClr val="tx1"/>
                </a:solidFill>
              </a:rPr>
              <a:t>, and D. P. </a:t>
            </a:r>
            <a:r>
              <a:rPr lang="en-US" sz="1800" dirty="0" err="1">
                <a:solidFill>
                  <a:schemeClr val="tx1"/>
                </a:solidFill>
              </a:rPr>
              <a:t>Mandic</a:t>
            </a:r>
            <a:r>
              <a:rPr lang="en-US" sz="1800" dirty="0">
                <a:solidFill>
                  <a:schemeClr val="tx1"/>
                </a:solidFill>
              </a:rPr>
              <a:t>, ‘‘Co-located multimodal sensing: A next generation solution for wearable health,’’ IEEE Sensors J., vol. 15, no. 1, pp. 138–145, Jan. 2015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6E5994-9A4A-40F6-AF5A-7942C722E3B0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5486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Outline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Survey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Conclusion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501089-E418-46D1-BF54-4AF795A03DC6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Literature survey represents a study of previously existing material on the topic of the report.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Includes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Existing theories about the topic which are accepted universally.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Books written on the topic, both generic and specific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Research done in the field usually in the order of oldest to latest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Challenges being faced and ongoing work, if available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5 papers inspired for SMART </a:t>
            </a:r>
            <a:r>
              <a:rPr lang="en-US" dirty="0" smtClean="0">
                <a:solidFill>
                  <a:schemeClr val="tx1"/>
                </a:solidFill>
              </a:rPr>
              <a:t>HELMAT are explained below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26FF4-274A-4639-8143-5B1070FCC4DB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sz="1800" dirty="0"/>
              <a:t>W. von Rosenberg, T. </a:t>
            </a:r>
            <a:r>
              <a:rPr lang="en-US" sz="1800" dirty="0" err="1"/>
              <a:t>Chanwimalueang</a:t>
            </a:r>
            <a:r>
              <a:rPr lang="en-US" sz="1800" dirty="0"/>
              <a:t>, D. Looney, and D. P. </a:t>
            </a:r>
            <a:r>
              <a:rPr lang="en-US" sz="1800" dirty="0" err="1"/>
              <a:t>Mandic</a:t>
            </a:r>
            <a:r>
              <a:rPr lang="en-US" sz="1800" dirty="0"/>
              <a:t>, ‘‘</a:t>
            </a:r>
            <a:r>
              <a:rPr lang="en-US" sz="2000" b="1" dirty="0">
                <a:solidFill>
                  <a:srgbClr val="FF0000"/>
                </a:solidFill>
              </a:rPr>
              <a:t>Vital signs from inside a helmet: A multichannel face-lead study</a:t>
            </a:r>
            <a:r>
              <a:rPr lang="en-US" sz="1800" dirty="0"/>
              <a:t>,’’ in Proc. IEEE Int. Conf. </a:t>
            </a:r>
            <a:r>
              <a:rPr lang="en-US" sz="1800" dirty="0" err="1"/>
              <a:t>Acoust</a:t>
            </a:r>
            <a:r>
              <a:rPr lang="en-US" sz="1800" dirty="0"/>
              <a:t>., Speech Signal Process. (ICASSP), Apr. 2015, pp. 982–986.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Description: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face-lead </a:t>
            </a:r>
            <a:r>
              <a:rPr lang="en-GB" dirty="0" smtClean="0"/>
              <a:t>ECG (Electrocardiogram) </a:t>
            </a:r>
            <a:r>
              <a:rPr lang="en-GB" dirty="0"/>
              <a:t>is placed inside a helmet to enhance comfort and convenience in racing scenarios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/>
              <a:t>Multiple electrodes were attached to facial locations, which exhibit good contact with a helmet, and bipolar configurations were examined between the left and right side of the subject's face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/>
              <a:t>Standard and data-driven filtering algorithms were employed to improve the extraction of R peaks from the ECG </a:t>
            </a:r>
            <a:r>
              <a:rPr lang="en-GB" dirty="0" smtClean="0"/>
              <a:t>data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extracted R peaks were subsequently used to estimate heart activity and respiration effort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Advantages: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O</a:t>
            </a:r>
            <a:r>
              <a:rPr lang="en-GB" dirty="0" smtClean="0"/>
              <a:t>pportunity </a:t>
            </a:r>
            <a:r>
              <a:rPr lang="en-GB" dirty="0"/>
              <a:t>to monitor simultaneously both the vital signs and the electroencephalogram (</a:t>
            </a:r>
            <a:r>
              <a:rPr lang="en-GB" dirty="0" smtClean="0"/>
              <a:t>EEG)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eveloped </a:t>
            </a:r>
            <a:r>
              <a:rPr lang="en-GB" dirty="0"/>
              <a:t>signal processing algorithms do not require a </a:t>
            </a:r>
            <a:r>
              <a:rPr lang="en-GB" dirty="0" smtClean="0"/>
              <a:t>prior knowledge </a:t>
            </a:r>
            <a:r>
              <a:rPr lang="en-GB" dirty="0"/>
              <a:t>of any parameters 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Disadvantages: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R</a:t>
            </a:r>
            <a:r>
              <a:rPr lang="en-GB" dirty="0" smtClean="0"/>
              <a:t>equires  </a:t>
            </a:r>
            <a:r>
              <a:rPr lang="en-GB" dirty="0"/>
              <a:t>the application of a saline solution to the soft electrodes embedded into the helmet lining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Expensive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91440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Significance in Proposed System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/>
              <a:t>	</a:t>
            </a:r>
            <a:endParaRPr lang="en-US" sz="2000" b="1" dirty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Smart wearable comfort for the rider</a:t>
            </a:r>
          </a:p>
          <a:p>
            <a:pPr lvl="1"/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Implementation of the smart </a:t>
            </a:r>
            <a:r>
              <a:rPr lang="en-US" sz="2000" dirty="0" err="1" smtClean="0"/>
              <a:t>helmat</a:t>
            </a:r>
            <a:r>
              <a:rPr lang="en-US" sz="2000" dirty="0" smtClean="0"/>
              <a:t> is made easier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83361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[2] </a:t>
            </a:r>
            <a:r>
              <a:rPr lang="en-US" dirty="0" smtClean="0"/>
              <a:t>“</a:t>
            </a:r>
            <a:r>
              <a:rPr lang="en-GB" b="1" dirty="0" smtClean="0">
                <a:solidFill>
                  <a:srgbClr val="FF0000"/>
                </a:solidFill>
              </a:rPr>
              <a:t>Use </a:t>
            </a:r>
            <a:r>
              <a:rPr lang="en-GB" b="1" dirty="0">
                <a:solidFill>
                  <a:srgbClr val="FF0000"/>
                </a:solidFill>
              </a:rPr>
              <a:t>of </a:t>
            </a:r>
            <a:r>
              <a:rPr lang="en-GB" b="1" dirty="0" err="1">
                <a:solidFill>
                  <a:srgbClr val="FF0000"/>
                </a:solidFill>
              </a:rPr>
              <a:t>bluetooth</a:t>
            </a:r>
            <a:r>
              <a:rPr lang="en-GB" b="1" dirty="0">
                <a:solidFill>
                  <a:srgbClr val="FF0000"/>
                </a:solidFill>
              </a:rPr>
              <a:t> technology for applications of Intelligent Transportation </a:t>
            </a:r>
            <a:r>
              <a:rPr lang="en-GB" b="1" dirty="0" smtClean="0">
                <a:solidFill>
                  <a:srgbClr val="FF0000"/>
                </a:solidFill>
              </a:rPr>
              <a:t>System</a:t>
            </a:r>
            <a:r>
              <a:rPr lang="en-GB" dirty="0" smtClean="0"/>
              <a:t>,”</a:t>
            </a:r>
            <a:r>
              <a:rPr lang="en-GB" b="1" dirty="0"/>
              <a:t> </a:t>
            </a:r>
            <a:r>
              <a:rPr lang="en-GB" dirty="0"/>
              <a:t>Published in:</a:t>
            </a:r>
            <a:r>
              <a:rPr lang="en-GB" b="1" dirty="0"/>
              <a:t> </a:t>
            </a:r>
            <a:r>
              <a:rPr lang="en-GB" dirty="0"/>
              <a:t>Telematics and Information Systems (EATIS), 2016 8th Euro American Conference </a:t>
            </a:r>
            <a:r>
              <a:rPr lang="en-GB" dirty="0" smtClean="0"/>
              <a:t>on </a:t>
            </a:r>
            <a:r>
              <a:rPr lang="en-GB" dirty="0"/>
              <a:t>Cartagena, Colombia</a:t>
            </a:r>
            <a:endParaRPr lang="en-GB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Description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Bluetooth:</a:t>
            </a:r>
            <a:r>
              <a:rPr lang="en-US" dirty="0">
                <a:solidFill>
                  <a:schemeClr val="tx1"/>
                </a:solidFill>
              </a:rPr>
              <a:t>  Radio frequency specification for short range, point to point and multi point voice and data </a:t>
            </a:r>
            <a:r>
              <a:rPr lang="en-US" dirty="0" smtClean="0">
                <a:solidFill>
                  <a:schemeClr val="tx1"/>
                </a:solidFill>
              </a:rPr>
              <a:t>transfer</a:t>
            </a:r>
            <a:endParaRPr lang="en-GB" dirty="0" smtClean="0"/>
          </a:p>
          <a:p>
            <a:pPr lvl="1" algn="just">
              <a:buFont typeface="Arial" pitchFamily="34" charset="0"/>
              <a:buChar char="•"/>
            </a:pPr>
            <a:r>
              <a:rPr lang="en-GB" dirty="0" smtClean="0"/>
              <a:t>Expose </a:t>
            </a:r>
            <a:r>
              <a:rPr lang="en-GB" dirty="0"/>
              <a:t>the development of a measurement </a:t>
            </a:r>
            <a:r>
              <a:rPr lang="en-GB" dirty="0" smtClean="0"/>
              <a:t>of average velocity systems </a:t>
            </a:r>
            <a:r>
              <a:rPr lang="en-GB" dirty="0"/>
              <a:t>through </a:t>
            </a:r>
            <a:r>
              <a:rPr lang="en-GB" dirty="0" smtClean="0"/>
              <a:t>Bluetooth technology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Advantages: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L</a:t>
            </a:r>
            <a:r>
              <a:rPr lang="en-GB" dirty="0" smtClean="0"/>
              <a:t>ow </a:t>
            </a:r>
            <a:r>
              <a:rPr lang="en-GB" dirty="0"/>
              <a:t>power </a:t>
            </a:r>
            <a:r>
              <a:rPr lang="en-GB" dirty="0" smtClean="0"/>
              <a:t>consumption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/>
              <a:t>U</a:t>
            </a:r>
            <a:r>
              <a:rPr lang="en-GB" dirty="0" smtClean="0"/>
              <a:t>sed </a:t>
            </a:r>
            <a:r>
              <a:rPr lang="en-GB" dirty="0"/>
              <a:t>for voice and data </a:t>
            </a:r>
            <a:r>
              <a:rPr lang="en-GB" dirty="0" smtClean="0"/>
              <a:t>transfer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vailable </a:t>
            </a:r>
            <a:r>
              <a:rPr lang="en-GB" dirty="0"/>
              <a:t>at very cheap cost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Disadvantages: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Interference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Low bandwidth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800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9F531-D674-49B1-97DE-6396A36173CF}" type="datetime2">
              <a:rPr lang="en-US" smtClean="0"/>
              <a:pPr>
                <a:defRPr/>
              </a:pPr>
              <a:t>Thursday, August 17,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EAA1E6-6FD4-4BB0-BC61-D3AD9166084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400801"/>
            <a:ext cx="4038600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B.Tech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Project Phase1 : 2017-2018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838200"/>
            <a:ext cx="6629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Significance in Proposed System</a:t>
            </a:r>
            <a:r>
              <a:rPr lang="en-US" sz="2000" dirty="0" smtClean="0"/>
              <a:t>:</a:t>
            </a:r>
          </a:p>
          <a:p>
            <a:pPr>
              <a:buNone/>
            </a:pP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Fast &amp; Accurate connectivity (Bike &amp; Helmet)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Safe data transfer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Cheaply available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1121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tech Project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Btech Project presentation template</Template>
  <TotalTime>2665</TotalTime>
  <Words>883</Words>
  <Application>Microsoft Office PowerPoint</Application>
  <PresentationFormat>On-screen Show (4:3)</PresentationFormat>
  <Paragraphs>188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Btech Project presentation template</vt:lpstr>
      <vt:lpstr>PowerPoint Presentation</vt:lpstr>
      <vt:lpstr>Outline</vt:lpstr>
      <vt:lpstr>Introduction</vt:lpstr>
      <vt:lpstr>Literature Survey</vt:lpstr>
      <vt:lpstr>Literature Survey</vt:lpstr>
      <vt:lpstr>PowerPoint Presentation</vt:lpstr>
      <vt:lpstr>Literature Survey</vt:lpstr>
      <vt:lpstr>Literature Survey</vt:lpstr>
      <vt:lpstr>PowerPoint Presentation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232</cp:revision>
  <dcterms:created xsi:type="dcterms:W3CDTF">2013-11-22T04:19:29Z</dcterms:created>
  <dcterms:modified xsi:type="dcterms:W3CDTF">2017-08-17T06:37:57Z</dcterms:modified>
</cp:coreProperties>
</file>