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60" r:id="rId6"/>
    <p:sldId id="261" r:id="rId7"/>
    <p:sldId id="262" r:id="rId9"/>
    <p:sldId id="268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4CC58-A489-41C9-944C-896ED842224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B18E0-470F-4C54-84B3-7A87789A9F69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B18E0-470F-4C54-84B3-7A87789A9F69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2BEC-16DC-4686-AAB8-B627A9628DE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94A0-F813-4C2D-9590-728517BB208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2BEC-16DC-4686-AAB8-B627A9628DE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94A0-F813-4C2D-9590-728517BB208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2BEC-16DC-4686-AAB8-B627A9628DE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94A0-F813-4C2D-9590-728517BB208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2BEC-16DC-4686-AAB8-B627A9628DE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94A0-F813-4C2D-9590-728517BB208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2BEC-16DC-4686-AAB8-B627A9628DE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94A0-F813-4C2D-9590-728517BB208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2BEC-16DC-4686-AAB8-B627A9628DE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94A0-F813-4C2D-9590-728517BB208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2BEC-16DC-4686-AAB8-B627A9628DE7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94A0-F813-4C2D-9590-728517BB208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2BEC-16DC-4686-AAB8-B627A9628DE7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94A0-F813-4C2D-9590-728517BB208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2BEC-16DC-4686-AAB8-B627A9628DE7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94A0-F813-4C2D-9590-728517BB208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2BEC-16DC-4686-AAB8-B627A9628DE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94A0-F813-4C2D-9590-728517BB208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2BEC-16DC-4686-AAB8-B627A9628DE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94A0-F813-4C2D-9590-728517BB208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6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A2BEC-16DC-4686-AAB8-B627A9628DE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894A0-F813-4C2D-9590-728517BB208E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www.notion.so/" TargetMode="External"/><Relationship Id="rId3" Type="http://schemas.openxmlformats.org/officeDocument/2006/relationships/hyperlink" Target="https://developers.google.com/calendar/api/guides/overview" TargetMode="External"/><Relationship Id="rId2" Type="http://schemas.openxmlformats.org/officeDocument/2006/relationships/hyperlink" Target="https://milanote.com/" TargetMode="External"/><Relationship Id="rId1" Type="http://schemas.openxmlformats.org/officeDocument/2006/relationships/hyperlink" Target="https://evernote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Comic Sans MS" panose="030F0702030302020204" pitchFamily="66" charset="0"/>
              </a:rPr>
              <a:t>PERSONALIZED DASHBOARD</a:t>
            </a:r>
            <a:endParaRPr lang="en-IN" b="1" dirty="0"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GROUP NO. 4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Soham Patil – A41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Yash </a:t>
            </a:r>
            <a:r>
              <a:rPr lang="en-US" dirty="0" err="1">
                <a:latin typeface="Comic Sans MS" panose="030F0702030302020204" pitchFamily="66" charset="0"/>
              </a:rPr>
              <a:t>Kamble</a:t>
            </a:r>
            <a:r>
              <a:rPr lang="en-US" dirty="0">
                <a:latin typeface="Comic Sans MS" panose="030F0702030302020204" pitchFamily="66" charset="0"/>
              </a:rPr>
              <a:t> – A52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Nirav Savla – A59</a:t>
            </a:r>
            <a:endParaRPr lang="en-US" dirty="0">
              <a:latin typeface="Comic Sans MS" panose="030F0702030302020204" pitchFamily="66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Comic Sans MS" panose="030F0702030302020204" pitchFamily="66" charset="0"/>
              </a:rPr>
              <a:t>Conclusion :</a:t>
            </a:r>
            <a:endParaRPr lang="en-IN" sz="6000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Our project represents a leap forward in productivity management. By seamlessly integrating essential tools for both individuals and teams, we're not just creating a dashboard – we're building a comprehensive productivity ecosystem. From basic task management to advanced analytics, our project adapts to users' needs, empowering them to achieve more. As we look to the future, we envision </a:t>
            </a:r>
            <a:r>
              <a:rPr lang="en-US" dirty="0" err="1">
                <a:latin typeface="Comic Sans MS" panose="030F0702030302020204" pitchFamily="66" charset="0"/>
              </a:rPr>
              <a:t>ProDash</a:t>
            </a:r>
            <a:r>
              <a:rPr lang="en-US" dirty="0">
                <a:latin typeface="Comic Sans MS" panose="030F0702030302020204" pitchFamily="66" charset="0"/>
              </a:rPr>
              <a:t> as the go-to platform for anyone seeking to optimize their workflow and maximize their potential.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Comic Sans MS" panose="030F0702030302020204" pitchFamily="66" charset="0"/>
              </a:rPr>
              <a:t>References :</a:t>
            </a:r>
            <a:endParaRPr lang="en-IN" sz="6000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IN" dirty="0"/>
            </a:br>
            <a:r>
              <a:rPr lang="en-IN" dirty="0">
                <a:latin typeface="Comic Sans MS" panose="030F0702030302020204" pitchFamily="66" charset="0"/>
              </a:rPr>
              <a:t>Evernote : </a:t>
            </a:r>
            <a:r>
              <a:rPr lang="en-IN" b="0" i="0" dirty="0">
                <a:effectLst/>
                <a:latin typeface="Comic Sans MS" panose="030F0702030302020204" pitchFamily="66" charset="0"/>
                <a:hlinkClick r:id="rId1" tooltip="https://evernote.com/"/>
              </a:rPr>
              <a:t>https://evernote.com/</a:t>
            </a:r>
            <a:endParaRPr lang="en-IN" b="0" i="0" dirty="0">
              <a:effectLst/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IN" b="0" i="0" dirty="0">
              <a:effectLst/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dirty="0" err="1">
                <a:latin typeface="Comic Sans MS" panose="030F0702030302020204" pitchFamily="66" charset="0"/>
              </a:rPr>
              <a:t>Milanote</a:t>
            </a:r>
            <a:r>
              <a:rPr lang="en-IN" dirty="0">
                <a:latin typeface="Comic Sans MS" panose="030F0702030302020204" pitchFamily="66" charset="0"/>
              </a:rPr>
              <a:t> : </a:t>
            </a:r>
            <a:r>
              <a:rPr lang="en-IN" dirty="0">
                <a:latin typeface="Comic Sans MS" panose="030F0702030302020204" pitchFamily="66" charset="0"/>
                <a:hlinkClick r:id="rId2"/>
              </a:rPr>
              <a:t>https://milanote.com/</a:t>
            </a:r>
            <a:endParaRPr lang="en-I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I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dirty="0">
                <a:latin typeface="Comic Sans MS" panose="030F0702030302020204" pitchFamily="66" charset="0"/>
              </a:rPr>
              <a:t>Documentation: "Google Calendar API“ : </a:t>
            </a:r>
            <a:r>
              <a:rPr lang="en-IN" dirty="0">
                <a:latin typeface="Comic Sans MS" panose="030F0702030302020204" pitchFamily="66" charset="0"/>
                <a:hlinkClick r:id="rId3"/>
              </a:rPr>
              <a:t>https://developers.google.com/calendar/api/guides/overview</a:t>
            </a:r>
            <a:endParaRPr lang="en-I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I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dirty="0">
                <a:latin typeface="Comic Sans MS" panose="030F0702030302020204" pitchFamily="66" charset="0"/>
              </a:rPr>
              <a:t>Notion : </a:t>
            </a:r>
            <a:r>
              <a:rPr lang="en-IN" dirty="0">
                <a:latin typeface="Comic Sans MS" panose="030F0702030302020204" pitchFamily="66" charset="0"/>
                <a:hlinkClick r:id="rId4"/>
              </a:rPr>
              <a:t>https://www.notion.so/</a:t>
            </a:r>
            <a:endParaRPr lang="en-I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703" y="2622038"/>
            <a:ext cx="10439400" cy="13255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  <a:latin typeface="Comic Sans MS" panose="030F0702030302020204" pitchFamily="66" charset="0"/>
              </a:rPr>
              <a:t>THANK YOU</a:t>
            </a:r>
            <a:endParaRPr lang="en-IN" sz="7200" dirty="0">
              <a:solidFill>
                <a:schemeClr val="tx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b="1" dirty="0">
                <a:latin typeface="Comic Sans MS" panose="030F0702030302020204" pitchFamily="66" charset="0"/>
              </a:rPr>
              <a:t>Introduction</a:t>
            </a:r>
            <a:endParaRPr lang="en-IN" sz="6000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81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In today's fast-paced world, managing productivity efficiently is crucial for both individuals and teams. Our project aims to address this need by creating a comprehensive, personalized productivity dashboard designed to streamline daily tasks and enhance productivity. The dashboard is structured into two tiers: a free tier for individual users and a premium tier for teams, each offering a unique set of features tailored to different needs.</a:t>
            </a:r>
            <a:endParaRPr lang="en-IN" sz="32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omic Sans MS" panose="030F0702030302020204" pitchFamily="66" charset="0"/>
              </a:rPr>
              <a:t>Objectives :</a:t>
            </a:r>
            <a:endParaRPr lang="en-IN" sz="6000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580" y="1461830"/>
            <a:ext cx="10948220" cy="5243769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sz="32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9600" b="1" dirty="0">
                <a:latin typeface="Comic Sans MS" panose="030F0702030302020204" pitchFamily="66" charset="0"/>
              </a:rPr>
              <a:t>Our projects is divided into two parts, a free tier and a premium tier the services are</a:t>
            </a:r>
            <a:endParaRPr lang="en-US" sz="9600" b="1" dirty="0">
              <a:latin typeface="Comic Sans MS" panose="030F0702030302020204" pitchFamily="66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9600" b="1" dirty="0">
                <a:latin typeface="Comic Sans MS" panose="030F0702030302020204" pitchFamily="66" charset="0"/>
              </a:rPr>
              <a:t>Free Tier:</a:t>
            </a:r>
            <a:endParaRPr lang="en-US" sz="9600" dirty="0">
              <a:latin typeface="Comic Sans MS" panose="030F0702030302020204" pitchFamily="66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9600" b="1" dirty="0">
                <a:latin typeface="Comic Sans MS" panose="030F0702030302020204" pitchFamily="66" charset="0"/>
              </a:rPr>
              <a:t>Weather Updates:</a:t>
            </a:r>
            <a:r>
              <a:rPr lang="en-US" sz="9600" dirty="0">
                <a:latin typeface="Comic Sans MS" panose="030F0702030302020204" pitchFamily="66" charset="0"/>
              </a:rPr>
              <a:t> Stay informed about the latest weather conditions.</a:t>
            </a:r>
            <a:endParaRPr lang="en-US" sz="9600" dirty="0">
              <a:latin typeface="Comic Sans MS" panose="030F0702030302020204" pitchFamily="66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9600" b="1" dirty="0">
                <a:latin typeface="Comic Sans MS" panose="030F0702030302020204" pitchFamily="66" charset="0"/>
              </a:rPr>
              <a:t>To-Do List:</a:t>
            </a:r>
            <a:r>
              <a:rPr lang="en-US" sz="9600" dirty="0">
                <a:latin typeface="Comic Sans MS" panose="030F0702030302020204" pitchFamily="66" charset="0"/>
              </a:rPr>
              <a:t> Organize tasks efficiently with an intuitive to-do list.</a:t>
            </a:r>
            <a:endParaRPr lang="en-US" sz="9600" dirty="0">
              <a:latin typeface="Comic Sans MS" panose="030F0702030302020204" pitchFamily="66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9600" b="1" dirty="0">
                <a:latin typeface="Comic Sans MS" panose="030F0702030302020204" pitchFamily="66" charset="0"/>
              </a:rPr>
              <a:t>Notes App:</a:t>
            </a:r>
            <a:r>
              <a:rPr lang="en-US" sz="9600" dirty="0">
                <a:latin typeface="Comic Sans MS" panose="030F0702030302020204" pitchFamily="66" charset="0"/>
              </a:rPr>
              <a:t> Jot down ideas and important information in an easy-to-use notes app.</a:t>
            </a:r>
            <a:endParaRPr lang="en-US" sz="9600" dirty="0">
              <a:latin typeface="Comic Sans MS" panose="030F0702030302020204" pitchFamily="66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9600" b="1" dirty="0">
                <a:latin typeface="Comic Sans MS" panose="030F0702030302020204" pitchFamily="66" charset="0"/>
                <a:sym typeface="+mn-ea"/>
              </a:rPr>
              <a:t>Drawing Board :</a:t>
            </a:r>
            <a:r>
              <a:rPr lang="en-US" sz="9600" dirty="0">
                <a:latin typeface="Comic Sans MS" panose="030F0702030302020204" pitchFamily="66" charset="0"/>
              </a:rPr>
              <a:t> You can draw your imagination here, and can even save it as an image.</a:t>
            </a:r>
            <a:endParaRPr lang="en-US" sz="9600" dirty="0">
              <a:latin typeface="Comic Sans MS" panose="030F0702030302020204" pitchFamily="66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9600" dirty="0">
              <a:latin typeface="Comic Sans MS" panose="030F0702030302020204" pitchFamily="66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9600" b="1" dirty="0">
                <a:latin typeface="Comic Sans MS" panose="030F0702030302020204" pitchFamily="66" charset="0"/>
              </a:rPr>
              <a:t> </a:t>
            </a:r>
            <a:endParaRPr lang="en-IN" sz="4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48" y="151171"/>
            <a:ext cx="4638368" cy="78289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omic Sans MS" panose="030F0702030302020204" pitchFamily="66" charset="0"/>
              </a:rPr>
              <a:t>Literature Survey</a:t>
            </a:r>
            <a:endParaRPr lang="en-IN" sz="40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</p:nvPr>
        </p:nvGraphicFramePr>
        <p:xfrm>
          <a:off x="1769745" y="934085"/>
          <a:ext cx="10764520" cy="5299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1130"/>
                <a:gridCol w="2691130"/>
                <a:gridCol w="2691130"/>
              </a:tblGrid>
              <a:tr h="60706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Article Name (Year) and Author</a:t>
                      </a:r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IN" sz="18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Advantages</a:t>
                      </a:r>
                      <a:endParaRPr lang="en-US" altLang="en-IN" sz="1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IN" sz="18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Disadvantages</a:t>
                      </a:r>
                      <a:endParaRPr lang="en-US" altLang="en-IN" sz="1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1190625">
                <a:tc>
                  <a:txBody>
                    <a:bodyPr/>
                    <a:lstStyle/>
                    <a:p>
                      <a:r>
                        <a:rPr lang="en-US" sz="1600" b="1" dirty="0"/>
                        <a:t>"Enhancing Productivity with Custom Dashboards" (2022) by J. Smith</a:t>
                      </a:r>
                      <a:endParaRPr lang="en-US" sz="16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20% increase in productivity</a:t>
                      </a:r>
                      <a:endParaRPr lang="en-IN" sz="16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Data privacy and tool integration</a:t>
                      </a:r>
                      <a:endParaRPr lang="en-US" sz="1600" b="1"/>
                    </a:p>
                  </a:txBody>
                  <a:tcPr anchor="ctr">
                    <a:noFill/>
                  </a:tcPr>
                </a:tc>
              </a:tr>
              <a:tr h="1120140">
                <a:tc>
                  <a:txBody>
                    <a:bodyPr/>
                    <a:lstStyle/>
                    <a:p>
                      <a:r>
                        <a:rPr lang="en-US" sz="1600" b="1" dirty="0"/>
                        <a:t>"Real-Time Collaboration in Productivity Tools" (2023) by A. Johnson</a:t>
                      </a:r>
                      <a:endParaRPr lang="en-US" sz="16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15% improvement in team coordination</a:t>
                      </a:r>
                      <a:endParaRPr lang="en-US" sz="1600" b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Data consistency and low latency</a:t>
                      </a:r>
                      <a:endParaRPr lang="en-US" sz="1600" b="1"/>
                    </a:p>
                  </a:txBody>
                  <a:tcPr anchor="ctr">
                    <a:noFill/>
                  </a:tcPr>
                </a:tc>
              </a:tr>
              <a:tr h="1353185">
                <a:tc>
                  <a:txBody>
                    <a:bodyPr/>
                    <a:lstStyle/>
                    <a:p>
                      <a:r>
                        <a:rPr lang="en-US" sz="1600" b="1" dirty="0"/>
                        <a:t>"Integrating Health and Productivity Metrics" (2024) by L. Wang</a:t>
                      </a:r>
                      <a:endParaRPr lang="en-US" sz="16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10% improvement in well-being and efficiency</a:t>
                      </a:r>
                      <a:endParaRPr lang="en-US" sz="1600" b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Accurate health data integration</a:t>
                      </a:r>
                      <a:endParaRPr lang="en-IN" sz="1600" b="1"/>
                    </a:p>
                  </a:txBody>
                  <a:tcPr anchor="ctr"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r>
                        <a:rPr lang="en-US" sz="1600" b="1" dirty="0"/>
                        <a:t>"Customizable UX for Productivity Tools" (2024) by S. Davis</a:t>
                      </a:r>
                      <a:endParaRPr lang="en-US" sz="16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30% increase in user satisfaction and engagement</a:t>
                      </a:r>
                      <a:endParaRPr lang="en-US" sz="1600" b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Balancing customization with usability</a:t>
                      </a:r>
                      <a:endParaRPr lang="en-IN" sz="1600" b="1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684" y="37495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Comic Sans MS" panose="030F0702030302020204" pitchFamily="66" charset="0"/>
              </a:rPr>
              <a:t>Problem Statement :</a:t>
            </a:r>
            <a:endParaRPr lang="en-IN" sz="6000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Comic Sans MS" panose="030F0702030302020204" pitchFamily="66" charset="0"/>
              </a:rPr>
              <a:t>In our project, we aim to empower individuals and teams to achieve their full potential by providing a unified platform that addresses all aspects of productivity. By combining essential tools with advanced features, we're creating a ecosystem where efficiency meets collaboration.</a:t>
            </a:r>
            <a:endParaRPr lang="en-IN" sz="4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Comic Sans MS" panose="030F0702030302020204" pitchFamily="66" charset="0"/>
              </a:rPr>
              <a:t>Proposed Methodology :</a:t>
            </a:r>
            <a:endParaRPr lang="en-IN" sz="6000" b="1" dirty="0">
              <a:latin typeface="Comic Sans MS" panose="030F0702030302020204" pitchFamily="66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88258" y="1431398"/>
            <a:ext cx="10515601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Planning and Structure: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Conduct user research to identify needs, outline project scope, and create a detailed project plan.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UI/UX Design: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Develop wireframes and interactive prototypes, and refine them based on user feedback.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Development and Deployment: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Implement front-end and back-end components, integrate features, and deploy the application.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Testing and Quality Assurance: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Perform unit, integration, and user acceptance testing to ensure functionality and fix any issues.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Feedback: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Launch a beta version, collect user feedback, and make continuous improvements based on user input.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3145" y="268605"/>
            <a:ext cx="5259070" cy="6321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Comic Sans MS" panose="030F0702030302020204" pitchFamily="66" charset="0"/>
              </a:rPr>
              <a:t>Target Audience :</a:t>
            </a:r>
            <a:endParaRPr lang="en-IN" sz="6000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Students juggling academic responsibilities</a:t>
            </a:r>
            <a:endParaRPr lang="en-US" dirty="0">
              <a:latin typeface="Comic Sans MS" panose="030F0702030302020204" pitchFamily="66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Professionals managing complex projects</a:t>
            </a:r>
            <a:endParaRPr lang="en-US" dirty="0">
              <a:latin typeface="Comic Sans MS" panose="030F0702030302020204" pitchFamily="66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Remote teams seeking seamless collaboration</a:t>
            </a:r>
            <a:endParaRPr lang="en-US" dirty="0">
              <a:latin typeface="Comic Sans MS" panose="030F0702030302020204" pitchFamily="66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Anyone looking to optimize their daily productivity</a:t>
            </a:r>
            <a:endParaRPr lang="en-US" dirty="0">
              <a:latin typeface="Comic Sans MS" panose="030F0702030302020204" pitchFamily="66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Comic Sans MS" panose="030F0702030302020204" pitchFamily="66" charset="0"/>
              </a:rPr>
              <a:t>Technologies Used :</a:t>
            </a:r>
            <a:endParaRPr lang="en-IN" sz="6000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atin typeface="Comic Sans MS" panose="030F0702030302020204" pitchFamily="66" charset="0"/>
              </a:rPr>
              <a:t>Programming languages :</a:t>
            </a:r>
            <a:endParaRPr lang="en-IN" b="1" dirty="0">
              <a:latin typeface="Comic Sans MS" panose="030F0702030302020204" pitchFamily="66" charset="0"/>
            </a:endParaRPr>
          </a:p>
          <a:p>
            <a:r>
              <a:rPr lang="en-IN" dirty="0">
                <a:latin typeface="Comic Sans MS" panose="030F0702030302020204" pitchFamily="66" charset="0"/>
              </a:rPr>
              <a:t>HTML </a:t>
            </a:r>
            <a:endParaRPr lang="en-IN" dirty="0">
              <a:latin typeface="Comic Sans MS" panose="030F0702030302020204" pitchFamily="66" charset="0"/>
            </a:endParaRPr>
          </a:p>
          <a:p>
            <a:r>
              <a:rPr lang="en-IN" dirty="0">
                <a:latin typeface="Comic Sans MS" panose="030F0702030302020204" pitchFamily="66" charset="0"/>
              </a:rPr>
              <a:t>CSS </a:t>
            </a:r>
            <a:endParaRPr lang="en-IN" dirty="0">
              <a:latin typeface="Comic Sans MS" panose="030F0702030302020204" pitchFamily="66" charset="0"/>
            </a:endParaRPr>
          </a:p>
          <a:p>
            <a:r>
              <a:rPr lang="en-IN" dirty="0">
                <a:latin typeface="Comic Sans MS" panose="030F0702030302020204" pitchFamily="66" charset="0"/>
              </a:rPr>
              <a:t>JS </a:t>
            </a:r>
            <a:endParaRPr lang="en-IN" dirty="0">
              <a:latin typeface="Comic Sans MS" panose="030F0702030302020204" pitchFamily="66" charset="0"/>
            </a:endParaRPr>
          </a:p>
          <a:p>
            <a:r>
              <a:rPr lang="en-IN" dirty="0">
                <a:latin typeface="Comic Sans MS" panose="030F0702030302020204" pitchFamily="66" charset="0"/>
              </a:rPr>
              <a:t>MONGO DB </a:t>
            </a:r>
            <a:endParaRPr lang="en-I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I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b="1" dirty="0">
                <a:latin typeface="Comic Sans MS" panose="030F0702030302020204" pitchFamily="66" charset="0"/>
              </a:rPr>
              <a:t>IDEs :</a:t>
            </a:r>
            <a:endParaRPr lang="en-IN" b="1" dirty="0">
              <a:latin typeface="Comic Sans MS" panose="030F0702030302020204" pitchFamily="66" charset="0"/>
            </a:endParaRPr>
          </a:p>
          <a:p>
            <a:r>
              <a:rPr lang="en-IN" dirty="0">
                <a:latin typeface="Comic Sans MS" panose="030F0702030302020204" pitchFamily="66" charset="0"/>
              </a:rPr>
              <a:t>VS CODE</a:t>
            </a:r>
            <a:endParaRPr lang="en-IN" dirty="0">
              <a:latin typeface="Comic Sans MS" panose="030F0702030302020204" pitchFamily="66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19520" y="1691005"/>
            <a:ext cx="1628775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420" y="1691005"/>
            <a:ext cx="1647825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520" y="3519805"/>
            <a:ext cx="1590675" cy="1857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3462</Words>
  <Application>WPS Presentation</Application>
  <PresentationFormat>Widescreen</PresentationFormat>
  <Paragraphs>108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Comic Sans MS</vt:lpstr>
      <vt:lpstr>Calibri</vt:lpstr>
      <vt:lpstr>Microsoft YaHei</vt:lpstr>
      <vt:lpstr>Arial Unicode MS</vt:lpstr>
      <vt:lpstr>Calibri Light</vt:lpstr>
      <vt:lpstr>Office Theme</vt:lpstr>
      <vt:lpstr>PERSONALIZED DASHBOARD</vt:lpstr>
      <vt:lpstr>Introduction</vt:lpstr>
      <vt:lpstr>Objectives :</vt:lpstr>
      <vt:lpstr>Literature Survey</vt:lpstr>
      <vt:lpstr>Problem Statement :</vt:lpstr>
      <vt:lpstr>Proposed Methodology :</vt:lpstr>
      <vt:lpstr>PowerPoint 演示文稿</vt:lpstr>
      <vt:lpstr>Target Audience :</vt:lpstr>
      <vt:lpstr>Technologies Used :</vt:lpstr>
      <vt:lpstr>Conclusion :</vt:lpstr>
      <vt:lpstr>References 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DASHBOARD</dc:title>
  <dc:creator>Nirav savla</dc:creator>
  <cp:lastModifiedBy>Admin</cp:lastModifiedBy>
  <cp:revision>9</cp:revision>
  <dcterms:created xsi:type="dcterms:W3CDTF">2024-07-29T14:20:00Z</dcterms:created>
  <dcterms:modified xsi:type="dcterms:W3CDTF">2024-10-16T19:00:02Z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F023E52F78A74C2D87FE535EE66D5A53_12</vt:lpwstr>
  </property>
  <property fmtid="{D5CDD505-2E9C-101B-9397-08002B2CF9AE}" pid="3" name="KSOProductBuildVer">
    <vt:lpwstr>1033-12.2.0.13472</vt:lpwstr>
  </property>
</Properties>
</file>