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5"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2E9F-45AA-4AAD-A4A9-CF4BF33102F9}" v="14" dt="2023-08-01T16:44:36.558"/>
    <p1510:client id="{10B5E0FC-7BEF-8FE0-14F0-284A63C2ABE4}" v="333" dt="2023-08-01T19:00:40.727"/>
    <p1510:client id="{1815BD3D-973B-6973-1D3F-6A86BBAF7FCF}" v="514" dt="2023-08-05T18:02:26.711"/>
    <p1510:client id="{8EE1FC80-E7C1-B565-DAED-D83BBAC00D33}" v="5" dt="2023-08-02T14:32:55.569"/>
    <p1510:client id="{D8872AAF-32F8-748B-A634-00032C41B4F4}" v="603" dt="2023-08-02T19:57:19.452"/>
    <p1510:client id="{E5D91903-E72C-14BD-0655-918B968C808C}" v="132" dt="2023-08-02T14:15:21.203"/>
    <p1510:client id="{F32ADFE4-7DF0-36BB-FF8B-6AAB10DCF73C}" v="91" dt="2023-08-02T18:19:17.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Spider's web with a spider">
            <a:extLst>
              <a:ext uri="{FF2B5EF4-FFF2-40B4-BE49-F238E27FC236}">
                <a16:creationId xmlns:a16="http://schemas.microsoft.com/office/drawing/2014/main" id="{3D8CCAA1-CD22-D1E1-8253-81F00FAF2FE2}"/>
              </a:ext>
            </a:extLst>
          </p:cNvPr>
          <p:cNvPicPr>
            <a:picLocks noChangeAspect="1"/>
          </p:cNvPicPr>
          <p:nvPr/>
        </p:nvPicPr>
        <p:blipFill rotWithShape="1">
          <a:blip r:embed="rId2">
            <a:alphaModFix amt="50000"/>
          </a:blip>
          <a:srcRect t="9786" r="-1" b="5605"/>
          <a:stretch/>
        </p:blipFill>
        <p:spPr>
          <a:xfrm>
            <a:off x="20" y="1"/>
            <a:ext cx="12191980" cy="6857999"/>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6600" dirty="0">
                <a:solidFill>
                  <a:schemeClr val="bg1"/>
                </a:solidFill>
                <a:ea typeface="Calibri Light"/>
                <a:cs typeface="Calibri Light"/>
              </a:rPr>
              <a:t>SPIDER EE TASK 2</a:t>
            </a:r>
            <a:br>
              <a:rPr lang="en-US" sz="6600" dirty="0">
                <a:solidFill>
                  <a:schemeClr val="bg1"/>
                </a:solidFill>
                <a:ea typeface="Calibri Light"/>
                <a:cs typeface="Calibri Light"/>
              </a:rPr>
            </a:br>
            <a:r>
              <a:rPr lang="en-US" sz="3600" dirty="0">
                <a:solidFill>
                  <a:schemeClr val="bg1"/>
                </a:solidFill>
                <a:cs typeface="Calibri Light"/>
              </a:rPr>
              <a:t>S ARAVINDH KRISHNA/107122100/EEE</a:t>
            </a:r>
            <a:endParaRPr lang="en-US" sz="3600" dirty="0">
              <a:solidFill>
                <a:schemeClr val="bg1"/>
              </a:solidFill>
            </a:endParaRPr>
          </a:p>
        </p:txBody>
      </p:sp>
      <p:sp>
        <p:nvSpPr>
          <p:cNvPr id="3" name="Subtitle 2"/>
          <p:cNvSpPr>
            <a:spLocks noGrp="1"/>
          </p:cNvSpPr>
          <p:nvPr>
            <p:ph type="subTitle" idx="1"/>
          </p:nvPr>
        </p:nvSpPr>
        <p:spPr>
          <a:xfrm>
            <a:off x="1527048" y="4599432"/>
            <a:ext cx="9144000" cy="1536192"/>
          </a:xfrm>
        </p:spPr>
        <p:txBody>
          <a:bodyPr vert="horz" lIns="91440" tIns="45720" rIns="91440" bIns="45720" rtlCol="0">
            <a:normAutofit/>
          </a:bodyPr>
          <a:lstStyle/>
          <a:p>
            <a:r>
              <a:rPr lang="en-US" sz="2000">
                <a:solidFill>
                  <a:schemeClr val="bg1"/>
                </a:solidFill>
                <a:ea typeface="+mn-lt"/>
                <a:cs typeface="+mn-lt"/>
              </a:rPr>
              <a:t>Build a line-following robot. Given two IR sensors, two motors with wheels attached, a motor driver, all necessary parts and an arena where the lane is black and the background is white. Given only one  ADC128S102. You must make the bot follow the line by using these components and basic digital circuits. Use of any kind of microcontroller is prohibited</a:t>
            </a:r>
          </a:p>
        </p:txBody>
      </p:sp>
      <p:sp>
        <p:nvSpPr>
          <p:cNvPr id="1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784-0803-49C6-644E-46E9499954CA}"/>
              </a:ext>
            </a:extLst>
          </p:cNvPr>
          <p:cNvSpPr>
            <a:spLocks noGrp="1"/>
          </p:cNvSpPr>
          <p:nvPr>
            <p:ph type="title"/>
          </p:nvPr>
        </p:nvSpPr>
        <p:spPr>
          <a:xfrm>
            <a:off x="640080" y="6117661"/>
            <a:ext cx="10911840" cy="640081"/>
          </a:xfrm>
        </p:spPr>
        <p:txBody>
          <a:bodyPr vert="horz" lIns="91440" tIns="45720" rIns="91440" bIns="45720" rtlCol="0" anchor="ctr">
            <a:normAutofit/>
          </a:bodyPr>
          <a:lstStyle/>
          <a:p>
            <a:pPr algn="ctr"/>
            <a:r>
              <a:rPr lang="en-US" sz="3200"/>
              <a:t>OVERALL DESIGN </a:t>
            </a:r>
          </a:p>
        </p:txBody>
      </p:sp>
      <p:pic>
        <p:nvPicPr>
          <p:cNvPr id="4" name="Picture 4" descr="A diagram of a computer&#10;&#10;Description automatically generated">
            <a:extLst>
              <a:ext uri="{FF2B5EF4-FFF2-40B4-BE49-F238E27FC236}">
                <a16:creationId xmlns:a16="http://schemas.microsoft.com/office/drawing/2014/main" id="{B47B7EF3-0BFC-1CEF-B257-0DC51AD610E9}"/>
              </a:ext>
            </a:extLst>
          </p:cNvPr>
          <p:cNvPicPr>
            <a:picLocks noChangeAspect="1"/>
          </p:cNvPicPr>
          <p:nvPr/>
        </p:nvPicPr>
        <p:blipFill rotWithShape="1">
          <a:blip r:embed="rId2"/>
          <a:srcRect t="1497" r="1" b="1"/>
          <a:stretch/>
        </p:blipFill>
        <p:spPr>
          <a:xfrm>
            <a:off x="185339" y="123887"/>
            <a:ext cx="11833613" cy="5832310"/>
          </a:xfrm>
          <a:prstGeom prst="rect">
            <a:avLst/>
          </a:prstGeom>
          <a:ln w="19050">
            <a:solidFill>
              <a:schemeClr val="tx1"/>
            </a:solidFill>
            <a:miter lim="800000"/>
          </a:ln>
        </p:spPr>
      </p:pic>
    </p:spTree>
    <p:extLst>
      <p:ext uri="{BB962C8B-B14F-4D97-AF65-F5344CB8AC3E}">
        <p14:creationId xmlns:p14="http://schemas.microsoft.com/office/powerpoint/2010/main" val="3185327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709177-8B67-647D-01EB-873C8D9FF355}"/>
              </a:ext>
            </a:extLst>
          </p:cNvPr>
          <p:cNvSpPr>
            <a:spLocks noGrp="1"/>
          </p:cNvSpPr>
          <p:nvPr>
            <p:ph type="title"/>
          </p:nvPr>
        </p:nvSpPr>
        <p:spPr>
          <a:xfrm>
            <a:off x="838200" y="1195697"/>
            <a:ext cx="3200400" cy="4238118"/>
          </a:xfrm>
        </p:spPr>
        <p:txBody>
          <a:bodyPr>
            <a:normAutofit/>
          </a:bodyPr>
          <a:lstStyle/>
          <a:p>
            <a:r>
              <a:rPr lang="en-US" sz="3700">
                <a:solidFill>
                  <a:schemeClr val="bg1"/>
                </a:solidFill>
                <a:cs typeface="Calibri Light"/>
              </a:rPr>
              <a:t>COMPONENTS REQUORED</a:t>
            </a:r>
            <a:endParaRPr lang="en-US" sz="3700">
              <a:solidFill>
                <a:schemeClr val="bg1"/>
              </a:solidFill>
            </a:endParaRPr>
          </a:p>
        </p:txBody>
      </p:sp>
      <p:grpSp>
        <p:nvGrpSpPr>
          <p:cNvPr id="1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1" name="Oval 2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6" name="Freeform: Shape 2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7387FFCF-5642-974A-C909-5A323EF6958E}"/>
              </a:ext>
            </a:extLst>
          </p:cNvPr>
          <p:cNvSpPr txBox="1"/>
          <p:nvPr/>
        </p:nvSpPr>
        <p:spPr>
          <a:xfrm>
            <a:off x="7812992" y="2936999"/>
            <a:ext cx="1643896" cy="310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39496">
              <a:spcAft>
                <a:spcPts val="600"/>
              </a:spcAft>
            </a:pPr>
            <a:r>
              <a:rPr lang="en-US" sz="1416" kern="1200">
                <a:solidFill>
                  <a:srgbClr val="FFFFFF"/>
                </a:solidFill>
                <a:latin typeface="+mn-lt"/>
                <a:ea typeface="+mn-ea"/>
                <a:cs typeface="+mn-cs"/>
              </a:rPr>
              <a:t>ADC128S102</a:t>
            </a:r>
            <a:endParaRPr lang="en-US"/>
          </a:p>
        </p:txBody>
      </p:sp>
      <p:sp>
        <p:nvSpPr>
          <p:cNvPr id="8" name="Content Placeholder 7">
            <a:extLst>
              <a:ext uri="{FF2B5EF4-FFF2-40B4-BE49-F238E27FC236}">
                <a16:creationId xmlns:a16="http://schemas.microsoft.com/office/drawing/2014/main" id="{BA534EBB-6E00-ED01-304E-1E82F5B2A547}"/>
              </a:ext>
            </a:extLst>
          </p:cNvPr>
          <p:cNvSpPr>
            <a:spLocks noGrp="1"/>
          </p:cNvSpPr>
          <p:nvPr>
            <p:ph idx="1"/>
          </p:nvPr>
        </p:nvSpPr>
        <p:spPr>
          <a:xfrm>
            <a:off x="5484139" y="2113148"/>
            <a:ext cx="6301601" cy="2607592"/>
          </a:xfrm>
        </p:spPr>
        <p:txBody>
          <a:bodyPr vert="horz" lIns="91440" tIns="45720" rIns="91440" bIns="45720" rtlCol="0" anchor="t">
            <a:normAutofit/>
          </a:bodyPr>
          <a:lstStyle/>
          <a:p>
            <a:pPr marL="134620" indent="-134620" defTabSz="539496">
              <a:spcBef>
                <a:spcPts val="590"/>
              </a:spcBef>
            </a:pPr>
            <a:r>
              <a:rPr lang="en-US" sz="2000" kern="1200" dirty="0">
                <a:latin typeface="+mn-lt"/>
                <a:ea typeface="+mn-ea"/>
                <a:cs typeface="+mn-cs"/>
              </a:rPr>
              <a:t>ADC128S102</a:t>
            </a:r>
            <a:endParaRPr lang="en-US" sz="2000" kern="1200" dirty="0">
              <a:latin typeface="+mn-lt"/>
              <a:cs typeface="Calibri"/>
            </a:endParaRPr>
          </a:p>
          <a:p>
            <a:pPr marL="134620" indent="-134620" defTabSz="539496">
              <a:spcBef>
                <a:spcPts val="590"/>
              </a:spcBef>
            </a:pPr>
            <a:r>
              <a:rPr lang="en-US" sz="2000" kern="1200" dirty="0">
                <a:latin typeface="+mn-lt"/>
                <a:ea typeface="+mn-ea"/>
                <a:cs typeface="Calibri"/>
              </a:rPr>
              <a:t>SHIFT REGISTERS</a:t>
            </a:r>
            <a:endParaRPr lang="en-US" sz="2000" kern="1200" dirty="0">
              <a:latin typeface="+mn-lt"/>
              <a:cs typeface="Calibri"/>
            </a:endParaRPr>
          </a:p>
          <a:p>
            <a:pPr marL="134620" indent="-134620" defTabSz="539496">
              <a:spcBef>
                <a:spcPts val="590"/>
              </a:spcBef>
            </a:pPr>
            <a:r>
              <a:rPr lang="en-US" sz="2000" kern="1200" dirty="0">
                <a:latin typeface="+mn-lt"/>
                <a:ea typeface="+mn-ea"/>
                <a:cs typeface="Calibri"/>
              </a:rPr>
              <a:t>12 BIT COMPARATOR</a:t>
            </a:r>
            <a:endParaRPr lang="en-US" sz="2000" kern="1200" dirty="0">
              <a:latin typeface="+mn-lt"/>
              <a:cs typeface="Calibri"/>
            </a:endParaRPr>
          </a:p>
          <a:p>
            <a:pPr marL="134620" indent="-134620" defTabSz="539496">
              <a:spcBef>
                <a:spcPts val="590"/>
              </a:spcBef>
            </a:pPr>
            <a:r>
              <a:rPr lang="en-US" sz="2000" kern="1200" dirty="0">
                <a:latin typeface="+mn-lt"/>
                <a:ea typeface="+mn-ea"/>
                <a:cs typeface="Calibri"/>
              </a:rPr>
              <a:t>RESISTORS</a:t>
            </a:r>
            <a:endParaRPr lang="en-US" sz="2000" kern="1200" dirty="0">
              <a:latin typeface="+mn-lt"/>
              <a:cs typeface="Calibri"/>
            </a:endParaRPr>
          </a:p>
          <a:p>
            <a:pPr marL="134620" indent="-134620" defTabSz="539496">
              <a:spcBef>
                <a:spcPts val="590"/>
              </a:spcBef>
            </a:pPr>
            <a:r>
              <a:rPr lang="en-US" sz="2000" kern="1200" dirty="0">
                <a:latin typeface="+mn-lt"/>
                <a:ea typeface="+mn-ea"/>
                <a:cs typeface="Calibri"/>
              </a:rPr>
              <a:t>CAPACITORS</a:t>
            </a:r>
            <a:endParaRPr lang="en-US" sz="2000" kern="1200" dirty="0">
              <a:latin typeface="+mn-lt"/>
              <a:cs typeface="Calibri"/>
            </a:endParaRPr>
          </a:p>
          <a:p>
            <a:pPr marL="134620" indent="-134620">
              <a:spcBef>
                <a:spcPts val="590"/>
              </a:spcBef>
            </a:pPr>
            <a:r>
              <a:rPr lang="en-US" sz="2000" dirty="0">
                <a:cs typeface="Calibri"/>
              </a:rPr>
              <a:t>MULTIPLEXERS AND DE-MULTIPLEXERS</a:t>
            </a:r>
          </a:p>
          <a:p>
            <a:pPr marL="134620" indent="-134620">
              <a:spcBef>
                <a:spcPts val="590"/>
              </a:spcBef>
            </a:pPr>
            <a:r>
              <a:rPr lang="en-US" sz="2000" dirty="0">
                <a:cs typeface="Calibri"/>
              </a:rPr>
              <a:t>LOGIC TOGGLES</a:t>
            </a:r>
          </a:p>
          <a:p>
            <a:endParaRPr lang="en-US" dirty="0">
              <a:cs typeface="Calibri"/>
            </a:endParaRPr>
          </a:p>
        </p:txBody>
      </p:sp>
    </p:spTree>
    <p:extLst>
      <p:ext uri="{BB962C8B-B14F-4D97-AF65-F5344CB8AC3E}">
        <p14:creationId xmlns:p14="http://schemas.microsoft.com/office/powerpoint/2010/main" val="19228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Electronic circuit board">
            <a:extLst>
              <a:ext uri="{FF2B5EF4-FFF2-40B4-BE49-F238E27FC236}">
                <a16:creationId xmlns:a16="http://schemas.microsoft.com/office/drawing/2014/main" id="{A7BB9594-8E2F-6409-8D9A-FE2B5761526A}"/>
              </a:ext>
            </a:extLst>
          </p:cNvPr>
          <p:cNvPicPr>
            <a:picLocks noChangeAspect="1"/>
          </p:cNvPicPr>
          <p:nvPr/>
        </p:nvPicPr>
        <p:blipFill rotWithShape="1">
          <a:blip r:embed="rId2">
            <a:alphaModFix amt="35000"/>
          </a:blip>
          <a:srcRect t="3846"/>
          <a:stretch/>
        </p:blipFill>
        <p:spPr>
          <a:xfrm>
            <a:off x="20" y="10"/>
            <a:ext cx="12191980" cy="6857990"/>
          </a:xfrm>
          <a:prstGeom prst="rect">
            <a:avLst/>
          </a:prstGeom>
        </p:spPr>
      </p:pic>
      <p:sp>
        <p:nvSpPr>
          <p:cNvPr id="2" name="Title 1">
            <a:extLst>
              <a:ext uri="{FF2B5EF4-FFF2-40B4-BE49-F238E27FC236}">
                <a16:creationId xmlns:a16="http://schemas.microsoft.com/office/drawing/2014/main" id="{9834FE5C-DBC1-55D8-BE52-378B033108B2}"/>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FLOW OF THE TASK</a:t>
            </a:r>
            <a:endParaRPr lang="en-US">
              <a:solidFill>
                <a:srgbClr val="FFFFFF"/>
              </a:solidFill>
            </a:endParaRPr>
          </a:p>
        </p:txBody>
      </p:sp>
      <p:sp>
        <p:nvSpPr>
          <p:cNvPr id="3" name="Content Placeholder 2">
            <a:extLst>
              <a:ext uri="{FF2B5EF4-FFF2-40B4-BE49-F238E27FC236}">
                <a16:creationId xmlns:a16="http://schemas.microsoft.com/office/drawing/2014/main" id="{55D01F38-DE97-D8E5-0687-300BA6ED5F9D}"/>
              </a:ext>
            </a:extLst>
          </p:cNvPr>
          <p:cNvSpPr>
            <a:spLocks noGrp="1"/>
          </p:cNvSpPr>
          <p:nvPr>
            <p:ph idx="1"/>
          </p:nvPr>
        </p:nvSpPr>
        <p:spPr>
          <a:xfrm>
            <a:off x="838200" y="1825625"/>
            <a:ext cx="10515600" cy="4351338"/>
          </a:xfrm>
        </p:spPr>
        <p:txBody>
          <a:bodyPr vert="horz" lIns="91440" tIns="45720" rIns="91440" bIns="45720" rtlCol="0" anchor="t">
            <a:noAutofit/>
          </a:bodyPr>
          <a:lstStyle/>
          <a:p>
            <a:r>
              <a:rPr lang="en-US" sz="1800">
                <a:solidFill>
                  <a:srgbClr val="FFFFFF"/>
                </a:solidFill>
                <a:cs typeface="Calibri"/>
              </a:rPr>
              <a:t>OUTPUT OF TWO IR SENSORS ARE FED INTO ADC128S102 TWO INPUT PINS</a:t>
            </a:r>
          </a:p>
          <a:p>
            <a:r>
              <a:rPr lang="en-US" sz="1800">
                <a:solidFill>
                  <a:srgbClr val="FFFFFF"/>
                </a:solidFill>
                <a:cs typeface="Calibri"/>
              </a:rPr>
              <a:t>SCLK,CS AND Din PINS ARE GIVEN SEPARATE DIGITAL INPUTS WHERE CS SHOULD BE LOW IN ORDER FOR THE ADC TO INPUT VALUES.</a:t>
            </a:r>
          </a:p>
          <a:p>
            <a:r>
              <a:rPr lang="en-US" sz="1800">
                <a:solidFill>
                  <a:srgbClr val="FFFFFF"/>
                </a:solidFill>
                <a:cs typeface="Calibri"/>
              </a:rPr>
              <a:t>THE INPUT SIGNALS FOR Din ARE SENT AS SERIAL 8 BIT DATA AS AN ADDRESS FOR EACH INPUT PIN (FOR EG:00010000 means pin IN0)</a:t>
            </a:r>
          </a:p>
          <a:p>
            <a:r>
              <a:rPr lang="en-US" sz="1800">
                <a:solidFill>
                  <a:srgbClr val="FFFFFF"/>
                </a:solidFill>
                <a:cs typeface="Calibri"/>
              </a:rPr>
              <a:t>SCLK MUST CONTAIN 16 EDGES FOR EACH SERIAL DATA FRAME.A SERIAL FRAME IS INITIATED ON THE FALLING EDGE OF CS AND ENDS ON THE RISING EDGE OF CS.</a:t>
            </a:r>
          </a:p>
          <a:p>
            <a:r>
              <a:rPr lang="en-US" sz="1800">
                <a:solidFill>
                  <a:srgbClr val="FFFFFF"/>
                </a:solidFill>
                <a:cs typeface="Calibri"/>
              </a:rPr>
              <a:t>THE Dout FROM THE ADC IS SENT TO A SERIAL IN PARALLEL OUT SHIFT REGISTER WHICH CONVERTS THE SERIAL DATA TO PARALLEL DATA </a:t>
            </a:r>
          </a:p>
          <a:p>
            <a:r>
              <a:rPr lang="en-US" sz="1800">
                <a:solidFill>
                  <a:srgbClr val="FFFFFF"/>
                </a:solidFill>
                <a:cs typeface="Calibri"/>
              </a:rPr>
              <a:t>THE PARALLEL DATA IS THEN SENT TO A 12 BIT GATE LEVEL COMPARATOR WHICH THEN OUTPUTS A SINGLE VALUE </a:t>
            </a:r>
          </a:p>
          <a:p>
            <a:r>
              <a:rPr lang="en-US" sz="1800">
                <a:solidFill>
                  <a:srgbClr val="FFFFFF"/>
                </a:solidFill>
                <a:cs typeface="Calibri"/>
              </a:rPr>
              <a:t>DE-MULTIPLEXER IS USED TO SELECT THE DC MOTOR TO WHICH THE OUTPUT SHOULD BE DIRECTED</a:t>
            </a:r>
          </a:p>
          <a:p>
            <a:endParaRPr lang="en-US" sz="1800">
              <a:solidFill>
                <a:srgbClr val="FFFFFF"/>
              </a:solidFill>
              <a:cs typeface="Calibri"/>
            </a:endParaRPr>
          </a:p>
        </p:txBody>
      </p:sp>
    </p:spTree>
    <p:extLst>
      <p:ext uri="{BB962C8B-B14F-4D97-AF65-F5344CB8AC3E}">
        <p14:creationId xmlns:p14="http://schemas.microsoft.com/office/powerpoint/2010/main" val="18256029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933AA-FA0A-8B0A-F0A6-683B426E78C4}"/>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kern="1200" dirty="0">
                <a:solidFill>
                  <a:srgbClr val="FFFFFF"/>
                </a:solidFill>
                <a:latin typeface="+mj-lt"/>
                <a:ea typeface="+mj-ea"/>
                <a:cs typeface="+mj-cs"/>
              </a:rPr>
              <a:t>EXPLANATION FOR EACH COMPONENTS- </a:t>
            </a:r>
            <a:endParaRPr lang="en-US" kern="1200" dirty="0">
              <a:solidFill>
                <a:srgbClr val="FFFFFF"/>
              </a:solidFill>
              <a:latin typeface="+mj-lt"/>
              <a:ea typeface="Calibri Light"/>
              <a:cs typeface="Calibri Light"/>
            </a:endParaRPr>
          </a:p>
        </p:txBody>
      </p:sp>
      <p:cxnSp>
        <p:nvCxnSpPr>
          <p:cNvPr id="30" name="Straight Connector 22">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D5CF2-8C36-F2E6-B429-84444984A923}"/>
              </a:ext>
            </a:extLst>
          </p:cNvPr>
          <p:cNvSpPr>
            <a:spLocks noGrp="1"/>
          </p:cNvSpPr>
          <p:nvPr>
            <p:ph idx="1"/>
          </p:nvPr>
        </p:nvSpPr>
        <p:spPr>
          <a:xfrm>
            <a:off x="838200" y="1823892"/>
            <a:ext cx="5085490" cy="3836876"/>
          </a:xfrm>
        </p:spPr>
        <p:txBody>
          <a:bodyPr vert="horz" lIns="91440" tIns="45720" rIns="91440" bIns="45720" rtlCol="0" anchor="t">
            <a:normAutofit fontScale="85000" lnSpcReduction="20000"/>
          </a:bodyPr>
          <a:lstStyle/>
          <a:p>
            <a:pPr marL="0" indent="0">
              <a:buNone/>
            </a:pPr>
            <a:endParaRPr lang="en-US" dirty="0">
              <a:solidFill>
                <a:srgbClr val="FFFFFF"/>
              </a:solidFill>
              <a:ea typeface="Calibri"/>
              <a:cs typeface="Calibri"/>
            </a:endParaRPr>
          </a:p>
          <a:p>
            <a:pPr marL="0" indent="0">
              <a:buNone/>
            </a:pPr>
            <a:r>
              <a:rPr lang="en-US" b="1" dirty="0">
                <a:solidFill>
                  <a:srgbClr val="FFFFFF"/>
                </a:solidFill>
                <a:latin typeface="Calibri Light"/>
                <a:ea typeface="Calibri Light"/>
                <a:cs typeface="Calibri Light"/>
              </a:rPr>
              <a:t>SHIFT REGISTERS</a:t>
            </a:r>
            <a:endParaRPr lang="en-US" b="1" dirty="0">
              <a:solidFill>
                <a:srgbClr val="FFFFFF"/>
              </a:solidFill>
              <a:ea typeface="Calibri" panose="020F0502020204030204"/>
              <a:cs typeface="Calibri" panose="020F0502020204030204"/>
            </a:endParaRPr>
          </a:p>
          <a:p>
            <a:r>
              <a:rPr lang="en-US" sz="2400" dirty="0">
                <a:solidFill>
                  <a:srgbClr val="FFFFFF"/>
                </a:solidFill>
                <a:latin typeface="Calibri"/>
                <a:ea typeface="Calibri"/>
                <a:cs typeface="Calibri"/>
              </a:rPr>
              <a:t>TYPES INCLUDE - SERIAL IN − SERIAL OUT SHIFT REGISTER. SERIAL IN − PARALLEL OUT SHIFT REGISTER. PARALLEL IN − SERIAL OUT SHIFT REGISTER. PARALLEL IN − PARALLEL OUT SHIFT REGISTER.</a:t>
            </a:r>
            <a:endParaRPr lang="en-US" sz="2400">
              <a:solidFill>
                <a:srgbClr val="FFFFFF"/>
              </a:solidFill>
              <a:latin typeface="Calibri Light"/>
              <a:ea typeface="Calibri Light"/>
              <a:cs typeface="Calibri Light"/>
            </a:endParaRPr>
          </a:p>
          <a:p>
            <a:r>
              <a:rPr lang="en-US" sz="2400" dirty="0">
                <a:solidFill>
                  <a:srgbClr val="FFFFFF"/>
                </a:solidFill>
              </a:rPr>
              <a:t>SHIFT REGISTER BASICALLY CONVERTS SERIAL DATA TO PARALLEL  FORMS OR VICE -VERSA.</a:t>
            </a:r>
            <a:endParaRPr lang="en-US" sz="2400">
              <a:solidFill>
                <a:srgbClr val="FFFFFF"/>
              </a:solidFill>
              <a:ea typeface="Calibri"/>
              <a:cs typeface="Calibri"/>
            </a:endParaRPr>
          </a:p>
          <a:p>
            <a:r>
              <a:rPr lang="en-US" sz="2400" dirty="0">
                <a:solidFill>
                  <a:srgbClr val="FFFFFF"/>
                </a:solidFill>
              </a:rPr>
              <a:t>AS THE 12 BIT GATE LEVEL COMPARATOR REQUIRES ONLY BIT BY BIT PARALLEL INPUT ,IT IS NECESSARY TO CONVERT THE SERIAL OUTPUT FROM THE Dout PIN OF THE ADC. </a:t>
            </a:r>
            <a:endParaRPr lang="en-US" sz="2400" dirty="0">
              <a:solidFill>
                <a:srgbClr val="FFFFFF"/>
              </a:solidFill>
              <a:ea typeface="Calibri" panose="020F0502020204030204"/>
              <a:cs typeface="Calibri" panose="020F0502020204030204"/>
            </a:endParaRPr>
          </a:p>
          <a:p>
            <a:endParaRPr lang="en-US" sz="2000">
              <a:solidFill>
                <a:srgbClr val="FFFFFF"/>
              </a:solidFill>
            </a:endParaRPr>
          </a:p>
        </p:txBody>
      </p:sp>
      <p:sp>
        <p:nvSpPr>
          <p:cNvPr id="4" name="TextBox 3">
            <a:extLst>
              <a:ext uri="{FF2B5EF4-FFF2-40B4-BE49-F238E27FC236}">
                <a16:creationId xmlns:a16="http://schemas.microsoft.com/office/drawing/2014/main" id="{ADB81E96-44D3-6F79-0E73-FD2385B5A43F}"/>
              </a:ext>
            </a:extLst>
          </p:cNvPr>
          <p:cNvSpPr txBox="1"/>
          <p:nvPr/>
        </p:nvSpPr>
        <p:spPr>
          <a:xfrm>
            <a:off x="6256020" y="2118861"/>
            <a:ext cx="5097780" cy="33575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90000"/>
              </a:lnSpc>
              <a:spcAft>
                <a:spcPts val="600"/>
              </a:spcAft>
            </a:pPr>
            <a:r>
              <a:rPr lang="en-US" sz="2800" dirty="0">
                <a:solidFill>
                  <a:srgbClr val="FFFFFF"/>
                </a:solidFill>
              </a:rPr>
              <a:t>12 BIT COMPARATOR </a:t>
            </a:r>
            <a:endParaRPr lang="en-US" sz="2800">
              <a:ea typeface="Calibri"/>
              <a:cs typeface="Calibri"/>
            </a:endParaRPr>
          </a:p>
          <a:p>
            <a:pPr indent="-228600">
              <a:lnSpc>
                <a:spcPct val="90000"/>
              </a:lnSpc>
              <a:spcAft>
                <a:spcPts val="600"/>
              </a:spcAft>
              <a:buFont typeface="Arial" panose="020B0604020202020204" pitchFamily="34" charset="0"/>
              <a:buChar char="•"/>
            </a:pPr>
            <a:r>
              <a:rPr lang="en-US" sz="2000" dirty="0">
                <a:solidFill>
                  <a:srgbClr val="FFFFFF"/>
                </a:solidFill>
              </a:rPr>
              <a:t>A COMPARATOR GENERALLY COMPARES THE INPUT VALUES A AND B AND RETURNS RESULTS A&gt;B,A=B AND A&lt;B. THE INPUTS A AND B ARE FED AS BITS INT0 THE COMPARATOR.HERE THE VOLTAGE VALUE OF WHITE(1.8-3.3) &gt; BLACK(0-1.8) AND THE COMPARATOR HELPS THE MOTOR TO CHANGE DIRECTION ACCORDING TO THE COMPARED OUTPUT RESULT (IF VOLTAGE &lt; 1.8 IT IS A BLACK PATH TURN IN A WHITE BACKGROUND).3.3 IS ASSIGNED THE VALUE OF 111111111111 AND 1.8 THE VALUE OF 100010111001.</a:t>
            </a:r>
            <a:endParaRPr lang="en-US" sz="2000" dirty="0">
              <a:solidFill>
                <a:srgbClr val="FFFFFF"/>
              </a:solidFill>
              <a:ea typeface="Calibri"/>
              <a:cs typeface="Calibri"/>
            </a:endParaRPr>
          </a:p>
        </p:txBody>
      </p:sp>
    </p:spTree>
    <p:extLst>
      <p:ext uri="{BB962C8B-B14F-4D97-AF65-F5344CB8AC3E}">
        <p14:creationId xmlns:p14="http://schemas.microsoft.com/office/powerpoint/2010/main" val="24165004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2D071-175F-8359-F4B7-A57BB4A39C0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kern="1200" dirty="0">
                <a:solidFill>
                  <a:srgbClr val="FFFFFF"/>
                </a:solidFill>
                <a:latin typeface="+mj-lt"/>
                <a:ea typeface="+mj-ea"/>
                <a:cs typeface="+mj-cs"/>
              </a:rPr>
              <a:t>SHIFT REGISTER 12 BIT (COMBINATION OF TWO 8 BIT </a:t>
            </a:r>
            <a:r>
              <a:rPr lang="en-US" sz="2300" dirty="0">
                <a:solidFill>
                  <a:srgbClr val="FFFFFF"/>
                </a:solidFill>
              </a:rPr>
              <a:t>SENSORS</a:t>
            </a:r>
            <a:r>
              <a:rPr lang="en-US" sz="2300" kern="1200" dirty="0">
                <a:solidFill>
                  <a:srgbClr val="FFFFFF"/>
                </a:solidFill>
                <a:latin typeface="+mj-lt"/>
                <a:ea typeface="+mj-ea"/>
                <a:cs typeface="+mj-cs"/>
              </a:rPr>
              <a:t>). HERE LED BARGRAPHS ARE USED TO INDICATE THE OUTPUT BITS</a:t>
            </a:r>
            <a:r>
              <a:rPr lang="en-US" sz="2300" dirty="0">
                <a:solidFill>
                  <a:srgbClr val="FFFFFF"/>
                </a:solidFill>
              </a:rPr>
              <a:t>.</a:t>
            </a:r>
            <a:endParaRPr lang="en-US" sz="2300" kern="1200" dirty="0">
              <a:solidFill>
                <a:srgbClr val="FFFFFF"/>
              </a:solidFill>
              <a:latin typeface="+mj-lt"/>
              <a:ea typeface="+mj-ea"/>
              <a:cs typeface="+mj-cs"/>
            </a:endParaRPr>
          </a:p>
        </p:txBody>
      </p:sp>
      <p:pic>
        <p:nvPicPr>
          <p:cNvPr id="4" name="Picture 4" descr="A diagram of a circuit board&#10;&#10;Description automatically generated">
            <a:extLst>
              <a:ext uri="{FF2B5EF4-FFF2-40B4-BE49-F238E27FC236}">
                <a16:creationId xmlns:a16="http://schemas.microsoft.com/office/drawing/2014/main" id="{77554DA7-8AB1-7AEC-2CED-1B24EB574A6E}"/>
              </a:ext>
            </a:extLst>
          </p:cNvPr>
          <p:cNvPicPr>
            <a:picLocks noGrp="1" noChangeAspect="1"/>
          </p:cNvPicPr>
          <p:nvPr>
            <p:ph idx="1"/>
          </p:nvPr>
        </p:nvPicPr>
        <p:blipFill>
          <a:blip r:embed="rId2"/>
          <a:stretch>
            <a:fillRect/>
          </a:stretch>
        </p:blipFill>
        <p:spPr>
          <a:xfrm>
            <a:off x="5107919" y="643466"/>
            <a:ext cx="6119493" cy="5568739"/>
          </a:xfrm>
          <a:prstGeom prst="rect">
            <a:avLst/>
          </a:prstGeom>
        </p:spPr>
      </p:pic>
    </p:spTree>
    <p:extLst>
      <p:ext uri="{BB962C8B-B14F-4D97-AF65-F5344CB8AC3E}">
        <p14:creationId xmlns:p14="http://schemas.microsoft.com/office/powerpoint/2010/main" val="25050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CCB207-DE8D-9CF1-7AB9-B8516C995FF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12 BIT COMPARATOR </a:t>
            </a:r>
          </a:p>
        </p:txBody>
      </p:sp>
      <p:pic>
        <p:nvPicPr>
          <p:cNvPr id="4" name="Picture 4" descr="A diagram of a circuit board&#10;&#10;Description automatically generated">
            <a:extLst>
              <a:ext uri="{FF2B5EF4-FFF2-40B4-BE49-F238E27FC236}">
                <a16:creationId xmlns:a16="http://schemas.microsoft.com/office/drawing/2014/main" id="{C38A8F4E-F8B6-3BA4-809F-809C63CF24AF}"/>
              </a:ext>
            </a:extLst>
          </p:cNvPr>
          <p:cNvPicPr>
            <a:picLocks noChangeAspect="1"/>
          </p:cNvPicPr>
          <p:nvPr/>
        </p:nvPicPr>
        <p:blipFill>
          <a:blip r:embed="rId2"/>
          <a:stretch>
            <a:fillRect/>
          </a:stretch>
        </p:blipFill>
        <p:spPr>
          <a:xfrm>
            <a:off x="4459959" y="98498"/>
            <a:ext cx="7433588" cy="6697874"/>
          </a:xfrm>
          <a:prstGeom prst="rect">
            <a:avLst/>
          </a:prstGeom>
        </p:spPr>
      </p:pic>
    </p:spTree>
    <p:extLst>
      <p:ext uri="{BB962C8B-B14F-4D97-AF65-F5344CB8AC3E}">
        <p14:creationId xmlns:p14="http://schemas.microsoft.com/office/powerpoint/2010/main" val="410402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03CA9-266F-194C-DFC5-31EECDBCAB9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600" kern="1200">
                <a:solidFill>
                  <a:srgbClr val="FFFFFF"/>
                </a:solidFill>
                <a:latin typeface="+mj-lt"/>
                <a:ea typeface="+mj-ea"/>
                <a:cs typeface="+mj-cs"/>
              </a:rPr>
              <a:t>2 INPUT MULTIPLEXER SELECTS WHICH INPUT PIN (IN0 OR IN7) TO BE SELECTED BY THE ADC ACCORDING TO THE SPECIFIC TIMING GIVEN BY THE CLOCK SIGNAL. WHEN CLK IS HIGH INPUT 1 IS SELECTED AND WHEN CLOCK IS LOW INPUT 0 IS SELECTED.</a:t>
            </a:r>
          </a:p>
        </p:txBody>
      </p:sp>
      <p:pic>
        <p:nvPicPr>
          <p:cNvPr id="4" name="Picture 4" descr="A diagram of a circuit&#10;&#10;Description automatically generated">
            <a:extLst>
              <a:ext uri="{FF2B5EF4-FFF2-40B4-BE49-F238E27FC236}">
                <a16:creationId xmlns:a16="http://schemas.microsoft.com/office/drawing/2014/main" id="{88B0A1E0-5303-9A74-500B-389A6367EB44}"/>
              </a:ext>
            </a:extLst>
          </p:cNvPr>
          <p:cNvPicPr>
            <a:picLocks noChangeAspect="1"/>
          </p:cNvPicPr>
          <p:nvPr/>
        </p:nvPicPr>
        <p:blipFill>
          <a:blip r:embed="rId2"/>
          <a:stretch>
            <a:fillRect/>
          </a:stretch>
        </p:blipFill>
        <p:spPr>
          <a:xfrm>
            <a:off x="5153822" y="1445727"/>
            <a:ext cx="6553545" cy="3974487"/>
          </a:xfrm>
          <a:prstGeom prst="rect">
            <a:avLst/>
          </a:prstGeom>
        </p:spPr>
      </p:pic>
    </p:spTree>
    <p:extLst>
      <p:ext uri="{BB962C8B-B14F-4D97-AF65-F5344CB8AC3E}">
        <p14:creationId xmlns:p14="http://schemas.microsoft.com/office/powerpoint/2010/main" val="384949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FB994-F8AE-7F4B-0666-723AAD2EAB2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ADC128S102 (USING INPUT PINS IN0 AND IN7)</a:t>
            </a:r>
          </a:p>
        </p:txBody>
      </p:sp>
      <p:pic>
        <p:nvPicPr>
          <p:cNvPr id="4" name="Picture 4" descr="A diagram of a circuit board&#10;&#10;Description automatically generated">
            <a:extLst>
              <a:ext uri="{FF2B5EF4-FFF2-40B4-BE49-F238E27FC236}">
                <a16:creationId xmlns:a16="http://schemas.microsoft.com/office/drawing/2014/main" id="{46CE3175-E806-82E2-2B58-4AEC9DCC046C}"/>
              </a:ext>
            </a:extLst>
          </p:cNvPr>
          <p:cNvPicPr>
            <a:picLocks noChangeAspect="1"/>
          </p:cNvPicPr>
          <p:nvPr/>
        </p:nvPicPr>
        <p:blipFill>
          <a:blip r:embed="rId2"/>
          <a:stretch>
            <a:fillRect/>
          </a:stretch>
        </p:blipFill>
        <p:spPr>
          <a:xfrm>
            <a:off x="5153822" y="1303069"/>
            <a:ext cx="6553545" cy="4259803"/>
          </a:xfrm>
          <a:prstGeom prst="rect">
            <a:avLst/>
          </a:prstGeom>
        </p:spPr>
      </p:pic>
    </p:spTree>
    <p:extLst>
      <p:ext uri="{BB962C8B-B14F-4D97-AF65-F5344CB8AC3E}">
        <p14:creationId xmlns:p14="http://schemas.microsoft.com/office/powerpoint/2010/main" val="216922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95604-AB89-86B7-441C-2E8EE406338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600" kern="1200">
                <a:solidFill>
                  <a:srgbClr val="FFFFFF"/>
                </a:solidFill>
                <a:latin typeface="+mj-lt"/>
                <a:ea typeface="+mj-ea"/>
                <a:cs typeface="+mj-cs"/>
              </a:rPr>
              <a:t>SELECTOR:-</a:t>
            </a:r>
            <a:br>
              <a:rPr lang="en-US" sz="2600" kern="1200">
                <a:solidFill>
                  <a:srgbClr val="FFFFFF"/>
                </a:solidFill>
                <a:latin typeface="+mj-lt"/>
                <a:ea typeface="+mj-ea"/>
                <a:cs typeface="+mj-cs"/>
              </a:rPr>
            </a:br>
            <a:r>
              <a:rPr lang="en-US" sz="2600" kern="1200">
                <a:solidFill>
                  <a:srgbClr val="FFFFFF"/>
                </a:solidFill>
                <a:latin typeface="+mj-lt"/>
                <a:ea typeface="+mj-ea"/>
                <a:cs typeface="+mj-cs"/>
              </a:rPr>
              <a:t> (DE-MULTIPLEXER FOR 2 MOTORS) AND 2 SEPARATE MULTIPLEXERS FOR SELECTING THE REQUIRED PWM SIGNAL FOR SPEED OF MOTORS.HERE ONE PWM SOURCE HAS HIGH PULSE WIDTH AND THE OTHER HAS A LOW PULSE WIDTH</a:t>
            </a:r>
          </a:p>
        </p:txBody>
      </p:sp>
      <p:pic>
        <p:nvPicPr>
          <p:cNvPr id="4" name="Picture 4" descr="A computer diagram of a circuit&#10;&#10;Description automatically generated">
            <a:extLst>
              <a:ext uri="{FF2B5EF4-FFF2-40B4-BE49-F238E27FC236}">
                <a16:creationId xmlns:a16="http://schemas.microsoft.com/office/drawing/2014/main" id="{FB87E841-9282-592B-6831-5950DBC052F0}"/>
              </a:ext>
            </a:extLst>
          </p:cNvPr>
          <p:cNvPicPr>
            <a:picLocks noChangeAspect="1"/>
          </p:cNvPicPr>
          <p:nvPr/>
        </p:nvPicPr>
        <p:blipFill>
          <a:blip r:embed="rId2"/>
          <a:stretch>
            <a:fillRect/>
          </a:stretch>
        </p:blipFill>
        <p:spPr>
          <a:xfrm>
            <a:off x="5227565" y="307383"/>
            <a:ext cx="6553545" cy="6177432"/>
          </a:xfrm>
          <a:prstGeom prst="rect">
            <a:avLst/>
          </a:prstGeom>
        </p:spPr>
      </p:pic>
    </p:spTree>
    <p:extLst>
      <p:ext uri="{BB962C8B-B14F-4D97-AF65-F5344CB8AC3E}">
        <p14:creationId xmlns:p14="http://schemas.microsoft.com/office/powerpoint/2010/main" val="3790294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SPIDER EE TASK 2 S ARAVINDH KRISHNA/107122100/EEE</vt:lpstr>
      <vt:lpstr>COMPONENTS REQUORED</vt:lpstr>
      <vt:lpstr>FLOW OF THE TASK</vt:lpstr>
      <vt:lpstr>EXPLANATION FOR EACH COMPONENTS- </vt:lpstr>
      <vt:lpstr>SHIFT REGISTER 12 BIT (COMBINATION OF TWO 8 BIT SENSORS). HERE LED BARGRAPHS ARE USED TO INDICATE THE OUTPUT BITS.</vt:lpstr>
      <vt:lpstr>12 BIT COMPARATOR </vt:lpstr>
      <vt:lpstr>2 INPUT MULTIPLEXER SELECTS WHICH INPUT PIN (IN0 OR IN7) TO BE SELECTED BY THE ADC ACCORDING TO THE SPECIFIC TIMING GIVEN BY THE CLOCK SIGNAL. WHEN CLK IS HIGH INPUT 1 IS SELECTED AND WHEN CLOCK IS LOW INPUT 0 IS SELECTED.</vt:lpstr>
      <vt:lpstr>ADC128S102 (USING INPUT PINS IN0 AND IN7)</vt:lpstr>
      <vt:lpstr>SELECTOR:-  (DE-MULTIPLEXER FOR 2 MOTORS) AND 2 SEPARATE MULTIPLEXERS FOR SELECTING THE REQUIRED PWM SIGNAL FOR SPEED OF MOTORS.HERE ONE PWM SOURCE HAS HIGH PULSE WIDTH AND THE OTHER HAS A LOW PULSE WIDTH</vt:lpstr>
      <vt:lpstr>OVERALL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439</cp:revision>
  <dcterms:created xsi:type="dcterms:W3CDTF">2023-08-01T16:41:40Z</dcterms:created>
  <dcterms:modified xsi:type="dcterms:W3CDTF">2023-08-05T18:02:57Z</dcterms:modified>
</cp:coreProperties>
</file>