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7" r:id="rId1"/>
  </p:sldMasterIdLst>
  <p:sldIdLst>
    <p:sldId id="256" r:id="rId2"/>
    <p:sldId id="257" r:id="rId3"/>
    <p:sldId id="258" r:id="rId4"/>
    <p:sldId id="259" r:id="rId5"/>
    <p:sldId id="260" r:id="rId6"/>
    <p:sldId id="266" r:id="rId7"/>
    <p:sldId id="267" r:id="rId8"/>
    <p:sldId id="268" r:id="rId9"/>
    <p:sldId id="262" r:id="rId10"/>
    <p:sldId id="263" r:id="rId11"/>
    <p:sldId id="264" r:id="rId12"/>
    <p:sldId id="265"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2" d="100"/>
          <a:sy n="82" d="100"/>
        </p:scale>
        <p:origin x="147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5BCAD085-E8A6-8845-BD4E-CB4CCA059FC4}" type="datetimeFigureOut">
              <a:rPr lang="en-US" smtClean="0"/>
              <a:t>8/7/2025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1430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377992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1362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94922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3954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8/7/2025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381777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8/7/2025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0142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8/7/2025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21341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8/7/2025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9964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smtClean="0"/>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977116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9779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BCAD085-E8A6-8845-BD4E-CB4CCA059FC4}" type="datetimeFigureOut">
              <a:rPr lang="en-US" smtClean="0"/>
              <a:t>8/7/2025</a:t>
            </a:fld>
            <a:endParaRPr lang="en-US"/>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1FF6DA9-008F-8B48-92A6-B652298478BF}" type="slidenum">
              <a:rPr lang="en-US" smtClean="0"/>
              <a:t>‹#›</a:t>
            </a:fld>
            <a:endParaRPr lang="en-US"/>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874486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t>Sales Performance Dashboard Summary</a:t>
            </a:r>
          </a:p>
        </p:txBody>
      </p:sp>
      <p:sp>
        <p:nvSpPr>
          <p:cNvPr id="3" name="Subtitle 2"/>
          <p:cNvSpPr>
            <a:spLocks noGrp="1"/>
          </p:cNvSpPr>
          <p:nvPr>
            <p:ph type="subTitle" idx="1"/>
          </p:nvPr>
        </p:nvSpPr>
        <p:spPr/>
        <p:txBody>
          <a:bodyPr/>
          <a:lstStyle/>
          <a:p>
            <a:r>
              <a:rPr dirty="0">
                <a:solidFill>
                  <a:schemeClr val="tx1"/>
                </a:solidFill>
              </a:rPr>
              <a:t>Prepared by: </a:t>
            </a:r>
            <a:r>
              <a:rPr lang="en-IN" dirty="0" smtClean="0">
                <a:solidFill>
                  <a:schemeClr val="tx1"/>
                </a:solidFill>
              </a:rPr>
              <a:t>Saksham Pathak</a:t>
            </a:r>
            <a:endParaRPr dirty="0">
              <a:solidFill>
                <a:schemeClr val="tx1"/>
              </a:solidFill>
            </a:endParaRPr>
          </a:p>
          <a:p>
            <a:r>
              <a:rPr dirty="0">
                <a:solidFill>
                  <a:schemeClr val="tx1"/>
                </a:solidFill>
              </a:rPr>
              <a:t>Date: </a:t>
            </a:r>
            <a:r>
              <a:rPr lang="en-IN" dirty="0" smtClean="0">
                <a:solidFill>
                  <a:schemeClr val="tx1"/>
                </a:solidFill>
              </a:rPr>
              <a:t>07-08-2025</a:t>
            </a:r>
            <a:endParaRPr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Screenshot [consumer]</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923" y="1917084"/>
            <a:ext cx="8047910" cy="4351595"/>
          </a:xfrm>
          <a:prstGeom prst="rect">
            <a:avLst/>
          </a:prstGeom>
        </p:spPr>
      </p:pic>
    </p:spTree>
    <p:extLst>
      <p:ext uri="{BB962C8B-B14F-4D97-AF65-F5344CB8AC3E}">
        <p14:creationId xmlns:p14="http://schemas.microsoft.com/office/powerpoint/2010/main" val="1767328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screeNshot</a:t>
            </a:r>
            <a:r>
              <a:rPr lang="en-IN" dirty="0" smtClean="0"/>
              <a:t> [Home office]</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835" y="1840989"/>
            <a:ext cx="8271757" cy="4671778"/>
          </a:xfrm>
          <a:prstGeom prst="rect">
            <a:avLst/>
          </a:prstGeom>
        </p:spPr>
      </p:pic>
    </p:spTree>
    <p:extLst>
      <p:ext uri="{BB962C8B-B14F-4D97-AF65-F5344CB8AC3E}">
        <p14:creationId xmlns:p14="http://schemas.microsoft.com/office/powerpoint/2010/main" val="10996708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screeNshot</a:t>
            </a:r>
            <a:r>
              <a:rPr lang="en-IN" dirty="0" smtClean="0"/>
              <a:t> [Corporate]</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588" y="1872925"/>
            <a:ext cx="8424355" cy="4723817"/>
          </a:xfrm>
          <a:prstGeom prst="rect">
            <a:avLst/>
          </a:prstGeom>
        </p:spPr>
      </p:pic>
    </p:spTree>
    <p:extLst>
      <p:ext uri="{BB962C8B-B14F-4D97-AF65-F5344CB8AC3E}">
        <p14:creationId xmlns:p14="http://schemas.microsoft.com/office/powerpoint/2010/main" val="1524025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Objective</a:t>
            </a:r>
          </a:p>
        </p:txBody>
      </p:sp>
      <p:sp>
        <p:nvSpPr>
          <p:cNvPr id="3" name="Content Placeholder 2"/>
          <p:cNvSpPr>
            <a:spLocks noGrp="1"/>
          </p:cNvSpPr>
          <p:nvPr>
            <p:ph idx="1"/>
          </p:nvPr>
        </p:nvSpPr>
        <p:spPr>
          <a:xfrm>
            <a:off x="768097" y="2286000"/>
            <a:ext cx="7620124" cy="1959429"/>
          </a:xfrm>
        </p:spPr>
        <p:txBody>
          <a:bodyPr>
            <a:normAutofit/>
          </a:bodyPr>
          <a:lstStyle/>
          <a:p>
            <a:pPr algn="just"/>
            <a:r>
              <a:rPr dirty="0">
                <a:latin typeface="Arial" panose="020B0604020202020204" pitchFamily="34" charset="0"/>
                <a:cs typeface="Arial" panose="020B0604020202020204" pitchFamily="34" charset="0"/>
              </a:rPr>
              <a:t>The objective of this Power BI dashboard is to analyze the sales, profit, quantity, and profit margin across different regions, segments, and categories for the Sample Superstore dataset. The dashboard aims to enable quick decision-making through interactive and insightful visuals.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Dataset Overview</a:t>
            </a:r>
          </a:p>
        </p:txBody>
      </p:sp>
      <p:sp>
        <p:nvSpPr>
          <p:cNvPr id="3" name="Content Placeholder 2"/>
          <p:cNvSpPr>
            <a:spLocks noGrp="1"/>
          </p:cNvSpPr>
          <p:nvPr>
            <p:ph idx="1"/>
          </p:nvPr>
        </p:nvSpPr>
        <p:spPr/>
        <p:txBody>
          <a:bodyPr>
            <a:normAutofit lnSpcReduction="10000"/>
          </a:bodyPr>
          <a:lstStyle/>
          <a:p>
            <a:pPr marL="0" indent="0">
              <a:buNone/>
            </a:pPr>
            <a:r>
              <a:rPr dirty="0">
                <a:latin typeface="Arial" panose="020B0604020202020204" pitchFamily="34" charset="0"/>
                <a:cs typeface="Arial" panose="020B0604020202020204" pitchFamily="34" charset="0"/>
              </a:rPr>
              <a:t>The dashboard uses the Sample Superstore dataset, which contains:</a:t>
            </a:r>
          </a:p>
          <a:p>
            <a:r>
              <a:rPr b="1" dirty="0">
                <a:latin typeface="Arial" panose="020B0604020202020204" pitchFamily="34" charset="0"/>
                <a:cs typeface="Arial" panose="020B0604020202020204" pitchFamily="34" charset="0"/>
              </a:rPr>
              <a:t>- Order ID</a:t>
            </a:r>
          </a:p>
          <a:p>
            <a:r>
              <a:rPr b="1" dirty="0">
                <a:latin typeface="Arial" panose="020B0604020202020204" pitchFamily="34" charset="0"/>
                <a:cs typeface="Arial" panose="020B0604020202020204" pitchFamily="34" charset="0"/>
              </a:rPr>
              <a:t>- Order Date</a:t>
            </a:r>
          </a:p>
          <a:p>
            <a:r>
              <a:rPr b="1" dirty="0">
                <a:latin typeface="Arial" panose="020B0604020202020204" pitchFamily="34" charset="0"/>
                <a:cs typeface="Arial" panose="020B0604020202020204" pitchFamily="34" charset="0"/>
              </a:rPr>
              <a:t>- Sales</a:t>
            </a:r>
          </a:p>
          <a:p>
            <a:r>
              <a:rPr b="1" dirty="0">
                <a:latin typeface="Arial" panose="020B0604020202020204" pitchFamily="34" charset="0"/>
                <a:cs typeface="Arial" panose="020B0604020202020204" pitchFamily="34" charset="0"/>
              </a:rPr>
              <a:t>- Profit</a:t>
            </a:r>
          </a:p>
          <a:p>
            <a:r>
              <a:rPr b="1" dirty="0">
                <a:latin typeface="Arial" panose="020B0604020202020204" pitchFamily="34" charset="0"/>
                <a:cs typeface="Arial" panose="020B0604020202020204" pitchFamily="34" charset="0"/>
              </a:rPr>
              <a:t>- Quantity</a:t>
            </a:r>
          </a:p>
          <a:p>
            <a:r>
              <a:rPr b="1" dirty="0">
                <a:latin typeface="Arial" panose="020B0604020202020204" pitchFamily="34" charset="0"/>
                <a:cs typeface="Arial" panose="020B0604020202020204" pitchFamily="34" charset="0"/>
              </a:rPr>
              <a:t>- Segment</a:t>
            </a:r>
          </a:p>
          <a:p>
            <a:r>
              <a:rPr b="1" dirty="0">
                <a:latin typeface="Arial" panose="020B0604020202020204" pitchFamily="34" charset="0"/>
                <a:cs typeface="Arial" panose="020B0604020202020204" pitchFamily="34" charset="0"/>
              </a:rPr>
              <a:t>- Category</a:t>
            </a:r>
          </a:p>
          <a:p>
            <a:r>
              <a:rPr b="1" dirty="0">
                <a:latin typeface="Arial" panose="020B0604020202020204" pitchFamily="34" charset="0"/>
                <a:cs typeface="Arial" panose="020B0604020202020204" pitchFamily="34" charset="0"/>
              </a:rPr>
              <a:t>- </a:t>
            </a:r>
            <a:r>
              <a:rPr b="1" dirty="0" smtClean="0">
                <a:latin typeface="Arial" panose="020B0604020202020204" pitchFamily="34" charset="0"/>
                <a:cs typeface="Arial" panose="020B0604020202020204" pitchFamily="34" charset="0"/>
              </a:rPr>
              <a:t>Region</a:t>
            </a:r>
            <a:endParaRPr b="1"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DAX Measures Created</a:t>
            </a:r>
          </a:p>
        </p:txBody>
      </p:sp>
      <p:sp>
        <p:nvSpPr>
          <p:cNvPr id="3" name="Content Placeholder 2"/>
          <p:cNvSpPr>
            <a:spLocks noGrp="1"/>
          </p:cNvSpPr>
          <p:nvPr>
            <p:ph idx="1"/>
          </p:nvPr>
        </p:nvSpPr>
        <p:spPr/>
        <p:txBody>
          <a:bodyPr/>
          <a:lstStyle/>
          <a:p>
            <a:pPr algn="just"/>
            <a:r>
              <a:rPr b="1" dirty="0">
                <a:latin typeface="Arial" panose="020B0604020202020204" pitchFamily="34" charset="0"/>
                <a:cs typeface="Arial" panose="020B0604020202020204" pitchFamily="34" charset="0"/>
              </a:rPr>
              <a:t>- Total Sales</a:t>
            </a:r>
          </a:p>
          <a:p>
            <a:pPr algn="just"/>
            <a:r>
              <a:rPr b="1" dirty="0">
                <a:latin typeface="Arial" panose="020B0604020202020204" pitchFamily="34" charset="0"/>
                <a:cs typeface="Arial" panose="020B0604020202020204" pitchFamily="34" charset="0"/>
              </a:rPr>
              <a:t>- Total Profit</a:t>
            </a:r>
          </a:p>
          <a:p>
            <a:pPr algn="just"/>
            <a:r>
              <a:rPr b="1" dirty="0">
                <a:latin typeface="Arial" panose="020B0604020202020204" pitchFamily="34" charset="0"/>
                <a:cs typeface="Arial" panose="020B0604020202020204" pitchFamily="34" charset="0"/>
              </a:rPr>
              <a:t>- Total Quantity</a:t>
            </a:r>
          </a:p>
          <a:p>
            <a:pPr algn="just"/>
            <a:r>
              <a:rPr b="1" dirty="0">
                <a:latin typeface="Arial" panose="020B0604020202020204" pitchFamily="34" charset="0"/>
                <a:cs typeface="Arial" panose="020B0604020202020204" pitchFamily="34" charset="0"/>
              </a:rPr>
              <a:t>- Profit Margin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Dashboard Layout</a:t>
            </a:r>
          </a:p>
        </p:txBody>
      </p:sp>
      <p:sp>
        <p:nvSpPr>
          <p:cNvPr id="3" name="Content Placeholder 2"/>
          <p:cNvSpPr>
            <a:spLocks noGrp="1"/>
          </p:cNvSpPr>
          <p:nvPr>
            <p:ph idx="1"/>
          </p:nvPr>
        </p:nvSpPr>
        <p:spPr/>
        <p:txBody>
          <a:bodyPr/>
          <a:lstStyle/>
          <a:p>
            <a:pPr marL="0" indent="0" algn="just">
              <a:buNone/>
            </a:pPr>
            <a:r>
              <a:rPr dirty="0">
                <a:latin typeface="Arial" panose="020B0604020202020204" pitchFamily="34" charset="0"/>
                <a:cs typeface="Arial" panose="020B0604020202020204" pitchFamily="34" charset="0"/>
              </a:rPr>
              <a:t>The dashboard layout includes:</a:t>
            </a:r>
          </a:p>
          <a:p>
            <a:pPr algn="just"/>
            <a:r>
              <a:rPr dirty="0">
                <a:latin typeface="Arial" panose="020B0604020202020204" pitchFamily="34" charset="0"/>
                <a:cs typeface="Arial" panose="020B0604020202020204" pitchFamily="34" charset="0"/>
              </a:rPr>
              <a:t>- </a:t>
            </a:r>
            <a:r>
              <a:rPr b="1" dirty="0">
                <a:latin typeface="Arial" panose="020B0604020202020204" pitchFamily="34" charset="0"/>
                <a:cs typeface="Arial" panose="020B0604020202020204" pitchFamily="34" charset="0"/>
              </a:rPr>
              <a:t>KPI cards</a:t>
            </a:r>
            <a:r>
              <a:rPr dirty="0">
                <a:latin typeface="Arial" panose="020B0604020202020204" pitchFamily="34" charset="0"/>
                <a:cs typeface="Arial" panose="020B0604020202020204" pitchFamily="34" charset="0"/>
              </a:rPr>
              <a:t> for </a:t>
            </a:r>
            <a:r>
              <a:rPr b="1" dirty="0">
                <a:latin typeface="Arial" panose="020B0604020202020204" pitchFamily="34" charset="0"/>
                <a:cs typeface="Arial" panose="020B0604020202020204" pitchFamily="34" charset="0"/>
              </a:rPr>
              <a:t>Total Sales, Total Profit, Total Quantity, Profit Margin</a:t>
            </a:r>
          </a:p>
          <a:p>
            <a:pPr algn="just"/>
            <a:r>
              <a:rPr dirty="0">
                <a:latin typeface="Arial" panose="020B0604020202020204" pitchFamily="34" charset="0"/>
                <a:cs typeface="Arial" panose="020B0604020202020204" pitchFamily="34" charset="0"/>
              </a:rPr>
              <a:t>- </a:t>
            </a:r>
            <a:r>
              <a:rPr b="1" dirty="0">
                <a:latin typeface="Arial" panose="020B0604020202020204" pitchFamily="34" charset="0"/>
                <a:cs typeface="Arial" panose="020B0604020202020204" pitchFamily="34" charset="0"/>
              </a:rPr>
              <a:t>Line chart </a:t>
            </a:r>
            <a:r>
              <a:rPr dirty="0">
                <a:latin typeface="Arial" panose="020B0604020202020204" pitchFamily="34" charset="0"/>
                <a:cs typeface="Arial" panose="020B0604020202020204" pitchFamily="34" charset="0"/>
              </a:rPr>
              <a:t>showing </a:t>
            </a:r>
            <a:r>
              <a:rPr b="1" dirty="0">
                <a:latin typeface="Arial" panose="020B0604020202020204" pitchFamily="34" charset="0"/>
                <a:cs typeface="Arial" panose="020B0604020202020204" pitchFamily="34" charset="0"/>
              </a:rPr>
              <a:t>sales trend over time</a:t>
            </a:r>
          </a:p>
          <a:p>
            <a:pPr algn="just"/>
            <a:r>
              <a:rPr dirty="0">
                <a:latin typeface="Arial" panose="020B0604020202020204" pitchFamily="34" charset="0"/>
                <a:cs typeface="Arial" panose="020B0604020202020204" pitchFamily="34" charset="0"/>
              </a:rPr>
              <a:t>- </a:t>
            </a:r>
            <a:r>
              <a:rPr b="1" dirty="0">
                <a:latin typeface="Arial" panose="020B0604020202020204" pitchFamily="34" charset="0"/>
                <a:cs typeface="Arial" panose="020B0604020202020204" pitchFamily="34" charset="0"/>
              </a:rPr>
              <a:t>Pie chart </a:t>
            </a:r>
            <a:r>
              <a:rPr dirty="0">
                <a:latin typeface="Arial" panose="020B0604020202020204" pitchFamily="34" charset="0"/>
                <a:cs typeface="Arial" panose="020B0604020202020204" pitchFamily="34" charset="0"/>
              </a:rPr>
              <a:t>for </a:t>
            </a:r>
            <a:r>
              <a:rPr b="1" dirty="0">
                <a:latin typeface="Arial" panose="020B0604020202020204" pitchFamily="34" charset="0"/>
                <a:cs typeface="Arial" panose="020B0604020202020204" pitchFamily="34" charset="0"/>
              </a:rPr>
              <a:t>sales by segment</a:t>
            </a:r>
          </a:p>
          <a:p>
            <a:pPr algn="just"/>
            <a:r>
              <a:rPr dirty="0">
                <a:latin typeface="Arial" panose="020B0604020202020204" pitchFamily="34" charset="0"/>
                <a:cs typeface="Arial" panose="020B0604020202020204" pitchFamily="34" charset="0"/>
              </a:rPr>
              <a:t>- </a:t>
            </a:r>
            <a:r>
              <a:rPr b="1" dirty="0">
                <a:latin typeface="Arial" panose="020B0604020202020204" pitchFamily="34" charset="0"/>
                <a:cs typeface="Arial" panose="020B0604020202020204" pitchFamily="34" charset="0"/>
              </a:rPr>
              <a:t>Bar chart </a:t>
            </a:r>
            <a:r>
              <a:rPr dirty="0">
                <a:latin typeface="Arial" panose="020B0604020202020204" pitchFamily="34" charset="0"/>
                <a:cs typeface="Arial" panose="020B0604020202020204" pitchFamily="34" charset="0"/>
              </a:rPr>
              <a:t>for </a:t>
            </a:r>
            <a:r>
              <a:rPr b="1" dirty="0">
                <a:latin typeface="Arial" panose="020B0604020202020204" pitchFamily="34" charset="0"/>
                <a:cs typeface="Arial" panose="020B0604020202020204" pitchFamily="34" charset="0"/>
              </a:rPr>
              <a:t>sales by category</a:t>
            </a:r>
          </a:p>
          <a:p>
            <a:pPr algn="just"/>
            <a:r>
              <a:rPr dirty="0">
                <a:latin typeface="Arial" panose="020B0604020202020204" pitchFamily="34" charset="0"/>
                <a:cs typeface="Arial" panose="020B0604020202020204" pitchFamily="34" charset="0"/>
              </a:rPr>
              <a:t>- </a:t>
            </a:r>
            <a:r>
              <a:rPr b="1" dirty="0">
                <a:latin typeface="Arial" panose="020B0604020202020204" pitchFamily="34" charset="0"/>
                <a:cs typeface="Arial" panose="020B0604020202020204" pitchFamily="34" charset="0"/>
              </a:rPr>
              <a:t>Slicers</a:t>
            </a:r>
            <a:r>
              <a:rPr dirty="0">
                <a:latin typeface="Arial" panose="020B0604020202020204" pitchFamily="34" charset="0"/>
                <a:cs typeface="Arial" panose="020B0604020202020204" pitchFamily="34" charset="0"/>
              </a:rPr>
              <a:t> for </a:t>
            </a:r>
            <a:r>
              <a:rPr b="1" dirty="0">
                <a:latin typeface="Arial" panose="020B0604020202020204" pitchFamily="34" charset="0"/>
                <a:cs typeface="Arial" panose="020B0604020202020204" pitchFamily="34" charset="0"/>
              </a:rPr>
              <a:t>Region, Segment</a:t>
            </a:r>
            <a:r>
              <a:rPr dirty="0">
                <a:latin typeface="Arial" panose="020B0604020202020204" pitchFamily="34" charset="0"/>
                <a:cs typeface="Arial" panose="020B0604020202020204" pitchFamily="34" charset="0"/>
              </a:rPr>
              <a:t>, and </a:t>
            </a:r>
            <a:r>
              <a:rPr b="1" dirty="0">
                <a:latin typeface="Arial" panose="020B0604020202020204" pitchFamily="34" charset="0"/>
                <a:cs typeface="Arial" panose="020B0604020202020204" pitchFamily="34" charset="0"/>
              </a:rPr>
              <a:t>Category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096" y="923730"/>
            <a:ext cx="7290054" cy="1161101"/>
          </a:xfrm>
        </p:spPr>
        <p:txBody>
          <a:bodyPr>
            <a:normAutofit fontScale="90000"/>
          </a:bodyPr>
          <a:lstStyle/>
          <a:p>
            <a:r>
              <a:rPr lang="en-IN" dirty="0" smtClean="0"/>
              <a:t>Key insights</a:t>
            </a:r>
            <a:br>
              <a:rPr lang="en-IN" dirty="0" smtClean="0"/>
            </a:br>
            <a:endParaRPr lang="en-IN" dirty="0"/>
          </a:p>
        </p:txBody>
      </p:sp>
      <p:sp>
        <p:nvSpPr>
          <p:cNvPr id="5" name="Rectangle 1"/>
          <p:cNvSpPr>
            <a:spLocks noChangeArrowheads="1"/>
          </p:cNvSpPr>
          <p:nvPr/>
        </p:nvSpPr>
        <p:spPr bwMode="auto">
          <a:xfrm>
            <a:off x="1125505" y="2338877"/>
            <a:ext cx="6932645"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smtClean="0">
                <a:ln>
                  <a:noFill/>
                </a:ln>
                <a:solidFill>
                  <a:schemeClr val="tx1"/>
                </a:solidFill>
                <a:effectLst/>
                <a:latin typeface="Arial" panose="020B0604020202020204" pitchFamily="34" charset="0"/>
              </a:rPr>
              <a:t>Total Sales</a:t>
            </a:r>
            <a:r>
              <a:rPr kumimoji="0" lang="en-US" altLang="en-US" sz="1600" b="0" i="0" u="none" strike="noStrike" cap="none" normalizeH="0" baseline="0" dirty="0" smtClean="0">
                <a:ln>
                  <a:noFill/>
                </a:ln>
                <a:solidFill>
                  <a:schemeClr val="tx1"/>
                </a:solidFill>
                <a:effectLst/>
                <a:latin typeface="Arial" panose="020B0604020202020204" pitchFamily="34" charset="0"/>
              </a:rPr>
              <a:t>: $2.3M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smtClean="0">
                <a:ln>
                  <a:noFill/>
                </a:ln>
                <a:solidFill>
                  <a:schemeClr val="tx1"/>
                </a:solidFill>
                <a:effectLst/>
                <a:latin typeface="Arial" panose="020B0604020202020204" pitchFamily="34" charset="0"/>
              </a:rPr>
              <a:t>Total Profit</a:t>
            </a:r>
            <a:r>
              <a:rPr kumimoji="0" lang="en-US" altLang="en-US" sz="1600" b="0" i="0" u="none" strike="noStrike" cap="none" normalizeH="0" baseline="0" dirty="0" smtClean="0">
                <a:ln>
                  <a:noFill/>
                </a:ln>
                <a:solidFill>
                  <a:schemeClr val="tx1"/>
                </a:solidFill>
                <a:effectLst/>
                <a:latin typeface="Arial" panose="020B0604020202020204" pitchFamily="34" charset="0"/>
              </a:rPr>
              <a:t>: $286K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smtClean="0">
                <a:ln>
                  <a:noFill/>
                </a:ln>
                <a:solidFill>
                  <a:schemeClr val="tx1"/>
                </a:solidFill>
                <a:effectLst/>
                <a:latin typeface="Arial" panose="020B0604020202020204" pitchFamily="34" charset="0"/>
              </a:rPr>
              <a:t>Profit Margin</a:t>
            </a:r>
            <a:r>
              <a:rPr kumimoji="0" lang="en-US" altLang="en-US" sz="1600" b="0" i="0" u="none" strike="noStrike" cap="none" normalizeH="0" baseline="0" dirty="0" smtClean="0">
                <a:ln>
                  <a:noFill/>
                </a:ln>
                <a:solidFill>
                  <a:schemeClr val="tx1"/>
                </a:solidFill>
                <a:effectLst/>
                <a:latin typeface="Arial" panose="020B0604020202020204" pitchFamily="34" charset="0"/>
              </a:rPr>
              <a:t>: Low at 12%, indicating pricing or cost issues.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smtClean="0">
                <a:ln>
                  <a:noFill/>
                </a:ln>
                <a:solidFill>
                  <a:schemeClr val="tx1"/>
                </a:solidFill>
                <a:effectLst/>
                <a:latin typeface="Arial" panose="020B0604020202020204" pitchFamily="34" charset="0"/>
              </a:rPr>
              <a:t>Total Quantity Sold</a:t>
            </a:r>
            <a:r>
              <a:rPr kumimoji="0" lang="en-US" altLang="en-US" sz="1600" b="0" i="0" u="none" strike="noStrike" cap="none" normalizeH="0" baseline="0" dirty="0" smtClean="0">
                <a:ln>
                  <a:noFill/>
                </a:ln>
                <a:solidFill>
                  <a:schemeClr val="tx1"/>
                </a:solidFill>
                <a:effectLst/>
                <a:latin typeface="Arial" panose="020B0604020202020204" pitchFamily="34" charset="0"/>
              </a:rPr>
              <a:t>: 38,000 units</a:t>
            </a:r>
          </a:p>
        </p:txBody>
      </p:sp>
      <p:sp>
        <p:nvSpPr>
          <p:cNvPr id="6" name="TextBox 5"/>
          <p:cNvSpPr txBox="1"/>
          <p:nvPr/>
        </p:nvSpPr>
        <p:spPr>
          <a:xfrm>
            <a:off x="895738" y="3494202"/>
            <a:ext cx="3251018" cy="461665"/>
          </a:xfrm>
          <a:prstGeom prst="rect">
            <a:avLst/>
          </a:prstGeom>
          <a:noFill/>
        </p:spPr>
        <p:txBody>
          <a:bodyPr wrap="none" rtlCol="0">
            <a:spAutoFit/>
          </a:bodyPr>
          <a:lstStyle/>
          <a:p>
            <a:r>
              <a:rPr lang="en-IN" sz="2400" b="1" dirty="0" smtClean="0">
                <a:latin typeface="Arial" panose="020B0604020202020204" pitchFamily="34" charset="0"/>
                <a:cs typeface="Arial" panose="020B0604020202020204" pitchFamily="34" charset="0"/>
              </a:rPr>
              <a:t>2. Segment Analysis </a:t>
            </a:r>
            <a:endParaRPr lang="en-IN" sz="2400" b="1" dirty="0">
              <a:latin typeface="Arial" panose="020B0604020202020204" pitchFamily="34" charset="0"/>
              <a:cs typeface="Arial" panose="020B0604020202020204" pitchFamily="34" charset="0"/>
            </a:endParaRPr>
          </a:p>
        </p:txBody>
      </p:sp>
      <p:sp>
        <p:nvSpPr>
          <p:cNvPr id="7" name="TextBox 6"/>
          <p:cNvSpPr txBox="1"/>
          <p:nvPr/>
        </p:nvSpPr>
        <p:spPr>
          <a:xfrm>
            <a:off x="895738" y="1853998"/>
            <a:ext cx="3582956" cy="461665"/>
          </a:xfrm>
          <a:prstGeom prst="rect">
            <a:avLst/>
          </a:prstGeom>
          <a:noFill/>
        </p:spPr>
        <p:txBody>
          <a:bodyPr wrap="square" rtlCol="0">
            <a:spAutoFit/>
          </a:bodyPr>
          <a:lstStyle/>
          <a:p>
            <a:r>
              <a:rPr lang="en-IN" b="1" dirty="0" smtClean="0">
                <a:latin typeface="Arial" panose="020B0604020202020204" pitchFamily="34" charset="0"/>
                <a:cs typeface="Arial" panose="020B0604020202020204" pitchFamily="34" charset="0"/>
              </a:rPr>
              <a:t>1. </a:t>
            </a:r>
            <a:r>
              <a:rPr lang="en-IN" sz="2400" b="1" dirty="0" smtClean="0">
                <a:latin typeface="Arial" panose="020B0604020202020204" pitchFamily="34" charset="0"/>
                <a:cs typeface="Arial" panose="020B0604020202020204" pitchFamily="34" charset="0"/>
              </a:rPr>
              <a:t>Overall Performance</a:t>
            </a:r>
            <a:endParaRPr lang="en-IN" sz="2400" b="1" dirty="0">
              <a:latin typeface="Arial" panose="020B0604020202020204" pitchFamily="34" charset="0"/>
              <a:cs typeface="Arial" panose="020B0604020202020204" pitchFamily="34" charset="0"/>
            </a:endParaRPr>
          </a:p>
        </p:txBody>
      </p:sp>
      <p:sp>
        <p:nvSpPr>
          <p:cNvPr id="9" name="Rectangle 2"/>
          <p:cNvSpPr>
            <a:spLocks noChangeArrowheads="1"/>
          </p:cNvSpPr>
          <p:nvPr/>
        </p:nvSpPr>
        <p:spPr bwMode="auto">
          <a:xfrm>
            <a:off x="1125505" y="3934615"/>
            <a:ext cx="7346691"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Consumer Segment </a:t>
            </a:r>
            <a:r>
              <a:rPr kumimoji="0" lang="en-US" altLang="en-US" sz="1800" b="0" i="0" u="none" strike="noStrike" cap="none" normalizeH="0" baseline="0" dirty="0" smtClean="0">
                <a:ln>
                  <a:noFill/>
                </a:ln>
                <a:solidFill>
                  <a:schemeClr val="tx1"/>
                </a:solidFill>
                <a:effectLst/>
                <a:latin typeface="Arial" panose="020B0604020202020204" pitchFamily="34" charset="0"/>
              </a:rPr>
              <a:t>is the strongest performer, driving </a:t>
            </a:r>
            <a:r>
              <a:rPr kumimoji="0" lang="en-US" altLang="en-US" sz="1800" b="1" i="0" u="none" strike="noStrike" cap="none" normalizeH="0" baseline="0" dirty="0" smtClean="0">
                <a:ln>
                  <a:noFill/>
                </a:ln>
                <a:solidFill>
                  <a:schemeClr val="tx1"/>
                </a:solidFill>
                <a:effectLst/>
                <a:latin typeface="Arial" panose="020B0604020202020204" pitchFamily="34" charset="0"/>
              </a:rPr>
              <a:t>50%+ </a:t>
            </a:r>
            <a:r>
              <a:rPr kumimoji="0" lang="en-US" altLang="en-US" sz="1800" b="0" i="0" u="none" strike="noStrike" cap="none" normalizeH="0" baseline="0" dirty="0" smtClean="0">
                <a:ln>
                  <a:noFill/>
                </a:ln>
                <a:solidFill>
                  <a:schemeClr val="tx1"/>
                </a:solidFill>
                <a:effectLst/>
                <a:latin typeface="Arial" panose="020B0604020202020204" pitchFamily="34" charset="0"/>
              </a:rPr>
              <a:t>of total sales.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Corporate</a:t>
            </a:r>
            <a:r>
              <a:rPr kumimoji="0" lang="en-US" altLang="en-US" sz="1800" b="0" i="0" u="none" strike="noStrike" cap="none" normalizeH="0" baseline="0" dirty="0" smtClean="0">
                <a:ln>
                  <a:noFill/>
                </a:ln>
                <a:solidFill>
                  <a:schemeClr val="tx1"/>
                </a:solidFill>
                <a:effectLst/>
                <a:latin typeface="Arial" panose="020B0604020202020204" pitchFamily="34" charset="0"/>
              </a:rPr>
              <a:t> follows with around </a:t>
            </a:r>
            <a:r>
              <a:rPr kumimoji="0" lang="en-US" altLang="en-US" sz="1800" b="1" i="0" u="none" strike="noStrike" cap="none" normalizeH="0" baseline="0" dirty="0" smtClean="0">
                <a:ln>
                  <a:noFill/>
                </a:ln>
                <a:solidFill>
                  <a:schemeClr val="tx1"/>
                </a:solidFill>
                <a:effectLst/>
                <a:latin typeface="Arial" panose="020B0604020202020204" pitchFamily="34" charset="0"/>
              </a:rPr>
              <a:t>30%</a:t>
            </a:r>
            <a:r>
              <a:rPr kumimoji="0" lang="en-US" altLang="en-US" sz="1800" b="0" i="0" u="none" strike="noStrike" cap="none" normalizeH="0" baseline="0" dirty="0" smtClean="0">
                <a:ln>
                  <a:noFill/>
                </a:ln>
                <a:solidFill>
                  <a:schemeClr val="tx1"/>
                </a:solidFill>
                <a:effectLst/>
                <a:latin typeface="Arial" panose="020B0604020202020204" pitchFamily="34" charset="0"/>
              </a:rPr>
              <a:t> share.</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Home Office </a:t>
            </a:r>
            <a:r>
              <a:rPr kumimoji="0" lang="en-US" altLang="en-US" sz="1800" b="0" i="0" u="none" strike="noStrike" cap="none" normalizeH="0" baseline="0" dirty="0" smtClean="0">
                <a:ln>
                  <a:noFill/>
                </a:ln>
                <a:solidFill>
                  <a:schemeClr val="tx1"/>
                </a:solidFill>
                <a:effectLst/>
                <a:latin typeface="Arial" panose="020B0604020202020204" pitchFamily="34" charset="0"/>
              </a:rPr>
              <a:t>contributes the least </a:t>
            </a:r>
            <a:r>
              <a:rPr kumimoji="0" lang="en-US" altLang="en-US" sz="1800" b="1" i="0" u="none" strike="noStrike" cap="none" normalizeH="0" baseline="0" dirty="0" smtClean="0">
                <a:ln>
                  <a:noFill/>
                </a:ln>
                <a:solidFill>
                  <a:schemeClr val="tx1"/>
                </a:solidFill>
                <a:effectLst/>
                <a:latin typeface="Arial" panose="020B0604020202020204" pitchFamily="34" charset="0"/>
              </a:rPr>
              <a:t>(18.7%).</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Stakeholders</a:t>
            </a:r>
            <a:r>
              <a:rPr kumimoji="0" lang="en-US" altLang="en-US" sz="1800" b="0" i="0" u="none" strike="noStrike" cap="none" normalizeH="0" baseline="0" dirty="0" smtClean="0">
                <a:ln>
                  <a:noFill/>
                </a:ln>
                <a:solidFill>
                  <a:schemeClr val="tx1"/>
                </a:solidFill>
                <a:effectLst/>
                <a:latin typeface="Arial" panose="020B0604020202020204" pitchFamily="34" charset="0"/>
              </a:rPr>
              <a:t> should focus on strengthening </a:t>
            </a:r>
            <a:r>
              <a:rPr kumimoji="0" lang="en-US" altLang="en-US" sz="1800" b="1" i="0" u="none" strike="noStrike" cap="none" normalizeH="0" baseline="0" dirty="0" smtClean="0">
                <a:ln>
                  <a:noFill/>
                </a:ln>
                <a:solidFill>
                  <a:schemeClr val="tx1"/>
                </a:solidFill>
                <a:effectLst/>
                <a:latin typeface="Arial" panose="020B0604020202020204" pitchFamily="34" charset="0"/>
              </a:rPr>
              <a:t>Home Office segment</a:t>
            </a:r>
            <a:r>
              <a:rPr kumimoji="0" lang="en-US" altLang="en-US" sz="1800" b="0" i="0" u="none" strike="noStrike" cap="none" normalizeH="0" baseline="0" dirty="0" smtClean="0">
                <a:ln>
                  <a:noFill/>
                </a:ln>
                <a:solidFill>
                  <a:schemeClr val="tx1"/>
                </a:solidFill>
                <a:effectLst/>
                <a:latin typeface="Arial" panose="020B0604020202020204" pitchFamily="34" charset="0"/>
              </a:rPr>
              <a:t> and nurturing </a:t>
            </a:r>
            <a:r>
              <a:rPr kumimoji="0" lang="en-US" altLang="en-US" sz="1800" b="1" i="0" u="none" strike="noStrike" cap="none" normalizeH="0" baseline="0" dirty="0" smtClean="0">
                <a:ln>
                  <a:noFill/>
                </a:ln>
                <a:solidFill>
                  <a:schemeClr val="tx1"/>
                </a:solidFill>
                <a:effectLst/>
                <a:latin typeface="Arial" panose="020B0604020202020204" pitchFamily="34" charset="0"/>
              </a:rPr>
              <a:t>Consumer segment </a:t>
            </a:r>
            <a:r>
              <a:rPr kumimoji="0" lang="en-US" altLang="en-US" sz="1800" b="0" i="0" u="none" strike="noStrike" cap="none" normalizeH="0" baseline="0" dirty="0" smtClean="0">
                <a:ln>
                  <a:noFill/>
                </a:ln>
                <a:solidFill>
                  <a:schemeClr val="tx1"/>
                </a:solidFill>
                <a:effectLst/>
                <a:latin typeface="Arial" panose="020B0604020202020204" pitchFamily="34" charset="0"/>
              </a:rPr>
              <a:t>further.</a:t>
            </a:r>
          </a:p>
        </p:txBody>
      </p:sp>
    </p:spTree>
    <p:extLst>
      <p:ext uri="{BB962C8B-B14F-4D97-AF65-F5344CB8AC3E}">
        <p14:creationId xmlns:p14="http://schemas.microsoft.com/office/powerpoint/2010/main" val="904150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Key insights</a:t>
            </a:r>
            <a:endParaRPr lang="en-IN" dirty="0"/>
          </a:p>
        </p:txBody>
      </p:sp>
      <p:sp>
        <p:nvSpPr>
          <p:cNvPr id="4" name="Rectangle 1"/>
          <p:cNvSpPr>
            <a:spLocks noChangeArrowheads="1"/>
          </p:cNvSpPr>
          <p:nvPr/>
        </p:nvSpPr>
        <p:spPr bwMode="auto">
          <a:xfrm>
            <a:off x="559837" y="1992391"/>
            <a:ext cx="278985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chemeClr val="tx1"/>
                </a:solidFill>
                <a:effectLst/>
                <a:latin typeface="Arial" panose="020B0604020202020204" pitchFamily="34" charset="0"/>
              </a:rPr>
              <a:t>3. Regional Analysis</a:t>
            </a:r>
          </a:p>
        </p:txBody>
      </p:sp>
      <p:graphicFrame>
        <p:nvGraphicFramePr>
          <p:cNvPr id="5" name="Table 4"/>
          <p:cNvGraphicFramePr>
            <a:graphicFrameLocks noGrp="1"/>
          </p:cNvGraphicFramePr>
          <p:nvPr>
            <p:extLst>
              <p:ext uri="{D42A27DB-BD31-4B8C-83A1-F6EECF244321}">
                <p14:modId xmlns:p14="http://schemas.microsoft.com/office/powerpoint/2010/main" val="433898753"/>
              </p:ext>
            </p:extLst>
          </p:nvPr>
        </p:nvGraphicFramePr>
        <p:xfrm>
          <a:off x="895740" y="2575248"/>
          <a:ext cx="7408504" cy="2146040"/>
        </p:xfrm>
        <a:graphic>
          <a:graphicData uri="http://schemas.openxmlformats.org/drawingml/2006/table">
            <a:tbl>
              <a:tblPr firstRow="1" bandRow="1">
                <a:tableStyleId>{5C22544A-7EE6-4342-B048-85BDC9FD1C3A}</a:tableStyleId>
              </a:tblPr>
              <a:tblGrid>
                <a:gridCol w="1852126">
                  <a:extLst>
                    <a:ext uri="{9D8B030D-6E8A-4147-A177-3AD203B41FA5}">
                      <a16:colId xmlns:a16="http://schemas.microsoft.com/office/drawing/2014/main" val="1361817217"/>
                    </a:ext>
                  </a:extLst>
                </a:gridCol>
                <a:gridCol w="1852126">
                  <a:extLst>
                    <a:ext uri="{9D8B030D-6E8A-4147-A177-3AD203B41FA5}">
                      <a16:colId xmlns:a16="http://schemas.microsoft.com/office/drawing/2014/main" val="2785258560"/>
                    </a:ext>
                  </a:extLst>
                </a:gridCol>
                <a:gridCol w="1852126">
                  <a:extLst>
                    <a:ext uri="{9D8B030D-6E8A-4147-A177-3AD203B41FA5}">
                      <a16:colId xmlns:a16="http://schemas.microsoft.com/office/drawing/2014/main" val="3996759987"/>
                    </a:ext>
                  </a:extLst>
                </a:gridCol>
                <a:gridCol w="1852126">
                  <a:extLst>
                    <a:ext uri="{9D8B030D-6E8A-4147-A177-3AD203B41FA5}">
                      <a16:colId xmlns:a16="http://schemas.microsoft.com/office/drawing/2014/main" val="3656749520"/>
                    </a:ext>
                  </a:extLst>
                </a:gridCol>
              </a:tblGrid>
              <a:tr h="429208">
                <a:tc>
                  <a:txBody>
                    <a:bodyPr/>
                    <a:lstStyle/>
                    <a:p>
                      <a:r>
                        <a:rPr lang="en-IN" dirty="0"/>
                        <a:t>Region</a:t>
                      </a:r>
                    </a:p>
                  </a:txBody>
                  <a:tcPr anchor="ctr"/>
                </a:tc>
                <a:tc>
                  <a:txBody>
                    <a:bodyPr/>
                    <a:lstStyle/>
                    <a:p>
                      <a:r>
                        <a:rPr lang="en-IN"/>
                        <a:t>Sales</a:t>
                      </a:r>
                    </a:p>
                  </a:txBody>
                  <a:tcPr anchor="ctr"/>
                </a:tc>
                <a:tc>
                  <a:txBody>
                    <a:bodyPr/>
                    <a:lstStyle/>
                    <a:p>
                      <a:r>
                        <a:rPr lang="en-IN"/>
                        <a:t>Profit</a:t>
                      </a:r>
                    </a:p>
                  </a:txBody>
                  <a:tcPr anchor="ctr"/>
                </a:tc>
                <a:tc>
                  <a:txBody>
                    <a:bodyPr/>
                    <a:lstStyle/>
                    <a:p>
                      <a:r>
                        <a:rPr lang="en-IN"/>
                        <a:t>Profit Margin</a:t>
                      </a:r>
                    </a:p>
                  </a:txBody>
                  <a:tcPr anchor="ctr"/>
                </a:tc>
                <a:extLst>
                  <a:ext uri="{0D108BD9-81ED-4DB2-BD59-A6C34878D82A}">
                    <a16:rowId xmlns:a16="http://schemas.microsoft.com/office/drawing/2014/main" val="4269987246"/>
                  </a:ext>
                </a:extLst>
              </a:tr>
              <a:tr h="429208">
                <a:tc>
                  <a:txBody>
                    <a:bodyPr/>
                    <a:lstStyle/>
                    <a:p>
                      <a:r>
                        <a:rPr lang="en-IN"/>
                        <a:t>East</a:t>
                      </a:r>
                    </a:p>
                  </a:txBody>
                  <a:tcPr anchor="ctr"/>
                </a:tc>
                <a:tc>
                  <a:txBody>
                    <a:bodyPr/>
                    <a:lstStyle/>
                    <a:p>
                      <a:r>
                        <a:rPr lang="en-IN"/>
                        <a:t>$1.16M</a:t>
                      </a:r>
                    </a:p>
                  </a:txBody>
                  <a:tcPr anchor="ctr"/>
                </a:tc>
                <a:tc>
                  <a:txBody>
                    <a:bodyPr/>
                    <a:lstStyle/>
                    <a:p>
                      <a:r>
                        <a:rPr lang="en-IN"/>
                        <a:t>$134K</a:t>
                      </a:r>
                    </a:p>
                  </a:txBody>
                  <a:tcPr anchor="ctr"/>
                </a:tc>
                <a:tc>
                  <a:txBody>
                    <a:bodyPr/>
                    <a:lstStyle/>
                    <a:p>
                      <a:r>
                        <a:rPr lang="en-IN"/>
                        <a:t>12%</a:t>
                      </a:r>
                    </a:p>
                  </a:txBody>
                  <a:tcPr anchor="ctr"/>
                </a:tc>
                <a:extLst>
                  <a:ext uri="{0D108BD9-81ED-4DB2-BD59-A6C34878D82A}">
                    <a16:rowId xmlns:a16="http://schemas.microsoft.com/office/drawing/2014/main" val="3573557610"/>
                  </a:ext>
                </a:extLst>
              </a:tr>
              <a:tr h="429208">
                <a:tc>
                  <a:txBody>
                    <a:bodyPr/>
                    <a:lstStyle/>
                    <a:p>
                      <a:r>
                        <a:rPr lang="en-IN"/>
                        <a:t>West</a:t>
                      </a:r>
                    </a:p>
                  </a:txBody>
                  <a:tcPr anchor="ctr"/>
                </a:tc>
                <a:tc>
                  <a:txBody>
                    <a:bodyPr/>
                    <a:lstStyle/>
                    <a:p>
                      <a:r>
                        <a:rPr lang="en-IN"/>
                        <a:t>$706K</a:t>
                      </a:r>
                    </a:p>
                  </a:txBody>
                  <a:tcPr anchor="ctr"/>
                </a:tc>
                <a:tc>
                  <a:txBody>
                    <a:bodyPr/>
                    <a:lstStyle/>
                    <a:p>
                      <a:r>
                        <a:rPr lang="en-IN"/>
                        <a:t>$91K</a:t>
                      </a:r>
                    </a:p>
                  </a:txBody>
                  <a:tcPr anchor="ctr"/>
                </a:tc>
                <a:tc>
                  <a:txBody>
                    <a:bodyPr/>
                    <a:lstStyle/>
                    <a:p>
                      <a:r>
                        <a:rPr lang="en-IN"/>
                        <a:t>13%</a:t>
                      </a:r>
                    </a:p>
                  </a:txBody>
                  <a:tcPr anchor="ctr"/>
                </a:tc>
                <a:extLst>
                  <a:ext uri="{0D108BD9-81ED-4DB2-BD59-A6C34878D82A}">
                    <a16:rowId xmlns:a16="http://schemas.microsoft.com/office/drawing/2014/main" val="3702710311"/>
                  </a:ext>
                </a:extLst>
              </a:tr>
              <a:tr h="429208">
                <a:tc>
                  <a:txBody>
                    <a:bodyPr/>
                    <a:lstStyle/>
                    <a:p>
                      <a:r>
                        <a:rPr lang="en-IN"/>
                        <a:t>Central</a:t>
                      </a:r>
                    </a:p>
                  </a:txBody>
                  <a:tcPr anchor="ctr"/>
                </a:tc>
                <a:tc>
                  <a:txBody>
                    <a:bodyPr/>
                    <a:lstStyle/>
                    <a:p>
                      <a:r>
                        <a:rPr lang="en-IN"/>
                        <a:t>$429K</a:t>
                      </a:r>
                    </a:p>
                  </a:txBody>
                  <a:tcPr anchor="ctr"/>
                </a:tc>
                <a:tc>
                  <a:txBody>
                    <a:bodyPr/>
                    <a:lstStyle/>
                    <a:p>
                      <a:r>
                        <a:rPr lang="en-IN"/>
                        <a:t>$60K</a:t>
                      </a:r>
                    </a:p>
                  </a:txBody>
                  <a:tcPr anchor="ctr"/>
                </a:tc>
                <a:tc>
                  <a:txBody>
                    <a:bodyPr/>
                    <a:lstStyle/>
                    <a:p>
                      <a:r>
                        <a:rPr lang="en-IN" dirty="0"/>
                        <a:t>14%</a:t>
                      </a:r>
                    </a:p>
                  </a:txBody>
                  <a:tcPr anchor="ctr"/>
                </a:tc>
                <a:extLst>
                  <a:ext uri="{0D108BD9-81ED-4DB2-BD59-A6C34878D82A}">
                    <a16:rowId xmlns:a16="http://schemas.microsoft.com/office/drawing/2014/main" val="4184016838"/>
                  </a:ext>
                </a:extLst>
              </a:tr>
              <a:tr h="429208">
                <a:tc>
                  <a:txBody>
                    <a:bodyPr/>
                    <a:lstStyle/>
                    <a:p>
                      <a:r>
                        <a:rPr lang="en-IN"/>
                        <a:t>South</a:t>
                      </a:r>
                    </a:p>
                  </a:txBody>
                  <a:tcPr anchor="ctr"/>
                </a:tc>
                <a:tc>
                  <a:txBody>
                    <a:bodyPr/>
                    <a:lstStyle/>
                    <a:p>
                      <a:r>
                        <a:rPr lang="en-IN"/>
                        <a:t>$706K</a:t>
                      </a:r>
                    </a:p>
                  </a:txBody>
                  <a:tcPr anchor="ctr"/>
                </a:tc>
                <a:tc>
                  <a:txBody>
                    <a:bodyPr/>
                    <a:lstStyle/>
                    <a:p>
                      <a:r>
                        <a:rPr lang="en-IN"/>
                        <a:t>$92K</a:t>
                      </a:r>
                    </a:p>
                  </a:txBody>
                  <a:tcPr anchor="ctr"/>
                </a:tc>
                <a:tc>
                  <a:txBody>
                    <a:bodyPr/>
                    <a:lstStyle/>
                    <a:p>
                      <a:r>
                        <a:rPr lang="en-IN" dirty="0"/>
                        <a:t>13%</a:t>
                      </a:r>
                    </a:p>
                  </a:txBody>
                  <a:tcPr anchor="ctr"/>
                </a:tc>
                <a:extLst>
                  <a:ext uri="{0D108BD9-81ED-4DB2-BD59-A6C34878D82A}">
                    <a16:rowId xmlns:a16="http://schemas.microsoft.com/office/drawing/2014/main" val="870288955"/>
                  </a:ext>
                </a:extLst>
              </a:tr>
            </a:tbl>
          </a:graphicData>
        </a:graphic>
      </p:graphicFrame>
      <p:sp>
        <p:nvSpPr>
          <p:cNvPr id="7" name="Rectangle 2"/>
          <p:cNvSpPr>
            <a:spLocks noChangeArrowheads="1"/>
          </p:cNvSpPr>
          <p:nvPr/>
        </p:nvSpPr>
        <p:spPr bwMode="auto">
          <a:xfrm>
            <a:off x="768098" y="4976329"/>
            <a:ext cx="817063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East Region </a:t>
            </a:r>
            <a:r>
              <a:rPr kumimoji="0" lang="en-US" altLang="en-US" sz="1800" b="0" i="0" u="none" strike="noStrike" cap="none" normalizeH="0" baseline="0" dirty="0" smtClean="0">
                <a:ln>
                  <a:noFill/>
                </a:ln>
                <a:solidFill>
                  <a:schemeClr val="tx1"/>
                </a:solidFill>
                <a:effectLst/>
                <a:latin typeface="Arial" panose="020B0604020202020204" pitchFamily="34" charset="0"/>
              </a:rPr>
              <a:t>leads in </a:t>
            </a:r>
            <a:r>
              <a:rPr kumimoji="0" lang="en-US" altLang="en-US" sz="1800" b="1" i="0" u="none" strike="noStrike" cap="none" normalizeH="0" baseline="0" dirty="0" smtClean="0">
                <a:ln>
                  <a:noFill/>
                </a:ln>
                <a:solidFill>
                  <a:schemeClr val="tx1"/>
                </a:solidFill>
                <a:effectLst/>
                <a:latin typeface="Arial" panose="020B0604020202020204" pitchFamily="34" charset="0"/>
              </a:rPr>
              <a:t>sales ($1.16M) </a:t>
            </a:r>
            <a:r>
              <a:rPr kumimoji="0" lang="en-US" altLang="en-US" sz="1800" b="0" i="0" u="none" strike="noStrike" cap="none" normalizeH="0" baseline="0" dirty="0" smtClean="0">
                <a:ln>
                  <a:noFill/>
                </a:ln>
                <a:solidFill>
                  <a:schemeClr val="tx1"/>
                </a:solidFill>
                <a:effectLst/>
                <a:latin typeface="Arial" panose="020B0604020202020204" pitchFamily="34" charset="0"/>
              </a:rPr>
              <a:t>but has a </a:t>
            </a:r>
            <a:r>
              <a:rPr kumimoji="0" lang="en-US" altLang="en-US" sz="1800" b="1" i="0" u="none" strike="noStrike" cap="none" normalizeH="0" baseline="0" dirty="0" smtClean="0">
                <a:ln>
                  <a:noFill/>
                </a:ln>
                <a:solidFill>
                  <a:schemeClr val="tx1"/>
                </a:solidFill>
                <a:effectLst/>
                <a:latin typeface="Arial" panose="020B0604020202020204" pitchFamily="34" charset="0"/>
              </a:rPr>
              <a:t>low profit </a:t>
            </a:r>
            <a:r>
              <a:rPr kumimoji="0" lang="en-US" altLang="en-US" sz="1800" b="0" i="0" u="none" strike="noStrike" cap="none" normalizeH="0" baseline="0" dirty="0" smtClean="0">
                <a:ln>
                  <a:noFill/>
                </a:ln>
                <a:solidFill>
                  <a:schemeClr val="tx1"/>
                </a:solidFill>
                <a:effectLst/>
                <a:latin typeface="Arial" panose="020B0604020202020204" pitchFamily="34" charset="0"/>
              </a:rPr>
              <a:t>margin.</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Central Region </a:t>
            </a:r>
            <a:r>
              <a:rPr kumimoji="0" lang="en-US" altLang="en-US" sz="1800" b="0" i="0" u="none" strike="noStrike" cap="none" normalizeH="0" baseline="0" dirty="0" smtClean="0">
                <a:ln>
                  <a:noFill/>
                </a:ln>
                <a:solidFill>
                  <a:schemeClr val="tx1"/>
                </a:solidFill>
                <a:effectLst/>
                <a:latin typeface="Arial" panose="020B0604020202020204" pitchFamily="34" charset="0"/>
              </a:rPr>
              <a:t>has a relatively better </a:t>
            </a:r>
            <a:r>
              <a:rPr kumimoji="0" lang="en-US" altLang="en-US" sz="1800" b="1" i="0" u="none" strike="noStrike" cap="none" normalizeH="0" baseline="0" dirty="0" smtClean="0">
                <a:ln>
                  <a:noFill/>
                </a:ln>
                <a:solidFill>
                  <a:schemeClr val="tx1"/>
                </a:solidFill>
                <a:effectLst/>
                <a:latin typeface="Arial" panose="020B0604020202020204" pitchFamily="34" charset="0"/>
              </a:rPr>
              <a:t>profit margin (14%) </a:t>
            </a:r>
            <a:r>
              <a:rPr kumimoji="0" lang="en-US" altLang="en-US" sz="1800" b="0" i="0" u="none" strike="noStrike" cap="none" normalizeH="0" baseline="0" dirty="0" smtClean="0">
                <a:ln>
                  <a:noFill/>
                </a:ln>
                <a:solidFill>
                  <a:schemeClr val="tx1"/>
                </a:solidFill>
                <a:effectLst/>
                <a:latin typeface="Arial" panose="020B0604020202020204" pitchFamily="34" charset="0"/>
              </a:rPr>
              <a:t>despite </a:t>
            </a:r>
            <a:r>
              <a:rPr kumimoji="0" lang="en-US" altLang="en-US" sz="1800" b="1" i="0" u="none" strike="noStrike" cap="none" normalizeH="0" baseline="0" dirty="0" smtClean="0">
                <a:ln>
                  <a:noFill/>
                </a:ln>
                <a:solidFill>
                  <a:schemeClr val="tx1"/>
                </a:solidFill>
                <a:effectLst/>
                <a:latin typeface="Arial" panose="020B0604020202020204" pitchFamily="34" charset="0"/>
              </a:rPr>
              <a:t>lower sales</a:t>
            </a:r>
            <a:r>
              <a:rPr kumimoji="0" lang="en-US" altLang="en-US" sz="1800" b="0" i="0" u="none" strike="noStrike" cap="none" normalizeH="0" baseline="0" dirty="0" smtClean="0">
                <a:ln>
                  <a:noFill/>
                </a:ln>
                <a:solidFill>
                  <a:schemeClr val="tx1"/>
                </a:solidFill>
                <a:effectLst/>
                <a:latin typeface="Arial" panose="020B0604020202020204" pitchFamily="34" charset="0"/>
              </a:rPr>
              <a:t>, suggesting greater efficiency.</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Opportunity exists to replicate Central’s margin strategies in higher-volume regions like East.</a:t>
            </a:r>
          </a:p>
        </p:txBody>
      </p:sp>
    </p:spTree>
    <p:extLst>
      <p:ext uri="{BB962C8B-B14F-4D97-AF65-F5344CB8AC3E}">
        <p14:creationId xmlns:p14="http://schemas.microsoft.com/office/powerpoint/2010/main" val="4274642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Key insights</a:t>
            </a:r>
            <a:endParaRPr lang="en-IN" dirty="0"/>
          </a:p>
        </p:txBody>
      </p:sp>
      <p:sp>
        <p:nvSpPr>
          <p:cNvPr id="3" name="TextBox 2"/>
          <p:cNvSpPr txBox="1"/>
          <p:nvPr/>
        </p:nvSpPr>
        <p:spPr>
          <a:xfrm>
            <a:off x="578498" y="2183363"/>
            <a:ext cx="248786" cy="369332"/>
          </a:xfrm>
          <a:prstGeom prst="rect">
            <a:avLst/>
          </a:prstGeom>
          <a:noFill/>
        </p:spPr>
        <p:txBody>
          <a:bodyPr wrap="none" rtlCol="0">
            <a:spAutoFit/>
          </a:bodyPr>
          <a:lstStyle/>
          <a:p>
            <a:r>
              <a:rPr lang="en-IN" dirty="0" smtClean="0"/>
              <a:t> </a:t>
            </a:r>
            <a:endParaRPr lang="en-IN" dirty="0"/>
          </a:p>
        </p:txBody>
      </p:sp>
      <p:sp>
        <p:nvSpPr>
          <p:cNvPr id="4" name="Rectangle 1"/>
          <p:cNvSpPr>
            <a:spLocks noChangeArrowheads="1"/>
          </p:cNvSpPr>
          <p:nvPr/>
        </p:nvSpPr>
        <p:spPr bwMode="auto">
          <a:xfrm>
            <a:off x="472432" y="1464185"/>
            <a:ext cx="7738507" cy="2339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1" i="0" u="none" strike="noStrike" cap="none" normalizeH="0" baseline="0" dirty="0" smtClean="0">
                <a:ln>
                  <a:noFill/>
                </a:ln>
                <a:solidFill>
                  <a:schemeClr val="tx1"/>
                </a:solidFill>
                <a:effectLst/>
                <a:latin typeface="Arial" panose="020B0604020202020204" pitchFamily="34" charset="0"/>
              </a:rPr>
              <a:t>Category Analysis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smtClean="0">
              <a:latin typeface="Arial" panose="020B0604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Technology</a:t>
            </a:r>
            <a:r>
              <a:rPr kumimoji="0" lang="en-US" altLang="en-US" sz="1800" b="0" i="0" u="none" strike="noStrike" cap="none" normalizeH="0" baseline="0" dirty="0" smtClean="0">
                <a:ln>
                  <a:noFill/>
                </a:ln>
                <a:solidFill>
                  <a:schemeClr val="tx1"/>
                </a:solidFill>
                <a:effectLst/>
                <a:latin typeface="Arial" panose="020B0604020202020204" pitchFamily="34" charset="0"/>
              </a:rPr>
              <a:t> is a key category, consistently driving the</a:t>
            </a:r>
            <a:r>
              <a:rPr kumimoji="0" lang="en-US" altLang="en-US" sz="1800" b="0" i="0" u="none" strike="noStrike" cap="none" normalizeH="0" dirty="0" smtClean="0">
                <a:ln>
                  <a:noFill/>
                </a:ln>
                <a:solidFill>
                  <a:schemeClr val="tx1"/>
                </a:solidFill>
                <a:effectLst/>
                <a:latin typeface="Arial" panose="020B0604020202020204" pitchFamily="34" charset="0"/>
              </a:rPr>
              <a:t> </a:t>
            </a:r>
            <a:r>
              <a:rPr kumimoji="0" lang="en-US" altLang="en-US" sz="1800" b="1" i="0" u="none" strike="noStrike" cap="none" normalizeH="0" baseline="0" dirty="0" smtClean="0">
                <a:ln>
                  <a:noFill/>
                </a:ln>
                <a:solidFill>
                  <a:schemeClr val="tx1"/>
                </a:solidFill>
                <a:effectLst/>
                <a:latin typeface="Arial" panose="020B0604020202020204" pitchFamily="34" charset="0"/>
              </a:rPr>
              <a:t>highest share</a:t>
            </a:r>
            <a:r>
              <a:rPr kumimoji="0" lang="en-US" altLang="en-US" sz="1800" b="0" i="0" u="none" strike="noStrike" cap="none" normalizeH="0" baseline="0" dirty="0" smtClean="0">
                <a:ln>
                  <a:noFill/>
                </a:ln>
                <a:solidFill>
                  <a:schemeClr val="tx1"/>
                </a:solidFill>
                <a:effectLst/>
                <a:latin typeface="Arial" panose="020B0604020202020204" pitchFamily="34" charset="0"/>
              </a:rPr>
              <a:t> in most regions.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Furniture</a:t>
            </a:r>
            <a:r>
              <a:rPr kumimoji="0" lang="en-US" altLang="en-US" sz="1800" b="0" i="0" u="none" strike="noStrike" cap="none" normalizeH="0" baseline="0" dirty="0" smtClean="0">
                <a:ln>
                  <a:noFill/>
                </a:ln>
                <a:solidFill>
                  <a:schemeClr val="tx1"/>
                </a:solidFill>
                <a:effectLst/>
                <a:latin typeface="Arial" panose="020B0604020202020204" pitchFamily="34" charset="0"/>
              </a:rPr>
              <a:t> and </a:t>
            </a:r>
            <a:r>
              <a:rPr kumimoji="0" lang="en-US" altLang="en-US" sz="1800" b="1" i="0" u="none" strike="noStrike" cap="none" normalizeH="0" baseline="0" dirty="0" smtClean="0">
                <a:ln>
                  <a:noFill/>
                </a:ln>
                <a:solidFill>
                  <a:schemeClr val="tx1"/>
                </a:solidFill>
                <a:effectLst/>
                <a:latin typeface="Arial" panose="020B0604020202020204" pitchFamily="34" charset="0"/>
              </a:rPr>
              <a:t>Office Supplies </a:t>
            </a:r>
            <a:r>
              <a:rPr kumimoji="0" lang="en-US" altLang="en-US" sz="1800" b="0" i="0" u="none" strike="noStrike" cap="none" normalizeH="0" baseline="0" dirty="0" smtClean="0">
                <a:ln>
                  <a:noFill/>
                </a:ln>
                <a:solidFill>
                  <a:schemeClr val="tx1"/>
                </a:solidFill>
                <a:effectLst/>
                <a:latin typeface="Arial" panose="020B0604020202020204" pitchFamily="34" charset="0"/>
              </a:rPr>
              <a:t>have </a:t>
            </a:r>
            <a:r>
              <a:rPr kumimoji="0" lang="en-US" altLang="en-US" sz="1800" b="1" i="0" u="none" strike="noStrike" cap="none" normalizeH="0" baseline="0" dirty="0" smtClean="0">
                <a:ln>
                  <a:noFill/>
                </a:ln>
                <a:solidFill>
                  <a:schemeClr val="tx1"/>
                </a:solidFill>
                <a:effectLst/>
                <a:latin typeface="Arial" panose="020B0604020202020204" pitchFamily="34" charset="0"/>
              </a:rPr>
              <a:t>lower contribution </a:t>
            </a:r>
            <a:r>
              <a:rPr kumimoji="0" lang="en-US" altLang="en-US" sz="1800" b="0" i="0" u="none" strike="noStrike" cap="none" normalizeH="0" baseline="0" dirty="0" smtClean="0">
                <a:ln>
                  <a:noFill/>
                </a:ln>
                <a:solidFill>
                  <a:schemeClr val="tx1"/>
                </a:solidFill>
                <a:effectLst/>
                <a:latin typeface="Arial" panose="020B0604020202020204" pitchFamily="34" charset="0"/>
              </a:rPr>
              <a:t>and </a:t>
            </a:r>
            <a:r>
              <a:rPr kumimoji="0" lang="en-US" altLang="en-US" sz="1800" b="1" i="0" u="none" strike="noStrike" cap="none" normalizeH="0" baseline="0" dirty="0" smtClean="0">
                <a:ln>
                  <a:noFill/>
                </a:ln>
                <a:solidFill>
                  <a:schemeClr val="tx1"/>
                </a:solidFill>
                <a:effectLst/>
                <a:latin typeface="Arial" panose="020B0604020202020204" pitchFamily="34" charset="0"/>
              </a:rPr>
              <a:t>weaker margins</a:t>
            </a:r>
            <a:r>
              <a:rPr kumimoji="0" lang="en-US" altLang="en-US" sz="1800" b="0" i="0" u="none" strike="noStrike" cap="none" normalizeH="0" baseline="0" dirty="0" smtClean="0">
                <a:ln>
                  <a:noFill/>
                </a:ln>
                <a:solidFill>
                  <a:schemeClr val="tx1"/>
                </a:solidFill>
                <a:effectLst/>
                <a:latin typeface="Arial" panose="020B0604020202020204" pitchFamily="34" charset="0"/>
              </a:rPr>
              <a:t>, indicating room for optimization in their pricing, procurement, or marketing.</a:t>
            </a:r>
          </a:p>
        </p:txBody>
      </p:sp>
      <p:sp>
        <p:nvSpPr>
          <p:cNvPr id="5" name="Rectangle 2"/>
          <p:cNvSpPr>
            <a:spLocks noChangeArrowheads="1"/>
          </p:cNvSpPr>
          <p:nvPr/>
        </p:nvSpPr>
        <p:spPr bwMode="auto">
          <a:xfrm>
            <a:off x="472432" y="3659798"/>
            <a:ext cx="8515754"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1" i="0" u="none" strike="noStrike" cap="none" normalizeH="0" baseline="0" dirty="0" smtClean="0">
                <a:ln>
                  <a:noFill/>
                </a:ln>
                <a:solidFill>
                  <a:schemeClr val="tx1"/>
                </a:solidFill>
                <a:effectLst/>
                <a:latin typeface="Arial" panose="020B0604020202020204" pitchFamily="34" charset="0"/>
              </a:rPr>
              <a:t>Time-based Trends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1" i="0" u="none" strike="noStrike" cap="none" normalizeH="0" baseline="0" dirty="0" smtClean="0">
              <a:ln>
                <a:noFill/>
              </a:ln>
              <a:solidFill>
                <a:schemeClr val="tx1"/>
              </a:solidFill>
              <a:effectLst/>
              <a:latin typeface="Arial" panose="020B0604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Sales show a strong spike early on but then decline steadily over time.</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This suggests seasonal spikes or potential marketing fatigue — stakeholders should investigate causes of this drop-off and plan campaigns to smooth sales throughout the year.</a:t>
            </a:r>
          </a:p>
        </p:txBody>
      </p:sp>
    </p:spTree>
    <p:extLst>
      <p:ext uri="{BB962C8B-B14F-4D97-AF65-F5344CB8AC3E}">
        <p14:creationId xmlns:p14="http://schemas.microsoft.com/office/powerpoint/2010/main" val="2306198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Screenshot</a:t>
            </a:r>
            <a:r>
              <a:rPr lang="en-IN" dirty="0" smtClean="0"/>
              <a:t> [dashboard]</a:t>
            </a:r>
            <a:endParaRPr dirty="0"/>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1176" y="1918189"/>
            <a:ext cx="8117605" cy="4566587"/>
          </a:xfr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60</TotalTime>
  <Words>431</Words>
  <Application>Microsoft Office PowerPoint</Application>
  <PresentationFormat>On-screen Show (4:3)</PresentationFormat>
  <Paragraphs>79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Tw Cen MT</vt:lpstr>
      <vt:lpstr>Tw Cen MT Condensed</vt:lpstr>
      <vt:lpstr>Wingdings 3</vt:lpstr>
      <vt:lpstr>Integral</vt:lpstr>
      <vt:lpstr>Sales Performance Dashboard Summary</vt:lpstr>
      <vt:lpstr>Objective</vt:lpstr>
      <vt:lpstr>Dataset Overview</vt:lpstr>
      <vt:lpstr>DAX Measures Created</vt:lpstr>
      <vt:lpstr>Dashboard Layout</vt:lpstr>
      <vt:lpstr>Key insights </vt:lpstr>
      <vt:lpstr>Key insights</vt:lpstr>
      <vt:lpstr>Key insights</vt:lpstr>
      <vt:lpstr>Screenshot [dashboard]</vt:lpstr>
      <vt:lpstr>Screenshot [consumer]</vt:lpstr>
      <vt:lpstr>screeNshot [Home office]</vt:lpstr>
      <vt:lpstr>screeNshot [Corporate]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Performance Dashboard Summary</dc:title>
  <dc:subject/>
  <dc:creator>saksham pathak</dc:creator>
  <cp:keywords/>
  <dc:description>generated using python-pptx</dc:description>
  <cp:lastModifiedBy>saksham pathak</cp:lastModifiedBy>
  <cp:revision>8</cp:revision>
  <dcterms:created xsi:type="dcterms:W3CDTF">2013-01-27T09:14:16Z</dcterms:created>
  <dcterms:modified xsi:type="dcterms:W3CDTF">2025-08-07T09:34:10Z</dcterms:modified>
  <cp:category/>
</cp:coreProperties>
</file>