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0"/>
  </p:notesMasterIdLst>
  <p:handoutMasterIdLst>
    <p:handoutMasterId r:id="rId21"/>
  </p:handoutMasterIdLst>
  <p:sldIdLst>
    <p:sldId id="338" r:id="rId5"/>
    <p:sldId id="315" r:id="rId6"/>
    <p:sldId id="302" r:id="rId7"/>
    <p:sldId id="327" r:id="rId8"/>
    <p:sldId id="328" r:id="rId9"/>
    <p:sldId id="360" r:id="rId10"/>
    <p:sldId id="362" r:id="rId11"/>
    <p:sldId id="364" r:id="rId12"/>
    <p:sldId id="365" r:id="rId13"/>
    <p:sldId id="352" r:id="rId14"/>
    <p:sldId id="355" r:id="rId15"/>
    <p:sldId id="358" r:id="rId16"/>
    <p:sldId id="361" r:id="rId17"/>
    <p:sldId id="304" r:id="rId18"/>
    <p:sldId id="3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kshiarude386@outlook.com" initials="s" lastIdx="1" clrIdx="0">
    <p:extLst>
      <p:ext uri="{19B8F6BF-5375-455C-9EA6-DF929625EA0E}">
        <p15:presenceInfo xmlns:p15="http://schemas.microsoft.com/office/powerpoint/2012/main" userId="83e10fdd6c5390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64" d="100"/>
          <a:sy n="64" d="100"/>
        </p:scale>
        <p:origin x="48" y="9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12/15/2022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12/15/2022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12/15/2022</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12/15/2022</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scikit-learn.org/stable/modules/generated/sklearn.model_selection.train_test_split.html" TargetMode="External"/><Relationship Id="rId2" Type="http://schemas.openxmlformats.org/officeDocument/2006/relationships/hyperlink" Target="https://ieeexplore.ieee.org/abstract/document/8971582" TargetMode="External"/><Relationship Id="rId1" Type="http://schemas.openxmlformats.org/officeDocument/2006/relationships/slideLayout" Target="../slideLayouts/slideLayout1.xml"/><Relationship Id="rId6" Type="http://schemas.openxmlformats.org/officeDocument/2006/relationships/hyperlink" Target="https://www.researchgate.net/publication/332865507_A_Survey_of_Existing_E-Mail_Spam_Filtering_Methods_Considering_Machine_Learning_Techniques" TargetMode="External"/><Relationship Id="rId5" Type="http://schemas.openxmlformats.org/officeDocument/2006/relationships/hyperlink" Target="https://www.ijert.org/email-based-spam-detection" TargetMode="External"/><Relationship Id="rId4" Type="http://schemas.openxmlformats.org/officeDocument/2006/relationships/hyperlink" Target="https://www.tutorialspoint.com/scikit_learn/scikit_learn_quick_guide.ht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20.xml"/><Relationship Id="rId6" Type="http://schemas.openxmlformats.org/officeDocument/2006/relationships/image" Target="../media/image17.jpg"/><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233818" y="3244000"/>
            <a:ext cx="5188017" cy="2899946"/>
          </a:xfrm>
        </p:spPr>
        <p:txBody>
          <a:bodyPr>
            <a:normAutofit fontScale="25000" lnSpcReduction="20000"/>
          </a:bodyPr>
          <a:lstStyle/>
          <a:p>
            <a:r>
              <a:rPr lang="en-IN" sz="8000" b="0" dirty="0">
                <a:solidFill>
                  <a:schemeClr val="tx1"/>
                </a:solidFill>
                <a:latin typeface="Arial" panose="020B0604020202020204" pitchFamily="34" charset="0"/>
                <a:cs typeface="Arial" panose="020B0604020202020204" pitchFamily="34" charset="0"/>
              </a:rPr>
              <a:t>            </a:t>
            </a:r>
            <a:r>
              <a:rPr lang="en-IN" sz="8000" b="0" dirty="0">
                <a:solidFill>
                  <a:schemeClr val="tx1"/>
                </a:solidFill>
                <a:latin typeface="Cambria" panose="02040503050406030204" pitchFamily="18" charset="0"/>
                <a:ea typeface="Cambria" panose="02040503050406030204" pitchFamily="18" charset="0"/>
                <a:cs typeface="Arial" panose="020B0604020202020204" pitchFamily="34" charset="0"/>
              </a:rPr>
              <a:t>TEAM NAME: AI08_TEAM_VISION AI</a:t>
            </a:r>
          </a:p>
          <a:p>
            <a:endParaRPr lang="en-IN" sz="6400" b="0" dirty="0">
              <a:solidFill>
                <a:schemeClr val="tx1"/>
              </a:solidFill>
              <a:latin typeface="Arial Rounded MT Bold" panose="020F0704030504030204" pitchFamily="34" charset="0"/>
              <a:ea typeface="Cambria" panose="02040503050406030204" pitchFamily="18" charset="0"/>
              <a:cs typeface="Arial" panose="020B0604020202020204" pitchFamily="34" charset="0"/>
            </a:endParaRPr>
          </a:p>
          <a:p>
            <a:r>
              <a:rPr lang="en-IN" sz="7200" b="0" dirty="0">
                <a:solidFill>
                  <a:schemeClr val="tx1"/>
                </a:solidFill>
                <a:latin typeface="Cambria" panose="02040503050406030204" pitchFamily="18" charset="0"/>
                <a:ea typeface="Cambria" panose="02040503050406030204" pitchFamily="18" charset="0"/>
                <a:cs typeface="Arial" panose="020B0604020202020204" pitchFamily="34" charset="0"/>
              </a:rPr>
              <a:t>                        Team Members: -</a:t>
            </a:r>
          </a:p>
          <a:p>
            <a:r>
              <a:rPr lang="en-IN" sz="7200" b="0" dirty="0">
                <a:solidFill>
                  <a:schemeClr val="tx1"/>
                </a:solidFill>
                <a:latin typeface="Cambria" panose="02040503050406030204" pitchFamily="18" charset="0"/>
                <a:ea typeface="Cambria" panose="02040503050406030204" pitchFamily="18" charset="0"/>
                <a:cs typeface="Arial" panose="020B0604020202020204" pitchFamily="34" charset="0"/>
              </a:rPr>
              <a:t>                                               1)Sneha Bhaskar</a:t>
            </a:r>
          </a:p>
          <a:p>
            <a:r>
              <a:rPr lang="en-IN" sz="7200" b="0" dirty="0">
                <a:solidFill>
                  <a:schemeClr val="tx1"/>
                </a:solidFill>
                <a:latin typeface="Cambria" panose="02040503050406030204" pitchFamily="18" charset="0"/>
                <a:ea typeface="Cambria" panose="02040503050406030204" pitchFamily="18" charset="0"/>
                <a:cs typeface="Arial" panose="020B0604020202020204" pitchFamily="34" charset="0"/>
              </a:rPr>
              <a:t>                                               2)Sakshee Arude</a:t>
            </a:r>
          </a:p>
          <a:p>
            <a:r>
              <a:rPr lang="en-IN" sz="7200" b="0" dirty="0">
                <a:solidFill>
                  <a:schemeClr val="tx1"/>
                </a:solidFill>
                <a:latin typeface="Cambria" panose="02040503050406030204" pitchFamily="18" charset="0"/>
                <a:ea typeface="Cambria" panose="02040503050406030204" pitchFamily="18" charset="0"/>
                <a:cs typeface="Arial" panose="020B0604020202020204" pitchFamily="34" charset="0"/>
              </a:rPr>
              <a:t>                                               3)</a:t>
            </a:r>
            <a:r>
              <a:rPr lang="en-IN" sz="7200" b="0" dirty="0" err="1">
                <a:solidFill>
                  <a:schemeClr val="tx1"/>
                </a:solidFill>
                <a:latin typeface="Cambria" panose="02040503050406030204" pitchFamily="18" charset="0"/>
                <a:ea typeface="Cambria" panose="02040503050406030204" pitchFamily="18" charset="0"/>
                <a:cs typeface="Arial" panose="020B0604020202020204" pitchFamily="34" charset="0"/>
              </a:rPr>
              <a:t>Ishrath</a:t>
            </a:r>
            <a:r>
              <a:rPr lang="en-IN" sz="7200" b="0" dirty="0">
                <a:solidFill>
                  <a:schemeClr val="tx1"/>
                </a:solidFill>
                <a:latin typeface="Cambria" panose="02040503050406030204" pitchFamily="18" charset="0"/>
                <a:ea typeface="Cambria" panose="02040503050406030204" pitchFamily="18" charset="0"/>
                <a:cs typeface="Arial" panose="020B0604020202020204" pitchFamily="34" charset="0"/>
              </a:rPr>
              <a:t> Fatima</a:t>
            </a:r>
          </a:p>
          <a:p>
            <a:endParaRPr lang="en-IN" sz="7200" b="0" dirty="0">
              <a:solidFill>
                <a:schemeClr val="tx1"/>
              </a:solidFill>
              <a:latin typeface="Cambria" panose="02040503050406030204" pitchFamily="18" charset="0"/>
              <a:ea typeface="Cambria" panose="02040503050406030204" pitchFamily="18" charset="0"/>
              <a:cs typeface="Arial" panose="020B0604020202020204" pitchFamily="34" charset="0"/>
            </a:endParaRPr>
          </a:p>
          <a:p>
            <a:r>
              <a:rPr lang="en-IN" sz="7200" b="0" dirty="0">
                <a:solidFill>
                  <a:schemeClr val="tx1"/>
                </a:solidFill>
                <a:latin typeface="Cambria" panose="02040503050406030204" pitchFamily="18" charset="0"/>
                <a:ea typeface="Cambria" panose="02040503050406030204" pitchFamily="18" charset="0"/>
                <a:cs typeface="Arial" panose="020B0604020202020204" pitchFamily="34" charset="0"/>
              </a:rPr>
              <a:t>                       </a:t>
            </a:r>
            <a:r>
              <a:rPr lang="en-IN" sz="7200" dirty="0">
                <a:solidFill>
                  <a:schemeClr val="tx1"/>
                </a:solidFill>
                <a:latin typeface="Cambria" panose="02040503050406030204" pitchFamily="18" charset="0"/>
                <a:ea typeface="Cambria" panose="02040503050406030204" pitchFamily="18" charset="0"/>
                <a:cs typeface="Arial" panose="020B0604020202020204" pitchFamily="34" charset="0"/>
              </a:rPr>
              <a:t>Guided by:- Utkarsh Sharma </a:t>
            </a:r>
          </a:p>
          <a:p>
            <a:endParaRPr lang="en-IN" b="0" dirty="0">
              <a:solidFill>
                <a:schemeClr val="tx1"/>
              </a:solidFill>
              <a:latin typeface="Cambria" panose="02040503050406030204" pitchFamily="18" charset="0"/>
              <a:ea typeface="Cambria" panose="02040503050406030204" pitchFamily="18" charset="0"/>
              <a:cs typeface="Arial" panose="020B0604020202020204" pitchFamily="34" charset="0"/>
            </a:endParaRPr>
          </a:p>
          <a:p>
            <a:endParaRPr lang="en-IN" b="0" dirty="0">
              <a:solidFill>
                <a:schemeClr val="tx1"/>
              </a:solidFill>
              <a:latin typeface="Cambria" panose="02040503050406030204" pitchFamily="18" charset="0"/>
              <a:ea typeface="Cambria" panose="02040503050406030204" pitchFamily="18" charset="0"/>
              <a:cs typeface="Arial" panose="020B0604020202020204" pitchFamily="34" charset="0"/>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813252"/>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itle 6">
            <a:extLst>
              <a:ext uri="{FF2B5EF4-FFF2-40B4-BE49-F238E27FC236}">
                <a16:creationId xmlns:a16="http://schemas.microsoft.com/office/drawing/2014/main" id="{44269BCF-88F4-CFB7-5D1C-66ECCFF62968}"/>
              </a:ext>
            </a:extLst>
          </p:cNvPr>
          <p:cNvSpPr>
            <a:spLocks noGrp="1"/>
          </p:cNvSpPr>
          <p:nvPr>
            <p:ph type="title"/>
          </p:nvPr>
        </p:nvSpPr>
        <p:spPr>
          <a:xfrm>
            <a:off x="4109663" y="1328860"/>
            <a:ext cx="6256962" cy="1529726"/>
          </a:xfrm>
        </p:spPr>
        <p:txBody>
          <a:bodyPr>
            <a:normAutofit/>
          </a:bodyPr>
          <a:lstStyle/>
          <a:p>
            <a:pPr algn="ctr"/>
            <a:r>
              <a:rPr lang="en-IN" sz="4000" dirty="0">
                <a:latin typeface="Berlin Sans FB Demi" panose="020E0802020502020306" pitchFamily="34" charset="0"/>
                <a:ea typeface="Cambria" panose="02040503050406030204" pitchFamily="18" charset="0"/>
                <a:cs typeface="Cascadia Mono SemiBold" panose="020B0609020000020004" pitchFamily="49" charset="0"/>
              </a:rPr>
              <a:t> </a:t>
            </a:r>
            <a:r>
              <a:rPr lang="en-IN" sz="4000" dirty="0">
                <a:latin typeface="Arial Black" panose="020B0A04020102020204" pitchFamily="34" charset="0"/>
                <a:ea typeface="Cambria" panose="02040503050406030204" pitchFamily="18" charset="0"/>
                <a:cs typeface="Cascadia Mono SemiBold" panose="020B0609020000020004" pitchFamily="49" charset="0"/>
              </a:rPr>
              <a:t>SMS AND EMAIL SPAM DETECTION</a:t>
            </a:r>
          </a:p>
        </p:txBody>
      </p:sp>
      <p:pic>
        <p:nvPicPr>
          <p:cNvPr id="20" name="Picture 19">
            <a:extLst>
              <a:ext uri="{FF2B5EF4-FFF2-40B4-BE49-F238E27FC236}">
                <a16:creationId xmlns:a16="http://schemas.microsoft.com/office/drawing/2014/main" id="{AD50CEDC-69A7-B9F1-FB55-99238347730A}"/>
              </a:ext>
            </a:extLst>
          </p:cNvPr>
          <p:cNvPicPr>
            <a:picLocks noChangeAspect="1"/>
          </p:cNvPicPr>
          <p:nvPr/>
        </p:nvPicPr>
        <p:blipFill>
          <a:blip r:embed="rId3"/>
          <a:stretch>
            <a:fillRect/>
          </a:stretch>
        </p:blipFill>
        <p:spPr>
          <a:xfrm>
            <a:off x="182576" y="965446"/>
            <a:ext cx="3387048" cy="3205537"/>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9" dur="500"/>
                                        <p:tgtEl>
                                          <p:spTgt spid="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4" dur="500"/>
                                        <p:tgtEl>
                                          <p:spTgt spid="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9" dur="500"/>
                                        <p:tgtEl>
                                          <p:spTgt spid="2">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4" dur="500"/>
                                        <p:tgtEl>
                                          <p:spTgt spid="2">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5BC36C-1F46-488C-B66D-4CAF65832F5B}"/>
              </a:ext>
            </a:extLst>
          </p:cNvPr>
          <p:cNvSpPr>
            <a:spLocks noGrp="1"/>
          </p:cNvSpPr>
          <p:nvPr>
            <p:ph type="body" sz="quarter" idx="12"/>
          </p:nvPr>
        </p:nvSpPr>
        <p:spPr>
          <a:xfrm>
            <a:off x="263769" y="967153"/>
            <a:ext cx="10796954" cy="5802923"/>
          </a:xfrm>
        </p:spPr>
        <p:txBody>
          <a:bodyPr>
            <a:normAutofit/>
          </a:bodyPr>
          <a:lstStyle/>
          <a:p>
            <a:pPr marL="0" indent="0" algn="just">
              <a:lnSpc>
                <a:spcPct val="160000"/>
              </a:lnSpc>
              <a:buNone/>
            </a:pPr>
            <a:r>
              <a:rPr lang="en-IN" b="1" dirty="0">
                <a:solidFill>
                  <a:schemeClr val="tx1"/>
                </a:solidFill>
              </a:rPr>
              <a:t>1. Never give out or post your email address publically:-</a:t>
            </a:r>
          </a:p>
          <a:p>
            <a:pPr marL="400050" lvl="1" indent="0" algn="just">
              <a:lnSpc>
                <a:spcPct val="160000"/>
              </a:lnSpc>
              <a:buNone/>
            </a:pPr>
            <a:r>
              <a:rPr lang="en-US" dirty="0"/>
              <a:t>You should remember that everyone can easily access the Internet. That means, spammers are also lurking on the Internet and are constantly seeking available email addresses to which they will send spam emails. Posting your email address publicly allows others to send spam emails to you, or worse, hack your account if you are using a weak password.</a:t>
            </a:r>
            <a:endParaRPr lang="en-IN" b="1" dirty="0">
              <a:solidFill>
                <a:schemeClr val="tx1"/>
              </a:solidFill>
            </a:endParaRPr>
          </a:p>
          <a:p>
            <a:pPr marL="0" indent="0" algn="just">
              <a:lnSpc>
                <a:spcPct val="160000"/>
              </a:lnSpc>
              <a:buNone/>
            </a:pPr>
            <a:r>
              <a:rPr lang="en-IN" b="1" dirty="0">
                <a:solidFill>
                  <a:schemeClr val="tx1"/>
                </a:solidFill>
              </a:rPr>
              <a:t>2. Think before you click there:-</a:t>
            </a:r>
          </a:p>
          <a:p>
            <a:pPr marL="400050" lvl="1" indent="0" algn="just">
              <a:lnSpc>
                <a:spcPct val="160000"/>
              </a:lnSpc>
              <a:buNone/>
            </a:pPr>
            <a:r>
              <a:rPr lang="en-US" sz="2200" dirty="0"/>
              <a:t> </a:t>
            </a:r>
            <a:r>
              <a:rPr lang="en-US" dirty="0"/>
              <a:t>Might be instances where your email service providers’ automated email filter mistakenly mark legitimate emails as spam email due to their content (e.g. the email contains a hyperlink). However, in most cases, emails marked as “SPAM” or redirected to the spam folder of your mailbox are sent by spammers. </a:t>
            </a:r>
            <a:r>
              <a:rPr lang="en-IN" dirty="0"/>
              <a:t>  </a:t>
            </a:r>
          </a:p>
          <a:p>
            <a:pPr marL="800100" lvl="2" indent="0" algn="just">
              <a:lnSpc>
                <a:spcPct val="160000"/>
              </a:lnSpc>
              <a:buNone/>
            </a:pPr>
            <a:endParaRPr lang="en-IN" sz="2000" b="1" dirty="0">
              <a:solidFill>
                <a:schemeClr val="tx1"/>
              </a:solidFill>
            </a:endParaRPr>
          </a:p>
        </p:txBody>
      </p:sp>
      <p:sp>
        <p:nvSpPr>
          <p:cNvPr id="4" name="Title 3">
            <a:extLst>
              <a:ext uri="{FF2B5EF4-FFF2-40B4-BE49-F238E27FC236}">
                <a16:creationId xmlns:a16="http://schemas.microsoft.com/office/drawing/2014/main" id="{BCA740D3-9E07-4502-8069-21C41AD17028}"/>
              </a:ext>
            </a:extLst>
          </p:cNvPr>
          <p:cNvSpPr>
            <a:spLocks noGrp="1"/>
          </p:cNvSpPr>
          <p:nvPr>
            <p:ph type="title"/>
          </p:nvPr>
        </p:nvSpPr>
        <p:spPr>
          <a:xfrm>
            <a:off x="478900" y="290408"/>
            <a:ext cx="10414769" cy="676746"/>
          </a:xfrm>
        </p:spPr>
        <p:txBody>
          <a:bodyPr/>
          <a:lstStyle/>
          <a:p>
            <a:r>
              <a:rPr lang="en-US" sz="3600" dirty="0"/>
              <a:t>YOUR SOLUTION AND ITS VALUE PROPOSITION</a:t>
            </a:r>
            <a:endParaRPr lang="en-IN" sz="3600" dirty="0"/>
          </a:p>
        </p:txBody>
      </p:sp>
      <p:pic>
        <p:nvPicPr>
          <p:cNvPr id="6" name="Picture 5">
            <a:extLst>
              <a:ext uri="{FF2B5EF4-FFF2-40B4-BE49-F238E27FC236}">
                <a16:creationId xmlns:a16="http://schemas.microsoft.com/office/drawing/2014/main" id="{B674C9E9-1283-4FA5-9E79-FC0B254FD093}"/>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291450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5BC36C-1F46-488C-B66D-4CAF65832F5B}"/>
              </a:ext>
            </a:extLst>
          </p:cNvPr>
          <p:cNvSpPr>
            <a:spLocks noGrp="1"/>
          </p:cNvSpPr>
          <p:nvPr>
            <p:ph type="body" sz="quarter" idx="12"/>
          </p:nvPr>
        </p:nvSpPr>
        <p:spPr>
          <a:xfrm>
            <a:off x="287807" y="861646"/>
            <a:ext cx="10796954" cy="5899640"/>
          </a:xfrm>
        </p:spPr>
        <p:txBody>
          <a:bodyPr>
            <a:normAutofit fontScale="92500" lnSpcReduction="10000"/>
          </a:bodyPr>
          <a:lstStyle/>
          <a:p>
            <a:pPr marL="0" indent="0" algn="just">
              <a:lnSpc>
                <a:spcPct val="160000"/>
              </a:lnSpc>
              <a:buNone/>
            </a:pPr>
            <a:r>
              <a:rPr lang="en-IN" sz="2200" b="1" dirty="0">
                <a:solidFill>
                  <a:schemeClr val="tx1"/>
                </a:solidFill>
              </a:rPr>
              <a:t>3. </a:t>
            </a:r>
            <a:r>
              <a:rPr lang="en-US" sz="2100" b="1" dirty="0">
                <a:solidFill>
                  <a:schemeClr val="tx1"/>
                </a:solidFill>
              </a:rPr>
              <a:t>Do not reply to spam messages</a:t>
            </a:r>
            <a:r>
              <a:rPr lang="en-IN" sz="2100" b="1" dirty="0">
                <a:solidFill>
                  <a:schemeClr val="tx1"/>
                </a:solidFill>
              </a:rPr>
              <a:t>:-</a:t>
            </a:r>
          </a:p>
          <a:p>
            <a:pPr marL="400050" lvl="1" indent="0" algn="just">
              <a:lnSpc>
                <a:spcPct val="160000"/>
              </a:lnSpc>
              <a:buNone/>
            </a:pPr>
            <a:r>
              <a:rPr lang="en-US" sz="1900" dirty="0"/>
              <a:t>Almost all spam messages are malicious emails sent by unknown sources. These sources could be hackers who aim to hack into the computers of their victims.</a:t>
            </a:r>
            <a:endParaRPr lang="en-IN" sz="1900" dirty="0"/>
          </a:p>
          <a:p>
            <a:pPr marL="0" indent="0" algn="just">
              <a:lnSpc>
                <a:spcPct val="160000"/>
              </a:lnSpc>
              <a:buNone/>
            </a:pPr>
            <a:r>
              <a:rPr lang="en-IN" b="1" dirty="0">
                <a:solidFill>
                  <a:schemeClr val="tx1"/>
                </a:solidFill>
              </a:rPr>
              <a:t>4.</a:t>
            </a:r>
            <a:r>
              <a:rPr lang="en-US" dirty="0"/>
              <a:t> </a:t>
            </a:r>
            <a:r>
              <a:rPr lang="en-US" b="1" dirty="0">
                <a:solidFill>
                  <a:schemeClr val="tx1"/>
                </a:solidFill>
              </a:rPr>
              <a:t>Download spam filtering tools and anti-virus software:-</a:t>
            </a:r>
          </a:p>
          <a:p>
            <a:pPr marL="400050" lvl="1" indent="0" algn="just">
              <a:lnSpc>
                <a:spcPct val="160000"/>
              </a:lnSpc>
              <a:buNone/>
            </a:pPr>
            <a:r>
              <a:rPr lang="en-IN" b="1" dirty="0">
                <a:solidFill>
                  <a:schemeClr val="tx1"/>
                </a:solidFill>
              </a:rPr>
              <a:t> </a:t>
            </a:r>
            <a:r>
              <a:rPr lang="en-US" sz="1900" dirty="0"/>
              <a:t>Might be instances where your email service providers’ automated email filter mistakenly marks legitimate emails as spam emails due to their content (e.g. the email contains a hyperlink). However, in most cases, emails marked as “SPAM” or redirected to the spam folder of your mailbox are sent by spammers. </a:t>
            </a:r>
            <a:r>
              <a:rPr lang="en-IN" sz="1900" dirty="0"/>
              <a:t>  </a:t>
            </a:r>
          </a:p>
          <a:p>
            <a:pPr marL="0" indent="0" algn="just">
              <a:lnSpc>
                <a:spcPct val="160000"/>
              </a:lnSpc>
              <a:buNone/>
            </a:pPr>
            <a:r>
              <a:rPr lang="en-IN" b="1" dirty="0">
                <a:solidFill>
                  <a:schemeClr val="tx1"/>
                </a:solidFill>
              </a:rPr>
              <a:t>5.</a:t>
            </a:r>
            <a:r>
              <a:rPr lang="en-US" b="1" dirty="0">
                <a:solidFill>
                  <a:schemeClr val="tx1"/>
                </a:solidFill>
              </a:rPr>
              <a:t> Avoid using your personal or business email address:-</a:t>
            </a:r>
            <a:endParaRPr lang="en-IN" b="1" dirty="0">
              <a:solidFill>
                <a:schemeClr val="tx1"/>
              </a:solidFill>
            </a:endParaRPr>
          </a:p>
          <a:p>
            <a:pPr marL="400050" lvl="1" indent="0" algn="just">
              <a:lnSpc>
                <a:spcPct val="160000"/>
              </a:lnSpc>
              <a:buNone/>
            </a:pPr>
            <a:r>
              <a:rPr lang="en-US" sz="1900" dirty="0"/>
              <a:t>Do not use your personal or business email address when registering in any online contest or service such as applications, deal updates, etc. Many spammers watch these groups or email lists to harvest new email addresses.</a:t>
            </a:r>
          </a:p>
          <a:p>
            <a:pPr marL="400050" lvl="1" indent="0" algn="just">
              <a:lnSpc>
                <a:spcPct val="160000"/>
              </a:lnSpc>
              <a:buNone/>
            </a:pPr>
            <a:endParaRPr lang="en-IN" sz="2000" b="1" dirty="0">
              <a:solidFill>
                <a:schemeClr val="tx1"/>
              </a:solidFill>
            </a:endParaRPr>
          </a:p>
        </p:txBody>
      </p:sp>
      <p:sp>
        <p:nvSpPr>
          <p:cNvPr id="4" name="Title 3">
            <a:extLst>
              <a:ext uri="{FF2B5EF4-FFF2-40B4-BE49-F238E27FC236}">
                <a16:creationId xmlns:a16="http://schemas.microsoft.com/office/drawing/2014/main" id="{BCA740D3-9E07-4502-8069-21C41AD17028}"/>
              </a:ext>
            </a:extLst>
          </p:cNvPr>
          <p:cNvSpPr>
            <a:spLocks noGrp="1"/>
          </p:cNvSpPr>
          <p:nvPr>
            <p:ph type="title"/>
          </p:nvPr>
        </p:nvSpPr>
        <p:spPr>
          <a:xfrm>
            <a:off x="478900" y="290408"/>
            <a:ext cx="10414769" cy="676746"/>
          </a:xfrm>
        </p:spPr>
        <p:txBody>
          <a:bodyPr/>
          <a:lstStyle/>
          <a:p>
            <a:r>
              <a:rPr lang="en-US" sz="3600" dirty="0"/>
              <a:t>YOUR SOLUTION AND ITS VALUE PROPOSITION</a:t>
            </a:r>
            <a:endParaRPr lang="en-IN" sz="3600" dirty="0"/>
          </a:p>
        </p:txBody>
      </p:sp>
      <p:pic>
        <p:nvPicPr>
          <p:cNvPr id="6" name="Picture 5">
            <a:extLst>
              <a:ext uri="{FF2B5EF4-FFF2-40B4-BE49-F238E27FC236}">
                <a16:creationId xmlns:a16="http://schemas.microsoft.com/office/drawing/2014/main" id="{B674C9E9-1283-4FA5-9E79-FC0B254FD093}"/>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296716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Effect transition="in" filter="fade">
                                      <p:cBhvr>
                                        <p:cTn id="38" dur="1000"/>
                                        <p:tgtEl>
                                          <p:spTgt spid="2">
                                            <p:txEl>
                                              <p:pRg st="4" end="4"/>
                                            </p:txEl>
                                          </p:spTgt>
                                        </p:tgtEl>
                                      </p:cBhvr>
                                    </p:animEffect>
                                    <p:anim calcmode="lin" valueType="num">
                                      <p:cBhvr>
                                        <p:cTn id="3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fade">
                                      <p:cBhvr>
                                        <p:cTn id="43" dur="1000"/>
                                        <p:tgtEl>
                                          <p:spTgt spid="2">
                                            <p:txEl>
                                              <p:pRg st="5" end="5"/>
                                            </p:txEl>
                                          </p:spTgt>
                                        </p:tgtEl>
                                      </p:cBhvr>
                                    </p:animEffect>
                                    <p:anim calcmode="lin" valueType="num">
                                      <p:cBhvr>
                                        <p:cTn id="44"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415BD2-C7A3-DE51-0834-87B5CAC4D116}"/>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Title 3">
            <a:extLst>
              <a:ext uri="{FF2B5EF4-FFF2-40B4-BE49-F238E27FC236}">
                <a16:creationId xmlns:a16="http://schemas.microsoft.com/office/drawing/2014/main" id="{5CEBE6B0-1151-60D1-3B9E-05636CB2840D}"/>
              </a:ext>
            </a:extLst>
          </p:cNvPr>
          <p:cNvSpPr txBox="1">
            <a:spLocks/>
          </p:cNvSpPr>
          <p:nvPr/>
        </p:nvSpPr>
        <p:spPr>
          <a:xfrm>
            <a:off x="3621056" y="261558"/>
            <a:ext cx="3404700" cy="764931"/>
          </a:xfrm>
          <a:prstGeom prst="rect">
            <a:avLst/>
          </a:prstGeom>
        </p:spPr>
        <p:txBody>
          <a:bodyPr vert="horz" lIns="91440" tIns="45720" rIns="91440" bIns="45720" rtlCol="0" anchor="b">
            <a:normAutofit fontScale="90000" lnSpcReduction="1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solidFill>
                <a:schemeClr val="tx1"/>
              </a:solidFill>
            </a:endParaRPr>
          </a:p>
        </p:txBody>
      </p:sp>
      <p:sp>
        <p:nvSpPr>
          <p:cNvPr id="8" name="Title 3">
            <a:extLst>
              <a:ext uri="{FF2B5EF4-FFF2-40B4-BE49-F238E27FC236}">
                <a16:creationId xmlns:a16="http://schemas.microsoft.com/office/drawing/2014/main" id="{AFE3A2AF-177E-45E6-A191-0F8523DB7FFA}"/>
              </a:ext>
            </a:extLst>
          </p:cNvPr>
          <p:cNvSpPr txBox="1">
            <a:spLocks/>
          </p:cNvSpPr>
          <p:nvPr/>
        </p:nvSpPr>
        <p:spPr>
          <a:xfrm>
            <a:off x="3718095" y="228524"/>
            <a:ext cx="2981643" cy="83099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4900" dirty="0">
              <a:solidFill>
                <a:schemeClr val="tx1"/>
              </a:solidFill>
            </a:endParaRPr>
          </a:p>
        </p:txBody>
      </p:sp>
      <p:sp>
        <p:nvSpPr>
          <p:cNvPr id="10" name="Title 3">
            <a:extLst>
              <a:ext uri="{FF2B5EF4-FFF2-40B4-BE49-F238E27FC236}">
                <a16:creationId xmlns:a16="http://schemas.microsoft.com/office/drawing/2014/main" id="{5CEBE6B0-1151-60D1-3B9E-05636CB2840D}"/>
              </a:ext>
            </a:extLst>
          </p:cNvPr>
          <p:cNvSpPr txBox="1">
            <a:spLocks/>
          </p:cNvSpPr>
          <p:nvPr/>
        </p:nvSpPr>
        <p:spPr>
          <a:xfrm>
            <a:off x="3590283" y="216148"/>
            <a:ext cx="2655980" cy="764931"/>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500" b="1" dirty="0">
                <a:solidFill>
                  <a:schemeClr val="tx1"/>
                </a:solidFill>
              </a:rPr>
              <a:t>RESULTS</a:t>
            </a:r>
          </a:p>
        </p:txBody>
      </p:sp>
      <p:sp>
        <p:nvSpPr>
          <p:cNvPr id="7" name="Rectangle 6"/>
          <p:cNvSpPr/>
          <p:nvPr/>
        </p:nvSpPr>
        <p:spPr>
          <a:xfrm>
            <a:off x="663030" y="1385750"/>
            <a:ext cx="9500878" cy="5355312"/>
          </a:xfrm>
          <a:prstGeom prst="rect">
            <a:avLst/>
          </a:prstGeom>
        </p:spPr>
        <p:txBody>
          <a:bodyPr wrap="square">
            <a:spAutoFit/>
          </a:bodyPr>
          <a:lstStyle/>
          <a:p>
            <a:pPr marL="342900" indent="-342900">
              <a:buFont typeface="+mj-lt"/>
              <a:buAutoNum type="arabicPeriod"/>
            </a:pPr>
            <a:r>
              <a:rPr lang="en-IN" dirty="0"/>
              <a:t>The primary goal of the proposed approach is to identify the SMS spam messages with high detection accuracy using the model Naïve Bayes classification using spam detection.  </a:t>
            </a:r>
          </a:p>
          <a:p>
            <a:pPr marL="342900" indent="-342900">
              <a:buFont typeface="+mj-lt"/>
              <a:buAutoNum type="arabicPeriod"/>
            </a:pPr>
            <a:endParaRPr lang="en-IN" dirty="0"/>
          </a:p>
          <a:p>
            <a:pPr marL="342900" indent="-342900">
              <a:buFont typeface="+mj-lt"/>
              <a:buAutoNum type="arabicPeriod"/>
            </a:pPr>
            <a:r>
              <a:rPr lang="en-IN" dirty="0"/>
              <a:t> In this project, we aimed to develop an accurate model to identify SMS spam messages based on content-based features using a machine learning algorithm.</a:t>
            </a:r>
          </a:p>
          <a:p>
            <a:pPr marL="342900" indent="-342900">
              <a:buFont typeface="+mj-lt"/>
              <a:buAutoNum type="arabicPeriod"/>
            </a:pPr>
            <a:endParaRPr lang="en-IN" dirty="0"/>
          </a:p>
          <a:p>
            <a:pPr marL="342900" indent="-342900">
              <a:buFont typeface="+mj-lt"/>
              <a:buAutoNum type="arabicPeriod"/>
            </a:pPr>
            <a:r>
              <a:rPr lang="en-IN" dirty="0"/>
              <a:t>In this model we extracted the most relevant features from messages on the UCI SMS spam dataset, which contains over 5000 messages, then we applied the method to extract features in order to classify them into two categories of ham and spam messages.</a:t>
            </a:r>
          </a:p>
          <a:p>
            <a:pPr marL="342900" indent="-342900">
              <a:buFont typeface="+mj-lt"/>
              <a:buAutoNum type="arabicPeriod"/>
            </a:pPr>
            <a:endParaRPr lang="en-IN" dirty="0"/>
          </a:p>
          <a:p>
            <a:pPr marL="342900" indent="-342900">
              <a:buFont typeface="+mj-lt"/>
              <a:buAutoNum type="arabicPeriod"/>
            </a:pPr>
            <a:r>
              <a:rPr lang="en-IN" dirty="0"/>
              <a:t>The result demonstrated that the proposed model outperformed other considered research in terms of accuracy and  F-measure, and had a high performance in identifying SMS and Email spam messages with good classification.</a:t>
            </a:r>
          </a:p>
          <a:p>
            <a:pPr marL="342900" indent="-342900">
              <a:buFont typeface="+mj-lt"/>
              <a:buAutoNum type="arabicPeriod"/>
            </a:pPr>
            <a:endParaRPr lang="en-IN" dirty="0"/>
          </a:p>
          <a:p>
            <a:pPr marL="342900" indent="-342900">
              <a:buFont typeface="+mj-lt"/>
              <a:buAutoNum type="arabicPeriod"/>
            </a:pPr>
            <a:r>
              <a:rPr lang="en-IN" dirty="0"/>
              <a:t>After detection of spam SMS and Emails, it shows the output in terms of alarming sound.</a:t>
            </a:r>
          </a:p>
          <a:p>
            <a:pPr marL="342900" indent="-342900">
              <a:buFont typeface="+mj-lt"/>
              <a:buAutoNum type="arabicPeriod"/>
            </a:pPr>
            <a:endParaRPr lang="en-IN" dirty="0"/>
          </a:p>
        </p:txBody>
      </p:sp>
    </p:spTree>
    <p:extLst>
      <p:ext uri="{BB962C8B-B14F-4D97-AF65-F5344CB8AC3E}">
        <p14:creationId xmlns:p14="http://schemas.microsoft.com/office/powerpoint/2010/main" val="270971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415BD2-C7A3-DE51-0834-87B5CAC4D11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Title 3">
            <a:extLst>
              <a:ext uri="{FF2B5EF4-FFF2-40B4-BE49-F238E27FC236}">
                <a16:creationId xmlns:a16="http://schemas.microsoft.com/office/drawing/2014/main" id="{5CEBE6B0-1151-60D1-3B9E-05636CB2840D}"/>
              </a:ext>
            </a:extLst>
          </p:cNvPr>
          <p:cNvSpPr txBox="1">
            <a:spLocks/>
          </p:cNvSpPr>
          <p:nvPr/>
        </p:nvSpPr>
        <p:spPr>
          <a:xfrm>
            <a:off x="3621056" y="261558"/>
            <a:ext cx="3404700" cy="764931"/>
          </a:xfrm>
          <a:prstGeom prst="rect">
            <a:avLst/>
          </a:prstGeom>
        </p:spPr>
        <p:txBody>
          <a:bodyPr vert="horz" lIns="91440" tIns="45720" rIns="91440" bIns="45720" rtlCol="0" anchor="b">
            <a:normAutofit fontScale="90000" lnSpcReduction="1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solidFill>
                <a:schemeClr val="tx1"/>
              </a:solidFill>
            </a:endParaRPr>
          </a:p>
        </p:txBody>
      </p:sp>
      <p:sp>
        <p:nvSpPr>
          <p:cNvPr id="8" name="Title 3">
            <a:extLst>
              <a:ext uri="{FF2B5EF4-FFF2-40B4-BE49-F238E27FC236}">
                <a16:creationId xmlns:a16="http://schemas.microsoft.com/office/drawing/2014/main" id="{AFE3A2AF-177E-45E6-A191-0F8523DB7FFA}"/>
              </a:ext>
            </a:extLst>
          </p:cNvPr>
          <p:cNvSpPr txBox="1">
            <a:spLocks/>
          </p:cNvSpPr>
          <p:nvPr/>
        </p:nvSpPr>
        <p:spPr>
          <a:xfrm>
            <a:off x="3718095" y="228524"/>
            <a:ext cx="2981643" cy="83099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4900" dirty="0">
              <a:solidFill>
                <a:schemeClr val="tx1"/>
              </a:solidFill>
            </a:endParaRPr>
          </a:p>
        </p:txBody>
      </p:sp>
      <p:sp>
        <p:nvSpPr>
          <p:cNvPr id="10" name="Title 3">
            <a:extLst>
              <a:ext uri="{FF2B5EF4-FFF2-40B4-BE49-F238E27FC236}">
                <a16:creationId xmlns:a16="http://schemas.microsoft.com/office/drawing/2014/main" id="{5CEBE6B0-1151-60D1-3B9E-05636CB2840D}"/>
              </a:ext>
            </a:extLst>
          </p:cNvPr>
          <p:cNvSpPr txBox="1">
            <a:spLocks/>
          </p:cNvSpPr>
          <p:nvPr/>
        </p:nvSpPr>
        <p:spPr>
          <a:xfrm>
            <a:off x="3590283" y="216148"/>
            <a:ext cx="2655980" cy="764931"/>
          </a:xfrm>
          <a:prstGeom prst="rect">
            <a:avLst/>
          </a:prstGeom>
        </p:spPr>
        <p:txBody>
          <a:bodyPr vert="horz" lIns="91440" tIns="45720" rIns="91440" bIns="45720" rtlCol="0" anchor="b">
            <a:normAutofit fontScale="9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500" b="1" dirty="0">
                <a:solidFill>
                  <a:schemeClr val="tx1"/>
                </a:solidFill>
              </a:rPr>
              <a:t>REFERENCES</a:t>
            </a:r>
          </a:p>
        </p:txBody>
      </p:sp>
      <p:sp>
        <p:nvSpPr>
          <p:cNvPr id="2" name="TextBox 1"/>
          <p:cNvSpPr txBox="1"/>
          <p:nvPr/>
        </p:nvSpPr>
        <p:spPr>
          <a:xfrm>
            <a:off x="703385" y="1283677"/>
            <a:ext cx="9689123" cy="4801314"/>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accent2">
                    <a:lumMod val="60000"/>
                    <a:lumOff val="40000"/>
                  </a:schemeClr>
                </a:solidFill>
                <a:hlinkClick r:id="rId2"/>
              </a:rPr>
              <a:t>Email Spam Detection : An Empirical Comparative Study of Different ML and Ensemble Classifiers | IEEE Conference Publication | IEEE </a:t>
            </a:r>
            <a:r>
              <a:rPr lang="en-US" dirty="0" err="1">
                <a:solidFill>
                  <a:schemeClr val="accent2">
                    <a:lumMod val="60000"/>
                    <a:lumOff val="40000"/>
                  </a:schemeClr>
                </a:solidFill>
                <a:hlinkClick r:id="rId2"/>
              </a:rPr>
              <a:t>Xplore</a:t>
            </a:r>
            <a:endParaRPr lang="en-US" dirty="0">
              <a:solidFill>
                <a:schemeClr val="accent2">
                  <a:lumMod val="60000"/>
                  <a:lumOff val="40000"/>
                </a:schemeClr>
              </a:solidFill>
            </a:endParaRPr>
          </a:p>
          <a:p>
            <a:endParaRPr lang="en-US" dirty="0">
              <a:solidFill>
                <a:schemeClr val="accent2">
                  <a:lumMod val="60000"/>
                  <a:lumOff val="40000"/>
                </a:schemeClr>
              </a:solidFill>
            </a:endParaRPr>
          </a:p>
          <a:p>
            <a:pPr marL="285750" indent="-285750">
              <a:buFont typeface="Courier New" panose="02070309020205020404" pitchFamily="49" charset="0"/>
              <a:buChar char="o"/>
            </a:pPr>
            <a:r>
              <a:rPr lang="en-IN" dirty="0">
                <a:solidFill>
                  <a:schemeClr val="accent2">
                    <a:lumMod val="60000"/>
                    <a:lumOff val="40000"/>
                  </a:schemeClr>
                </a:solidFill>
                <a:hlinkClick r:id="rId3"/>
              </a:rPr>
              <a:t>https://scikit-learn.org/stable/modules/generated/sklearn.model_selection.train_test_split.html</a:t>
            </a:r>
            <a:endParaRPr lang="en-IN" dirty="0">
              <a:solidFill>
                <a:schemeClr val="accent2">
                  <a:lumMod val="60000"/>
                  <a:lumOff val="40000"/>
                </a:schemeClr>
              </a:solidFill>
            </a:endParaRPr>
          </a:p>
          <a:p>
            <a:endParaRPr lang="en-IN" dirty="0">
              <a:solidFill>
                <a:schemeClr val="accent2">
                  <a:lumMod val="60000"/>
                  <a:lumOff val="40000"/>
                </a:schemeClr>
              </a:solidFill>
            </a:endParaRPr>
          </a:p>
          <a:p>
            <a:pPr marL="285750" indent="-285750">
              <a:buFont typeface="Courier New" panose="02070309020205020404" pitchFamily="49" charset="0"/>
              <a:buChar char="o"/>
            </a:pPr>
            <a:r>
              <a:rPr lang="en-US" dirty="0" err="1">
                <a:hlinkClick r:id="rId4"/>
              </a:rPr>
              <a:t>Scikit</a:t>
            </a:r>
            <a:r>
              <a:rPr lang="en-US" dirty="0">
                <a:hlinkClick r:id="rId4"/>
              </a:rPr>
              <a:t> Learn - Quick Guide (tutorialspoint.com)</a:t>
            </a:r>
            <a:endParaRPr lang="en-US" dirty="0"/>
          </a:p>
          <a:p>
            <a:endParaRPr lang="en-US" dirty="0"/>
          </a:p>
          <a:p>
            <a:pPr marL="285750" indent="-285750">
              <a:buFont typeface="Courier New" panose="02070309020205020404" pitchFamily="49" charset="0"/>
              <a:buChar char="o"/>
            </a:pPr>
            <a:r>
              <a:rPr lang="en-US" dirty="0">
                <a:hlinkClick r:id="rId5"/>
              </a:rPr>
              <a:t>Email based Spam Detection – IJERT</a:t>
            </a:r>
            <a:endParaRPr lang="en-US" dirty="0"/>
          </a:p>
          <a:p>
            <a:endParaRPr lang="en-US" dirty="0"/>
          </a:p>
          <a:p>
            <a:pPr marL="285750" indent="-285750">
              <a:buFont typeface="Courier New" panose="02070309020205020404" pitchFamily="49" charset="0"/>
              <a:buChar char="o"/>
            </a:pPr>
            <a:r>
              <a:rPr lang="en-US" dirty="0">
                <a:hlinkClick r:id="rId6"/>
              </a:rPr>
              <a:t>https://www.researchgate.net/publication/332865507_A_Survey_of_Existing_E-Mail_Spam_Filtering_Methods_Considering_Machine_Learning_Techniques</a:t>
            </a:r>
            <a:endParaRPr lang="en-US" dirty="0"/>
          </a:p>
          <a:p>
            <a:endParaRPr lang="en-US" dirty="0"/>
          </a:p>
          <a:p>
            <a:pPr marL="285750" indent="-285750">
              <a:buFont typeface="Courier New" panose="02070309020205020404" pitchFamily="49" charset="0"/>
              <a:buChar char="o"/>
            </a:pPr>
            <a:r>
              <a:rPr lang="en-IN" dirty="0" err="1">
                <a:hlinkClick r:id="rId3"/>
              </a:rPr>
              <a:t>sklearn.model_selection.train_test_split</a:t>
            </a:r>
            <a:r>
              <a:rPr lang="en-IN" dirty="0">
                <a:hlinkClick r:id="rId3"/>
              </a:rPr>
              <a:t> — scikit-learn 1.1.2 documentation</a:t>
            </a:r>
            <a:endParaRPr lang="en-US" dirty="0"/>
          </a:p>
          <a:p>
            <a:endParaRPr lang="en-US" dirty="0"/>
          </a:p>
          <a:p>
            <a:pPr marL="285750" indent="-285750">
              <a:buFont typeface="Courier New" panose="02070309020205020404" pitchFamily="49" charset="0"/>
              <a:buChar char="o"/>
            </a:pPr>
            <a:endParaRPr lang="en-IN" dirty="0">
              <a:solidFill>
                <a:schemeClr val="accent2">
                  <a:lumMod val="60000"/>
                  <a:lumOff val="40000"/>
                </a:schemeClr>
              </a:solidFill>
            </a:endParaRPr>
          </a:p>
          <a:p>
            <a:pPr marL="285750" indent="-285750">
              <a:buFont typeface="Courier New" panose="02070309020205020404" pitchFamily="49" charset="0"/>
              <a:buChar char="o"/>
            </a:pPr>
            <a:endParaRPr lang="en-IN" dirty="0">
              <a:solidFill>
                <a:schemeClr val="accent2">
                  <a:lumMod val="60000"/>
                  <a:lumOff val="40000"/>
                </a:schemeClr>
              </a:solidFill>
            </a:endParaRPr>
          </a:p>
        </p:txBody>
      </p:sp>
    </p:spTree>
    <p:extLst>
      <p:ext uri="{BB962C8B-B14F-4D97-AF65-F5344CB8AC3E}">
        <p14:creationId xmlns:p14="http://schemas.microsoft.com/office/powerpoint/2010/main" val="234189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32000" y="647700"/>
            <a:ext cx="10299058" cy="700114"/>
          </a:xfrm>
          <a:prstGeom prst="rect">
            <a:avLst/>
          </a:prstGeom>
        </p:spPr>
        <p:txBody>
          <a:bodyPr anchor="ctr">
            <a:normAutofit fontScale="90000"/>
          </a:bodyPr>
          <a:lstStyle/>
          <a:p>
            <a:pPr algn="ctr"/>
            <a:r>
              <a:rPr lang="en-US" sz="4800" b="1" dirty="0">
                <a:solidFill>
                  <a:schemeClr val="tx1"/>
                </a:solidFill>
              </a:rPr>
              <a:t>MEET OUR TEAM</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4683493" y="4225841"/>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400" dirty="0" err="1"/>
              <a:t>Sakshee</a:t>
            </a:r>
            <a:r>
              <a:rPr lang="en-IN" sz="2400" dirty="0"/>
              <a:t> </a:t>
            </a:r>
            <a:r>
              <a:rPr lang="en-IN" sz="2400" dirty="0" err="1"/>
              <a:t>Arude</a:t>
            </a:r>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875692" y="4188006"/>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200" dirty="0"/>
              <a:t>Sneha Bhaskar</a:t>
            </a:r>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8494047" y="4181518"/>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200" dirty="0"/>
              <a:t>Ishrath Fatima</a:t>
            </a:r>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8" name="Picture 7">
            <a:extLst>
              <a:ext uri="{FF2B5EF4-FFF2-40B4-BE49-F238E27FC236}">
                <a16:creationId xmlns:a16="http://schemas.microsoft.com/office/drawing/2014/main" id="{116CCA81-5FAE-4C81-9177-EBCAF5C169BD}"/>
              </a:ext>
            </a:extLst>
          </p:cNvPr>
          <p:cNvPicPr>
            <a:picLocks noChangeAspect="1"/>
          </p:cNvPicPr>
          <p:nvPr/>
        </p:nvPicPr>
        <p:blipFill>
          <a:blip r:embed="rId3"/>
          <a:stretch>
            <a:fillRect/>
          </a:stretch>
        </p:blipFill>
        <p:spPr>
          <a:xfrm>
            <a:off x="5282113" y="2788864"/>
            <a:ext cx="1627773" cy="1280271"/>
          </a:xfrm>
          <a:prstGeom prst="rect">
            <a:avLst/>
          </a:prstGeom>
        </p:spPr>
      </p:pic>
      <p:pic>
        <p:nvPicPr>
          <p:cNvPr id="18" name="Picture 17" descr="A picture containing person, wall, indoor, posing&#10;&#10;Description automatically generated">
            <a:extLst>
              <a:ext uri="{FF2B5EF4-FFF2-40B4-BE49-F238E27FC236}">
                <a16:creationId xmlns:a16="http://schemas.microsoft.com/office/drawing/2014/main" id="{19FCC74E-062E-4745-9BF4-3D90DB01A6DB}"/>
              </a:ext>
            </a:extLst>
          </p:cNvPr>
          <p:cNvPicPr>
            <a:picLocks noChangeAspect="1"/>
          </p:cNvPicPr>
          <p:nvPr/>
        </p:nvPicPr>
        <p:blipFill>
          <a:blip r:embed="rId4"/>
          <a:stretch>
            <a:fillRect/>
          </a:stretch>
        </p:blipFill>
        <p:spPr>
          <a:xfrm>
            <a:off x="4888612" y="1896760"/>
            <a:ext cx="2277235" cy="2008893"/>
          </a:xfrm>
          <a:prstGeom prst="rect">
            <a:avLst/>
          </a:prstGeom>
        </p:spPr>
      </p:pic>
      <p:pic>
        <p:nvPicPr>
          <p:cNvPr id="24" name="Picture 23" descr="A person wearing a head scarf&#10;&#10;Description automatically generated with medium confidence">
            <a:extLst>
              <a:ext uri="{FF2B5EF4-FFF2-40B4-BE49-F238E27FC236}">
                <a16:creationId xmlns:a16="http://schemas.microsoft.com/office/drawing/2014/main" id="{944A6EA8-84C6-4FD8-96BA-FD4444851EB6}"/>
              </a:ext>
            </a:extLst>
          </p:cNvPr>
          <p:cNvPicPr>
            <a:picLocks noChangeAspect="1"/>
          </p:cNvPicPr>
          <p:nvPr/>
        </p:nvPicPr>
        <p:blipFill>
          <a:blip r:embed="rId5"/>
          <a:stretch>
            <a:fillRect/>
          </a:stretch>
        </p:blipFill>
        <p:spPr>
          <a:xfrm>
            <a:off x="8513813" y="1900973"/>
            <a:ext cx="2277235" cy="2008894"/>
          </a:xfrm>
          <a:prstGeom prst="rect">
            <a:avLst/>
          </a:prstGeom>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4560" y="1800950"/>
            <a:ext cx="1867962" cy="2424891"/>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p:tgtEl>
                                          <p:spTgt spid="20"/>
                                        </p:tgtEl>
                                        <p:attrNameLst>
                                          <p:attrName>ppt_y</p:attrName>
                                        </p:attrNameLst>
                                      </p:cBhvr>
                                      <p:tavLst>
                                        <p:tav tm="0">
                                          <p:val>
                                            <p:strVal val="#ppt_y+#ppt_h*1.125000"/>
                                          </p:val>
                                        </p:tav>
                                        <p:tav tm="100000">
                                          <p:val>
                                            <p:strVal val="#ppt_y"/>
                                          </p:val>
                                        </p:tav>
                                      </p:tavLst>
                                    </p:anim>
                                    <p:animEffect transition="in" filter="wipe(up)">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p:tgtEl>
                                          <p:spTgt spid="30"/>
                                        </p:tgtEl>
                                        <p:attrNameLst>
                                          <p:attrName>ppt_y</p:attrName>
                                        </p:attrNameLst>
                                      </p:cBhvr>
                                      <p:tavLst>
                                        <p:tav tm="0">
                                          <p:val>
                                            <p:strVal val="#ppt_y+#ppt_h*1.125000"/>
                                          </p:val>
                                        </p:tav>
                                        <p:tav tm="100000">
                                          <p:val>
                                            <p:strVal val="#ppt_y"/>
                                          </p:val>
                                        </p:tav>
                                      </p:tavLst>
                                    </p:anim>
                                    <p:animEffect transition="in" filter="wipe(up)">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ppt_y</p:attrName>
                                        </p:attrNameLst>
                                      </p:cBhvr>
                                      <p:tavLst>
                                        <p:tav tm="0">
                                          <p:val>
                                            <p:strVal val="#ppt_y+#ppt_h*1.125000"/>
                                          </p:val>
                                        </p:tav>
                                        <p:tav tm="100000">
                                          <p:val>
                                            <p:strVal val="#ppt_y"/>
                                          </p:val>
                                        </p:tav>
                                      </p:tavLst>
                                    </p:anim>
                                    <p:animEffect transition="in" filter="wipe(up)">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0" grpId="0"/>
      <p:bldP spid="23"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415BD2-C7A3-DE51-0834-87B5CAC4D116}"/>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2050" name="Picture 2" descr="Best 5 Steps to Enhanced Email Security | Improve Email Secu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975" y="782515"/>
            <a:ext cx="8557602" cy="38594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189784" y="4833846"/>
            <a:ext cx="4633546" cy="1015663"/>
          </a:xfrm>
          <a:prstGeom prst="rect">
            <a:avLst/>
          </a:prstGeom>
          <a:noFill/>
        </p:spPr>
        <p:txBody>
          <a:bodyPr wrap="square" rtlCol="0">
            <a:spAutoFit/>
          </a:bodyPr>
          <a:lstStyle/>
          <a:p>
            <a:r>
              <a:rPr lang="en-IN" sz="6000" b="1" dirty="0">
                <a:latin typeface="Calisto MT" panose="02040603050505030304" pitchFamily="18" charset="0"/>
              </a:rPr>
              <a:t>Thank you…</a:t>
            </a:r>
          </a:p>
        </p:txBody>
      </p:sp>
    </p:spTree>
    <p:extLst>
      <p:ext uri="{BB962C8B-B14F-4D97-AF65-F5344CB8AC3E}">
        <p14:creationId xmlns:p14="http://schemas.microsoft.com/office/powerpoint/2010/main" val="262819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200686" y="1088210"/>
            <a:ext cx="6503542" cy="3513762"/>
          </a:xfrm>
        </p:spPr>
        <p:txBody>
          <a:bodyPr>
            <a:normAutofit/>
          </a:bodyPr>
          <a:lstStyle/>
          <a:p>
            <a:r>
              <a:rPr lang="en-GB" dirty="0">
                <a:cs typeface="Aparajita" panose="02020603050405020304" pitchFamily="18" charset="0"/>
              </a:rPr>
              <a:t>PROJECT TITLE</a:t>
            </a:r>
            <a:br>
              <a:rPr lang="en-GB" dirty="0"/>
            </a:br>
            <a:br>
              <a:rPr lang="en-GB" dirty="0"/>
            </a:br>
            <a:r>
              <a:rPr lang="en-GB" sz="5400" dirty="0">
                <a:solidFill>
                  <a:schemeClr val="accent2">
                    <a:lumMod val="75000"/>
                  </a:schemeClr>
                </a:solidFill>
                <a:latin typeface="Britannic Bold" panose="020B0903060703020204" pitchFamily="34" charset="0"/>
              </a:rPr>
              <a:t>SMS AND </a:t>
            </a:r>
            <a:r>
              <a:rPr lang="en-GB" sz="5300" dirty="0">
                <a:solidFill>
                  <a:schemeClr val="accent2">
                    <a:lumMod val="75000"/>
                  </a:schemeClr>
                </a:solidFill>
                <a:latin typeface="Britannic Bold" panose="020B0903060703020204" pitchFamily="34" charset="0"/>
              </a:rPr>
              <a:t>EMAIL SPAM DETECTION</a:t>
            </a:r>
            <a:endParaRPr lang="en-IN" sz="5300" dirty="0">
              <a:solidFill>
                <a:schemeClr val="accent2">
                  <a:lumMod val="75000"/>
                </a:schemeClr>
              </a:solidFill>
              <a:latin typeface="Britannic Bold" panose="020B0903060703020204" pitchFamily="34" charset="0"/>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7" name="Picture 6">
            <a:extLst>
              <a:ext uri="{FF2B5EF4-FFF2-40B4-BE49-F238E27FC236}">
                <a16:creationId xmlns:a16="http://schemas.microsoft.com/office/drawing/2014/main" id="{2E4B9149-EC10-B458-2FF6-0A5B72BBA60C}"/>
              </a:ext>
            </a:extLst>
          </p:cNvPr>
          <p:cNvPicPr>
            <a:picLocks noChangeAspect="1"/>
          </p:cNvPicPr>
          <p:nvPr/>
        </p:nvPicPr>
        <p:blipFill>
          <a:blip r:embed="rId4"/>
          <a:stretch>
            <a:fillRect/>
          </a:stretch>
        </p:blipFill>
        <p:spPr>
          <a:xfrm>
            <a:off x="6350977" y="1079417"/>
            <a:ext cx="3003081" cy="2532498"/>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842480" y="1432560"/>
            <a:ext cx="8928244" cy="5183997"/>
          </a:xfrm>
        </p:spPr>
        <p:txBody>
          <a:bodyPr>
            <a:normAutofit/>
          </a:bodyPr>
          <a:lstStyle/>
          <a:p>
            <a:pPr lvl="1">
              <a:lnSpc>
                <a:spcPct val="150000"/>
              </a:lnSpc>
            </a:pPr>
            <a:r>
              <a:rPr lang="en-US" dirty="0"/>
              <a:t>Email Spam has become a major problem nowadays, with the Rapid growth of internet users, Email spam is also increasing. People are using them for illegal and unethical conduct, phishing, and fraud. Sending malicious links through spam emails can harm and seek into our system. Creating a fake profile and email account is much easy for the spammers, they pretend like genuine people in their spam emails, these spammers target those peoples who are not aware of these frauds. So, it is needed to Identify those spam mails which are fraud, this project will identify those spam by using techniques of machine learning, and we have selected the best algorithm for email spam detection having the best precision and accuracy.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430567"/>
            <a:ext cx="4275138" cy="847817"/>
          </a:xfrm>
        </p:spPr>
        <p:txBody>
          <a:bodyPr/>
          <a:lstStyle/>
          <a:p>
            <a:r>
              <a:rPr lang="en-US" dirty="0"/>
              <a:t>AGENDA</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04445" y="1597625"/>
            <a:ext cx="8393987" cy="2547990"/>
          </a:xfrm>
        </p:spPr>
        <p:txBody>
          <a:bodyPr>
            <a:normAutofit/>
          </a:bodyPr>
          <a:lstStyle/>
          <a:p>
            <a:pPr marL="0" indent="0">
              <a:buNone/>
            </a:pPr>
            <a:endParaRPr lang="en-IN" dirty="0"/>
          </a:p>
          <a:p>
            <a:pPr marL="0" indent="0">
              <a:buNone/>
            </a:pPr>
            <a:r>
              <a:rPr lang="en-IN" dirty="0"/>
              <a:t>A competition between filtering methods and spammers is going on per day, as spammers began to use tricky methods to overcome the spam filters like using random sender addresses. So Using spam detection techniques to overcome email spam using spam filters.</a:t>
            </a:r>
          </a:p>
          <a:p>
            <a:endParaRPr lang="en-IN"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19594"/>
            <a:ext cx="6995604" cy="790111"/>
          </a:xfrm>
        </p:spPr>
        <p:txBody>
          <a:bodyPr>
            <a:normAutofit fontScale="90000"/>
          </a:bodyPr>
          <a:lstStyle/>
          <a:p>
            <a:r>
              <a:rPr lang="en-US" dirty="0"/>
              <a:t>PROBLEM  STATEMENT</a:t>
            </a:r>
            <a:endParaRPr lang="en-IN" dirty="0"/>
          </a:p>
        </p:txBody>
      </p:sp>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1030" name="Picture 6" descr="Ilustración de Actividad Hacker En Internet Hacker Spam Phishing Amenaza En  Línea Computadora Sistemas Malware Cyber Ataque Fraude Amenaza Informática  Wannacry Conveniente Para La Landing Page Web Banners Y Otros Relacionados  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847" y="3636010"/>
            <a:ext cx="5961184"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96F2BA-F421-453B-A355-B10F122548C9}"/>
              </a:ext>
            </a:extLst>
          </p:cNvPr>
          <p:cNvSpPr>
            <a:spLocks noGrp="1"/>
          </p:cNvSpPr>
          <p:nvPr>
            <p:ph type="title"/>
          </p:nvPr>
        </p:nvSpPr>
        <p:spPr>
          <a:xfrm>
            <a:off x="660400" y="805213"/>
            <a:ext cx="6237550" cy="659603"/>
          </a:xfrm>
        </p:spPr>
        <p:txBody>
          <a:bodyPr>
            <a:normAutofit fontScale="90000"/>
          </a:bodyPr>
          <a:lstStyle/>
          <a:p>
            <a:r>
              <a:rPr lang="en-US" dirty="0"/>
              <a:t>PROJECT  OVERVIEW</a:t>
            </a:r>
            <a:endParaRPr lang="en-IN" dirty="0"/>
          </a:p>
        </p:txBody>
      </p:sp>
      <p:pic>
        <p:nvPicPr>
          <p:cNvPr id="6" name="Picture 5">
            <a:extLst>
              <a:ext uri="{FF2B5EF4-FFF2-40B4-BE49-F238E27FC236}">
                <a16:creationId xmlns:a16="http://schemas.microsoft.com/office/drawing/2014/main" id="{091697D0-D7F2-4E1C-AFA9-B7F2356F47F5}"/>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8" name="Text Placeholder 7">
            <a:extLst>
              <a:ext uri="{FF2B5EF4-FFF2-40B4-BE49-F238E27FC236}">
                <a16:creationId xmlns:a16="http://schemas.microsoft.com/office/drawing/2014/main" id="{18049E49-7F05-3D2D-AE4A-95A823795D79}"/>
              </a:ext>
            </a:extLst>
          </p:cNvPr>
          <p:cNvSpPr txBox="1">
            <a:spLocks noGrp="1"/>
          </p:cNvSpPr>
          <p:nvPr>
            <p:ph type="body" sz="quarter" idx="12"/>
          </p:nvPr>
        </p:nvSpPr>
        <p:spPr>
          <a:xfrm>
            <a:off x="73217" y="1464816"/>
            <a:ext cx="7411915" cy="5863144"/>
          </a:xfrm>
          <a:prstGeom prst="rect">
            <a:avLst/>
          </a:prstGeom>
          <a:noFill/>
        </p:spPr>
        <p:txBody>
          <a:bodyPr wrap="square">
            <a:spAutoFit/>
          </a:bodyPr>
          <a:lstStyle/>
          <a:p>
            <a:pPr marL="0" indent="0">
              <a:buNone/>
            </a:pPr>
            <a:endParaRPr lang="en-US" dirty="0"/>
          </a:p>
          <a:p>
            <a:pPr>
              <a:buFont typeface="Wingdings" panose="05000000000000000000" pitchFamily="2" charset="2"/>
              <a:buChar char="q"/>
            </a:pPr>
            <a:r>
              <a:rPr lang="en-US" dirty="0"/>
              <a:t>What is spam?- Spam email/SMS is unsolicited and unwanted junk email/SMS. </a:t>
            </a:r>
          </a:p>
          <a:p>
            <a:pPr>
              <a:buFont typeface="Wingdings" panose="05000000000000000000" pitchFamily="2" charset="2"/>
              <a:buChar char="q"/>
            </a:pPr>
            <a:r>
              <a:rPr lang="en-US" dirty="0"/>
              <a:t>We have created a website that detects spam SMS/emails.</a:t>
            </a:r>
          </a:p>
          <a:p>
            <a:pPr>
              <a:buFont typeface="Wingdings" panose="05000000000000000000" pitchFamily="2" charset="2"/>
              <a:buChar char="q"/>
            </a:pPr>
            <a:r>
              <a:rPr lang="en-US" dirty="0"/>
              <a:t>We have used machine learning algorithms to train our model.</a:t>
            </a:r>
          </a:p>
          <a:p>
            <a:pPr>
              <a:buFont typeface="Wingdings" panose="05000000000000000000" pitchFamily="2" charset="2"/>
              <a:buChar char="q"/>
            </a:pPr>
            <a:r>
              <a:rPr lang="en-US" dirty="0"/>
              <a:t>HTML, CSS, and python flask are used to create a website.</a:t>
            </a:r>
          </a:p>
          <a:p>
            <a:pPr>
              <a:buFont typeface="Wingdings" panose="05000000000000000000" pitchFamily="2" charset="2"/>
              <a:buChar char="q"/>
            </a:pPr>
            <a:r>
              <a:rPr lang="en-US" dirty="0"/>
              <a:t>We aim to provide a spam filter that protects the end user from unsolicited, unwanted, malicious links, spoofing, and money scam.</a:t>
            </a:r>
          </a:p>
          <a:p>
            <a:pPr>
              <a:buFont typeface="Wingdings" panose="05000000000000000000" pitchFamily="2" charset="2"/>
              <a:buChar char="q"/>
            </a:pPr>
            <a:r>
              <a:rPr lang="en-US" dirty="0"/>
              <a:t>Thus, the spam filters will increase the efficiency and accuracy of spam detection.    </a:t>
            </a:r>
          </a:p>
          <a:p>
            <a:endParaRPr lang="en-US" dirty="0"/>
          </a:p>
          <a:p>
            <a:endParaRPr lang="en-US" dirty="0"/>
          </a:p>
          <a:p>
            <a:endParaRPr lang="en-IN" dirty="0"/>
          </a:p>
        </p:txBody>
      </p:sp>
      <p:pic>
        <p:nvPicPr>
          <p:cNvPr id="9" name="Picture 4" descr="no-spam-logo | Ultimate Movie Rank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812" y="3297017"/>
            <a:ext cx="3419231" cy="3367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5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415BD2-C7A3-DE51-0834-87B5CAC4D116}"/>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5" name="Picture 4">
            <a:extLst>
              <a:ext uri="{FF2B5EF4-FFF2-40B4-BE49-F238E27FC236}">
                <a16:creationId xmlns:a16="http://schemas.microsoft.com/office/drawing/2014/main" id="{750A9F4C-CC43-8E67-3B25-3CF37BF50A43}"/>
              </a:ext>
            </a:extLst>
          </p:cNvPr>
          <p:cNvPicPr>
            <a:picLocks noChangeAspect="1"/>
          </p:cNvPicPr>
          <p:nvPr/>
        </p:nvPicPr>
        <p:blipFill>
          <a:blip r:embed="rId2"/>
          <a:stretch>
            <a:fillRect/>
          </a:stretch>
        </p:blipFill>
        <p:spPr>
          <a:xfrm>
            <a:off x="685267" y="1120543"/>
            <a:ext cx="9175783" cy="4791805"/>
          </a:xfrm>
          <a:prstGeom prst="rect">
            <a:avLst/>
          </a:prstGeom>
        </p:spPr>
      </p:pic>
      <p:sp>
        <p:nvSpPr>
          <p:cNvPr id="2" name="TextBox 1"/>
          <p:cNvSpPr txBox="1"/>
          <p:nvPr/>
        </p:nvSpPr>
        <p:spPr>
          <a:xfrm flipH="1">
            <a:off x="1821763" y="592497"/>
            <a:ext cx="7058467" cy="400110"/>
          </a:xfrm>
          <a:prstGeom prst="rect">
            <a:avLst/>
          </a:prstGeom>
          <a:noFill/>
        </p:spPr>
        <p:txBody>
          <a:bodyPr wrap="square" rtlCol="0">
            <a:spAutoFit/>
          </a:bodyPr>
          <a:lstStyle/>
          <a:p>
            <a:r>
              <a:rPr lang="en-IN" sz="2000" b="1" dirty="0">
                <a:solidFill>
                  <a:schemeClr val="accent2">
                    <a:lumMod val="50000"/>
                  </a:schemeClr>
                </a:solidFill>
              </a:rPr>
              <a:t>Spam Detection Using A Machine Learning Model</a:t>
            </a:r>
          </a:p>
        </p:txBody>
      </p:sp>
    </p:spTree>
    <p:extLst>
      <p:ext uri="{BB962C8B-B14F-4D97-AF65-F5344CB8AC3E}">
        <p14:creationId xmlns:p14="http://schemas.microsoft.com/office/powerpoint/2010/main" val="405700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415BD2-C7A3-DE51-0834-87B5CAC4D11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TextBox 5"/>
          <p:cNvSpPr txBox="1"/>
          <p:nvPr/>
        </p:nvSpPr>
        <p:spPr>
          <a:xfrm>
            <a:off x="826684" y="413183"/>
            <a:ext cx="3605263" cy="369332"/>
          </a:xfrm>
          <a:prstGeom prst="rect">
            <a:avLst/>
          </a:prstGeom>
          <a:noFill/>
        </p:spPr>
        <p:txBody>
          <a:bodyPr wrap="square" rtlCol="0">
            <a:spAutoFit/>
          </a:bodyPr>
          <a:lstStyle/>
          <a:p>
            <a:r>
              <a:rPr lang="en-IN" b="1" dirty="0">
                <a:solidFill>
                  <a:schemeClr val="accent5">
                    <a:lumMod val="75000"/>
                  </a:schemeClr>
                </a:solidFill>
                <a:latin typeface="Arial Rounded MT Bold" panose="020F0704030504030204" pitchFamily="34" charset="0"/>
              </a:rPr>
              <a:t>Spam detector website</a:t>
            </a:r>
          </a:p>
        </p:txBody>
      </p:sp>
      <p:pic>
        <p:nvPicPr>
          <p:cNvPr id="7" name="Picture 6"/>
          <p:cNvPicPr>
            <a:picLocks noChangeAspect="1"/>
          </p:cNvPicPr>
          <p:nvPr/>
        </p:nvPicPr>
        <p:blipFill>
          <a:blip r:embed="rId2"/>
          <a:stretch>
            <a:fillRect/>
          </a:stretch>
        </p:blipFill>
        <p:spPr>
          <a:xfrm>
            <a:off x="826684" y="923200"/>
            <a:ext cx="5505718" cy="3666378"/>
          </a:xfrm>
          <a:prstGeom prst="rect">
            <a:avLst/>
          </a:prstGeom>
        </p:spPr>
      </p:pic>
      <p:sp>
        <p:nvSpPr>
          <p:cNvPr id="8" name="Title 3"/>
          <p:cNvSpPr txBox="1">
            <a:spLocks/>
          </p:cNvSpPr>
          <p:nvPr/>
        </p:nvSpPr>
        <p:spPr>
          <a:xfrm>
            <a:off x="6717323" y="694593"/>
            <a:ext cx="3763108" cy="107266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a:solidFill>
                  <a:schemeClr val="tx1"/>
                </a:solidFill>
              </a:rPr>
              <a:t>Machine Learning Algorithms/Libraries </a:t>
            </a:r>
          </a:p>
        </p:txBody>
      </p:sp>
      <p:sp>
        <p:nvSpPr>
          <p:cNvPr id="3" name="Rectangle 2"/>
          <p:cNvSpPr/>
          <p:nvPr/>
        </p:nvSpPr>
        <p:spPr>
          <a:xfrm>
            <a:off x="7030916" y="2153924"/>
            <a:ext cx="2438400" cy="2585323"/>
          </a:xfrm>
          <a:prstGeom prst="rect">
            <a:avLst/>
          </a:prstGeom>
        </p:spPr>
        <p:txBody>
          <a:bodyPr wrap="square">
            <a:spAutoFit/>
          </a:bodyPr>
          <a:lstStyle/>
          <a:p>
            <a:pPr>
              <a:buFont typeface="Courier New" panose="02070309020205020404" pitchFamily="49" charset="0"/>
              <a:buChar char="o"/>
            </a:pPr>
            <a:r>
              <a:rPr lang="en-IN" dirty="0"/>
              <a:t>scikit-learn</a:t>
            </a:r>
          </a:p>
          <a:p>
            <a:pPr>
              <a:buFont typeface="Courier New" panose="02070309020205020404" pitchFamily="49" charset="0"/>
              <a:buChar char="o"/>
            </a:pPr>
            <a:r>
              <a:rPr lang="en-IN" dirty="0"/>
              <a:t>flask</a:t>
            </a:r>
          </a:p>
          <a:p>
            <a:pPr>
              <a:buFont typeface="Courier New" panose="02070309020205020404" pitchFamily="49" charset="0"/>
              <a:buChar char="o"/>
            </a:pPr>
            <a:r>
              <a:rPr lang="en-IN" dirty="0"/>
              <a:t>numpy</a:t>
            </a:r>
          </a:p>
          <a:p>
            <a:pPr>
              <a:buFont typeface="Courier New" panose="02070309020205020404" pitchFamily="49" charset="0"/>
              <a:buChar char="o"/>
            </a:pPr>
            <a:r>
              <a:rPr lang="en-IN" dirty="0"/>
              <a:t>pandas</a:t>
            </a:r>
          </a:p>
          <a:p>
            <a:pPr>
              <a:buFont typeface="Courier New" panose="02070309020205020404" pitchFamily="49" charset="0"/>
              <a:buChar char="o"/>
            </a:pPr>
            <a:r>
              <a:rPr lang="en-IN" dirty="0"/>
              <a:t>scipy</a:t>
            </a:r>
          </a:p>
          <a:p>
            <a:pPr>
              <a:buFont typeface="Courier New" panose="02070309020205020404" pitchFamily="49" charset="0"/>
              <a:buChar char="o"/>
            </a:pPr>
            <a:r>
              <a:rPr lang="en-IN" dirty="0"/>
              <a:t>sklearn</a:t>
            </a:r>
          </a:p>
          <a:p>
            <a:pPr>
              <a:buFont typeface="Courier New" panose="02070309020205020404" pitchFamily="49" charset="0"/>
              <a:buChar char="o"/>
            </a:pPr>
            <a:r>
              <a:rPr lang="en-IN" dirty="0"/>
              <a:t>joblib</a:t>
            </a:r>
          </a:p>
          <a:p>
            <a:pPr>
              <a:buFont typeface="Courier New" panose="02070309020205020404" pitchFamily="49" charset="0"/>
              <a:buChar char="o"/>
            </a:pPr>
            <a:endParaRPr lang="en-IN" dirty="0"/>
          </a:p>
          <a:p>
            <a:pPr>
              <a:buFont typeface="Courier New" panose="02070309020205020404" pitchFamily="49" charset="0"/>
              <a:buChar char="o"/>
            </a:pPr>
            <a:endParaRPr lang="en-IN" dirty="0"/>
          </a:p>
        </p:txBody>
      </p:sp>
      <p:sp>
        <p:nvSpPr>
          <p:cNvPr id="12" name="TextBox 11"/>
          <p:cNvSpPr txBox="1"/>
          <p:nvPr/>
        </p:nvSpPr>
        <p:spPr>
          <a:xfrm>
            <a:off x="7030916" y="4484077"/>
            <a:ext cx="3212122" cy="523220"/>
          </a:xfrm>
          <a:prstGeom prst="rect">
            <a:avLst/>
          </a:prstGeom>
          <a:noFill/>
        </p:spPr>
        <p:txBody>
          <a:bodyPr wrap="square" rtlCol="0">
            <a:spAutoFit/>
          </a:bodyPr>
          <a:lstStyle/>
          <a:p>
            <a:r>
              <a:rPr lang="en-IN" sz="2800" b="1" dirty="0">
                <a:latin typeface="+mj-lt"/>
                <a:ea typeface="+mj-ea"/>
                <a:cs typeface="+mj-cs"/>
              </a:rPr>
              <a:t>Frontend</a:t>
            </a:r>
          </a:p>
        </p:txBody>
      </p:sp>
      <p:sp>
        <p:nvSpPr>
          <p:cNvPr id="19" name="TextBox 18"/>
          <p:cNvSpPr txBox="1"/>
          <p:nvPr/>
        </p:nvSpPr>
        <p:spPr>
          <a:xfrm>
            <a:off x="7071946" y="5126981"/>
            <a:ext cx="2356339" cy="646331"/>
          </a:xfrm>
          <a:prstGeom prst="rect">
            <a:avLst/>
          </a:prstGeom>
          <a:noFill/>
        </p:spPr>
        <p:txBody>
          <a:bodyPr wrap="square" rtlCol="0">
            <a:spAutoFit/>
          </a:bodyPr>
          <a:lstStyle/>
          <a:p>
            <a:pPr marL="285750" indent="-285750">
              <a:buFont typeface="Courier New" panose="02070309020205020404" pitchFamily="49" charset="0"/>
              <a:buChar char="o"/>
            </a:pPr>
            <a:r>
              <a:rPr lang="en-IN" dirty="0"/>
              <a:t>HTML</a:t>
            </a:r>
          </a:p>
          <a:p>
            <a:pPr marL="285750" indent="-285750">
              <a:buFont typeface="Courier New" panose="02070309020205020404" pitchFamily="49" charset="0"/>
              <a:buChar char="o"/>
            </a:pPr>
            <a:r>
              <a:rPr lang="en-IN" dirty="0"/>
              <a:t>CSS</a:t>
            </a:r>
          </a:p>
        </p:txBody>
      </p:sp>
    </p:spTree>
    <p:extLst>
      <p:ext uri="{BB962C8B-B14F-4D97-AF65-F5344CB8AC3E}">
        <p14:creationId xmlns:p14="http://schemas.microsoft.com/office/powerpoint/2010/main" val="2652502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415BD2-C7A3-DE51-0834-87B5CAC4D116}"/>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Title 3">
            <a:extLst>
              <a:ext uri="{FF2B5EF4-FFF2-40B4-BE49-F238E27FC236}">
                <a16:creationId xmlns:a16="http://schemas.microsoft.com/office/drawing/2014/main" id="{5CEBE6B0-1151-60D1-3B9E-05636CB2840D}"/>
              </a:ext>
            </a:extLst>
          </p:cNvPr>
          <p:cNvSpPr txBox="1">
            <a:spLocks/>
          </p:cNvSpPr>
          <p:nvPr/>
        </p:nvSpPr>
        <p:spPr>
          <a:xfrm>
            <a:off x="3603472" y="261558"/>
            <a:ext cx="3404700" cy="764931"/>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1" dirty="0">
                <a:solidFill>
                  <a:schemeClr val="tx1"/>
                </a:solidFill>
              </a:rPr>
              <a:t>MODELLING</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16" y="1404558"/>
            <a:ext cx="9503815" cy="2220032"/>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915" y="4289535"/>
            <a:ext cx="9503815" cy="2438361"/>
          </a:xfrm>
          <a:prstGeom prst="rect">
            <a:avLst/>
          </a:prstGeom>
        </p:spPr>
      </p:pic>
      <p:sp>
        <p:nvSpPr>
          <p:cNvPr id="13" name="TextBox 12"/>
          <p:cNvSpPr txBox="1"/>
          <p:nvPr/>
        </p:nvSpPr>
        <p:spPr>
          <a:xfrm>
            <a:off x="668216" y="1026489"/>
            <a:ext cx="3780692" cy="378069"/>
          </a:xfrm>
          <a:prstGeom prst="rect">
            <a:avLst/>
          </a:prstGeom>
          <a:noFill/>
        </p:spPr>
        <p:txBody>
          <a:bodyPr wrap="square" rtlCol="0">
            <a:spAutoFit/>
          </a:bodyPr>
          <a:lstStyle/>
          <a:p>
            <a:r>
              <a:rPr lang="en-IN" b="1" dirty="0">
                <a:solidFill>
                  <a:srgbClr val="C00000"/>
                </a:solidFill>
              </a:rPr>
              <a:t>Training Testing Phase</a:t>
            </a:r>
          </a:p>
        </p:txBody>
      </p:sp>
      <p:sp>
        <p:nvSpPr>
          <p:cNvPr id="14" name="TextBox 13"/>
          <p:cNvSpPr txBox="1"/>
          <p:nvPr/>
        </p:nvSpPr>
        <p:spPr>
          <a:xfrm>
            <a:off x="553916" y="3845477"/>
            <a:ext cx="3710354" cy="368167"/>
          </a:xfrm>
          <a:prstGeom prst="rect">
            <a:avLst/>
          </a:prstGeom>
          <a:noFill/>
        </p:spPr>
        <p:txBody>
          <a:bodyPr wrap="square" rtlCol="0">
            <a:spAutoFit/>
          </a:bodyPr>
          <a:lstStyle/>
          <a:p>
            <a:r>
              <a:rPr lang="en-IN" b="1" dirty="0">
                <a:solidFill>
                  <a:srgbClr val="C00000"/>
                </a:solidFill>
              </a:rPr>
              <a:t>New email classification</a:t>
            </a:r>
          </a:p>
        </p:txBody>
      </p:sp>
    </p:spTree>
    <p:extLst>
      <p:ext uri="{BB962C8B-B14F-4D97-AF65-F5344CB8AC3E}">
        <p14:creationId xmlns:p14="http://schemas.microsoft.com/office/powerpoint/2010/main" val="2050535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415BD2-C7A3-DE51-0834-87B5CAC4D11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Title 3">
            <a:extLst>
              <a:ext uri="{FF2B5EF4-FFF2-40B4-BE49-F238E27FC236}">
                <a16:creationId xmlns:a16="http://schemas.microsoft.com/office/drawing/2014/main" id="{5CEBE6B0-1151-60D1-3B9E-05636CB2840D}"/>
              </a:ext>
            </a:extLst>
          </p:cNvPr>
          <p:cNvSpPr txBox="1">
            <a:spLocks/>
          </p:cNvSpPr>
          <p:nvPr/>
        </p:nvSpPr>
        <p:spPr>
          <a:xfrm>
            <a:off x="3621056" y="261558"/>
            <a:ext cx="3404700" cy="764931"/>
          </a:xfrm>
          <a:prstGeom prst="rect">
            <a:avLst/>
          </a:prstGeom>
        </p:spPr>
        <p:txBody>
          <a:bodyPr vert="horz" lIns="91440" tIns="45720" rIns="91440" bIns="45720" rtlCol="0" anchor="b">
            <a:normAutofit fontScale="90000" lnSpcReduction="1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solidFill>
                <a:schemeClr val="tx1"/>
              </a:solidFill>
            </a:endParaRPr>
          </a:p>
        </p:txBody>
      </p:sp>
      <p:sp>
        <p:nvSpPr>
          <p:cNvPr id="8" name="Title 3">
            <a:extLst>
              <a:ext uri="{FF2B5EF4-FFF2-40B4-BE49-F238E27FC236}">
                <a16:creationId xmlns:a16="http://schemas.microsoft.com/office/drawing/2014/main" id="{AFE3A2AF-177E-45E6-A191-0F8523DB7FFA}"/>
              </a:ext>
            </a:extLst>
          </p:cNvPr>
          <p:cNvSpPr txBox="1">
            <a:spLocks/>
          </p:cNvSpPr>
          <p:nvPr/>
        </p:nvSpPr>
        <p:spPr>
          <a:xfrm>
            <a:off x="3718095" y="228524"/>
            <a:ext cx="2981643" cy="83099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4900" dirty="0">
              <a:solidFill>
                <a:schemeClr val="tx1"/>
              </a:solidFill>
            </a:endParaRPr>
          </a:p>
        </p:txBody>
      </p:sp>
      <p:sp>
        <p:nvSpPr>
          <p:cNvPr id="9" name="Title 3">
            <a:extLst>
              <a:ext uri="{FF2B5EF4-FFF2-40B4-BE49-F238E27FC236}">
                <a16:creationId xmlns:a16="http://schemas.microsoft.com/office/drawing/2014/main" id="{BCA740D3-9E07-4502-8069-21C41AD17028}"/>
              </a:ext>
            </a:extLst>
          </p:cNvPr>
          <p:cNvSpPr txBox="1">
            <a:spLocks/>
          </p:cNvSpPr>
          <p:nvPr/>
        </p:nvSpPr>
        <p:spPr>
          <a:xfrm>
            <a:off x="1376294" y="437328"/>
            <a:ext cx="7214369" cy="633047"/>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chemeClr val="tx1"/>
                </a:solidFill>
              </a:rPr>
              <a:t>WHO ARE THE END USERS?</a:t>
            </a:r>
            <a:endParaRPr lang="en-IN" sz="3600" b="1" dirty="0">
              <a:solidFill>
                <a:schemeClr val="tx1"/>
              </a:solidFill>
            </a:endParaRPr>
          </a:p>
        </p:txBody>
      </p:sp>
      <p:sp>
        <p:nvSpPr>
          <p:cNvPr id="12" name="Text Placeholder 1">
            <a:extLst>
              <a:ext uri="{FF2B5EF4-FFF2-40B4-BE49-F238E27FC236}">
                <a16:creationId xmlns:a16="http://schemas.microsoft.com/office/drawing/2014/main" id="{9C5BC36C-1F46-488C-B66D-4CAF65832F5B}"/>
              </a:ext>
            </a:extLst>
          </p:cNvPr>
          <p:cNvSpPr txBox="1">
            <a:spLocks/>
          </p:cNvSpPr>
          <p:nvPr/>
        </p:nvSpPr>
        <p:spPr>
          <a:xfrm>
            <a:off x="1969477" y="1273515"/>
            <a:ext cx="8317525" cy="2097389"/>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lvl="1" algn="just">
              <a:lnSpc>
                <a:spcPct val="160000"/>
              </a:lnSpc>
            </a:pPr>
            <a:r>
              <a:rPr lang="en-IN" sz="2000" dirty="0"/>
              <a:t>1. It’s for everyone who is using email service.</a:t>
            </a:r>
          </a:p>
          <a:p>
            <a:pPr marL="342900" lvl="1" algn="just">
              <a:lnSpc>
                <a:spcPct val="160000"/>
              </a:lnSpc>
            </a:pPr>
            <a:r>
              <a:rPr lang="en-IN" sz="2000" dirty="0"/>
              <a:t>2. </a:t>
            </a:r>
            <a:r>
              <a:rPr lang="en-US" dirty="0"/>
              <a:t> </a:t>
            </a:r>
            <a:r>
              <a:rPr lang="en-US" sz="2000" dirty="0"/>
              <a:t>There are nearly 4.26 billion email users worldwide.</a:t>
            </a:r>
          </a:p>
          <a:p>
            <a:pPr marL="342900" lvl="1" algn="just">
              <a:lnSpc>
                <a:spcPct val="160000"/>
              </a:lnSpc>
            </a:pPr>
            <a:r>
              <a:rPr lang="en-IN" sz="2000" dirty="0"/>
              <a:t>3. It is useful in different organizations, official, industrial, and business work for safe communication.</a:t>
            </a:r>
          </a:p>
        </p:txBody>
      </p:sp>
      <p:pic>
        <p:nvPicPr>
          <p:cNvPr id="8196" name="Picture 4" descr="Wovenware Expands Operations in First-Half 2022 | MarTech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54" y="3649173"/>
            <a:ext cx="5330092" cy="2998177"/>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100+ Software Engineer Pictures [HD] | Download Free Images on Unspla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7000" y="3667124"/>
            <a:ext cx="5267325"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77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1000"/>
                                        <p:tgtEl>
                                          <p:spTgt spid="12">
                                            <p:txEl>
                                              <p:pRg st="0" end="0"/>
                                            </p:txEl>
                                          </p:spTgt>
                                        </p:tgtEl>
                                      </p:cBhvr>
                                    </p:animEffect>
                                    <p:anim calcmode="lin" valueType="num">
                                      <p:cBhvr>
                                        <p:cTn id="2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2">
                                            <p:txEl>
                                              <p:pRg st="1" end="1"/>
                                            </p:txEl>
                                          </p:spTgt>
                                        </p:tgtEl>
                                        <p:attrNameLst>
                                          <p:attrName>style.visibility</p:attrName>
                                        </p:attrNameLst>
                                      </p:cBhvr>
                                      <p:to>
                                        <p:strVal val="visible"/>
                                      </p:to>
                                    </p:set>
                                    <p:animEffect transition="in" filter="fade">
                                      <p:cBhvr>
                                        <p:cTn id="26" dur="1000"/>
                                        <p:tgtEl>
                                          <p:spTgt spid="12">
                                            <p:txEl>
                                              <p:pRg st="1" end="1"/>
                                            </p:txEl>
                                          </p:spTgt>
                                        </p:tgtEl>
                                      </p:cBhvr>
                                    </p:animEffect>
                                    <p:anim calcmode="lin" valueType="num">
                                      <p:cBhvr>
                                        <p:cTn id="27"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animEffect transition="in" filter="fade">
                                      <p:cBhvr>
                                        <p:cTn id="31" dur="1000"/>
                                        <p:tgtEl>
                                          <p:spTgt spid="12">
                                            <p:txEl>
                                              <p:pRg st="2" end="2"/>
                                            </p:txEl>
                                          </p:spTgt>
                                        </p:tgtEl>
                                      </p:cBhvr>
                                    </p:animEffect>
                                    <p:anim calcmode="lin" valueType="num">
                                      <p:cBhvr>
                                        <p:cTn id="3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www.w3.org/XML/1998/namespace"/>
    <ds:schemaRef ds:uri="http://purl.org/dc/dcmitype/"/>
    <ds:schemaRef ds:uri="http://schemas.microsoft.com/office/2006/documentManagement/types"/>
    <ds:schemaRef ds:uri="http://schemas.microsoft.com/office/2006/metadata/properties"/>
    <ds:schemaRef ds:uri="http://schemas.openxmlformats.org/package/2006/metadata/core-properties"/>
    <ds:schemaRef ds:uri="http://purl.org/dc/terms/"/>
    <ds:schemaRef ds:uri="16c05727-aa75-4e4a-9b5f-8a80a1165891"/>
    <ds:schemaRef ds:uri="http://purl.org/dc/elements/1.1/"/>
    <ds:schemaRef ds:uri="71af3243-3dd4-4a8d-8c0d-dd76da1f02a5"/>
    <ds:schemaRef ds:uri="http://schemas.microsoft.com/office/infopath/2007/PartnerControls"/>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1707</TotalTime>
  <Words>1012</Words>
  <Application>Microsoft Office PowerPoint</Application>
  <PresentationFormat>Widescreen</PresentationFormat>
  <Paragraphs>92</Paragraphs>
  <Slides>15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Arial Black</vt:lpstr>
      <vt:lpstr>Arial Rounded MT Bold</vt:lpstr>
      <vt:lpstr>Berlin Sans FB Demi</vt:lpstr>
      <vt:lpstr>Britannic Bold</vt:lpstr>
      <vt:lpstr>Calibri</vt:lpstr>
      <vt:lpstr>Calisto MT</vt:lpstr>
      <vt:lpstr>Cambria</vt:lpstr>
      <vt:lpstr>Courier New</vt:lpstr>
      <vt:lpstr>Trebuchet MS</vt:lpstr>
      <vt:lpstr>Wingdings</vt:lpstr>
      <vt:lpstr>Wingdings 3</vt:lpstr>
      <vt:lpstr>Facet</vt:lpstr>
      <vt:lpstr> SMS AND EMAIL SPAM DETECTION</vt:lpstr>
      <vt:lpstr>PROJECT TITLE  SMS AND EMAIL SPAM DETECTION</vt:lpstr>
      <vt:lpstr>AGENDA</vt:lpstr>
      <vt:lpstr>PROBLEM  STATEMENT</vt:lpstr>
      <vt:lpstr>PROJECT  OVERVIEW</vt:lpstr>
      <vt:lpstr>PowerPoint Presentation</vt:lpstr>
      <vt:lpstr>PowerPoint Presentation</vt:lpstr>
      <vt:lpstr>PowerPoint Presentation</vt:lpstr>
      <vt:lpstr>PowerPoint Presentation</vt:lpstr>
      <vt:lpstr>YOUR SOLUTION AND ITS VALUE PROPOSITION</vt:lpstr>
      <vt:lpstr>YOUR SOLUTION AND ITS VALUE PROPOSITION</vt:lpstr>
      <vt:lpstr>PowerPoint Presentation</vt:lpstr>
      <vt:lpstr>PowerPoint Presentation</vt:lpstr>
      <vt:lpstr>MEET OUR TEAM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sakshiarude386@outlook.com</cp:lastModifiedBy>
  <cp:revision>118</cp:revision>
  <dcterms:created xsi:type="dcterms:W3CDTF">2021-07-11T13:13:15Z</dcterms:created>
  <dcterms:modified xsi:type="dcterms:W3CDTF">2022-12-15T17:52:26Z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