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72" r:id="rId11"/>
    <p:sldId id="273" r:id="rId12"/>
    <p:sldId id="274" r:id="rId13"/>
    <p:sldId id="275" r:id="rId14"/>
    <p:sldId id="276" r:id="rId15"/>
    <p:sldId id="277" r:id="rId16"/>
    <p:sldId id="278" r:id="rId17"/>
    <p:sldId id="279" r:id="rId18"/>
    <p:sldId id="265" r:id="rId19"/>
    <p:sldId id="280"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5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BBB158-50E4-4FC5-8AE5-5231EF936731}"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9419481A-7848-4EEE-A0AD-8E41C69C2BF9}">
      <dgm:prSet/>
      <dgm:spPr/>
      <dgm:t>
        <a:bodyPr/>
        <a:lstStyle/>
        <a:p>
          <a:r>
            <a:rPr lang="en-US"/>
            <a:t>X Education , An education company named sells online courses to industry professionals</a:t>
          </a:r>
        </a:p>
      </dgm:t>
    </dgm:pt>
    <dgm:pt modelId="{9BB3FA99-CF8F-43B7-B8A5-357B6635212D}" type="parTrans" cxnId="{D66E2535-07C6-44CE-A4F1-80B12D8EB790}">
      <dgm:prSet/>
      <dgm:spPr/>
      <dgm:t>
        <a:bodyPr/>
        <a:lstStyle/>
        <a:p>
          <a:endParaRPr lang="en-US"/>
        </a:p>
      </dgm:t>
    </dgm:pt>
    <dgm:pt modelId="{C0901902-A6A4-4FEB-88BD-3E022B33549A}" type="sibTrans" cxnId="{D66E2535-07C6-44CE-A4F1-80B12D8EB790}">
      <dgm:prSet/>
      <dgm:spPr/>
      <dgm:t>
        <a:bodyPr/>
        <a:lstStyle/>
        <a:p>
          <a:endParaRPr lang="en-US"/>
        </a:p>
      </dgm:t>
    </dgm:pt>
    <dgm:pt modelId="{4DA5AE41-3A4D-43E9-8561-5AD1F7DB95A6}">
      <dgm:prSet/>
      <dgm:spPr/>
      <dgm:t>
        <a:bodyPr/>
        <a:lstStyle/>
        <a:p>
          <a:r>
            <a:rPr lang="en-US"/>
            <a:t>Many interested professionals land on their website</a:t>
          </a:r>
        </a:p>
      </dgm:t>
    </dgm:pt>
    <dgm:pt modelId="{740ECBB1-7C10-4E45-A13D-0C5F6A4FA0BA}" type="parTrans" cxnId="{0CC714EB-8175-421C-89E4-E49983509440}">
      <dgm:prSet/>
      <dgm:spPr/>
      <dgm:t>
        <a:bodyPr/>
        <a:lstStyle/>
        <a:p>
          <a:endParaRPr lang="en-US"/>
        </a:p>
      </dgm:t>
    </dgm:pt>
    <dgm:pt modelId="{14ADB2B2-95E1-4315-9BF3-40AB447B4CC9}" type="sibTrans" cxnId="{0CC714EB-8175-421C-89E4-E49983509440}">
      <dgm:prSet/>
      <dgm:spPr/>
      <dgm:t>
        <a:bodyPr/>
        <a:lstStyle/>
        <a:p>
          <a:endParaRPr lang="en-US"/>
        </a:p>
      </dgm:t>
    </dgm:pt>
    <dgm:pt modelId="{8EC50714-CCD6-4656-9F92-238F52BC356B}">
      <dgm:prSet/>
      <dgm:spPr/>
      <dgm:t>
        <a:bodyPr/>
        <a:lstStyle/>
        <a:p>
          <a:r>
            <a:rPr lang="en-US"/>
            <a:t>The company markets its courses on several websites like Google. Once these people land on the website, they might browse the courses or fill up a form for the course or watch some videos</a:t>
          </a:r>
        </a:p>
      </dgm:t>
    </dgm:pt>
    <dgm:pt modelId="{5533C023-CED7-4947-9000-ECD77D1A466F}" type="parTrans" cxnId="{9753A292-590D-4D9B-ABBD-D9F5760BDBDD}">
      <dgm:prSet/>
      <dgm:spPr/>
      <dgm:t>
        <a:bodyPr/>
        <a:lstStyle/>
        <a:p>
          <a:endParaRPr lang="en-US"/>
        </a:p>
      </dgm:t>
    </dgm:pt>
    <dgm:pt modelId="{6F3D58FA-ECE6-4D6E-B8F9-8A43CEAA93DA}" type="sibTrans" cxnId="{9753A292-590D-4D9B-ABBD-D9F5760BDBDD}">
      <dgm:prSet/>
      <dgm:spPr/>
      <dgm:t>
        <a:bodyPr/>
        <a:lstStyle/>
        <a:p>
          <a:endParaRPr lang="en-US"/>
        </a:p>
      </dgm:t>
    </dgm:pt>
    <dgm:pt modelId="{281A1A5F-7AB4-4EE3-B251-0C6FADAAF893}">
      <dgm:prSet/>
      <dgm:spPr/>
      <dgm:t>
        <a:bodyPr/>
        <a:lstStyle/>
        <a:p>
          <a:r>
            <a:rPr lang="en-US"/>
            <a:t>When these people fill up a form providing their email address or phone number, they are classified to be a lead</a:t>
          </a:r>
        </a:p>
      </dgm:t>
    </dgm:pt>
    <dgm:pt modelId="{C570AB7F-4606-41AE-A771-8CF0A8860F1D}" type="parTrans" cxnId="{36E277CC-1096-4EC8-8926-168CED03CB60}">
      <dgm:prSet/>
      <dgm:spPr/>
      <dgm:t>
        <a:bodyPr/>
        <a:lstStyle/>
        <a:p>
          <a:endParaRPr lang="en-US"/>
        </a:p>
      </dgm:t>
    </dgm:pt>
    <dgm:pt modelId="{9932D0CA-D3D9-4B63-A0D9-2BEAFC39E5E3}" type="sibTrans" cxnId="{36E277CC-1096-4EC8-8926-168CED03CB60}">
      <dgm:prSet/>
      <dgm:spPr/>
      <dgm:t>
        <a:bodyPr/>
        <a:lstStyle/>
        <a:p>
          <a:endParaRPr lang="en-US"/>
        </a:p>
      </dgm:t>
    </dgm:pt>
    <dgm:pt modelId="{460D59CA-2F14-4B83-AB03-4ADDAEACDFAD}">
      <dgm:prSet/>
      <dgm:spPr/>
      <dgm:t>
        <a:bodyPr/>
        <a:lstStyle/>
        <a:p>
          <a:r>
            <a:rPr lang="en-US"/>
            <a:t>Once these leads are acquired, employees from the sales team start making calls, writing emails, etc. Through this process, some of the leads get converted while most do not</a:t>
          </a:r>
        </a:p>
      </dgm:t>
    </dgm:pt>
    <dgm:pt modelId="{FAA36752-E968-4DFB-8275-EEF37EB11997}" type="parTrans" cxnId="{FF406F87-54B8-4724-A99B-C3DD7F65BBC0}">
      <dgm:prSet/>
      <dgm:spPr/>
      <dgm:t>
        <a:bodyPr/>
        <a:lstStyle/>
        <a:p>
          <a:endParaRPr lang="en-US"/>
        </a:p>
      </dgm:t>
    </dgm:pt>
    <dgm:pt modelId="{6C606559-D5D2-425B-A5DD-E8FAF71B1832}" type="sibTrans" cxnId="{FF406F87-54B8-4724-A99B-C3DD7F65BBC0}">
      <dgm:prSet/>
      <dgm:spPr/>
      <dgm:t>
        <a:bodyPr/>
        <a:lstStyle/>
        <a:p>
          <a:endParaRPr lang="en-US"/>
        </a:p>
      </dgm:t>
    </dgm:pt>
    <dgm:pt modelId="{78E24F3B-45EA-4CBE-8CA7-AE9A4177BB4E}">
      <dgm:prSet/>
      <dgm:spPr/>
      <dgm:t>
        <a:bodyPr/>
        <a:lstStyle/>
        <a:p>
          <a:r>
            <a:rPr lang="en-US"/>
            <a:t>The typical lead conversion rate at X education is around 30%</a:t>
          </a:r>
          <a:br>
            <a:rPr lang="en-US"/>
          </a:br>
          <a:endParaRPr lang="en-US"/>
        </a:p>
      </dgm:t>
    </dgm:pt>
    <dgm:pt modelId="{009DA6EA-70B4-4C92-A629-ACBA8F46A398}" type="parTrans" cxnId="{F91B48B3-60B2-4C07-B297-2E3EA7FC3DCA}">
      <dgm:prSet/>
      <dgm:spPr/>
      <dgm:t>
        <a:bodyPr/>
        <a:lstStyle/>
        <a:p>
          <a:endParaRPr lang="en-US"/>
        </a:p>
      </dgm:t>
    </dgm:pt>
    <dgm:pt modelId="{32756DED-8DBB-4296-A364-D6E7E8FB36E2}" type="sibTrans" cxnId="{F91B48B3-60B2-4C07-B297-2E3EA7FC3DCA}">
      <dgm:prSet/>
      <dgm:spPr/>
      <dgm:t>
        <a:bodyPr/>
        <a:lstStyle/>
        <a:p>
          <a:endParaRPr lang="en-US"/>
        </a:p>
      </dgm:t>
    </dgm:pt>
    <dgm:pt modelId="{108942A8-8BD0-48F0-BFDD-4AA4AC4B0478}" type="pres">
      <dgm:prSet presAssocID="{FCBBB158-50E4-4FC5-8AE5-5231EF936731}" presName="linear" presStyleCnt="0">
        <dgm:presLayoutVars>
          <dgm:animLvl val="lvl"/>
          <dgm:resizeHandles val="exact"/>
        </dgm:presLayoutVars>
      </dgm:prSet>
      <dgm:spPr/>
    </dgm:pt>
    <dgm:pt modelId="{6C5959F1-CAF2-4EFC-8DE6-75D07C191C4C}" type="pres">
      <dgm:prSet presAssocID="{9419481A-7848-4EEE-A0AD-8E41C69C2BF9}" presName="parentText" presStyleLbl="node1" presStyleIdx="0" presStyleCnt="6">
        <dgm:presLayoutVars>
          <dgm:chMax val="0"/>
          <dgm:bulletEnabled val="1"/>
        </dgm:presLayoutVars>
      </dgm:prSet>
      <dgm:spPr/>
    </dgm:pt>
    <dgm:pt modelId="{90C9F83D-592C-4738-B796-CA5A9E6F26C3}" type="pres">
      <dgm:prSet presAssocID="{C0901902-A6A4-4FEB-88BD-3E022B33549A}" presName="spacer" presStyleCnt="0"/>
      <dgm:spPr/>
    </dgm:pt>
    <dgm:pt modelId="{CEE8DA51-685C-4AC0-8925-501BC13C62D6}" type="pres">
      <dgm:prSet presAssocID="{4DA5AE41-3A4D-43E9-8561-5AD1F7DB95A6}" presName="parentText" presStyleLbl="node1" presStyleIdx="1" presStyleCnt="6">
        <dgm:presLayoutVars>
          <dgm:chMax val="0"/>
          <dgm:bulletEnabled val="1"/>
        </dgm:presLayoutVars>
      </dgm:prSet>
      <dgm:spPr/>
    </dgm:pt>
    <dgm:pt modelId="{59D742FF-CF0E-4A1E-9B6F-BFB671C07B49}" type="pres">
      <dgm:prSet presAssocID="{14ADB2B2-95E1-4315-9BF3-40AB447B4CC9}" presName="spacer" presStyleCnt="0"/>
      <dgm:spPr/>
    </dgm:pt>
    <dgm:pt modelId="{044C1F29-2EF1-468F-8BC8-44E22AA34412}" type="pres">
      <dgm:prSet presAssocID="{8EC50714-CCD6-4656-9F92-238F52BC356B}" presName="parentText" presStyleLbl="node1" presStyleIdx="2" presStyleCnt="6">
        <dgm:presLayoutVars>
          <dgm:chMax val="0"/>
          <dgm:bulletEnabled val="1"/>
        </dgm:presLayoutVars>
      </dgm:prSet>
      <dgm:spPr/>
    </dgm:pt>
    <dgm:pt modelId="{B3614B3A-90A6-49BD-A756-76FAE5DA0BE4}" type="pres">
      <dgm:prSet presAssocID="{6F3D58FA-ECE6-4D6E-B8F9-8A43CEAA93DA}" presName="spacer" presStyleCnt="0"/>
      <dgm:spPr/>
    </dgm:pt>
    <dgm:pt modelId="{B2AAC3D2-6D0A-45A3-A84A-03350ADD8E8E}" type="pres">
      <dgm:prSet presAssocID="{281A1A5F-7AB4-4EE3-B251-0C6FADAAF893}" presName="parentText" presStyleLbl="node1" presStyleIdx="3" presStyleCnt="6">
        <dgm:presLayoutVars>
          <dgm:chMax val="0"/>
          <dgm:bulletEnabled val="1"/>
        </dgm:presLayoutVars>
      </dgm:prSet>
      <dgm:spPr/>
    </dgm:pt>
    <dgm:pt modelId="{36AFE2A1-3021-459B-89BE-17664A342186}" type="pres">
      <dgm:prSet presAssocID="{9932D0CA-D3D9-4B63-A0D9-2BEAFC39E5E3}" presName="spacer" presStyleCnt="0"/>
      <dgm:spPr/>
    </dgm:pt>
    <dgm:pt modelId="{D080D25E-EEB4-49A9-A5B6-43D76C952FF0}" type="pres">
      <dgm:prSet presAssocID="{460D59CA-2F14-4B83-AB03-4ADDAEACDFAD}" presName="parentText" presStyleLbl="node1" presStyleIdx="4" presStyleCnt="6">
        <dgm:presLayoutVars>
          <dgm:chMax val="0"/>
          <dgm:bulletEnabled val="1"/>
        </dgm:presLayoutVars>
      </dgm:prSet>
      <dgm:spPr/>
    </dgm:pt>
    <dgm:pt modelId="{529CB65B-4698-4E26-B882-DFC93ADF24EA}" type="pres">
      <dgm:prSet presAssocID="{6C606559-D5D2-425B-A5DD-E8FAF71B1832}" presName="spacer" presStyleCnt="0"/>
      <dgm:spPr/>
    </dgm:pt>
    <dgm:pt modelId="{19F4C431-4BF9-4DA4-9DE1-4AAB73D3F832}" type="pres">
      <dgm:prSet presAssocID="{78E24F3B-45EA-4CBE-8CA7-AE9A4177BB4E}" presName="parentText" presStyleLbl="node1" presStyleIdx="5" presStyleCnt="6">
        <dgm:presLayoutVars>
          <dgm:chMax val="0"/>
          <dgm:bulletEnabled val="1"/>
        </dgm:presLayoutVars>
      </dgm:prSet>
      <dgm:spPr/>
    </dgm:pt>
  </dgm:ptLst>
  <dgm:cxnLst>
    <dgm:cxn modelId="{3B399905-48F1-463F-B941-B54E4F2E0EB9}" type="presOf" srcId="{460D59CA-2F14-4B83-AB03-4ADDAEACDFAD}" destId="{D080D25E-EEB4-49A9-A5B6-43D76C952FF0}" srcOrd="0" destOrd="0" presId="urn:microsoft.com/office/officeart/2005/8/layout/vList2"/>
    <dgm:cxn modelId="{D66E2535-07C6-44CE-A4F1-80B12D8EB790}" srcId="{FCBBB158-50E4-4FC5-8AE5-5231EF936731}" destId="{9419481A-7848-4EEE-A0AD-8E41C69C2BF9}" srcOrd="0" destOrd="0" parTransId="{9BB3FA99-CF8F-43B7-B8A5-357B6635212D}" sibTransId="{C0901902-A6A4-4FEB-88BD-3E022B33549A}"/>
    <dgm:cxn modelId="{537DA935-70A8-4BFA-9DC5-CBE952D3DEEB}" type="presOf" srcId="{9419481A-7848-4EEE-A0AD-8E41C69C2BF9}" destId="{6C5959F1-CAF2-4EFC-8DE6-75D07C191C4C}" srcOrd="0" destOrd="0" presId="urn:microsoft.com/office/officeart/2005/8/layout/vList2"/>
    <dgm:cxn modelId="{2289D93C-DF25-4969-985B-365E8F896FCF}" type="presOf" srcId="{78E24F3B-45EA-4CBE-8CA7-AE9A4177BB4E}" destId="{19F4C431-4BF9-4DA4-9DE1-4AAB73D3F832}" srcOrd="0" destOrd="0" presId="urn:microsoft.com/office/officeart/2005/8/layout/vList2"/>
    <dgm:cxn modelId="{F73CA56B-6D62-46E8-9705-50DF2CB64ACE}" type="presOf" srcId="{4DA5AE41-3A4D-43E9-8561-5AD1F7DB95A6}" destId="{CEE8DA51-685C-4AC0-8925-501BC13C62D6}" srcOrd="0" destOrd="0" presId="urn:microsoft.com/office/officeart/2005/8/layout/vList2"/>
    <dgm:cxn modelId="{59425779-90D5-49CB-A9C1-05FC80CAC6D5}" type="presOf" srcId="{8EC50714-CCD6-4656-9F92-238F52BC356B}" destId="{044C1F29-2EF1-468F-8BC8-44E22AA34412}" srcOrd="0" destOrd="0" presId="urn:microsoft.com/office/officeart/2005/8/layout/vList2"/>
    <dgm:cxn modelId="{FF406F87-54B8-4724-A99B-C3DD7F65BBC0}" srcId="{FCBBB158-50E4-4FC5-8AE5-5231EF936731}" destId="{460D59CA-2F14-4B83-AB03-4ADDAEACDFAD}" srcOrd="4" destOrd="0" parTransId="{FAA36752-E968-4DFB-8275-EEF37EB11997}" sibTransId="{6C606559-D5D2-425B-A5DD-E8FAF71B1832}"/>
    <dgm:cxn modelId="{9753A292-590D-4D9B-ABBD-D9F5760BDBDD}" srcId="{FCBBB158-50E4-4FC5-8AE5-5231EF936731}" destId="{8EC50714-CCD6-4656-9F92-238F52BC356B}" srcOrd="2" destOrd="0" parTransId="{5533C023-CED7-4947-9000-ECD77D1A466F}" sibTransId="{6F3D58FA-ECE6-4D6E-B8F9-8A43CEAA93DA}"/>
    <dgm:cxn modelId="{C9761EB0-A8CB-4554-B257-2EAB81299747}" type="presOf" srcId="{281A1A5F-7AB4-4EE3-B251-0C6FADAAF893}" destId="{B2AAC3D2-6D0A-45A3-A84A-03350ADD8E8E}" srcOrd="0" destOrd="0" presId="urn:microsoft.com/office/officeart/2005/8/layout/vList2"/>
    <dgm:cxn modelId="{F91B48B3-60B2-4C07-B297-2E3EA7FC3DCA}" srcId="{FCBBB158-50E4-4FC5-8AE5-5231EF936731}" destId="{78E24F3B-45EA-4CBE-8CA7-AE9A4177BB4E}" srcOrd="5" destOrd="0" parTransId="{009DA6EA-70B4-4C92-A629-ACBA8F46A398}" sibTransId="{32756DED-8DBB-4296-A364-D6E7E8FB36E2}"/>
    <dgm:cxn modelId="{36E277CC-1096-4EC8-8926-168CED03CB60}" srcId="{FCBBB158-50E4-4FC5-8AE5-5231EF936731}" destId="{281A1A5F-7AB4-4EE3-B251-0C6FADAAF893}" srcOrd="3" destOrd="0" parTransId="{C570AB7F-4606-41AE-A771-8CF0A8860F1D}" sibTransId="{9932D0CA-D3D9-4B63-A0D9-2BEAFC39E5E3}"/>
    <dgm:cxn modelId="{5B83D3DE-0F21-43D5-908C-776203927013}" type="presOf" srcId="{FCBBB158-50E4-4FC5-8AE5-5231EF936731}" destId="{108942A8-8BD0-48F0-BFDD-4AA4AC4B0478}" srcOrd="0" destOrd="0" presId="urn:microsoft.com/office/officeart/2005/8/layout/vList2"/>
    <dgm:cxn modelId="{0CC714EB-8175-421C-89E4-E49983509440}" srcId="{FCBBB158-50E4-4FC5-8AE5-5231EF936731}" destId="{4DA5AE41-3A4D-43E9-8561-5AD1F7DB95A6}" srcOrd="1" destOrd="0" parTransId="{740ECBB1-7C10-4E45-A13D-0C5F6A4FA0BA}" sibTransId="{14ADB2B2-95E1-4315-9BF3-40AB447B4CC9}"/>
    <dgm:cxn modelId="{BC422C6B-C3C1-421A-8FB7-727805A03958}" type="presParOf" srcId="{108942A8-8BD0-48F0-BFDD-4AA4AC4B0478}" destId="{6C5959F1-CAF2-4EFC-8DE6-75D07C191C4C}" srcOrd="0" destOrd="0" presId="urn:microsoft.com/office/officeart/2005/8/layout/vList2"/>
    <dgm:cxn modelId="{225CEB78-7EC0-4D56-B755-1AA62278A491}" type="presParOf" srcId="{108942A8-8BD0-48F0-BFDD-4AA4AC4B0478}" destId="{90C9F83D-592C-4738-B796-CA5A9E6F26C3}" srcOrd="1" destOrd="0" presId="urn:microsoft.com/office/officeart/2005/8/layout/vList2"/>
    <dgm:cxn modelId="{A15F7FF3-A78C-4D67-B5E5-36B768DA3CC5}" type="presParOf" srcId="{108942A8-8BD0-48F0-BFDD-4AA4AC4B0478}" destId="{CEE8DA51-685C-4AC0-8925-501BC13C62D6}" srcOrd="2" destOrd="0" presId="urn:microsoft.com/office/officeart/2005/8/layout/vList2"/>
    <dgm:cxn modelId="{C17B32A0-7714-46C9-B79B-55A6F8163136}" type="presParOf" srcId="{108942A8-8BD0-48F0-BFDD-4AA4AC4B0478}" destId="{59D742FF-CF0E-4A1E-9B6F-BFB671C07B49}" srcOrd="3" destOrd="0" presId="urn:microsoft.com/office/officeart/2005/8/layout/vList2"/>
    <dgm:cxn modelId="{0269DEC8-7B83-4000-B922-7A18D901EE83}" type="presParOf" srcId="{108942A8-8BD0-48F0-BFDD-4AA4AC4B0478}" destId="{044C1F29-2EF1-468F-8BC8-44E22AA34412}" srcOrd="4" destOrd="0" presId="urn:microsoft.com/office/officeart/2005/8/layout/vList2"/>
    <dgm:cxn modelId="{55D7895F-522B-4083-BEC7-252DED57ED8D}" type="presParOf" srcId="{108942A8-8BD0-48F0-BFDD-4AA4AC4B0478}" destId="{B3614B3A-90A6-49BD-A756-76FAE5DA0BE4}" srcOrd="5" destOrd="0" presId="urn:microsoft.com/office/officeart/2005/8/layout/vList2"/>
    <dgm:cxn modelId="{6018D3C2-CF6F-49E5-89EC-0124D724EE63}" type="presParOf" srcId="{108942A8-8BD0-48F0-BFDD-4AA4AC4B0478}" destId="{B2AAC3D2-6D0A-45A3-A84A-03350ADD8E8E}" srcOrd="6" destOrd="0" presId="urn:microsoft.com/office/officeart/2005/8/layout/vList2"/>
    <dgm:cxn modelId="{29A527E9-542E-4FB2-8B4E-138A23762BD0}" type="presParOf" srcId="{108942A8-8BD0-48F0-BFDD-4AA4AC4B0478}" destId="{36AFE2A1-3021-459B-89BE-17664A342186}" srcOrd="7" destOrd="0" presId="urn:microsoft.com/office/officeart/2005/8/layout/vList2"/>
    <dgm:cxn modelId="{EA22EE63-C671-49EC-B5E6-E1EF49214267}" type="presParOf" srcId="{108942A8-8BD0-48F0-BFDD-4AA4AC4B0478}" destId="{D080D25E-EEB4-49A9-A5B6-43D76C952FF0}" srcOrd="8" destOrd="0" presId="urn:microsoft.com/office/officeart/2005/8/layout/vList2"/>
    <dgm:cxn modelId="{BC0F088A-EBD6-430C-ACCA-C6F230F52FCF}" type="presParOf" srcId="{108942A8-8BD0-48F0-BFDD-4AA4AC4B0478}" destId="{529CB65B-4698-4E26-B882-DFC93ADF24EA}" srcOrd="9" destOrd="0" presId="urn:microsoft.com/office/officeart/2005/8/layout/vList2"/>
    <dgm:cxn modelId="{0D0BE89B-7920-48DA-AB48-907A7CE2B8B9}" type="presParOf" srcId="{108942A8-8BD0-48F0-BFDD-4AA4AC4B0478}" destId="{19F4C431-4BF9-4DA4-9DE1-4AAB73D3F832}"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D4BE84-EC46-411E-AA83-D6C37B8001DA}"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30E31FBE-AFF2-4ACA-B73B-5F9835E51102}">
      <dgm:prSet/>
      <dgm:spPr/>
      <dgm:t>
        <a:bodyPr/>
        <a:lstStyle/>
        <a:p>
          <a:r>
            <a:rPr lang="en-US"/>
            <a:t>X Education gets a lot of leads but its lead conversion rate is very poor </a:t>
          </a:r>
        </a:p>
      </dgm:t>
    </dgm:pt>
    <dgm:pt modelId="{037AAAB6-1D0F-473D-8BC7-F3B9F61540A7}" type="parTrans" cxnId="{78807476-315F-4624-98C3-292EEDB4D1FB}">
      <dgm:prSet/>
      <dgm:spPr/>
      <dgm:t>
        <a:bodyPr/>
        <a:lstStyle/>
        <a:p>
          <a:endParaRPr lang="en-US"/>
        </a:p>
      </dgm:t>
    </dgm:pt>
    <dgm:pt modelId="{CB8C3810-830E-46EB-8E22-E36CCBDE0403}" type="sibTrans" cxnId="{78807476-315F-4624-98C3-292EEDB4D1FB}">
      <dgm:prSet/>
      <dgm:spPr/>
      <dgm:t>
        <a:bodyPr/>
        <a:lstStyle/>
        <a:p>
          <a:endParaRPr lang="en-US"/>
        </a:p>
      </dgm:t>
    </dgm:pt>
    <dgm:pt modelId="{EFD5FEBF-B653-4E49-B9A6-5FCBAD85FBB8}">
      <dgm:prSet/>
      <dgm:spPr/>
      <dgm:t>
        <a:bodyPr/>
        <a:lstStyle/>
        <a:p>
          <a:r>
            <a:rPr lang="en-US"/>
            <a:t>To make this process more efficient, the company wishes to identify the most potential leads, also known as ‘Hot Leads’</a:t>
          </a:r>
        </a:p>
      </dgm:t>
    </dgm:pt>
    <dgm:pt modelId="{0F7B4558-8536-4D5F-9152-AD17E8CFD517}" type="parTrans" cxnId="{B6C91D33-70CB-4737-A1BE-1E847AE0FD74}">
      <dgm:prSet/>
      <dgm:spPr/>
      <dgm:t>
        <a:bodyPr/>
        <a:lstStyle/>
        <a:p>
          <a:endParaRPr lang="en-US"/>
        </a:p>
      </dgm:t>
    </dgm:pt>
    <dgm:pt modelId="{462CD174-AC8A-4D85-BC5C-0315DEFF9F6A}" type="sibTrans" cxnId="{B6C91D33-70CB-4737-A1BE-1E847AE0FD74}">
      <dgm:prSet/>
      <dgm:spPr/>
      <dgm:t>
        <a:bodyPr/>
        <a:lstStyle/>
        <a:p>
          <a:endParaRPr lang="en-US"/>
        </a:p>
      </dgm:t>
    </dgm:pt>
    <dgm:pt modelId="{55C6139B-A66A-4A95-8D18-3BAB17CE8979}">
      <dgm:prSet/>
      <dgm:spPr/>
      <dgm:t>
        <a:bodyPr/>
        <a:lstStyle/>
        <a:p>
          <a:r>
            <a:rPr lang="en-US"/>
            <a:t>If they successfully identify this set of leads, the lead conversion rate should go up as the sales team will now be focusing more on communicating with the potential leads rather than making calls to everyone</a:t>
          </a:r>
          <a:br>
            <a:rPr lang="en-US"/>
          </a:br>
          <a:endParaRPr lang="en-US"/>
        </a:p>
      </dgm:t>
    </dgm:pt>
    <dgm:pt modelId="{369E6C0A-9CF7-4090-89B4-DF5BC71483A9}" type="parTrans" cxnId="{536635C4-0D8D-4AA8-A69D-37EE16569E4E}">
      <dgm:prSet/>
      <dgm:spPr/>
      <dgm:t>
        <a:bodyPr/>
        <a:lstStyle/>
        <a:p>
          <a:endParaRPr lang="en-US"/>
        </a:p>
      </dgm:t>
    </dgm:pt>
    <dgm:pt modelId="{935A11FF-3B6C-4807-949B-4DFFB35EA0E0}" type="sibTrans" cxnId="{536635C4-0D8D-4AA8-A69D-37EE16569E4E}">
      <dgm:prSet/>
      <dgm:spPr/>
      <dgm:t>
        <a:bodyPr/>
        <a:lstStyle/>
        <a:p>
          <a:endParaRPr lang="en-US"/>
        </a:p>
      </dgm:t>
    </dgm:pt>
    <dgm:pt modelId="{FF1CE019-21B4-447A-A927-3EA4A7701433}">
      <dgm:prSet/>
      <dgm:spPr/>
      <dgm:t>
        <a:bodyPr/>
        <a:lstStyle/>
        <a:p>
          <a:r>
            <a:rPr lang="en-US"/>
            <a:t>We will help them to select the most promising leads, i.e. the leads that are most likely to convert into paying customers. </a:t>
          </a:r>
        </a:p>
      </dgm:t>
    </dgm:pt>
    <dgm:pt modelId="{C88EC1CA-3E34-4532-9AB8-6255F7CADD8F}" type="parTrans" cxnId="{5A6EEA4E-40CD-4439-802D-705A0ED78263}">
      <dgm:prSet/>
      <dgm:spPr/>
      <dgm:t>
        <a:bodyPr/>
        <a:lstStyle/>
        <a:p>
          <a:endParaRPr lang="en-US"/>
        </a:p>
      </dgm:t>
    </dgm:pt>
    <dgm:pt modelId="{0CF03E8D-4AAD-48FA-88FF-27ECFD759B48}" type="sibTrans" cxnId="{5A6EEA4E-40CD-4439-802D-705A0ED78263}">
      <dgm:prSet/>
      <dgm:spPr/>
      <dgm:t>
        <a:bodyPr/>
        <a:lstStyle/>
        <a:p>
          <a:endParaRPr lang="en-US"/>
        </a:p>
      </dgm:t>
    </dgm:pt>
    <dgm:pt modelId="{C17CD06F-896E-4F26-9F20-0AFCA65C85A6}">
      <dgm:prSet/>
      <dgm:spPr/>
      <dgm:t>
        <a:bodyPr/>
        <a:lstStyle/>
        <a:p>
          <a:r>
            <a:rPr lang="en-US"/>
            <a:t>We are  required to build a model wherein we need to assign a lead score to each of the leads such that the customers with higher lead score have a higher conversion chance</a:t>
          </a:r>
        </a:p>
      </dgm:t>
    </dgm:pt>
    <dgm:pt modelId="{04F384F7-4503-4256-BF50-F48924879695}" type="parTrans" cxnId="{2A2FEA5C-F2CA-4861-8CD1-51EE2B01C94D}">
      <dgm:prSet/>
      <dgm:spPr/>
      <dgm:t>
        <a:bodyPr/>
        <a:lstStyle/>
        <a:p>
          <a:endParaRPr lang="en-US"/>
        </a:p>
      </dgm:t>
    </dgm:pt>
    <dgm:pt modelId="{1001B87C-34EB-4786-A3E6-1FD2C5884A08}" type="sibTrans" cxnId="{2A2FEA5C-F2CA-4861-8CD1-51EE2B01C94D}">
      <dgm:prSet/>
      <dgm:spPr/>
      <dgm:t>
        <a:bodyPr/>
        <a:lstStyle/>
        <a:p>
          <a:endParaRPr lang="en-US"/>
        </a:p>
      </dgm:t>
    </dgm:pt>
    <dgm:pt modelId="{E8165BE2-4C08-4328-AAA3-6CB4A6EB2BAB}">
      <dgm:prSet/>
      <dgm:spPr/>
      <dgm:t>
        <a:bodyPr/>
        <a:lstStyle/>
        <a:p>
          <a:r>
            <a:rPr lang="en-US"/>
            <a:t>The CEO, in particular, has given a ballpark of the target lead conversion rate to be 80%.</a:t>
          </a:r>
        </a:p>
      </dgm:t>
    </dgm:pt>
    <dgm:pt modelId="{071C702A-BE04-4395-9E2D-199D44DF4897}" type="parTrans" cxnId="{FB491C89-976B-433C-AFC8-C26D9019F73A}">
      <dgm:prSet/>
      <dgm:spPr/>
      <dgm:t>
        <a:bodyPr/>
        <a:lstStyle/>
        <a:p>
          <a:endParaRPr lang="en-US"/>
        </a:p>
      </dgm:t>
    </dgm:pt>
    <dgm:pt modelId="{71E06DAB-68D5-419B-91C9-7BF47F34E097}" type="sibTrans" cxnId="{FB491C89-976B-433C-AFC8-C26D9019F73A}">
      <dgm:prSet/>
      <dgm:spPr/>
      <dgm:t>
        <a:bodyPr/>
        <a:lstStyle/>
        <a:p>
          <a:endParaRPr lang="en-US"/>
        </a:p>
      </dgm:t>
    </dgm:pt>
    <dgm:pt modelId="{EFB6086B-F8DD-4D14-8464-07C79F512AA1}" type="pres">
      <dgm:prSet presAssocID="{4DD4BE84-EC46-411E-AA83-D6C37B8001DA}" presName="linear" presStyleCnt="0">
        <dgm:presLayoutVars>
          <dgm:animLvl val="lvl"/>
          <dgm:resizeHandles val="exact"/>
        </dgm:presLayoutVars>
      </dgm:prSet>
      <dgm:spPr/>
    </dgm:pt>
    <dgm:pt modelId="{9999803A-9C69-422A-8139-0D0AF599ACBB}" type="pres">
      <dgm:prSet presAssocID="{30E31FBE-AFF2-4ACA-B73B-5F9835E51102}" presName="parentText" presStyleLbl="node1" presStyleIdx="0" presStyleCnt="6">
        <dgm:presLayoutVars>
          <dgm:chMax val="0"/>
          <dgm:bulletEnabled val="1"/>
        </dgm:presLayoutVars>
      </dgm:prSet>
      <dgm:spPr/>
    </dgm:pt>
    <dgm:pt modelId="{0EEF11DF-CDAC-4C94-9156-6DACA488B8D4}" type="pres">
      <dgm:prSet presAssocID="{CB8C3810-830E-46EB-8E22-E36CCBDE0403}" presName="spacer" presStyleCnt="0"/>
      <dgm:spPr/>
    </dgm:pt>
    <dgm:pt modelId="{467B3D1E-DBA2-41AB-A876-3D1DDD8EA2A7}" type="pres">
      <dgm:prSet presAssocID="{EFD5FEBF-B653-4E49-B9A6-5FCBAD85FBB8}" presName="parentText" presStyleLbl="node1" presStyleIdx="1" presStyleCnt="6">
        <dgm:presLayoutVars>
          <dgm:chMax val="0"/>
          <dgm:bulletEnabled val="1"/>
        </dgm:presLayoutVars>
      </dgm:prSet>
      <dgm:spPr/>
    </dgm:pt>
    <dgm:pt modelId="{5A3941EF-BFDC-41FF-ADAC-4D9CFA9A0B28}" type="pres">
      <dgm:prSet presAssocID="{462CD174-AC8A-4D85-BC5C-0315DEFF9F6A}" presName="spacer" presStyleCnt="0"/>
      <dgm:spPr/>
    </dgm:pt>
    <dgm:pt modelId="{5EC8072E-7A4A-4F55-8150-376C2719CD54}" type="pres">
      <dgm:prSet presAssocID="{55C6139B-A66A-4A95-8D18-3BAB17CE8979}" presName="parentText" presStyleLbl="node1" presStyleIdx="2" presStyleCnt="6">
        <dgm:presLayoutVars>
          <dgm:chMax val="0"/>
          <dgm:bulletEnabled val="1"/>
        </dgm:presLayoutVars>
      </dgm:prSet>
      <dgm:spPr/>
    </dgm:pt>
    <dgm:pt modelId="{C1758F8F-4E7F-4F6A-84D7-1B7BE1427891}" type="pres">
      <dgm:prSet presAssocID="{935A11FF-3B6C-4807-949B-4DFFB35EA0E0}" presName="spacer" presStyleCnt="0"/>
      <dgm:spPr/>
    </dgm:pt>
    <dgm:pt modelId="{392A4AA8-FD8D-44D7-8994-38032C56ED46}" type="pres">
      <dgm:prSet presAssocID="{FF1CE019-21B4-447A-A927-3EA4A7701433}" presName="parentText" presStyleLbl="node1" presStyleIdx="3" presStyleCnt="6">
        <dgm:presLayoutVars>
          <dgm:chMax val="0"/>
          <dgm:bulletEnabled val="1"/>
        </dgm:presLayoutVars>
      </dgm:prSet>
      <dgm:spPr/>
    </dgm:pt>
    <dgm:pt modelId="{8F9034B6-D3AA-45F6-8F7A-0D5B6A4ED116}" type="pres">
      <dgm:prSet presAssocID="{0CF03E8D-4AAD-48FA-88FF-27ECFD759B48}" presName="spacer" presStyleCnt="0"/>
      <dgm:spPr/>
    </dgm:pt>
    <dgm:pt modelId="{29969D2A-6F77-4CEC-92B1-1E7846AC035C}" type="pres">
      <dgm:prSet presAssocID="{C17CD06F-896E-4F26-9F20-0AFCA65C85A6}" presName="parentText" presStyleLbl="node1" presStyleIdx="4" presStyleCnt="6">
        <dgm:presLayoutVars>
          <dgm:chMax val="0"/>
          <dgm:bulletEnabled val="1"/>
        </dgm:presLayoutVars>
      </dgm:prSet>
      <dgm:spPr/>
    </dgm:pt>
    <dgm:pt modelId="{CD3F4E14-54FC-43A7-BA0D-3DE57908155F}" type="pres">
      <dgm:prSet presAssocID="{1001B87C-34EB-4786-A3E6-1FD2C5884A08}" presName="spacer" presStyleCnt="0"/>
      <dgm:spPr/>
    </dgm:pt>
    <dgm:pt modelId="{8D70D4C4-6597-4AAF-8221-897BE8B207F6}" type="pres">
      <dgm:prSet presAssocID="{E8165BE2-4C08-4328-AAA3-6CB4A6EB2BAB}" presName="parentText" presStyleLbl="node1" presStyleIdx="5" presStyleCnt="6">
        <dgm:presLayoutVars>
          <dgm:chMax val="0"/>
          <dgm:bulletEnabled val="1"/>
        </dgm:presLayoutVars>
      </dgm:prSet>
      <dgm:spPr/>
    </dgm:pt>
  </dgm:ptLst>
  <dgm:cxnLst>
    <dgm:cxn modelId="{E6ADFB12-826F-43E5-BCD7-64D44A17B17A}" type="presOf" srcId="{FF1CE019-21B4-447A-A927-3EA4A7701433}" destId="{392A4AA8-FD8D-44D7-8994-38032C56ED46}" srcOrd="0" destOrd="0" presId="urn:microsoft.com/office/officeart/2005/8/layout/vList2"/>
    <dgm:cxn modelId="{9716DD1E-5883-456B-B785-12FC7892D0F0}" type="presOf" srcId="{C17CD06F-896E-4F26-9F20-0AFCA65C85A6}" destId="{29969D2A-6F77-4CEC-92B1-1E7846AC035C}" srcOrd="0" destOrd="0" presId="urn:microsoft.com/office/officeart/2005/8/layout/vList2"/>
    <dgm:cxn modelId="{B6C91D33-70CB-4737-A1BE-1E847AE0FD74}" srcId="{4DD4BE84-EC46-411E-AA83-D6C37B8001DA}" destId="{EFD5FEBF-B653-4E49-B9A6-5FCBAD85FBB8}" srcOrd="1" destOrd="0" parTransId="{0F7B4558-8536-4D5F-9152-AD17E8CFD517}" sibTransId="{462CD174-AC8A-4D85-BC5C-0315DEFF9F6A}"/>
    <dgm:cxn modelId="{2A2FEA5C-F2CA-4861-8CD1-51EE2B01C94D}" srcId="{4DD4BE84-EC46-411E-AA83-D6C37B8001DA}" destId="{C17CD06F-896E-4F26-9F20-0AFCA65C85A6}" srcOrd="4" destOrd="0" parTransId="{04F384F7-4503-4256-BF50-F48924879695}" sibTransId="{1001B87C-34EB-4786-A3E6-1FD2C5884A08}"/>
    <dgm:cxn modelId="{5A6EEA4E-40CD-4439-802D-705A0ED78263}" srcId="{4DD4BE84-EC46-411E-AA83-D6C37B8001DA}" destId="{FF1CE019-21B4-447A-A927-3EA4A7701433}" srcOrd="3" destOrd="0" parTransId="{C88EC1CA-3E34-4532-9AB8-6255F7CADD8F}" sibTransId="{0CF03E8D-4AAD-48FA-88FF-27ECFD759B48}"/>
    <dgm:cxn modelId="{78807476-315F-4624-98C3-292EEDB4D1FB}" srcId="{4DD4BE84-EC46-411E-AA83-D6C37B8001DA}" destId="{30E31FBE-AFF2-4ACA-B73B-5F9835E51102}" srcOrd="0" destOrd="0" parTransId="{037AAAB6-1D0F-473D-8BC7-F3B9F61540A7}" sibTransId="{CB8C3810-830E-46EB-8E22-E36CCBDE0403}"/>
    <dgm:cxn modelId="{37F10D77-6DE3-4C17-89BC-0C48FBCEF332}" type="presOf" srcId="{30E31FBE-AFF2-4ACA-B73B-5F9835E51102}" destId="{9999803A-9C69-422A-8139-0D0AF599ACBB}" srcOrd="0" destOrd="0" presId="urn:microsoft.com/office/officeart/2005/8/layout/vList2"/>
    <dgm:cxn modelId="{FB491C89-976B-433C-AFC8-C26D9019F73A}" srcId="{4DD4BE84-EC46-411E-AA83-D6C37B8001DA}" destId="{E8165BE2-4C08-4328-AAA3-6CB4A6EB2BAB}" srcOrd="5" destOrd="0" parTransId="{071C702A-BE04-4395-9E2D-199D44DF4897}" sibTransId="{71E06DAB-68D5-419B-91C9-7BF47F34E097}"/>
    <dgm:cxn modelId="{536635C4-0D8D-4AA8-A69D-37EE16569E4E}" srcId="{4DD4BE84-EC46-411E-AA83-D6C37B8001DA}" destId="{55C6139B-A66A-4A95-8D18-3BAB17CE8979}" srcOrd="2" destOrd="0" parTransId="{369E6C0A-9CF7-4090-89B4-DF5BC71483A9}" sibTransId="{935A11FF-3B6C-4807-949B-4DFFB35EA0E0}"/>
    <dgm:cxn modelId="{876CD9D4-BEBB-42FD-BE87-562D24747103}" type="presOf" srcId="{EFD5FEBF-B653-4E49-B9A6-5FCBAD85FBB8}" destId="{467B3D1E-DBA2-41AB-A876-3D1DDD8EA2A7}" srcOrd="0" destOrd="0" presId="urn:microsoft.com/office/officeart/2005/8/layout/vList2"/>
    <dgm:cxn modelId="{B9CCECD6-97C3-4E39-B197-A8DDC5D20436}" type="presOf" srcId="{E8165BE2-4C08-4328-AAA3-6CB4A6EB2BAB}" destId="{8D70D4C4-6597-4AAF-8221-897BE8B207F6}" srcOrd="0" destOrd="0" presId="urn:microsoft.com/office/officeart/2005/8/layout/vList2"/>
    <dgm:cxn modelId="{287375EC-1C1D-41C2-83D7-7D817AE66A57}" type="presOf" srcId="{55C6139B-A66A-4A95-8D18-3BAB17CE8979}" destId="{5EC8072E-7A4A-4F55-8150-376C2719CD54}" srcOrd="0" destOrd="0" presId="urn:microsoft.com/office/officeart/2005/8/layout/vList2"/>
    <dgm:cxn modelId="{3CFA56F5-2A63-473C-8E40-C0148B840C24}" type="presOf" srcId="{4DD4BE84-EC46-411E-AA83-D6C37B8001DA}" destId="{EFB6086B-F8DD-4D14-8464-07C79F512AA1}" srcOrd="0" destOrd="0" presId="urn:microsoft.com/office/officeart/2005/8/layout/vList2"/>
    <dgm:cxn modelId="{7FF8C7A1-1DDC-477C-AD99-34A778E428D9}" type="presParOf" srcId="{EFB6086B-F8DD-4D14-8464-07C79F512AA1}" destId="{9999803A-9C69-422A-8139-0D0AF599ACBB}" srcOrd="0" destOrd="0" presId="urn:microsoft.com/office/officeart/2005/8/layout/vList2"/>
    <dgm:cxn modelId="{FB9A464B-F118-4670-8008-4905AF5A1DDE}" type="presParOf" srcId="{EFB6086B-F8DD-4D14-8464-07C79F512AA1}" destId="{0EEF11DF-CDAC-4C94-9156-6DACA488B8D4}" srcOrd="1" destOrd="0" presId="urn:microsoft.com/office/officeart/2005/8/layout/vList2"/>
    <dgm:cxn modelId="{1086A03F-60EC-4952-80BE-B9E34AB33891}" type="presParOf" srcId="{EFB6086B-F8DD-4D14-8464-07C79F512AA1}" destId="{467B3D1E-DBA2-41AB-A876-3D1DDD8EA2A7}" srcOrd="2" destOrd="0" presId="urn:microsoft.com/office/officeart/2005/8/layout/vList2"/>
    <dgm:cxn modelId="{90697212-879C-45E7-8C0D-8E26F2620526}" type="presParOf" srcId="{EFB6086B-F8DD-4D14-8464-07C79F512AA1}" destId="{5A3941EF-BFDC-41FF-ADAC-4D9CFA9A0B28}" srcOrd="3" destOrd="0" presId="urn:microsoft.com/office/officeart/2005/8/layout/vList2"/>
    <dgm:cxn modelId="{864422C2-0819-4AAB-A925-E98F76F81F4D}" type="presParOf" srcId="{EFB6086B-F8DD-4D14-8464-07C79F512AA1}" destId="{5EC8072E-7A4A-4F55-8150-376C2719CD54}" srcOrd="4" destOrd="0" presId="urn:microsoft.com/office/officeart/2005/8/layout/vList2"/>
    <dgm:cxn modelId="{B7616FE3-85A9-4CB1-826E-7C0A94051D97}" type="presParOf" srcId="{EFB6086B-F8DD-4D14-8464-07C79F512AA1}" destId="{C1758F8F-4E7F-4F6A-84D7-1B7BE1427891}" srcOrd="5" destOrd="0" presId="urn:microsoft.com/office/officeart/2005/8/layout/vList2"/>
    <dgm:cxn modelId="{C8942C49-C538-4A55-8FA1-E86449D9B7E9}" type="presParOf" srcId="{EFB6086B-F8DD-4D14-8464-07C79F512AA1}" destId="{392A4AA8-FD8D-44D7-8994-38032C56ED46}" srcOrd="6" destOrd="0" presId="urn:microsoft.com/office/officeart/2005/8/layout/vList2"/>
    <dgm:cxn modelId="{A87FED3C-F66B-42EC-A2F6-450DEFD1B8B6}" type="presParOf" srcId="{EFB6086B-F8DD-4D14-8464-07C79F512AA1}" destId="{8F9034B6-D3AA-45F6-8F7A-0D5B6A4ED116}" srcOrd="7" destOrd="0" presId="urn:microsoft.com/office/officeart/2005/8/layout/vList2"/>
    <dgm:cxn modelId="{203BC5DA-92AD-400E-861F-23F982936806}" type="presParOf" srcId="{EFB6086B-F8DD-4D14-8464-07C79F512AA1}" destId="{29969D2A-6F77-4CEC-92B1-1E7846AC035C}" srcOrd="8" destOrd="0" presId="urn:microsoft.com/office/officeart/2005/8/layout/vList2"/>
    <dgm:cxn modelId="{73021DEF-6B88-4317-A8BC-03A826AC3691}" type="presParOf" srcId="{EFB6086B-F8DD-4D14-8464-07C79F512AA1}" destId="{CD3F4E14-54FC-43A7-BA0D-3DE57908155F}" srcOrd="9" destOrd="0" presId="urn:microsoft.com/office/officeart/2005/8/layout/vList2"/>
    <dgm:cxn modelId="{C39D1B1D-8F9C-4A18-90F1-191E99BCEA82}" type="presParOf" srcId="{EFB6086B-F8DD-4D14-8464-07C79F512AA1}" destId="{8D70D4C4-6597-4AAF-8221-897BE8B207F6}"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BB528F-B374-46F9-9CA7-87F832F2ADD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2A046EA-0647-4DAE-AFC4-EFA5AC51A036}">
      <dgm:prSet/>
      <dgm:spPr/>
      <dgm:t>
        <a:bodyPr/>
        <a:lstStyle/>
        <a:p>
          <a:pPr>
            <a:defRPr cap="all"/>
          </a:pPr>
          <a:r>
            <a:rPr lang="en-US"/>
            <a:t>Model Analysis</a:t>
          </a:r>
        </a:p>
      </dgm:t>
    </dgm:pt>
    <dgm:pt modelId="{1DDC484F-ACD3-4E7A-B2E6-60A54F1D63B2}" type="parTrans" cxnId="{EC769AC0-11B1-42DE-A1A2-9028BEC24A2D}">
      <dgm:prSet/>
      <dgm:spPr/>
      <dgm:t>
        <a:bodyPr/>
        <a:lstStyle/>
        <a:p>
          <a:endParaRPr lang="en-US"/>
        </a:p>
      </dgm:t>
    </dgm:pt>
    <dgm:pt modelId="{9523B896-2690-400B-9A08-6F29E353E260}" type="sibTrans" cxnId="{EC769AC0-11B1-42DE-A1A2-9028BEC24A2D}">
      <dgm:prSet/>
      <dgm:spPr/>
      <dgm:t>
        <a:bodyPr/>
        <a:lstStyle/>
        <a:p>
          <a:endParaRPr lang="en-US"/>
        </a:p>
      </dgm:t>
    </dgm:pt>
    <dgm:pt modelId="{425F22A3-521A-4021-A051-125ABD51EB3E}">
      <dgm:prSet/>
      <dgm:spPr/>
      <dgm:t>
        <a:bodyPr/>
        <a:lstStyle/>
        <a:p>
          <a:pPr>
            <a:defRPr cap="all"/>
          </a:pPr>
          <a:r>
            <a:rPr lang="en-US"/>
            <a:t>Performance of our Final Mode</a:t>
          </a:r>
        </a:p>
      </dgm:t>
    </dgm:pt>
    <dgm:pt modelId="{BA04EB30-7474-47F3-BBBC-12740FE198CE}" type="parTrans" cxnId="{55397E38-73A0-4FFC-A28A-E225B4EC44D5}">
      <dgm:prSet/>
      <dgm:spPr/>
      <dgm:t>
        <a:bodyPr/>
        <a:lstStyle/>
        <a:p>
          <a:endParaRPr lang="en-US"/>
        </a:p>
      </dgm:t>
    </dgm:pt>
    <dgm:pt modelId="{08D76436-51A3-4A59-9E61-FCDE32242091}" type="sibTrans" cxnId="{55397E38-73A0-4FFC-A28A-E225B4EC44D5}">
      <dgm:prSet/>
      <dgm:spPr/>
      <dgm:t>
        <a:bodyPr/>
        <a:lstStyle/>
        <a:p>
          <a:endParaRPr lang="en-US"/>
        </a:p>
      </dgm:t>
    </dgm:pt>
    <dgm:pt modelId="{0730ADB6-9839-462C-9D0E-7E25553687FC}">
      <dgm:prSet/>
      <dgm:spPr/>
      <dgm:t>
        <a:bodyPr/>
        <a:lstStyle/>
        <a:p>
          <a:pPr>
            <a:defRPr cap="all"/>
          </a:pPr>
          <a:r>
            <a:rPr lang="en-US"/>
            <a:t>Overall accuracy on Test set: 0.786</a:t>
          </a:r>
          <a:br>
            <a:rPr lang="en-US"/>
          </a:br>
          <a:endParaRPr lang="en-US"/>
        </a:p>
      </dgm:t>
    </dgm:pt>
    <dgm:pt modelId="{ADB2870E-1F7B-41BE-8729-E21B621C06ED}" type="parTrans" cxnId="{88F0BC44-542B-45DC-9E6E-03FBDBB57405}">
      <dgm:prSet/>
      <dgm:spPr/>
      <dgm:t>
        <a:bodyPr/>
        <a:lstStyle/>
        <a:p>
          <a:endParaRPr lang="en-US"/>
        </a:p>
      </dgm:t>
    </dgm:pt>
    <dgm:pt modelId="{18265701-E871-438F-A8FA-23F3E73136EF}" type="sibTrans" cxnId="{88F0BC44-542B-45DC-9E6E-03FBDBB57405}">
      <dgm:prSet/>
      <dgm:spPr/>
      <dgm:t>
        <a:bodyPr/>
        <a:lstStyle/>
        <a:p>
          <a:endParaRPr lang="en-US"/>
        </a:p>
      </dgm:t>
    </dgm:pt>
    <dgm:pt modelId="{1F0A93F7-8E7C-4E99-975E-8B488E7B3A5F}">
      <dgm:prSet/>
      <dgm:spPr/>
      <dgm:t>
        <a:bodyPr/>
        <a:lstStyle/>
        <a:p>
          <a:pPr>
            <a:defRPr cap="all"/>
          </a:pPr>
          <a:r>
            <a:rPr lang="en-US"/>
            <a:t>Sensitivity of our logistic regression model: 0.733</a:t>
          </a:r>
          <a:br>
            <a:rPr lang="en-US"/>
          </a:br>
          <a:endParaRPr lang="en-US"/>
        </a:p>
      </dgm:t>
    </dgm:pt>
    <dgm:pt modelId="{C80EE960-EB9F-4F93-A859-66DBF7D115B1}" type="parTrans" cxnId="{646C7DEC-B3C6-414E-9260-11833F681132}">
      <dgm:prSet/>
      <dgm:spPr/>
      <dgm:t>
        <a:bodyPr/>
        <a:lstStyle/>
        <a:p>
          <a:endParaRPr lang="en-US"/>
        </a:p>
      </dgm:t>
    </dgm:pt>
    <dgm:pt modelId="{6ACF0BF2-BA42-4B01-A021-584BC9E3999B}" type="sibTrans" cxnId="{646C7DEC-B3C6-414E-9260-11833F681132}">
      <dgm:prSet/>
      <dgm:spPr/>
      <dgm:t>
        <a:bodyPr/>
        <a:lstStyle/>
        <a:p>
          <a:endParaRPr lang="en-US"/>
        </a:p>
      </dgm:t>
    </dgm:pt>
    <dgm:pt modelId="{7446D2CB-509A-47E9-8E12-6BB41B4B9B94}">
      <dgm:prSet/>
      <dgm:spPr/>
      <dgm:t>
        <a:bodyPr/>
        <a:lstStyle/>
        <a:p>
          <a:pPr>
            <a:defRPr cap="all"/>
          </a:pPr>
          <a:r>
            <a:rPr lang="en-US"/>
            <a:t>Specificity of our logistic regression model: 0.823</a:t>
          </a:r>
        </a:p>
      </dgm:t>
    </dgm:pt>
    <dgm:pt modelId="{D87C5387-1C06-461C-952E-AFDBC0A6EE32}" type="parTrans" cxnId="{F1F095C3-48E6-47C9-B512-696AC113B230}">
      <dgm:prSet/>
      <dgm:spPr/>
      <dgm:t>
        <a:bodyPr/>
        <a:lstStyle/>
        <a:p>
          <a:endParaRPr lang="en-US"/>
        </a:p>
      </dgm:t>
    </dgm:pt>
    <dgm:pt modelId="{EC2E5DF8-9CF2-4E50-9494-0B65C6B41751}" type="sibTrans" cxnId="{F1F095C3-48E6-47C9-B512-696AC113B230}">
      <dgm:prSet/>
      <dgm:spPr/>
      <dgm:t>
        <a:bodyPr/>
        <a:lstStyle/>
        <a:p>
          <a:endParaRPr lang="en-US"/>
        </a:p>
      </dgm:t>
    </dgm:pt>
    <dgm:pt modelId="{F642E195-82D9-4057-9E13-E3C34E24E694}" type="pres">
      <dgm:prSet presAssocID="{03BB528F-B374-46F9-9CA7-87F832F2ADD4}" presName="root" presStyleCnt="0">
        <dgm:presLayoutVars>
          <dgm:dir/>
          <dgm:resizeHandles val="exact"/>
        </dgm:presLayoutVars>
      </dgm:prSet>
      <dgm:spPr/>
    </dgm:pt>
    <dgm:pt modelId="{B6FC04D0-B299-4D34-B7CE-76F1A7D290D7}" type="pres">
      <dgm:prSet presAssocID="{E2A046EA-0647-4DAE-AFC4-EFA5AC51A036}" presName="compNode" presStyleCnt="0"/>
      <dgm:spPr/>
    </dgm:pt>
    <dgm:pt modelId="{C1E74B23-15B0-4BEE-A9B3-ED312DB99A87}" type="pres">
      <dgm:prSet presAssocID="{E2A046EA-0647-4DAE-AFC4-EFA5AC51A036}" presName="iconBgRect" presStyleLbl="bgShp" presStyleIdx="0" presStyleCnt="5"/>
      <dgm:spPr/>
    </dgm:pt>
    <dgm:pt modelId="{F79C72BF-3FDF-4351-A08F-F18CC5B8C642}" type="pres">
      <dgm:prSet presAssocID="{E2A046EA-0647-4DAE-AFC4-EFA5AC51A03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23F66B91-6CE6-4EFC-B3B1-06F329395B01}" type="pres">
      <dgm:prSet presAssocID="{E2A046EA-0647-4DAE-AFC4-EFA5AC51A036}" presName="spaceRect" presStyleCnt="0"/>
      <dgm:spPr/>
    </dgm:pt>
    <dgm:pt modelId="{AEB31D5C-ADF5-4DF4-A427-C9B7B687764D}" type="pres">
      <dgm:prSet presAssocID="{E2A046EA-0647-4DAE-AFC4-EFA5AC51A036}" presName="textRect" presStyleLbl="revTx" presStyleIdx="0" presStyleCnt="5">
        <dgm:presLayoutVars>
          <dgm:chMax val="1"/>
          <dgm:chPref val="1"/>
        </dgm:presLayoutVars>
      </dgm:prSet>
      <dgm:spPr/>
    </dgm:pt>
    <dgm:pt modelId="{6428A5B2-462C-4A09-950A-554FB634A73B}" type="pres">
      <dgm:prSet presAssocID="{9523B896-2690-400B-9A08-6F29E353E260}" presName="sibTrans" presStyleCnt="0"/>
      <dgm:spPr/>
    </dgm:pt>
    <dgm:pt modelId="{13A16CFD-A859-4134-A5F5-3AB5BDB047BB}" type="pres">
      <dgm:prSet presAssocID="{425F22A3-521A-4021-A051-125ABD51EB3E}" presName="compNode" presStyleCnt="0"/>
      <dgm:spPr/>
    </dgm:pt>
    <dgm:pt modelId="{566283FA-AB6A-4BA2-8334-62D8F6116038}" type="pres">
      <dgm:prSet presAssocID="{425F22A3-521A-4021-A051-125ABD51EB3E}" presName="iconBgRect" presStyleLbl="bgShp" presStyleIdx="1" presStyleCnt="5"/>
      <dgm:spPr/>
    </dgm:pt>
    <dgm:pt modelId="{5948594A-BD5F-465D-80ED-D3F4158CD077}" type="pres">
      <dgm:prSet presAssocID="{425F22A3-521A-4021-A051-125ABD51EB3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4F7429CD-0D72-4339-AF3C-CA312CE743B4}" type="pres">
      <dgm:prSet presAssocID="{425F22A3-521A-4021-A051-125ABD51EB3E}" presName="spaceRect" presStyleCnt="0"/>
      <dgm:spPr/>
    </dgm:pt>
    <dgm:pt modelId="{16B6575A-29DC-468C-8550-A1169FF86A74}" type="pres">
      <dgm:prSet presAssocID="{425F22A3-521A-4021-A051-125ABD51EB3E}" presName="textRect" presStyleLbl="revTx" presStyleIdx="1" presStyleCnt="5">
        <dgm:presLayoutVars>
          <dgm:chMax val="1"/>
          <dgm:chPref val="1"/>
        </dgm:presLayoutVars>
      </dgm:prSet>
      <dgm:spPr/>
    </dgm:pt>
    <dgm:pt modelId="{30A8DAC2-34E4-49EF-8BE6-77E7AB77CE0B}" type="pres">
      <dgm:prSet presAssocID="{08D76436-51A3-4A59-9E61-FCDE32242091}" presName="sibTrans" presStyleCnt="0"/>
      <dgm:spPr/>
    </dgm:pt>
    <dgm:pt modelId="{04AEDFF9-A720-4765-B4C0-A70C3228301C}" type="pres">
      <dgm:prSet presAssocID="{0730ADB6-9839-462C-9D0E-7E25553687FC}" presName="compNode" presStyleCnt="0"/>
      <dgm:spPr/>
    </dgm:pt>
    <dgm:pt modelId="{BAC01AD3-251A-4042-A7D2-2E9ECFA3A0EC}" type="pres">
      <dgm:prSet presAssocID="{0730ADB6-9839-462C-9D0E-7E25553687FC}" presName="iconBgRect" presStyleLbl="bgShp" presStyleIdx="2" presStyleCnt="5"/>
      <dgm:spPr/>
    </dgm:pt>
    <dgm:pt modelId="{7A980E30-D0DC-41AC-9BCF-2EEBA31FB2C0}" type="pres">
      <dgm:prSet presAssocID="{0730ADB6-9839-462C-9D0E-7E25553687F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DDC58AAD-09CE-4682-98AD-80056FB47A8F}" type="pres">
      <dgm:prSet presAssocID="{0730ADB6-9839-462C-9D0E-7E25553687FC}" presName="spaceRect" presStyleCnt="0"/>
      <dgm:spPr/>
    </dgm:pt>
    <dgm:pt modelId="{E7A26EF7-8F5C-4D3F-9F48-DCB6E3317E74}" type="pres">
      <dgm:prSet presAssocID="{0730ADB6-9839-462C-9D0E-7E25553687FC}" presName="textRect" presStyleLbl="revTx" presStyleIdx="2" presStyleCnt="5">
        <dgm:presLayoutVars>
          <dgm:chMax val="1"/>
          <dgm:chPref val="1"/>
        </dgm:presLayoutVars>
      </dgm:prSet>
      <dgm:spPr/>
    </dgm:pt>
    <dgm:pt modelId="{96876662-A363-4C43-8ACD-615B45405CE3}" type="pres">
      <dgm:prSet presAssocID="{18265701-E871-438F-A8FA-23F3E73136EF}" presName="sibTrans" presStyleCnt="0"/>
      <dgm:spPr/>
    </dgm:pt>
    <dgm:pt modelId="{F220E0A9-9ADD-4B32-B2C6-8DF679EA12F0}" type="pres">
      <dgm:prSet presAssocID="{1F0A93F7-8E7C-4E99-975E-8B488E7B3A5F}" presName="compNode" presStyleCnt="0"/>
      <dgm:spPr/>
    </dgm:pt>
    <dgm:pt modelId="{77C8AEB1-4CC5-492D-9B9D-CECF595ECDC0}" type="pres">
      <dgm:prSet presAssocID="{1F0A93F7-8E7C-4E99-975E-8B488E7B3A5F}" presName="iconBgRect" presStyleLbl="bgShp" presStyleIdx="3" presStyleCnt="5"/>
      <dgm:spPr/>
    </dgm:pt>
    <dgm:pt modelId="{91FDCF8A-831A-4A2C-A535-BFBA63992DC7}" type="pres">
      <dgm:prSet presAssocID="{1F0A93F7-8E7C-4E99-975E-8B488E7B3A5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099E9F87-7D6B-4FE5-9D45-732AD889F79C}" type="pres">
      <dgm:prSet presAssocID="{1F0A93F7-8E7C-4E99-975E-8B488E7B3A5F}" presName="spaceRect" presStyleCnt="0"/>
      <dgm:spPr/>
    </dgm:pt>
    <dgm:pt modelId="{470F10C2-AED4-4F3F-9E05-83507080CC3C}" type="pres">
      <dgm:prSet presAssocID="{1F0A93F7-8E7C-4E99-975E-8B488E7B3A5F}" presName="textRect" presStyleLbl="revTx" presStyleIdx="3" presStyleCnt="5">
        <dgm:presLayoutVars>
          <dgm:chMax val="1"/>
          <dgm:chPref val="1"/>
        </dgm:presLayoutVars>
      </dgm:prSet>
      <dgm:spPr/>
    </dgm:pt>
    <dgm:pt modelId="{2B8CC2B7-C1A1-4EDA-9D9D-CA0422406601}" type="pres">
      <dgm:prSet presAssocID="{6ACF0BF2-BA42-4B01-A021-584BC9E3999B}" presName="sibTrans" presStyleCnt="0"/>
      <dgm:spPr/>
    </dgm:pt>
    <dgm:pt modelId="{DF41943B-CE85-4FEF-9127-1D67D0F1A719}" type="pres">
      <dgm:prSet presAssocID="{7446D2CB-509A-47E9-8E12-6BB41B4B9B94}" presName="compNode" presStyleCnt="0"/>
      <dgm:spPr/>
    </dgm:pt>
    <dgm:pt modelId="{BBD6799E-381C-4951-91B7-0C8C9BA9E3C8}" type="pres">
      <dgm:prSet presAssocID="{7446D2CB-509A-47E9-8E12-6BB41B4B9B94}" presName="iconBgRect" presStyleLbl="bgShp" presStyleIdx="4" presStyleCnt="5"/>
      <dgm:spPr/>
    </dgm:pt>
    <dgm:pt modelId="{004BCB9C-B2E8-4ECE-BF0D-C19A85ADE108}" type="pres">
      <dgm:prSet presAssocID="{7446D2CB-509A-47E9-8E12-6BB41B4B9B9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esearch"/>
        </a:ext>
      </dgm:extLst>
    </dgm:pt>
    <dgm:pt modelId="{33EFA76E-B70B-4095-823F-679CA1412685}" type="pres">
      <dgm:prSet presAssocID="{7446D2CB-509A-47E9-8E12-6BB41B4B9B94}" presName="spaceRect" presStyleCnt="0"/>
      <dgm:spPr/>
    </dgm:pt>
    <dgm:pt modelId="{CE1BDA1A-5A0F-4A4A-9DD3-0A1B1700DB27}" type="pres">
      <dgm:prSet presAssocID="{7446D2CB-509A-47E9-8E12-6BB41B4B9B94}" presName="textRect" presStyleLbl="revTx" presStyleIdx="4" presStyleCnt="5">
        <dgm:presLayoutVars>
          <dgm:chMax val="1"/>
          <dgm:chPref val="1"/>
        </dgm:presLayoutVars>
      </dgm:prSet>
      <dgm:spPr/>
    </dgm:pt>
  </dgm:ptLst>
  <dgm:cxnLst>
    <dgm:cxn modelId="{1CDB6A0C-3898-4C5C-9AB2-20D8CEE5B2F9}" type="presOf" srcId="{1F0A93F7-8E7C-4E99-975E-8B488E7B3A5F}" destId="{470F10C2-AED4-4F3F-9E05-83507080CC3C}" srcOrd="0" destOrd="0" presId="urn:microsoft.com/office/officeart/2018/5/layout/IconCircleLabelList"/>
    <dgm:cxn modelId="{55397E38-73A0-4FFC-A28A-E225B4EC44D5}" srcId="{03BB528F-B374-46F9-9CA7-87F832F2ADD4}" destId="{425F22A3-521A-4021-A051-125ABD51EB3E}" srcOrd="1" destOrd="0" parTransId="{BA04EB30-7474-47F3-BBBC-12740FE198CE}" sibTransId="{08D76436-51A3-4A59-9E61-FCDE32242091}"/>
    <dgm:cxn modelId="{88F0BC44-542B-45DC-9E6E-03FBDBB57405}" srcId="{03BB528F-B374-46F9-9CA7-87F832F2ADD4}" destId="{0730ADB6-9839-462C-9D0E-7E25553687FC}" srcOrd="2" destOrd="0" parTransId="{ADB2870E-1F7B-41BE-8729-E21B621C06ED}" sibTransId="{18265701-E871-438F-A8FA-23F3E73136EF}"/>
    <dgm:cxn modelId="{B2E77A6D-57E5-4C8B-A2F0-9B3D780D416B}" type="presOf" srcId="{0730ADB6-9839-462C-9D0E-7E25553687FC}" destId="{E7A26EF7-8F5C-4D3F-9F48-DCB6E3317E74}" srcOrd="0" destOrd="0" presId="urn:microsoft.com/office/officeart/2018/5/layout/IconCircleLabelList"/>
    <dgm:cxn modelId="{DF9CDE8B-A96F-4618-8D3B-91673CE0CB56}" type="presOf" srcId="{425F22A3-521A-4021-A051-125ABD51EB3E}" destId="{16B6575A-29DC-468C-8550-A1169FF86A74}" srcOrd="0" destOrd="0" presId="urn:microsoft.com/office/officeart/2018/5/layout/IconCircleLabelList"/>
    <dgm:cxn modelId="{1100BB8E-DBB8-4A22-8C35-7796EA9E7381}" type="presOf" srcId="{03BB528F-B374-46F9-9CA7-87F832F2ADD4}" destId="{F642E195-82D9-4057-9E13-E3C34E24E694}" srcOrd="0" destOrd="0" presId="urn:microsoft.com/office/officeart/2018/5/layout/IconCircleLabelList"/>
    <dgm:cxn modelId="{EC769AC0-11B1-42DE-A1A2-9028BEC24A2D}" srcId="{03BB528F-B374-46F9-9CA7-87F832F2ADD4}" destId="{E2A046EA-0647-4DAE-AFC4-EFA5AC51A036}" srcOrd="0" destOrd="0" parTransId="{1DDC484F-ACD3-4E7A-B2E6-60A54F1D63B2}" sibTransId="{9523B896-2690-400B-9A08-6F29E353E260}"/>
    <dgm:cxn modelId="{F1F095C3-48E6-47C9-B512-696AC113B230}" srcId="{03BB528F-B374-46F9-9CA7-87F832F2ADD4}" destId="{7446D2CB-509A-47E9-8E12-6BB41B4B9B94}" srcOrd="4" destOrd="0" parTransId="{D87C5387-1C06-461C-952E-AFDBC0A6EE32}" sibTransId="{EC2E5DF8-9CF2-4E50-9494-0B65C6B41751}"/>
    <dgm:cxn modelId="{D58FD4D6-0934-49EB-9986-F3817D329690}" type="presOf" srcId="{E2A046EA-0647-4DAE-AFC4-EFA5AC51A036}" destId="{AEB31D5C-ADF5-4DF4-A427-C9B7B687764D}" srcOrd="0" destOrd="0" presId="urn:microsoft.com/office/officeart/2018/5/layout/IconCircleLabelList"/>
    <dgm:cxn modelId="{FFC722D7-AE7E-4C14-A8EC-C9E37A6F2399}" type="presOf" srcId="{7446D2CB-509A-47E9-8E12-6BB41B4B9B94}" destId="{CE1BDA1A-5A0F-4A4A-9DD3-0A1B1700DB27}" srcOrd="0" destOrd="0" presId="urn:microsoft.com/office/officeart/2018/5/layout/IconCircleLabelList"/>
    <dgm:cxn modelId="{646C7DEC-B3C6-414E-9260-11833F681132}" srcId="{03BB528F-B374-46F9-9CA7-87F832F2ADD4}" destId="{1F0A93F7-8E7C-4E99-975E-8B488E7B3A5F}" srcOrd="3" destOrd="0" parTransId="{C80EE960-EB9F-4F93-A859-66DBF7D115B1}" sibTransId="{6ACF0BF2-BA42-4B01-A021-584BC9E3999B}"/>
    <dgm:cxn modelId="{280438D3-A5FF-4A77-A6F8-CE80230F6E66}" type="presParOf" srcId="{F642E195-82D9-4057-9E13-E3C34E24E694}" destId="{B6FC04D0-B299-4D34-B7CE-76F1A7D290D7}" srcOrd="0" destOrd="0" presId="urn:microsoft.com/office/officeart/2018/5/layout/IconCircleLabelList"/>
    <dgm:cxn modelId="{7AC78D1A-FD0F-4B00-9E46-453CE894C8EE}" type="presParOf" srcId="{B6FC04D0-B299-4D34-B7CE-76F1A7D290D7}" destId="{C1E74B23-15B0-4BEE-A9B3-ED312DB99A87}" srcOrd="0" destOrd="0" presId="urn:microsoft.com/office/officeart/2018/5/layout/IconCircleLabelList"/>
    <dgm:cxn modelId="{2DDAF052-EECC-4533-91BA-F65C52224A3F}" type="presParOf" srcId="{B6FC04D0-B299-4D34-B7CE-76F1A7D290D7}" destId="{F79C72BF-3FDF-4351-A08F-F18CC5B8C642}" srcOrd="1" destOrd="0" presId="urn:microsoft.com/office/officeart/2018/5/layout/IconCircleLabelList"/>
    <dgm:cxn modelId="{A97FEF85-CF6F-4EAB-B18F-548583955CA7}" type="presParOf" srcId="{B6FC04D0-B299-4D34-B7CE-76F1A7D290D7}" destId="{23F66B91-6CE6-4EFC-B3B1-06F329395B01}" srcOrd="2" destOrd="0" presId="urn:microsoft.com/office/officeart/2018/5/layout/IconCircleLabelList"/>
    <dgm:cxn modelId="{DA48F8CB-0BA9-4C6D-8F43-D48C138535C4}" type="presParOf" srcId="{B6FC04D0-B299-4D34-B7CE-76F1A7D290D7}" destId="{AEB31D5C-ADF5-4DF4-A427-C9B7B687764D}" srcOrd="3" destOrd="0" presId="urn:microsoft.com/office/officeart/2018/5/layout/IconCircleLabelList"/>
    <dgm:cxn modelId="{302E8617-EC76-4BB8-A5C8-D8151938E077}" type="presParOf" srcId="{F642E195-82D9-4057-9E13-E3C34E24E694}" destId="{6428A5B2-462C-4A09-950A-554FB634A73B}" srcOrd="1" destOrd="0" presId="urn:microsoft.com/office/officeart/2018/5/layout/IconCircleLabelList"/>
    <dgm:cxn modelId="{1F06706C-DB3A-4871-9FB3-4BA44F7269DC}" type="presParOf" srcId="{F642E195-82D9-4057-9E13-E3C34E24E694}" destId="{13A16CFD-A859-4134-A5F5-3AB5BDB047BB}" srcOrd="2" destOrd="0" presId="urn:microsoft.com/office/officeart/2018/5/layout/IconCircleLabelList"/>
    <dgm:cxn modelId="{645D3B3C-D4AE-47F3-B738-D4C808141CCB}" type="presParOf" srcId="{13A16CFD-A859-4134-A5F5-3AB5BDB047BB}" destId="{566283FA-AB6A-4BA2-8334-62D8F6116038}" srcOrd="0" destOrd="0" presId="urn:microsoft.com/office/officeart/2018/5/layout/IconCircleLabelList"/>
    <dgm:cxn modelId="{9F8BE59B-C107-440E-BA7C-F7D4EBADB8F5}" type="presParOf" srcId="{13A16CFD-A859-4134-A5F5-3AB5BDB047BB}" destId="{5948594A-BD5F-465D-80ED-D3F4158CD077}" srcOrd="1" destOrd="0" presId="urn:microsoft.com/office/officeart/2018/5/layout/IconCircleLabelList"/>
    <dgm:cxn modelId="{6D50C9B8-07F5-4E77-84B0-AE64C9501495}" type="presParOf" srcId="{13A16CFD-A859-4134-A5F5-3AB5BDB047BB}" destId="{4F7429CD-0D72-4339-AF3C-CA312CE743B4}" srcOrd="2" destOrd="0" presId="urn:microsoft.com/office/officeart/2018/5/layout/IconCircleLabelList"/>
    <dgm:cxn modelId="{985A7AE9-F0C0-47E3-B8E3-BA2D0CEFDA22}" type="presParOf" srcId="{13A16CFD-A859-4134-A5F5-3AB5BDB047BB}" destId="{16B6575A-29DC-468C-8550-A1169FF86A74}" srcOrd="3" destOrd="0" presId="urn:microsoft.com/office/officeart/2018/5/layout/IconCircleLabelList"/>
    <dgm:cxn modelId="{25067E1B-D8B5-4EC7-863F-99998ACD7B93}" type="presParOf" srcId="{F642E195-82D9-4057-9E13-E3C34E24E694}" destId="{30A8DAC2-34E4-49EF-8BE6-77E7AB77CE0B}" srcOrd="3" destOrd="0" presId="urn:microsoft.com/office/officeart/2018/5/layout/IconCircleLabelList"/>
    <dgm:cxn modelId="{A84833B6-E0DB-4EC4-A343-66C34D659321}" type="presParOf" srcId="{F642E195-82D9-4057-9E13-E3C34E24E694}" destId="{04AEDFF9-A720-4765-B4C0-A70C3228301C}" srcOrd="4" destOrd="0" presId="urn:microsoft.com/office/officeart/2018/5/layout/IconCircleLabelList"/>
    <dgm:cxn modelId="{3D7F2843-26DA-4334-B68C-1CA840293CBF}" type="presParOf" srcId="{04AEDFF9-A720-4765-B4C0-A70C3228301C}" destId="{BAC01AD3-251A-4042-A7D2-2E9ECFA3A0EC}" srcOrd="0" destOrd="0" presId="urn:microsoft.com/office/officeart/2018/5/layout/IconCircleLabelList"/>
    <dgm:cxn modelId="{324FA403-DD68-455A-AF12-41CB0ED4BEE6}" type="presParOf" srcId="{04AEDFF9-A720-4765-B4C0-A70C3228301C}" destId="{7A980E30-D0DC-41AC-9BCF-2EEBA31FB2C0}" srcOrd="1" destOrd="0" presId="urn:microsoft.com/office/officeart/2018/5/layout/IconCircleLabelList"/>
    <dgm:cxn modelId="{E305A686-94D9-4EAE-9645-64950C69E3EC}" type="presParOf" srcId="{04AEDFF9-A720-4765-B4C0-A70C3228301C}" destId="{DDC58AAD-09CE-4682-98AD-80056FB47A8F}" srcOrd="2" destOrd="0" presId="urn:microsoft.com/office/officeart/2018/5/layout/IconCircleLabelList"/>
    <dgm:cxn modelId="{B71CFFF4-1501-4A22-91EC-389B93956332}" type="presParOf" srcId="{04AEDFF9-A720-4765-B4C0-A70C3228301C}" destId="{E7A26EF7-8F5C-4D3F-9F48-DCB6E3317E74}" srcOrd="3" destOrd="0" presId="urn:microsoft.com/office/officeart/2018/5/layout/IconCircleLabelList"/>
    <dgm:cxn modelId="{FC93FA1D-C0FA-4AD5-9AC7-675EC9588106}" type="presParOf" srcId="{F642E195-82D9-4057-9E13-E3C34E24E694}" destId="{96876662-A363-4C43-8ACD-615B45405CE3}" srcOrd="5" destOrd="0" presId="urn:microsoft.com/office/officeart/2018/5/layout/IconCircleLabelList"/>
    <dgm:cxn modelId="{6F9E98D6-C5ED-44E3-8F6B-6431D818BF93}" type="presParOf" srcId="{F642E195-82D9-4057-9E13-E3C34E24E694}" destId="{F220E0A9-9ADD-4B32-B2C6-8DF679EA12F0}" srcOrd="6" destOrd="0" presId="urn:microsoft.com/office/officeart/2018/5/layout/IconCircleLabelList"/>
    <dgm:cxn modelId="{4BFE88B0-CEB0-4170-AD41-236E3E53F893}" type="presParOf" srcId="{F220E0A9-9ADD-4B32-B2C6-8DF679EA12F0}" destId="{77C8AEB1-4CC5-492D-9B9D-CECF595ECDC0}" srcOrd="0" destOrd="0" presId="urn:microsoft.com/office/officeart/2018/5/layout/IconCircleLabelList"/>
    <dgm:cxn modelId="{5483AD42-F3B9-4B52-ABA3-94C362BC0086}" type="presParOf" srcId="{F220E0A9-9ADD-4B32-B2C6-8DF679EA12F0}" destId="{91FDCF8A-831A-4A2C-A535-BFBA63992DC7}" srcOrd="1" destOrd="0" presId="urn:microsoft.com/office/officeart/2018/5/layout/IconCircleLabelList"/>
    <dgm:cxn modelId="{8C775D75-C6E5-4E13-AAE5-022343187557}" type="presParOf" srcId="{F220E0A9-9ADD-4B32-B2C6-8DF679EA12F0}" destId="{099E9F87-7D6B-4FE5-9D45-732AD889F79C}" srcOrd="2" destOrd="0" presId="urn:microsoft.com/office/officeart/2018/5/layout/IconCircleLabelList"/>
    <dgm:cxn modelId="{8AD952BC-9801-4537-91B6-6EB5D014F7C2}" type="presParOf" srcId="{F220E0A9-9ADD-4B32-B2C6-8DF679EA12F0}" destId="{470F10C2-AED4-4F3F-9E05-83507080CC3C}" srcOrd="3" destOrd="0" presId="urn:microsoft.com/office/officeart/2018/5/layout/IconCircleLabelList"/>
    <dgm:cxn modelId="{9CB87D50-1B1B-4F82-9483-89EF59B9F108}" type="presParOf" srcId="{F642E195-82D9-4057-9E13-E3C34E24E694}" destId="{2B8CC2B7-C1A1-4EDA-9D9D-CA0422406601}" srcOrd="7" destOrd="0" presId="urn:microsoft.com/office/officeart/2018/5/layout/IconCircleLabelList"/>
    <dgm:cxn modelId="{994CF8C3-F576-46C2-BD65-7463BC438A5C}" type="presParOf" srcId="{F642E195-82D9-4057-9E13-E3C34E24E694}" destId="{DF41943B-CE85-4FEF-9127-1D67D0F1A719}" srcOrd="8" destOrd="0" presId="urn:microsoft.com/office/officeart/2018/5/layout/IconCircleLabelList"/>
    <dgm:cxn modelId="{6C9C64A5-5162-4AA9-9F5F-9B6CBF4157D3}" type="presParOf" srcId="{DF41943B-CE85-4FEF-9127-1D67D0F1A719}" destId="{BBD6799E-381C-4951-91B7-0C8C9BA9E3C8}" srcOrd="0" destOrd="0" presId="urn:microsoft.com/office/officeart/2018/5/layout/IconCircleLabelList"/>
    <dgm:cxn modelId="{8727190C-EF0D-4FDF-8671-E2E8B43D3050}" type="presParOf" srcId="{DF41943B-CE85-4FEF-9127-1D67D0F1A719}" destId="{004BCB9C-B2E8-4ECE-BF0D-C19A85ADE108}" srcOrd="1" destOrd="0" presId="urn:microsoft.com/office/officeart/2018/5/layout/IconCircleLabelList"/>
    <dgm:cxn modelId="{F3E66807-70E5-4E20-8A64-084A1BB0677E}" type="presParOf" srcId="{DF41943B-CE85-4FEF-9127-1D67D0F1A719}" destId="{33EFA76E-B70B-4095-823F-679CA1412685}" srcOrd="2" destOrd="0" presId="urn:microsoft.com/office/officeart/2018/5/layout/IconCircleLabelList"/>
    <dgm:cxn modelId="{95979F89-E42D-4F8B-A642-A0D1740F3B65}" type="presParOf" srcId="{DF41943B-CE85-4FEF-9127-1D67D0F1A719}" destId="{CE1BDA1A-5A0F-4A4A-9DD3-0A1B1700DB2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959F1-CAF2-4EFC-8DE6-75D07C191C4C}">
      <dsp:nvSpPr>
        <dsp:cNvPr id="0" name=""/>
        <dsp:cNvSpPr/>
      </dsp:nvSpPr>
      <dsp:spPr>
        <a:xfrm>
          <a:off x="0" y="101631"/>
          <a:ext cx="6666833" cy="83910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X Education , An education company named sells online courses to industry professionals</a:t>
          </a:r>
        </a:p>
      </dsp:txBody>
      <dsp:txXfrm>
        <a:off x="40962" y="142593"/>
        <a:ext cx="6584909" cy="757185"/>
      </dsp:txXfrm>
    </dsp:sp>
    <dsp:sp modelId="{CEE8DA51-685C-4AC0-8925-501BC13C62D6}">
      <dsp:nvSpPr>
        <dsp:cNvPr id="0" name=""/>
        <dsp:cNvSpPr/>
      </dsp:nvSpPr>
      <dsp:spPr>
        <a:xfrm>
          <a:off x="0" y="983941"/>
          <a:ext cx="6666833" cy="839109"/>
        </a:xfrm>
        <a:prstGeom prst="roundRect">
          <a:avLst/>
        </a:prstGeom>
        <a:gradFill rotWithShape="0">
          <a:gsLst>
            <a:gs pos="0">
              <a:schemeClr val="accent5">
                <a:hueOff val="-1351709"/>
                <a:satOff val="-3484"/>
                <a:lumOff val="-2353"/>
                <a:alphaOff val="0"/>
                <a:satMod val="103000"/>
                <a:lumMod val="102000"/>
                <a:tint val="94000"/>
              </a:schemeClr>
            </a:gs>
            <a:gs pos="50000">
              <a:schemeClr val="accent5">
                <a:hueOff val="-1351709"/>
                <a:satOff val="-3484"/>
                <a:lumOff val="-2353"/>
                <a:alphaOff val="0"/>
                <a:satMod val="110000"/>
                <a:lumMod val="100000"/>
                <a:shade val="100000"/>
              </a:schemeClr>
            </a:gs>
            <a:gs pos="100000">
              <a:schemeClr val="accent5">
                <a:hueOff val="-1351709"/>
                <a:satOff val="-3484"/>
                <a:lumOff val="-235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Many interested professionals land on their website</a:t>
          </a:r>
        </a:p>
      </dsp:txBody>
      <dsp:txXfrm>
        <a:off x="40962" y="1024903"/>
        <a:ext cx="6584909" cy="757185"/>
      </dsp:txXfrm>
    </dsp:sp>
    <dsp:sp modelId="{044C1F29-2EF1-468F-8BC8-44E22AA34412}">
      <dsp:nvSpPr>
        <dsp:cNvPr id="0" name=""/>
        <dsp:cNvSpPr/>
      </dsp:nvSpPr>
      <dsp:spPr>
        <a:xfrm>
          <a:off x="0" y="1866250"/>
          <a:ext cx="6666833" cy="839109"/>
        </a:xfrm>
        <a:prstGeom prst="roundRect">
          <a:avLst/>
        </a:prstGeom>
        <a:gradFill rotWithShape="0">
          <a:gsLst>
            <a:gs pos="0">
              <a:schemeClr val="accent5">
                <a:hueOff val="-2703417"/>
                <a:satOff val="-6968"/>
                <a:lumOff val="-4706"/>
                <a:alphaOff val="0"/>
                <a:satMod val="103000"/>
                <a:lumMod val="102000"/>
                <a:tint val="94000"/>
              </a:schemeClr>
            </a:gs>
            <a:gs pos="50000">
              <a:schemeClr val="accent5">
                <a:hueOff val="-2703417"/>
                <a:satOff val="-6968"/>
                <a:lumOff val="-4706"/>
                <a:alphaOff val="0"/>
                <a:satMod val="110000"/>
                <a:lumMod val="100000"/>
                <a:shade val="100000"/>
              </a:schemeClr>
            </a:gs>
            <a:gs pos="100000">
              <a:schemeClr val="accent5">
                <a:hueOff val="-2703417"/>
                <a:satOff val="-6968"/>
                <a:lumOff val="-470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company markets its courses on several websites like Google. Once these people land on the website, they might browse the courses or fill up a form for the course or watch some videos</a:t>
          </a:r>
        </a:p>
      </dsp:txBody>
      <dsp:txXfrm>
        <a:off x="40962" y="1907212"/>
        <a:ext cx="6584909" cy="757185"/>
      </dsp:txXfrm>
    </dsp:sp>
    <dsp:sp modelId="{B2AAC3D2-6D0A-45A3-A84A-03350ADD8E8E}">
      <dsp:nvSpPr>
        <dsp:cNvPr id="0" name=""/>
        <dsp:cNvSpPr/>
      </dsp:nvSpPr>
      <dsp:spPr>
        <a:xfrm>
          <a:off x="0" y="2748560"/>
          <a:ext cx="6666833" cy="839109"/>
        </a:xfrm>
        <a:prstGeom prst="roundRect">
          <a:avLst/>
        </a:prstGeom>
        <a:gradFill rotWithShape="0">
          <a:gsLst>
            <a:gs pos="0">
              <a:schemeClr val="accent5">
                <a:hueOff val="-4055126"/>
                <a:satOff val="-10451"/>
                <a:lumOff val="-7059"/>
                <a:alphaOff val="0"/>
                <a:satMod val="103000"/>
                <a:lumMod val="102000"/>
                <a:tint val="94000"/>
              </a:schemeClr>
            </a:gs>
            <a:gs pos="50000">
              <a:schemeClr val="accent5">
                <a:hueOff val="-4055126"/>
                <a:satOff val="-10451"/>
                <a:lumOff val="-7059"/>
                <a:alphaOff val="0"/>
                <a:satMod val="110000"/>
                <a:lumMod val="100000"/>
                <a:shade val="100000"/>
              </a:schemeClr>
            </a:gs>
            <a:gs pos="100000">
              <a:schemeClr val="accent5">
                <a:hueOff val="-4055126"/>
                <a:satOff val="-10451"/>
                <a:lumOff val="-705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When these people fill up a form providing their email address or phone number, they are classified to be a lead</a:t>
          </a:r>
        </a:p>
      </dsp:txBody>
      <dsp:txXfrm>
        <a:off x="40962" y="2789522"/>
        <a:ext cx="6584909" cy="757185"/>
      </dsp:txXfrm>
    </dsp:sp>
    <dsp:sp modelId="{D080D25E-EEB4-49A9-A5B6-43D76C952FF0}">
      <dsp:nvSpPr>
        <dsp:cNvPr id="0" name=""/>
        <dsp:cNvSpPr/>
      </dsp:nvSpPr>
      <dsp:spPr>
        <a:xfrm>
          <a:off x="0" y="3630869"/>
          <a:ext cx="6666833" cy="839109"/>
        </a:xfrm>
        <a:prstGeom prst="roundRect">
          <a:avLst/>
        </a:prstGeom>
        <a:gradFill rotWithShape="0">
          <a:gsLst>
            <a:gs pos="0">
              <a:schemeClr val="accent5">
                <a:hueOff val="-5406834"/>
                <a:satOff val="-13935"/>
                <a:lumOff val="-9412"/>
                <a:alphaOff val="0"/>
                <a:satMod val="103000"/>
                <a:lumMod val="102000"/>
                <a:tint val="94000"/>
              </a:schemeClr>
            </a:gs>
            <a:gs pos="50000">
              <a:schemeClr val="accent5">
                <a:hueOff val="-5406834"/>
                <a:satOff val="-13935"/>
                <a:lumOff val="-9412"/>
                <a:alphaOff val="0"/>
                <a:satMod val="110000"/>
                <a:lumMod val="100000"/>
                <a:shade val="100000"/>
              </a:schemeClr>
            </a:gs>
            <a:gs pos="100000">
              <a:schemeClr val="accent5">
                <a:hueOff val="-5406834"/>
                <a:satOff val="-13935"/>
                <a:lumOff val="-941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Once these leads are acquired, employees from the sales team start making calls, writing emails, etc. Through this process, some of the leads get converted while most do not</a:t>
          </a:r>
        </a:p>
      </dsp:txBody>
      <dsp:txXfrm>
        <a:off x="40962" y="3671831"/>
        <a:ext cx="6584909" cy="757185"/>
      </dsp:txXfrm>
    </dsp:sp>
    <dsp:sp modelId="{19F4C431-4BF9-4DA4-9DE1-4AAB73D3F832}">
      <dsp:nvSpPr>
        <dsp:cNvPr id="0" name=""/>
        <dsp:cNvSpPr/>
      </dsp:nvSpPr>
      <dsp:spPr>
        <a:xfrm>
          <a:off x="0" y="4513178"/>
          <a:ext cx="6666833" cy="839109"/>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typical lead conversion rate at X education is around 30%</a:t>
          </a:r>
          <a:br>
            <a:rPr lang="en-US" sz="1500" kern="1200"/>
          </a:br>
          <a:endParaRPr lang="en-US" sz="1500" kern="1200"/>
        </a:p>
      </dsp:txBody>
      <dsp:txXfrm>
        <a:off x="40962" y="4554140"/>
        <a:ext cx="6584909" cy="7571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99803A-9C69-422A-8139-0D0AF599ACBB}">
      <dsp:nvSpPr>
        <dsp:cNvPr id="0" name=""/>
        <dsp:cNvSpPr/>
      </dsp:nvSpPr>
      <dsp:spPr>
        <a:xfrm>
          <a:off x="0" y="629473"/>
          <a:ext cx="6666833" cy="670362"/>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X Education gets a lot of leads but its lead conversion rate is very poor </a:t>
          </a:r>
        </a:p>
      </dsp:txBody>
      <dsp:txXfrm>
        <a:off x="32724" y="662197"/>
        <a:ext cx="6601385" cy="604914"/>
      </dsp:txXfrm>
    </dsp:sp>
    <dsp:sp modelId="{467B3D1E-DBA2-41AB-A876-3D1DDD8EA2A7}">
      <dsp:nvSpPr>
        <dsp:cNvPr id="0" name=""/>
        <dsp:cNvSpPr/>
      </dsp:nvSpPr>
      <dsp:spPr>
        <a:xfrm>
          <a:off x="0" y="1334395"/>
          <a:ext cx="6666833" cy="670362"/>
        </a:xfrm>
        <a:prstGeom prst="roundRect">
          <a:avLst/>
        </a:prstGeom>
        <a:gradFill rotWithShape="0">
          <a:gsLst>
            <a:gs pos="0">
              <a:schemeClr val="accent2">
                <a:hueOff val="-291073"/>
                <a:satOff val="-16786"/>
                <a:lumOff val="1726"/>
                <a:alphaOff val="0"/>
                <a:satMod val="103000"/>
                <a:lumMod val="102000"/>
                <a:tint val="94000"/>
              </a:schemeClr>
            </a:gs>
            <a:gs pos="50000">
              <a:schemeClr val="accent2">
                <a:hueOff val="-291073"/>
                <a:satOff val="-16786"/>
                <a:lumOff val="1726"/>
                <a:alphaOff val="0"/>
                <a:satMod val="110000"/>
                <a:lumMod val="100000"/>
                <a:shade val="100000"/>
              </a:schemeClr>
            </a:gs>
            <a:gs pos="100000">
              <a:schemeClr val="accent2">
                <a:hueOff val="-291073"/>
                <a:satOff val="-16786"/>
                <a:lumOff val="172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To make this process more efficient, the company wishes to identify the most potential leads, also known as ‘Hot Leads’</a:t>
          </a:r>
        </a:p>
      </dsp:txBody>
      <dsp:txXfrm>
        <a:off x="32724" y="1367119"/>
        <a:ext cx="6601385" cy="604914"/>
      </dsp:txXfrm>
    </dsp:sp>
    <dsp:sp modelId="{5EC8072E-7A4A-4F55-8150-376C2719CD54}">
      <dsp:nvSpPr>
        <dsp:cNvPr id="0" name=""/>
        <dsp:cNvSpPr/>
      </dsp:nvSpPr>
      <dsp:spPr>
        <a:xfrm>
          <a:off x="0" y="2039317"/>
          <a:ext cx="6666833" cy="670362"/>
        </a:xfrm>
        <a:prstGeom prst="roundRect">
          <a:avLst/>
        </a:prstGeom>
        <a:gradFill rotWithShape="0">
          <a:gsLst>
            <a:gs pos="0">
              <a:schemeClr val="accent2">
                <a:hueOff val="-582145"/>
                <a:satOff val="-33571"/>
                <a:lumOff val="3451"/>
                <a:alphaOff val="0"/>
                <a:satMod val="103000"/>
                <a:lumMod val="102000"/>
                <a:tint val="94000"/>
              </a:schemeClr>
            </a:gs>
            <a:gs pos="50000">
              <a:schemeClr val="accent2">
                <a:hueOff val="-582145"/>
                <a:satOff val="-33571"/>
                <a:lumOff val="3451"/>
                <a:alphaOff val="0"/>
                <a:satMod val="110000"/>
                <a:lumMod val="100000"/>
                <a:shade val="100000"/>
              </a:schemeClr>
            </a:gs>
            <a:gs pos="100000">
              <a:schemeClr val="accent2">
                <a:hueOff val="-582145"/>
                <a:satOff val="-33571"/>
                <a:lumOff val="345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If they successfully identify this set of leads, the lead conversion rate should go up as the sales team will now be focusing more on communicating with the potential leads rather than making calls to everyone</a:t>
          </a:r>
          <a:br>
            <a:rPr lang="en-US" sz="1200" kern="1200"/>
          </a:br>
          <a:endParaRPr lang="en-US" sz="1200" kern="1200"/>
        </a:p>
      </dsp:txBody>
      <dsp:txXfrm>
        <a:off x="32724" y="2072041"/>
        <a:ext cx="6601385" cy="604914"/>
      </dsp:txXfrm>
    </dsp:sp>
    <dsp:sp modelId="{392A4AA8-FD8D-44D7-8994-38032C56ED46}">
      <dsp:nvSpPr>
        <dsp:cNvPr id="0" name=""/>
        <dsp:cNvSpPr/>
      </dsp:nvSpPr>
      <dsp:spPr>
        <a:xfrm>
          <a:off x="0" y="2744240"/>
          <a:ext cx="6666833" cy="670362"/>
        </a:xfrm>
        <a:prstGeom prst="roundRect">
          <a:avLst/>
        </a:prstGeom>
        <a:gradFill rotWithShape="0">
          <a:gsLst>
            <a:gs pos="0">
              <a:schemeClr val="accent2">
                <a:hueOff val="-873218"/>
                <a:satOff val="-50357"/>
                <a:lumOff val="5177"/>
                <a:alphaOff val="0"/>
                <a:satMod val="103000"/>
                <a:lumMod val="102000"/>
                <a:tint val="94000"/>
              </a:schemeClr>
            </a:gs>
            <a:gs pos="50000">
              <a:schemeClr val="accent2">
                <a:hueOff val="-873218"/>
                <a:satOff val="-50357"/>
                <a:lumOff val="5177"/>
                <a:alphaOff val="0"/>
                <a:satMod val="110000"/>
                <a:lumMod val="100000"/>
                <a:shade val="100000"/>
              </a:schemeClr>
            </a:gs>
            <a:gs pos="100000">
              <a:schemeClr val="accent2">
                <a:hueOff val="-873218"/>
                <a:satOff val="-50357"/>
                <a:lumOff val="517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We will help them to select the most promising leads, i.e. the leads that are most likely to convert into paying customers. </a:t>
          </a:r>
        </a:p>
      </dsp:txBody>
      <dsp:txXfrm>
        <a:off x="32724" y="2776964"/>
        <a:ext cx="6601385" cy="604914"/>
      </dsp:txXfrm>
    </dsp:sp>
    <dsp:sp modelId="{29969D2A-6F77-4CEC-92B1-1E7846AC035C}">
      <dsp:nvSpPr>
        <dsp:cNvPr id="0" name=""/>
        <dsp:cNvSpPr/>
      </dsp:nvSpPr>
      <dsp:spPr>
        <a:xfrm>
          <a:off x="0" y="3449162"/>
          <a:ext cx="6666833" cy="670362"/>
        </a:xfrm>
        <a:prstGeom prst="roundRect">
          <a:avLst/>
        </a:prstGeom>
        <a:gradFill rotWithShape="0">
          <a:gsLst>
            <a:gs pos="0">
              <a:schemeClr val="accent2">
                <a:hueOff val="-1164290"/>
                <a:satOff val="-67142"/>
                <a:lumOff val="6902"/>
                <a:alphaOff val="0"/>
                <a:satMod val="103000"/>
                <a:lumMod val="102000"/>
                <a:tint val="94000"/>
              </a:schemeClr>
            </a:gs>
            <a:gs pos="50000">
              <a:schemeClr val="accent2">
                <a:hueOff val="-1164290"/>
                <a:satOff val="-67142"/>
                <a:lumOff val="6902"/>
                <a:alphaOff val="0"/>
                <a:satMod val="110000"/>
                <a:lumMod val="100000"/>
                <a:shade val="100000"/>
              </a:schemeClr>
            </a:gs>
            <a:gs pos="100000">
              <a:schemeClr val="accent2">
                <a:hueOff val="-1164290"/>
                <a:satOff val="-67142"/>
                <a:lumOff val="690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We are  required to build a model wherein we need to assign a lead score to each of the leads such that the customers with higher lead score have a higher conversion chance</a:t>
          </a:r>
        </a:p>
      </dsp:txBody>
      <dsp:txXfrm>
        <a:off x="32724" y="3481886"/>
        <a:ext cx="6601385" cy="604914"/>
      </dsp:txXfrm>
    </dsp:sp>
    <dsp:sp modelId="{8D70D4C4-6597-4AAF-8221-897BE8B207F6}">
      <dsp:nvSpPr>
        <dsp:cNvPr id="0" name=""/>
        <dsp:cNvSpPr/>
      </dsp:nvSpPr>
      <dsp:spPr>
        <a:xfrm>
          <a:off x="0" y="4154084"/>
          <a:ext cx="6666833" cy="670362"/>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The CEO, in particular, has given a ballpark of the target lead conversion rate to be 80%.</a:t>
          </a:r>
        </a:p>
      </dsp:txBody>
      <dsp:txXfrm>
        <a:off x="32724" y="4186808"/>
        <a:ext cx="6601385" cy="6049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74B23-15B0-4BEE-A9B3-ED312DB99A87}">
      <dsp:nvSpPr>
        <dsp:cNvPr id="0" name=""/>
        <dsp:cNvSpPr/>
      </dsp:nvSpPr>
      <dsp:spPr>
        <a:xfrm>
          <a:off x="684914" y="1016402"/>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9C72BF-3FDF-4351-A08F-F18CC5B8C642}">
      <dsp:nvSpPr>
        <dsp:cNvPr id="0" name=""/>
        <dsp:cNvSpPr/>
      </dsp:nvSpPr>
      <dsp:spPr>
        <a:xfrm>
          <a:off x="918914" y="125040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B31D5C-ADF5-4DF4-A427-C9B7B687764D}">
      <dsp:nvSpPr>
        <dsp:cNvPr id="0" name=""/>
        <dsp:cNvSpPr/>
      </dsp:nvSpPr>
      <dsp:spPr>
        <a:xfrm>
          <a:off x="333914"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Model Analysis</a:t>
          </a:r>
        </a:p>
      </dsp:txBody>
      <dsp:txXfrm>
        <a:off x="333914" y="2456402"/>
        <a:ext cx="1800000" cy="720000"/>
      </dsp:txXfrm>
    </dsp:sp>
    <dsp:sp modelId="{566283FA-AB6A-4BA2-8334-62D8F6116038}">
      <dsp:nvSpPr>
        <dsp:cNvPr id="0" name=""/>
        <dsp:cNvSpPr/>
      </dsp:nvSpPr>
      <dsp:spPr>
        <a:xfrm>
          <a:off x="2799914" y="1016402"/>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48594A-BD5F-465D-80ED-D3F4158CD077}">
      <dsp:nvSpPr>
        <dsp:cNvPr id="0" name=""/>
        <dsp:cNvSpPr/>
      </dsp:nvSpPr>
      <dsp:spPr>
        <a:xfrm>
          <a:off x="3033914" y="125040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B6575A-29DC-468C-8550-A1169FF86A74}">
      <dsp:nvSpPr>
        <dsp:cNvPr id="0" name=""/>
        <dsp:cNvSpPr/>
      </dsp:nvSpPr>
      <dsp:spPr>
        <a:xfrm>
          <a:off x="2448914"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Performance of our Final Mode</a:t>
          </a:r>
        </a:p>
      </dsp:txBody>
      <dsp:txXfrm>
        <a:off x="2448914" y="2456402"/>
        <a:ext cx="1800000" cy="720000"/>
      </dsp:txXfrm>
    </dsp:sp>
    <dsp:sp modelId="{BAC01AD3-251A-4042-A7D2-2E9ECFA3A0EC}">
      <dsp:nvSpPr>
        <dsp:cNvPr id="0" name=""/>
        <dsp:cNvSpPr/>
      </dsp:nvSpPr>
      <dsp:spPr>
        <a:xfrm>
          <a:off x="4914914" y="1016402"/>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980E30-D0DC-41AC-9BCF-2EEBA31FB2C0}">
      <dsp:nvSpPr>
        <dsp:cNvPr id="0" name=""/>
        <dsp:cNvSpPr/>
      </dsp:nvSpPr>
      <dsp:spPr>
        <a:xfrm>
          <a:off x="5148914" y="1250402"/>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A26EF7-8F5C-4D3F-9F48-DCB6E3317E74}">
      <dsp:nvSpPr>
        <dsp:cNvPr id="0" name=""/>
        <dsp:cNvSpPr/>
      </dsp:nvSpPr>
      <dsp:spPr>
        <a:xfrm>
          <a:off x="4563914"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Overall accuracy on Test set: 0.786</a:t>
          </a:r>
          <a:br>
            <a:rPr lang="en-US" sz="1200" kern="1200"/>
          </a:br>
          <a:endParaRPr lang="en-US" sz="1200" kern="1200"/>
        </a:p>
      </dsp:txBody>
      <dsp:txXfrm>
        <a:off x="4563914" y="2456402"/>
        <a:ext cx="1800000" cy="720000"/>
      </dsp:txXfrm>
    </dsp:sp>
    <dsp:sp modelId="{77C8AEB1-4CC5-492D-9B9D-CECF595ECDC0}">
      <dsp:nvSpPr>
        <dsp:cNvPr id="0" name=""/>
        <dsp:cNvSpPr/>
      </dsp:nvSpPr>
      <dsp:spPr>
        <a:xfrm>
          <a:off x="7029914" y="1016402"/>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FDCF8A-831A-4A2C-A535-BFBA63992DC7}">
      <dsp:nvSpPr>
        <dsp:cNvPr id="0" name=""/>
        <dsp:cNvSpPr/>
      </dsp:nvSpPr>
      <dsp:spPr>
        <a:xfrm>
          <a:off x="7263914" y="1250402"/>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0F10C2-AED4-4F3F-9E05-83507080CC3C}">
      <dsp:nvSpPr>
        <dsp:cNvPr id="0" name=""/>
        <dsp:cNvSpPr/>
      </dsp:nvSpPr>
      <dsp:spPr>
        <a:xfrm>
          <a:off x="6678914"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Sensitivity of our logistic regression model: 0.733</a:t>
          </a:r>
          <a:br>
            <a:rPr lang="en-US" sz="1200" kern="1200"/>
          </a:br>
          <a:endParaRPr lang="en-US" sz="1200" kern="1200"/>
        </a:p>
      </dsp:txBody>
      <dsp:txXfrm>
        <a:off x="6678914" y="2456402"/>
        <a:ext cx="1800000" cy="720000"/>
      </dsp:txXfrm>
    </dsp:sp>
    <dsp:sp modelId="{BBD6799E-381C-4951-91B7-0C8C9BA9E3C8}">
      <dsp:nvSpPr>
        <dsp:cNvPr id="0" name=""/>
        <dsp:cNvSpPr/>
      </dsp:nvSpPr>
      <dsp:spPr>
        <a:xfrm>
          <a:off x="9144914" y="1016402"/>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4BCB9C-B2E8-4ECE-BF0D-C19A85ADE108}">
      <dsp:nvSpPr>
        <dsp:cNvPr id="0" name=""/>
        <dsp:cNvSpPr/>
      </dsp:nvSpPr>
      <dsp:spPr>
        <a:xfrm>
          <a:off x="9378914" y="1250402"/>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1BDA1A-5A0F-4A4A-9DD3-0A1B1700DB27}">
      <dsp:nvSpPr>
        <dsp:cNvPr id="0" name=""/>
        <dsp:cNvSpPr/>
      </dsp:nvSpPr>
      <dsp:spPr>
        <a:xfrm>
          <a:off x="8793914"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Specificity of our logistic regression model: 0.823</a:t>
          </a:r>
        </a:p>
      </dsp:txBody>
      <dsp:txXfrm>
        <a:off x="8793914" y="2456402"/>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195AAD-357A-40D9-B578-1789B12F426C}" type="datetimeFigureOut">
              <a:rPr lang="en-IN" smtClean="0"/>
              <a:t>18-08-2024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0C479F-8283-4548-93FA-EE6139B28027}" type="slidenum">
              <a:rPr lang="en-IN" smtClean="0"/>
              <a:t>‹#›</a:t>
            </a:fld>
            <a:endParaRPr lang="en-IN"/>
          </a:p>
        </p:txBody>
      </p:sp>
    </p:spTree>
    <p:extLst>
      <p:ext uri="{BB962C8B-B14F-4D97-AF65-F5344CB8AC3E}">
        <p14:creationId xmlns:p14="http://schemas.microsoft.com/office/powerpoint/2010/main" val="3590752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502b9f1ae4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502b9f1ae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502b9f1ae4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502b9f1ae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502b9f1ae4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502b9f1ae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502b9f1ae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502b9f1ae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502b9f1ae4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502b9f1ae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502b9f1ae4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502b9f1ae4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502b9f1ae4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502b9f1ae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9C62-980C-D51F-FB96-E944607BD0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854DD9B-7CC4-7212-52C3-9AEF2E616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5E0464B-8383-CD87-3BEF-4E2B0A72E10E}"/>
              </a:ext>
            </a:extLst>
          </p:cNvPr>
          <p:cNvSpPr>
            <a:spLocks noGrp="1"/>
          </p:cNvSpPr>
          <p:nvPr>
            <p:ph type="dt" sz="half" idx="10"/>
          </p:nvPr>
        </p:nvSpPr>
        <p:spPr/>
        <p:txBody>
          <a:bodyPr/>
          <a:lstStyle/>
          <a:p>
            <a:fld id="{D58856D0-B8E2-41FF-AC26-1CCE6AF9EC94}" type="datetimeFigureOut">
              <a:rPr lang="en-IN" smtClean="0"/>
              <a:t>18-08-2024</a:t>
            </a:fld>
            <a:endParaRPr lang="en-IN"/>
          </a:p>
        </p:txBody>
      </p:sp>
      <p:sp>
        <p:nvSpPr>
          <p:cNvPr id="5" name="Footer Placeholder 4">
            <a:extLst>
              <a:ext uri="{FF2B5EF4-FFF2-40B4-BE49-F238E27FC236}">
                <a16:creationId xmlns:a16="http://schemas.microsoft.com/office/drawing/2014/main" id="{546705ED-5C05-6AB4-F833-F04B7443A2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65FC92-AFD9-038D-5498-2E399A20CF9F}"/>
              </a:ext>
            </a:extLst>
          </p:cNvPr>
          <p:cNvSpPr>
            <a:spLocks noGrp="1"/>
          </p:cNvSpPr>
          <p:nvPr>
            <p:ph type="sldNum" sz="quarter" idx="12"/>
          </p:nvPr>
        </p:nvSpPr>
        <p:spPr/>
        <p:txBody>
          <a:bodyPr/>
          <a:lstStyle/>
          <a:p>
            <a:fld id="{8508B964-3F0F-4C1F-99D3-D4D40AD1124D}" type="slidenum">
              <a:rPr lang="en-IN" smtClean="0"/>
              <a:t>‹#›</a:t>
            </a:fld>
            <a:endParaRPr lang="en-IN"/>
          </a:p>
        </p:txBody>
      </p:sp>
    </p:spTree>
    <p:extLst>
      <p:ext uri="{BB962C8B-B14F-4D97-AF65-F5344CB8AC3E}">
        <p14:creationId xmlns:p14="http://schemas.microsoft.com/office/powerpoint/2010/main" val="352314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B7438-4645-F278-AF5C-5D35EEBA06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89404E-7760-E202-59A3-0FA13E91A8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DB9812-444C-885B-8E67-D8E3D08F1119}"/>
              </a:ext>
            </a:extLst>
          </p:cNvPr>
          <p:cNvSpPr>
            <a:spLocks noGrp="1"/>
          </p:cNvSpPr>
          <p:nvPr>
            <p:ph type="dt" sz="half" idx="10"/>
          </p:nvPr>
        </p:nvSpPr>
        <p:spPr/>
        <p:txBody>
          <a:bodyPr/>
          <a:lstStyle/>
          <a:p>
            <a:fld id="{D58856D0-B8E2-41FF-AC26-1CCE6AF9EC94}" type="datetimeFigureOut">
              <a:rPr lang="en-IN" smtClean="0"/>
              <a:t>18-08-2024</a:t>
            </a:fld>
            <a:endParaRPr lang="en-IN"/>
          </a:p>
        </p:txBody>
      </p:sp>
      <p:sp>
        <p:nvSpPr>
          <p:cNvPr id="5" name="Footer Placeholder 4">
            <a:extLst>
              <a:ext uri="{FF2B5EF4-FFF2-40B4-BE49-F238E27FC236}">
                <a16:creationId xmlns:a16="http://schemas.microsoft.com/office/drawing/2014/main" id="{84E8D4B7-F61E-CF61-6CEE-515B534524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EE080D-5746-7092-8300-1BBF680ECE2E}"/>
              </a:ext>
            </a:extLst>
          </p:cNvPr>
          <p:cNvSpPr>
            <a:spLocks noGrp="1"/>
          </p:cNvSpPr>
          <p:nvPr>
            <p:ph type="sldNum" sz="quarter" idx="12"/>
          </p:nvPr>
        </p:nvSpPr>
        <p:spPr/>
        <p:txBody>
          <a:bodyPr/>
          <a:lstStyle/>
          <a:p>
            <a:fld id="{8508B964-3F0F-4C1F-99D3-D4D40AD1124D}" type="slidenum">
              <a:rPr lang="en-IN" smtClean="0"/>
              <a:t>‹#›</a:t>
            </a:fld>
            <a:endParaRPr lang="en-IN"/>
          </a:p>
        </p:txBody>
      </p:sp>
    </p:spTree>
    <p:extLst>
      <p:ext uri="{BB962C8B-B14F-4D97-AF65-F5344CB8AC3E}">
        <p14:creationId xmlns:p14="http://schemas.microsoft.com/office/powerpoint/2010/main" val="2835894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BB3F40-02FD-545D-11A1-AF394C9AEE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03474A-7C48-C091-B3AB-7451C67943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8F1415-FFAE-E843-5612-FDE59EE4958B}"/>
              </a:ext>
            </a:extLst>
          </p:cNvPr>
          <p:cNvSpPr>
            <a:spLocks noGrp="1"/>
          </p:cNvSpPr>
          <p:nvPr>
            <p:ph type="dt" sz="half" idx="10"/>
          </p:nvPr>
        </p:nvSpPr>
        <p:spPr/>
        <p:txBody>
          <a:bodyPr/>
          <a:lstStyle/>
          <a:p>
            <a:fld id="{D58856D0-B8E2-41FF-AC26-1CCE6AF9EC94}" type="datetimeFigureOut">
              <a:rPr lang="en-IN" smtClean="0"/>
              <a:t>18-08-2024</a:t>
            </a:fld>
            <a:endParaRPr lang="en-IN"/>
          </a:p>
        </p:txBody>
      </p:sp>
      <p:sp>
        <p:nvSpPr>
          <p:cNvPr id="5" name="Footer Placeholder 4">
            <a:extLst>
              <a:ext uri="{FF2B5EF4-FFF2-40B4-BE49-F238E27FC236}">
                <a16:creationId xmlns:a16="http://schemas.microsoft.com/office/drawing/2014/main" id="{B04D4C56-AB8F-B42E-132E-7107B0C84E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CD89C4-C598-1A02-EB3E-C89AF1013771}"/>
              </a:ext>
            </a:extLst>
          </p:cNvPr>
          <p:cNvSpPr>
            <a:spLocks noGrp="1"/>
          </p:cNvSpPr>
          <p:nvPr>
            <p:ph type="sldNum" sz="quarter" idx="12"/>
          </p:nvPr>
        </p:nvSpPr>
        <p:spPr/>
        <p:txBody>
          <a:bodyPr/>
          <a:lstStyle/>
          <a:p>
            <a:fld id="{8508B964-3F0F-4C1F-99D3-D4D40AD1124D}" type="slidenum">
              <a:rPr lang="en-IN" smtClean="0"/>
              <a:t>‹#›</a:t>
            </a:fld>
            <a:endParaRPr lang="en-IN"/>
          </a:p>
        </p:txBody>
      </p:sp>
    </p:spTree>
    <p:extLst>
      <p:ext uri="{BB962C8B-B14F-4D97-AF65-F5344CB8AC3E}">
        <p14:creationId xmlns:p14="http://schemas.microsoft.com/office/powerpoint/2010/main" val="3904005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B8A00-B80A-347F-C36B-F5A92586BE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D21E43-18AA-A280-49E6-564F5927A9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A49D25-52E5-5EAB-8263-B125AB8F43A3}"/>
              </a:ext>
            </a:extLst>
          </p:cNvPr>
          <p:cNvSpPr>
            <a:spLocks noGrp="1"/>
          </p:cNvSpPr>
          <p:nvPr>
            <p:ph type="dt" sz="half" idx="10"/>
          </p:nvPr>
        </p:nvSpPr>
        <p:spPr/>
        <p:txBody>
          <a:bodyPr/>
          <a:lstStyle/>
          <a:p>
            <a:fld id="{D58856D0-B8E2-41FF-AC26-1CCE6AF9EC94}" type="datetimeFigureOut">
              <a:rPr lang="en-IN" smtClean="0"/>
              <a:t>18-08-2024</a:t>
            </a:fld>
            <a:endParaRPr lang="en-IN"/>
          </a:p>
        </p:txBody>
      </p:sp>
      <p:sp>
        <p:nvSpPr>
          <p:cNvPr id="5" name="Footer Placeholder 4">
            <a:extLst>
              <a:ext uri="{FF2B5EF4-FFF2-40B4-BE49-F238E27FC236}">
                <a16:creationId xmlns:a16="http://schemas.microsoft.com/office/drawing/2014/main" id="{970B0292-675E-FB9D-BDE2-D16FDF7559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9B1D23-EAEF-EE59-D793-52878C7DCBD6}"/>
              </a:ext>
            </a:extLst>
          </p:cNvPr>
          <p:cNvSpPr>
            <a:spLocks noGrp="1"/>
          </p:cNvSpPr>
          <p:nvPr>
            <p:ph type="sldNum" sz="quarter" idx="12"/>
          </p:nvPr>
        </p:nvSpPr>
        <p:spPr/>
        <p:txBody>
          <a:bodyPr/>
          <a:lstStyle/>
          <a:p>
            <a:fld id="{8508B964-3F0F-4C1F-99D3-D4D40AD1124D}" type="slidenum">
              <a:rPr lang="en-IN" smtClean="0"/>
              <a:t>‹#›</a:t>
            </a:fld>
            <a:endParaRPr lang="en-IN"/>
          </a:p>
        </p:txBody>
      </p:sp>
    </p:spTree>
    <p:extLst>
      <p:ext uri="{BB962C8B-B14F-4D97-AF65-F5344CB8AC3E}">
        <p14:creationId xmlns:p14="http://schemas.microsoft.com/office/powerpoint/2010/main" val="940663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CA5A9-6EF3-2CBB-9622-2B1FC60AD3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083175A-B1B8-0ED3-A27C-23481A86C7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119B10-59DF-EF72-70B3-00304D3B3338}"/>
              </a:ext>
            </a:extLst>
          </p:cNvPr>
          <p:cNvSpPr>
            <a:spLocks noGrp="1"/>
          </p:cNvSpPr>
          <p:nvPr>
            <p:ph type="dt" sz="half" idx="10"/>
          </p:nvPr>
        </p:nvSpPr>
        <p:spPr/>
        <p:txBody>
          <a:bodyPr/>
          <a:lstStyle/>
          <a:p>
            <a:fld id="{D58856D0-B8E2-41FF-AC26-1CCE6AF9EC94}" type="datetimeFigureOut">
              <a:rPr lang="en-IN" smtClean="0"/>
              <a:t>18-08-2024</a:t>
            </a:fld>
            <a:endParaRPr lang="en-IN"/>
          </a:p>
        </p:txBody>
      </p:sp>
      <p:sp>
        <p:nvSpPr>
          <p:cNvPr id="5" name="Footer Placeholder 4">
            <a:extLst>
              <a:ext uri="{FF2B5EF4-FFF2-40B4-BE49-F238E27FC236}">
                <a16:creationId xmlns:a16="http://schemas.microsoft.com/office/drawing/2014/main" id="{437058B7-3134-2F71-0226-3C5D435B22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B8539E-DB0C-4676-73A9-BD7117ABDC8D}"/>
              </a:ext>
            </a:extLst>
          </p:cNvPr>
          <p:cNvSpPr>
            <a:spLocks noGrp="1"/>
          </p:cNvSpPr>
          <p:nvPr>
            <p:ph type="sldNum" sz="quarter" idx="12"/>
          </p:nvPr>
        </p:nvSpPr>
        <p:spPr/>
        <p:txBody>
          <a:bodyPr/>
          <a:lstStyle/>
          <a:p>
            <a:fld id="{8508B964-3F0F-4C1F-99D3-D4D40AD1124D}" type="slidenum">
              <a:rPr lang="en-IN" smtClean="0"/>
              <a:t>‹#›</a:t>
            </a:fld>
            <a:endParaRPr lang="en-IN"/>
          </a:p>
        </p:txBody>
      </p:sp>
    </p:spTree>
    <p:extLst>
      <p:ext uri="{BB962C8B-B14F-4D97-AF65-F5344CB8AC3E}">
        <p14:creationId xmlns:p14="http://schemas.microsoft.com/office/powerpoint/2010/main" val="2599945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4F4F6-F779-54F6-BF09-1E8BACD066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D2DA50-BDB2-A5BE-CC64-D47D8DF803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3EA2B5-DD4B-5EB6-FB1D-8842ED3D9D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2F9E60-D0CC-02E3-4CD0-CE840DD7F5CD}"/>
              </a:ext>
            </a:extLst>
          </p:cNvPr>
          <p:cNvSpPr>
            <a:spLocks noGrp="1"/>
          </p:cNvSpPr>
          <p:nvPr>
            <p:ph type="dt" sz="half" idx="10"/>
          </p:nvPr>
        </p:nvSpPr>
        <p:spPr/>
        <p:txBody>
          <a:bodyPr/>
          <a:lstStyle/>
          <a:p>
            <a:fld id="{D58856D0-B8E2-41FF-AC26-1CCE6AF9EC94}" type="datetimeFigureOut">
              <a:rPr lang="en-IN" smtClean="0"/>
              <a:t>18-08-2024</a:t>
            </a:fld>
            <a:endParaRPr lang="en-IN"/>
          </a:p>
        </p:txBody>
      </p:sp>
      <p:sp>
        <p:nvSpPr>
          <p:cNvPr id="6" name="Footer Placeholder 5">
            <a:extLst>
              <a:ext uri="{FF2B5EF4-FFF2-40B4-BE49-F238E27FC236}">
                <a16:creationId xmlns:a16="http://schemas.microsoft.com/office/drawing/2014/main" id="{4A571914-8F62-3FCC-7D79-0DCB954CAA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873656-C6F7-958D-7D32-060ED2B06ADC}"/>
              </a:ext>
            </a:extLst>
          </p:cNvPr>
          <p:cNvSpPr>
            <a:spLocks noGrp="1"/>
          </p:cNvSpPr>
          <p:nvPr>
            <p:ph type="sldNum" sz="quarter" idx="12"/>
          </p:nvPr>
        </p:nvSpPr>
        <p:spPr/>
        <p:txBody>
          <a:bodyPr/>
          <a:lstStyle/>
          <a:p>
            <a:fld id="{8508B964-3F0F-4C1F-99D3-D4D40AD1124D}" type="slidenum">
              <a:rPr lang="en-IN" smtClean="0"/>
              <a:t>‹#›</a:t>
            </a:fld>
            <a:endParaRPr lang="en-IN"/>
          </a:p>
        </p:txBody>
      </p:sp>
    </p:spTree>
    <p:extLst>
      <p:ext uri="{BB962C8B-B14F-4D97-AF65-F5344CB8AC3E}">
        <p14:creationId xmlns:p14="http://schemas.microsoft.com/office/powerpoint/2010/main" val="4066974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63522-1C68-1CAF-33FC-3ABD9D3A07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60E478-7B0B-0BF4-2993-DF496FEA9C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E09363-3D4F-DF30-C2A1-A99564B846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471066F-B489-9B79-6DEF-28F8E8E054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38A6D3-798B-E4EC-BB79-D041E9A9B9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291618C-35C8-128D-98F9-13830E0EDFC4}"/>
              </a:ext>
            </a:extLst>
          </p:cNvPr>
          <p:cNvSpPr>
            <a:spLocks noGrp="1"/>
          </p:cNvSpPr>
          <p:nvPr>
            <p:ph type="dt" sz="half" idx="10"/>
          </p:nvPr>
        </p:nvSpPr>
        <p:spPr/>
        <p:txBody>
          <a:bodyPr/>
          <a:lstStyle/>
          <a:p>
            <a:fld id="{D58856D0-B8E2-41FF-AC26-1CCE6AF9EC94}" type="datetimeFigureOut">
              <a:rPr lang="en-IN" smtClean="0"/>
              <a:t>18-08-2024</a:t>
            </a:fld>
            <a:endParaRPr lang="en-IN"/>
          </a:p>
        </p:txBody>
      </p:sp>
      <p:sp>
        <p:nvSpPr>
          <p:cNvPr id="8" name="Footer Placeholder 7">
            <a:extLst>
              <a:ext uri="{FF2B5EF4-FFF2-40B4-BE49-F238E27FC236}">
                <a16:creationId xmlns:a16="http://schemas.microsoft.com/office/drawing/2014/main" id="{7334A94D-1C70-FA7D-5090-5CC9456E796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1F082D6-B3BE-F8AD-A6E5-41E36D36D7C0}"/>
              </a:ext>
            </a:extLst>
          </p:cNvPr>
          <p:cNvSpPr>
            <a:spLocks noGrp="1"/>
          </p:cNvSpPr>
          <p:nvPr>
            <p:ph type="sldNum" sz="quarter" idx="12"/>
          </p:nvPr>
        </p:nvSpPr>
        <p:spPr/>
        <p:txBody>
          <a:bodyPr/>
          <a:lstStyle/>
          <a:p>
            <a:fld id="{8508B964-3F0F-4C1F-99D3-D4D40AD1124D}" type="slidenum">
              <a:rPr lang="en-IN" smtClean="0"/>
              <a:t>‹#›</a:t>
            </a:fld>
            <a:endParaRPr lang="en-IN"/>
          </a:p>
        </p:txBody>
      </p:sp>
    </p:spTree>
    <p:extLst>
      <p:ext uri="{BB962C8B-B14F-4D97-AF65-F5344CB8AC3E}">
        <p14:creationId xmlns:p14="http://schemas.microsoft.com/office/powerpoint/2010/main" val="4128125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9D28E-68F5-8008-D183-B56E5B00B9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AEE617A-21BB-3773-724C-BB9C7639E314}"/>
              </a:ext>
            </a:extLst>
          </p:cNvPr>
          <p:cNvSpPr>
            <a:spLocks noGrp="1"/>
          </p:cNvSpPr>
          <p:nvPr>
            <p:ph type="dt" sz="half" idx="10"/>
          </p:nvPr>
        </p:nvSpPr>
        <p:spPr/>
        <p:txBody>
          <a:bodyPr/>
          <a:lstStyle/>
          <a:p>
            <a:fld id="{D58856D0-B8E2-41FF-AC26-1CCE6AF9EC94}" type="datetimeFigureOut">
              <a:rPr lang="en-IN" smtClean="0"/>
              <a:t>18-08-2024</a:t>
            </a:fld>
            <a:endParaRPr lang="en-IN"/>
          </a:p>
        </p:txBody>
      </p:sp>
      <p:sp>
        <p:nvSpPr>
          <p:cNvPr id="4" name="Footer Placeholder 3">
            <a:extLst>
              <a:ext uri="{FF2B5EF4-FFF2-40B4-BE49-F238E27FC236}">
                <a16:creationId xmlns:a16="http://schemas.microsoft.com/office/drawing/2014/main" id="{4DE3DFA6-5C80-130D-68D7-38B8266A33F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248CB8-1555-98BF-C42E-6CDD7B6A1184}"/>
              </a:ext>
            </a:extLst>
          </p:cNvPr>
          <p:cNvSpPr>
            <a:spLocks noGrp="1"/>
          </p:cNvSpPr>
          <p:nvPr>
            <p:ph type="sldNum" sz="quarter" idx="12"/>
          </p:nvPr>
        </p:nvSpPr>
        <p:spPr/>
        <p:txBody>
          <a:bodyPr/>
          <a:lstStyle/>
          <a:p>
            <a:fld id="{8508B964-3F0F-4C1F-99D3-D4D40AD1124D}" type="slidenum">
              <a:rPr lang="en-IN" smtClean="0"/>
              <a:t>‹#›</a:t>
            </a:fld>
            <a:endParaRPr lang="en-IN"/>
          </a:p>
        </p:txBody>
      </p:sp>
    </p:spTree>
    <p:extLst>
      <p:ext uri="{BB962C8B-B14F-4D97-AF65-F5344CB8AC3E}">
        <p14:creationId xmlns:p14="http://schemas.microsoft.com/office/powerpoint/2010/main" val="3314638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D659E4-DBE6-BF74-16A0-53A3E8D58CE5}"/>
              </a:ext>
            </a:extLst>
          </p:cNvPr>
          <p:cNvSpPr>
            <a:spLocks noGrp="1"/>
          </p:cNvSpPr>
          <p:nvPr>
            <p:ph type="dt" sz="half" idx="10"/>
          </p:nvPr>
        </p:nvSpPr>
        <p:spPr/>
        <p:txBody>
          <a:bodyPr/>
          <a:lstStyle/>
          <a:p>
            <a:fld id="{D58856D0-B8E2-41FF-AC26-1CCE6AF9EC94}" type="datetimeFigureOut">
              <a:rPr lang="en-IN" smtClean="0"/>
              <a:t>18-08-2024</a:t>
            </a:fld>
            <a:endParaRPr lang="en-IN"/>
          </a:p>
        </p:txBody>
      </p:sp>
      <p:sp>
        <p:nvSpPr>
          <p:cNvPr id="3" name="Footer Placeholder 2">
            <a:extLst>
              <a:ext uri="{FF2B5EF4-FFF2-40B4-BE49-F238E27FC236}">
                <a16:creationId xmlns:a16="http://schemas.microsoft.com/office/drawing/2014/main" id="{8421E2A3-1FB0-553D-6640-11CD2E734C5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722F1E-715F-7970-8C74-A53985D8CAC7}"/>
              </a:ext>
            </a:extLst>
          </p:cNvPr>
          <p:cNvSpPr>
            <a:spLocks noGrp="1"/>
          </p:cNvSpPr>
          <p:nvPr>
            <p:ph type="sldNum" sz="quarter" idx="12"/>
          </p:nvPr>
        </p:nvSpPr>
        <p:spPr/>
        <p:txBody>
          <a:bodyPr/>
          <a:lstStyle/>
          <a:p>
            <a:fld id="{8508B964-3F0F-4C1F-99D3-D4D40AD1124D}" type="slidenum">
              <a:rPr lang="en-IN" smtClean="0"/>
              <a:t>‹#›</a:t>
            </a:fld>
            <a:endParaRPr lang="en-IN"/>
          </a:p>
        </p:txBody>
      </p:sp>
    </p:spTree>
    <p:extLst>
      <p:ext uri="{BB962C8B-B14F-4D97-AF65-F5344CB8AC3E}">
        <p14:creationId xmlns:p14="http://schemas.microsoft.com/office/powerpoint/2010/main" val="1648366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8505E-4454-7002-9E08-714ED6DFC6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CEFEF9B-EE4B-555B-7E9F-FDC12FF0AF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7557DB3-A51E-A18A-DC97-88AD8936D2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FB5BF6-C204-2B1C-0AA2-137ADBA9507C}"/>
              </a:ext>
            </a:extLst>
          </p:cNvPr>
          <p:cNvSpPr>
            <a:spLocks noGrp="1"/>
          </p:cNvSpPr>
          <p:nvPr>
            <p:ph type="dt" sz="half" idx="10"/>
          </p:nvPr>
        </p:nvSpPr>
        <p:spPr/>
        <p:txBody>
          <a:bodyPr/>
          <a:lstStyle/>
          <a:p>
            <a:fld id="{D58856D0-B8E2-41FF-AC26-1CCE6AF9EC94}" type="datetimeFigureOut">
              <a:rPr lang="en-IN" smtClean="0"/>
              <a:t>18-08-2024</a:t>
            </a:fld>
            <a:endParaRPr lang="en-IN"/>
          </a:p>
        </p:txBody>
      </p:sp>
      <p:sp>
        <p:nvSpPr>
          <p:cNvPr id="6" name="Footer Placeholder 5">
            <a:extLst>
              <a:ext uri="{FF2B5EF4-FFF2-40B4-BE49-F238E27FC236}">
                <a16:creationId xmlns:a16="http://schemas.microsoft.com/office/drawing/2014/main" id="{2A348E73-33C3-84AD-ADFB-C0936D7201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56AEC2-4785-2970-6C73-DED92F61162B}"/>
              </a:ext>
            </a:extLst>
          </p:cNvPr>
          <p:cNvSpPr>
            <a:spLocks noGrp="1"/>
          </p:cNvSpPr>
          <p:nvPr>
            <p:ph type="sldNum" sz="quarter" idx="12"/>
          </p:nvPr>
        </p:nvSpPr>
        <p:spPr/>
        <p:txBody>
          <a:bodyPr/>
          <a:lstStyle/>
          <a:p>
            <a:fld id="{8508B964-3F0F-4C1F-99D3-D4D40AD1124D}" type="slidenum">
              <a:rPr lang="en-IN" smtClean="0"/>
              <a:t>‹#›</a:t>
            </a:fld>
            <a:endParaRPr lang="en-IN"/>
          </a:p>
        </p:txBody>
      </p:sp>
    </p:spTree>
    <p:extLst>
      <p:ext uri="{BB962C8B-B14F-4D97-AF65-F5344CB8AC3E}">
        <p14:creationId xmlns:p14="http://schemas.microsoft.com/office/powerpoint/2010/main" val="352407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9C031-EF3B-47B8-14FD-7376010A13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E4F8EA-0B71-6A78-E393-D52145D7E7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6ADE6CA-08CF-54C0-CEAE-4B9B1D9337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9A26C0-1253-B2CF-F010-FDB577142CCD}"/>
              </a:ext>
            </a:extLst>
          </p:cNvPr>
          <p:cNvSpPr>
            <a:spLocks noGrp="1"/>
          </p:cNvSpPr>
          <p:nvPr>
            <p:ph type="dt" sz="half" idx="10"/>
          </p:nvPr>
        </p:nvSpPr>
        <p:spPr/>
        <p:txBody>
          <a:bodyPr/>
          <a:lstStyle/>
          <a:p>
            <a:fld id="{D58856D0-B8E2-41FF-AC26-1CCE6AF9EC94}" type="datetimeFigureOut">
              <a:rPr lang="en-IN" smtClean="0"/>
              <a:t>18-08-2024</a:t>
            </a:fld>
            <a:endParaRPr lang="en-IN"/>
          </a:p>
        </p:txBody>
      </p:sp>
      <p:sp>
        <p:nvSpPr>
          <p:cNvPr id="6" name="Footer Placeholder 5">
            <a:extLst>
              <a:ext uri="{FF2B5EF4-FFF2-40B4-BE49-F238E27FC236}">
                <a16:creationId xmlns:a16="http://schemas.microsoft.com/office/drawing/2014/main" id="{FEAE8A06-6DF3-FF75-135E-D0078CDBA7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9C4F1B-DB13-5619-7678-8C779AD9720C}"/>
              </a:ext>
            </a:extLst>
          </p:cNvPr>
          <p:cNvSpPr>
            <a:spLocks noGrp="1"/>
          </p:cNvSpPr>
          <p:nvPr>
            <p:ph type="sldNum" sz="quarter" idx="12"/>
          </p:nvPr>
        </p:nvSpPr>
        <p:spPr/>
        <p:txBody>
          <a:bodyPr/>
          <a:lstStyle/>
          <a:p>
            <a:fld id="{8508B964-3F0F-4C1F-99D3-D4D40AD1124D}" type="slidenum">
              <a:rPr lang="en-IN" smtClean="0"/>
              <a:t>‹#›</a:t>
            </a:fld>
            <a:endParaRPr lang="en-IN"/>
          </a:p>
        </p:txBody>
      </p:sp>
    </p:spTree>
    <p:extLst>
      <p:ext uri="{BB962C8B-B14F-4D97-AF65-F5344CB8AC3E}">
        <p14:creationId xmlns:p14="http://schemas.microsoft.com/office/powerpoint/2010/main" val="268010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C53E9C-89C4-83AC-7ADD-572C62A762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493498-15BD-D5E1-85FC-5B6E0C961A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C9222-40E1-D315-2809-89E0EB7A39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8856D0-B8E2-41FF-AC26-1CCE6AF9EC94}" type="datetimeFigureOut">
              <a:rPr lang="en-IN" smtClean="0"/>
              <a:t>18-08-2024</a:t>
            </a:fld>
            <a:endParaRPr lang="en-IN"/>
          </a:p>
        </p:txBody>
      </p:sp>
      <p:sp>
        <p:nvSpPr>
          <p:cNvPr id="5" name="Footer Placeholder 4">
            <a:extLst>
              <a:ext uri="{FF2B5EF4-FFF2-40B4-BE49-F238E27FC236}">
                <a16:creationId xmlns:a16="http://schemas.microsoft.com/office/drawing/2014/main" id="{37BA76A1-226F-837E-577B-80CD0B6EF5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AB04687-2638-00B6-DC76-30E9D0AF92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08B964-3F0F-4C1F-99D3-D4D40AD1124D}" type="slidenum">
              <a:rPr lang="en-IN" smtClean="0"/>
              <a:t>‹#›</a:t>
            </a:fld>
            <a:endParaRPr lang="en-IN"/>
          </a:p>
        </p:txBody>
      </p:sp>
    </p:spTree>
    <p:extLst>
      <p:ext uri="{BB962C8B-B14F-4D97-AF65-F5344CB8AC3E}">
        <p14:creationId xmlns:p14="http://schemas.microsoft.com/office/powerpoint/2010/main" val="4097283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B75439-5F47-A6C3-05A8-221005827221}"/>
              </a:ext>
            </a:extLst>
          </p:cNvPr>
          <p:cNvSpPr>
            <a:spLocks noGrp="1"/>
          </p:cNvSpPr>
          <p:nvPr>
            <p:ph type="ctrTitle"/>
          </p:nvPr>
        </p:nvSpPr>
        <p:spPr>
          <a:xfrm>
            <a:off x="2197101" y="735283"/>
            <a:ext cx="4978399" cy="3165045"/>
          </a:xfrm>
        </p:spPr>
        <p:txBody>
          <a:bodyPr anchor="b">
            <a:normAutofit/>
          </a:bodyPr>
          <a:lstStyle/>
          <a:p>
            <a:pPr algn="l"/>
            <a:r>
              <a:rPr lang="en" sz="5200"/>
              <a:t>X Education - Lead Scoring Case Study</a:t>
            </a:r>
            <a:endParaRPr lang="en-IN" sz="5200"/>
          </a:p>
        </p:txBody>
      </p:sp>
      <p:sp>
        <p:nvSpPr>
          <p:cNvPr id="3" name="Subtitle 2">
            <a:extLst>
              <a:ext uri="{FF2B5EF4-FFF2-40B4-BE49-F238E27FC236}">
                <a16:creationId xmlns:a16="http://schemas.microsoft.com/office/drawing/2014/main" id="{12263CF7-15C2-4DC5-9EDC-1DCE97F01D71}"/>
              </a:ext>
            </a:extLst>
          </p:cNvPr>
          <p:cNvSpPr>
            <a:spLocks noGrp="1"/>
          </p:cNvSpPr>
          <p:nvPr>
            <p:ph type="subTitle" idx="1"/>
          </p:nvPr>
        </p:nvSpPr>
        <p:spPr>
          <a:xfrm>
            <a:off x="2197101" y="4078423"/>
            <a:ext cx="4978399" cy="2058657"/>
          </a:xfrm>
        </p:spPr>
        <p:txBody>
          <a:bodyPr>
            <a:normAutofit/>
          </a:bodyPr>
          <a:lstStyle/>
          <a:p>
            <a:pPr marL="0" lvl="0" indent="0" algn="l" rtl="0">
              <a:spcBef>
                <a:spcPts val="0"/>
              </a:spcBef>
              <a:spcAft>
                <a:spcPts val="0"/>
              </a:spcAft>
              <a:buNone/>
            </a:pPr>
            <a:r>
              <a:rPr lang="en-IN" b="1">
                <a:latin typeface="Roboto"/>
                <a:ea typeface="Roboto"/>
                <a:cs typeface="Roboto"/>
                <a:sym typeface="Roboto"/>
              </a:rPr>
              <a:t>Group Members:</a:t>
            </a:r>
          </a:p>
          <a:p>
            <a:pPr marL="0" lvl="0" indent="0" algn="l" rtl="0">
              <a:spcBef>
                <a:spcPts val="0"/>
              </a:spcBef>
              <a:spcAft>
                <a:spcPts val="0"/>
              </a:spcAft>
              <a:buNone/>
            </a:pPr>
            <a:endParaRPr lang="en-IN" b="1">
              <a:latin typeface="Roboto"/>
              <a:ea typeface="Roboto"/>
              <a:cs typeface="Roboto"/>
              <a:sym typeface="Roboto"/>
            </a:endParaRPr>
          </a:p>
          <a:p>
            <a:pPr marL="0" lvl="0" indent="0" algn="l" rtl="0">
              <a:spcBef>
                <a:spcPts val="0"/>
              </a:spcBef>
              <a:spcAft>
                <a:spcPts val="0"/>
              </a:spcAft>
              <a:buNone/>
            </a:pPr>
            <a:r>
              <a:rPr lang="en-IN" b="1" err="1">
                <a:latin typeface="Roboto"/>
                <a:ea typeface="Roboto"/>
                <a:cs typeface="Roboto"/>
                <a:sym typeface="Roboto"/>
              </a:rPr>
              <a:t>Sanket</a:t>
            </a:r>
            <a:r>
              <a:rPr lang="en-IN" b="1">
                <a:latin typeface="Roboto"/>
                <a:ea typeface="Roboto"/>
                <a:cs typeface="Roboto"/>
                <a:sym typeface="Roboto"/>
              </a:rPr>
              <a:t> </a:t>
            </a:r>
            <a:r>
              <a:rPr lang="en-IN" b="1" err="1">
                <a:latin typeface="Roboto"/>
                <a:ea typeface="Roboto"/>
                <a:cs typeface="Roboto"/>
                <a:sym typeface="Roboto"/>
              </a:rPr>
              <a:t>sanjay</a:t>
            </a:r>
            <a:r>
              <a:rPr lang="en-IN" b="1">
                <a:latin typeface="Roboto"/>
                <a:ea typeface="Roboto"/>
                <a:cs typeface="Roboto"/>
                <a:sym typeface="Roboto"/>
              </a:rPr>
              <a:t> </a:t>
            </a:r>
            <a:r>
              <a:rPr lang="en-IN" b="1" err="1">
                <a:latin typeface="Roboto"/>
                <a:ea typeface="Roboto"/>
                <a:cs typeface="Roboto"/>
                <a:sym typeface="Roboto"/>
              </a:rPr>
              <a:t>kendre</a:t>
            </a:r>
            <a:endParaRPr lang="en-IN" b="1">
              <a:latin typeface="Roboto"/>
              <a:ea typeface="Roboto"/>
              <a:cs typeface="Roboto"/>
              <a:sym typeface="Roboto"/>
            </a:endParaRPr>
          </a:p>
          <a:p>
            <a:pPr marL="0" lvl="0" indent="0" algn="l" rtl="0">
              <a:spcBef>
                <a:spcPts val="0"/>
              </a:spcBef>
              <a:spcAft>
                <a:spcPts val="0"/>
              </a:spcAft>
              <a:buNone/>
            </a:pPr>
            <a:r>
              <a:rPr lang="en-IN" b="1">
                <a:latin typeface="Roboto"/>
                <a:ea typeface="Roboto"/>
                <a:cs typeface="Roboto"/>
                <a:sym typeface="Roboto"/>
              </a:rPr>
              <a:t>Sanjeev Rout</a:t>
            </a:r>
          </a:p>
          <a:p>
            <a:pPr marL="0" lvl="0" indent="0" algn="l" rtl="0">
              <a:spcBef>
                <a:spcPts val="0"/>
              </a:spcBef>
              <a:spcAft>
                <a:spcPts val="0"/>
              </a:spcAft>
              <a:buNone/>
            </a:pPr>
            <a:r>
              <a:rPr lang="en-IN" b="1">
                <a:latin typeface="Roboto"/>
                <a:ea typeface="Roboto"/>
                <a:cs typeface="Roboto"/>
                <a:sym typeface="Roboto"/>
              </a:rPr>
              <a:t>Sakshi Jha</a:t>
            </a:r>
          </a:p>
          <a:p>
            <a:pPr algn="l"/>
            <a:endParaRPr lang="en-IN"/>
          </a:p>
        </p:txBody>
      </p:sp>
      <p:pic>
        <p:nvPicPr>
          <p:cNvPr id="24" name="Graphic 6" descr="Books">
            <a:extLst>
              <a:ext uri="{FF2B5EF4-FFF2-40B4-BE49-F238E27FC236}">
                <a16:creationId xmlns:a16="http://schemas.microsoft.com/office/drawing/2014/main" id="{68558341-5AD4-D80F-063F-D56B8C5331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Books">
            <a:extLst>
              <a:ext uri="{FF2B5EF4-FFF2-40B4-BE49-F238E27FC236}">
                <a16:creationId xmlns:a16="http://schemas.microsoft.com/office/drawing/2014/main" id="{E6758753-9BDA-477F-8380-9EE2D26643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3537459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44"/>
        <p:cNvGrpSpPr/>
        <p:nvPr/>
      </p:nvGrpSpPr>
      <p:grpSpPr>
        <a:xfrm>
          <a:off x="0" y="0"/>
          <a:ext cx="0" cy="0"/>
          <a:chOff x="0" y="0"/>
          <a:chExt cx="0" cy="0"/>
        </a:xfrm>
      </p:grpSpPr>
      <p:sp useBgFill="1">
        <p:nvSpPr>
          <p:cNvPr id="351" name="Rectangle 350">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Rectangle 352">
            <a:extLst>
              <a:ext uri="{FF2B5EF4-FFF2-40B4-BE49-F238E27FC236}">
                <a16:creationId xmlns:a16="http://schemas.microsoft.com/office/drawing/2014/main" id="{BE149CDF-5DAC-4860-A285-9492CF209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5" name="Picture 354">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357" name="Rectangle 356">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9" name="Rectangle 358">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346" name="Google Shape;346;p41"/>
          <p:cNvSpPr txBox="1"/>
          <p:nvPr/>
        </p:nvSpPr>
        <p:spPr>
          <a:xfrm>
            <a:off x="1191966" y="2965592"/>
            <a:ext cx="3629555" cy="2987397"/>
          </a:xfrm>
          <a:prstGeom prst="rect">
            <a:avLst/>
          </a:prstGeom>
        </p:spPr>
        <p:txBody>
          <a:bodyPr spcFirstLastPara="1" vert="horz" lIns="91440" tIns="45720" rIns="91440" bIns="45720" rtlCol="0" anchorCtr="0">
            <a:normAutofit/>
          </a:bodyPr>
          <a:lstStyle/>
          <a:p>
            <a:pPr indent="-228600">
              <a:lnSpc>
                <a:spcPct val="90000"/>
              </a:lnSpc>
              <a:spcAft>
                <a:spcPts val="600"/>
              </a:spcAft>
              <a:buFont typeface="Arial" panose="020B0604020202020204" pitchFamily="34" charset="0"/>
              <a:buChar char="•"/>
            </a:pPr>
            <a:r>
              <a:rPr lang="en-US" b="1">
                <a:sym typeface="Roboto"/>
              </a:rPr>
              <a:t>EDA plots depicting variation in categorical column (Lead Origin) for those who Converted and those who didn't.</a:t>
            </a:r>
          </a:p>
        </p:txBody>
      </p:sp>
      <p:pic>
        <p:nvPicPr>
          <p:cNvPr id="345" name="Google Shape;345;p41"/>
          <p:cNvPicPr preferRelativeResize="0"/>
          <p:nvPr/>
        </p:nvPicPr>
        <p:blipFill>
          <a:blip r:embed="rId4"/>
          <a:stretch>
            <a:fillRect/>
          </a:stretch>
        </p:blipFill>
        <p:spPr>
          <a:xfrm>
            <a:off x="5359151" y="1852025"/>
            <a:ext cx="6107166" cy="314519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0"/>
        <p:cNvGrpSpPr/>
        <p:nvPr/>
      </p:nvGrpSpPr>
      <p:grpSpPr>
        <a:xfrm>
          <a:off x="0" y="0"/>
          <a:ext cx="0" cy="0"/>
          <a:chOff x="0" y="0"/>
          <a:chExt cx="0" cy="0"/>
        </a:xfrm>
      </p:grpSpPr>
      <p:sp useBgFill="1">
        <p:nvSpPr>
          <p:cNvPr id="357" name="Rectangle 356">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Rectangle 358">
            <a:extLst>
              <a:ext uri="{FF2B5EF4-FFF2-40B4-BE49-F238E27FC236}">
                <a16:creationId xmlns:a16="http://schemas.microsoft.com/office/drawing/2014/main" id="{BE149CDF-5DAC-4860-A285-9492CF209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1" name="Picture 360">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363" name="Rectangle 362">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5" name="Rectangle 364">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352" name="Google Shape;352;p42"/>
          <p:cNvSpPr txBox="1"/>
          <p:nvPr/>
        </p:nvSpPr>
        <p:spPr>
          <a:xfrm>
            <a:off x="1191966" y="2965592"/>
            <a:ext cx="3629555" cy="2987397"/>
          </a:xfrm>
          <a:prstGeom prst="rect">
            <a:avLst/>
          </a:prstGeom>
        </p:spPr>
        <p:txBody>
          <a:bodyPr spcFirstLastPara="1" vert="horz" lIns="91440" tIns="45720" rIns="91440" bIns="45720" rtlCol="0" anchorCtr="0">
            <a:normAutofit/>
          </a:bodyPr>
          <a:lstStyle/>
          <a:p>
            <a:pPr indent="-228600">
              <a:lnSpc>
                <a:spcPct val="90000"/>
              </a:lnSpc>
              <a:spcAft>
                <a:spcPts val="600"/>
              </a:spcAft>
              <a:buFont typeface="Arial" panose="020B0604020202020204" pitchFamily="34" charset="0"/>
              <a:buChar char="•"/>
            </a:pPr>
            <a:r>
              <a:rPr lang="en-US" b="1">
                <a:sym typeface="Roboto"/>
              </a:rPr>
              <a:t>EDA plots depicting variation in categorical column (Lead Source) for those who Converted and those who didn't.</a:t>
            </a:r>
          </a:p>
        </p:txBody>
      </p:sp>
      <p:pic>
        <p:nvPicPr>
          <p:cNvPr id="351" name="Google Shape;351;p42"/>
          <p:cNvPicPr preferRelativeResize="0"/>
          <p:nvPr/>
        </p:nvPicPr>
        <p:blipFill>
          <a:blip r:embed="rId4"/>
          <a:stretch>
            <a:fillRect/>
          </a:stretch>
        </p:blipFill>
        <p:spPr>
          <a:xfrm>
            <a:off x="5359151" y="1852025"/>
            <a:ext cx="6107166" cy="314519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6"/>
        <p:cNvGrpSpPr/>
        <p:nvPr/>
      </p:nvGrpSpPr>
      <p:grpSpPr>
        <a:xfrm>
          <a:off x="0" y="0"/>
          <a:ext cx="0" cy="0"/>
          <a:chOff x="0" y="0"/>
          <a:chExt cx="0" cy="0"/>
        </a:xfrm>
      </p:grpSpPr>
      <p:sp useBgFill="1">
        <p:nvSpPr>
          <p:cNvPr id="363" name="Rectangle 362">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Rectangle 364">
            <a:extLst>
              <a:ext uri="{FF2B5EF4-FFF2-40B4-BE49-F238E27FC236}">
                <a16:creationId xmlns:a16="http://schemas.microsoft.com/office/drawing/2014/main" id="{BE149CDF-5DAC-4860-A285-9492CF209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7" name="Picture 366">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369" name="Rectangle 368">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1" name="Rectangle 370">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358" name="Google Shape;358;p43"/>
          <p:cNvSpPr txBox="1"/>
          <p:nvPr/>
        </p:nvSpPr>
        <p:spPr>
          <a:xfrm>
            <a:off x="1191966" y="2965592"/>
            <a:ext cx="3629555" cy="2987397"/>
          </a:xfrm>
          <a:prstGeom prst="rect">
            <a:avLst/>
          </a:prstGeom>
        </p:spPr>
        <p:txBody>
          <a:bodyPr spcFirstLastPara="1" vert="horz" lIns="91440" tIns="45720" rIns="91440" bIns="45720" rtlCol="0" anchorCtr="0">
            <a:normAutofit/>
          </a:bodyPr>
          <a:lstStyle/>
          <a:p>
            <a:pPr indent="-228600">
              <a:lnSpc>
                <a:spcPct val="90000"/>
              </a:lnSpc>
              <a:spcAft>
                <a:spcPts val="600"/>
              </a:spcAft>
              <a:buFont typeface="Arial" panose="020B0604020202020204" pitchFamily="34" charset="0"/>
              <a:buChar char="•"/>
            </a:pPr>
            <a:r>
              <a:rPr lang="en-US" b="1">
                <a:sym typeface="Roboto"/>
              </a:rPr>
              <a:t>EDA plots depicting variation in categorical column (Last Notable Activity) for those who Converted and those who didn't.</a:t>
            </a:r>
          </a:p>
        </p:txBody>
      </p:sp>
      <p:pic>
        <p:nvPicPr>
          <p:cNvPr id="357" name="Google Shape;357;p43"/>
          <p:cNvPicPr preferRelativeResize="0"/>
          <p:nvPr/>
        </p:nvPicPr>
        <p:blipFill>
          <a:blip r:embed="rId4"/>
          <a:stretch>
            <a:fillRect/>
          </a:stretch>
        </p:blipFill>
        <p:spPr>
          <a:xfrm>
            <a:off x="5359151" y="1852025"/>
            <a:ext cx="6107166" cy="314519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2"/>
        <p:cNvGrpSpPr/>
        <p:nvPr/>
      </p:nvGrpSpPr>
      <p:grpSpPr>
        <a:xfrm>
          <a:off x="0" y="0"/>
          <a:ext cx="0" cy="0"/>
          <a:chOff x="0" y="0"/>
          <a:chExt cx="0" cy="0"/>
        </a:xfrm>
      </p:grpSpPr>
      <p:sp useBgFill="1">
        <p:nvSpPr>
          <p:cNvPr id="369" name="Rectangle 368">
            <a:extLst>
              <a:ext uri="{FF2B5EF4-FFF2-40B4-BE49-F238E27FC236}">
                <a16:creationId xmlns:a16="http://schemas.microsoft.com/office/drawing/2014/main" id="{A93898FF-D987-4B0E-BFB4-85F5EB356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Rectangle 370">
            <a:extLst>
              <a:ext uri="{FF2B5EF4-FFF2-40B4-BE49-F238E27FC236}">
                <a16:creationId xmlns:a16="http://schemas.microsoft.com/office/drawing/2014/main" id="{08E700A8-AE52-4017-8C7E-C20956F74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3" name="Picture 372">
            <a:extLst>
              <a:ext uri="{FF2B5EF4-FFF2-40B4-BE49-F238E27FC236}">
                <a16:creationId xmlns:a16="http://schemas.microsoft.com/office/drawing/2014/main" id="{5516C1EB-8D62-4BF0-92B5-02E6AE43B1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375" name="Rectangle 374">
            <a:extLst>
              <a:ext uri="{FF2B5EF4-FFF2-40B4-BE49-F238E27FC236}">
                <a16:creationId xmlns:a16="http://schemas.microsoft.com/office/drawing/2014/main" id="{A737E5B8-8F31-4942-B159-B213C4D6D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7" name="Rectangle 37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9" name="Rectangle 378">
            <a:extLst>
              <a:ext uri="{FF2B5EF4-FFF2-40B4-BE49-F238E27FC236}">
                <a16:creationId xmlns:a16="http://schemas.microsoft.com/office/drawing/2014/main" id="{78F530DA-C7D1-4968-8F8A-8700C2BB2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364" name="Google Shape;364;p44"/>
          <p:cNvSpPr txBox="1"/>
          <p:nvPr/>
        </p:nvSpPr>
        <p:spPr>
          <a:xfrm>
            <a:off x="1198181" y="2957934"/>
            <a:ext cx="3795840" cy="2779769"/>
          </a:xfrm>
          <a:prstGeom prst="rect">
            <a:avLst/>
          </a:prstGeom>
        </p:spPr>
        <p:txBody>
          <a:bodyPr spcFirstLastPara="1" vert="horz" lIns="91440" tIns="45720" rIns="91440" bIns="45720" rtlCol="0" anchor="t" anchorCtr="0">
            <a:normAutofit/>
          </a:bodyPr>
          <a:lstStyle/>
          <a:p>
            <a:pPr>
              <a:lnSpc>
                <a:spcPct val="90000"/>
              </a:lnSpc>
              <a:spcBef>
                <a:spcPct val="0"/>
              </a:spcBef>
              <a:spcAft>
                <a:spcPts val="600"/>
              </a:spcAft>
            </a:pPr>
            <a:r>
              <a:rPr lang="en-US" sz="3700" b="1" kern="1200">
                <a:solidFill>
                  <a:schemeClr val="tx1"/>
                </a:solidFill>
                <a:latin typeface="+mj-lt"/>
                <a:ea typeface="+mj-ea"/>
                <a:cs typeface="+mj-cs"/>
                <a:sym typeface="Roboto"/>
              </a:rPr>
              <a:t>EDA plots depicting correlation (Heat Map) of all selected numerical columns.</a:t>
            </a:r>
          </a:p>
        </p:txBody>
      </p:sp>
      <p:pic>
        <p:nvPicPr>
          <p:cNvPr id="363" name="Google Shape;363;p44"/>
          <p:cNvPicPr preferRelativeResize="0"/>
          <p:nvPr/>
        </p:nvPicPr>
        <p:blipFill>
          <a:blip r:embed="rId4"/>
          <a:stretch>
            <a:fillRect/>
          </a:stretch>
        </p:blipFill>
        <p:spPr>
          <a:xfrm>
            <a:off x="5895219" y="895610"/>
            <a:ext cx="5035029" cy="505802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8"/>
        <p:cNvGrpSpPr/>
        <p:nvPr/>
      </p:nvGrpSpPr>
      <p:grpSpPr>
        <a:xfrm>
          <a:off x="0" y="0"/>
          <a:ext cx="0" cy="0"/>
          <a:chOff x="0" y="0"/>
          <a:chExt cx="0" cy="0"/>
        </a:xfrm>
      </p:grpSpPr>
      <p:sp useBgFill="1">
        <p:nvSpPr>
          <p:cNvPr id="375" name="Rectangle 374">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Rectangle 376">
            <a:extLst>
              <a:ext uri="{FF2B5EF4-FFF2-40B4-BE49-F238E27FC236}">
                <a16:creationId xmlns:a16="http://schemas.microsoft.com/office/drawing/2014/main" id="{BE149CDF-5DAC-4860-A285-9492CF209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9" name="Picture 378">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381" name="Rectangle 380">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3" name="Rectangle 382">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370" name="Google Shape;370;p45"/>
          <p:cNvSpPr txBox="1"/>
          <p:nvPr/>
        </p:nvSpPr>
        <p:spPr>
          <a:xfrm>
            <a:off x="1191966" y="2965592"/>
            <a:ext cx="3629555" cy="2987397"/>
          </a:xfrm>
          <a:prstGeom prst="rect">
            <a:avLst/>
          </a:prstGeom>
        </p:spPr>
        <p:txBody>
          <a:bodyPr spcFirstLastPara="1" vert="horz" lIns="91440" tIns="45720" rIns="91440" bIns="45720" rtlCol="0" anchorCtr="0">
            <a:normAutofit/>
          </a:bodyPr>
          <a:lstStyle/>
          <a:p>
            <a:pPr indent="-228600">
              <a:lnSpc>
                <a:spcPct val="90000"/>
              </a:lnSpc>
              <a:spcAft>
                <a:spcPts val="600"/>
              </a:spcAft>
              <a:buFont typeface="Arial" panose="020B0604020202020204" pitchFamily="34" charset="0"/>
              <a:buChar char="•"/>
            </a:pPr>
            <a:r>
              <a:rPr lang="en-US" b="1">
                <a:sym typeface="Roboto"/>
              </a:rPr>
              <a:t>EDA plots depicting correlation (Heat Map) of all selected columns (numerical columns and dummy columns).</a:t>
            </a:r>
          </a:p>
        </p:txBody>
      </p:sp>
      <p:pic>
        <p:nvPicPr>
          <p:cNvPr id="369" name="Google Shape;369;p45"/>
          <p:cNvPicPr preferRelativeResize="0"/>
          <p:nvPr/>
        </p:nvPicPr>
        <p:blipFill>
          <a:blip r:embed="rId4"/>
          <a:srcRect l="5248" r="1479"/>
          <a:stretch/>
        </p:blipFill>
        <p:spPr>
          <a:xfrm>
            <a:off x="5359151" y="895610"/>
            <a:ext cx="6107166" cy="505802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74"/>
        <p:cNvGrpSpPr/>
        <p:nvPr/>
      </p:nvGrpSpPr>
      <p:grpSpPr>
        <a:xfrm>
          <a:off x="0" y="0"/>
          <a:ext cx="0" cy="0"/>
          <a:chOff x="0" y="0"/>
          <a:chExt cx="0" cy="0"/>
        </a:xfrm>
      </p:grpSpPr>
      <p:sp useBgFill="1">
        <p:nvSpPr>
          <p:cNvPr id="383" name="Rectangle 382">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Rectangle 384">
            <a:extLst>
              <a:ext uri="{FF2B5EF4-FFF2-40B4-BE49-F238E27FC236}">
                <a16:creationId xmlns:a16="http://schemas.microsoft.com/office/drawing/2014/main" id="{35D813D1-BA6B-40B4-A101-04BB89445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7" name="Picture 386">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389" name="Rectangle 388">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1" name="Rectangle 390">
            <a:extLst>
              <a:ext uri="{FF2B5EF4-FFF2-40B4-BE49-F238E27FC236}">
                <a16:creationId xmlns:a16="http://schemas.microsoft.com/office/drawing/2014/main" id="{AEA3DFA5-2D7B-4989-8ED7-8321EC114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678" y="0"/>
            <a:ext cx="11145980" cy="6870723"/>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378" name="Google Shape;378;p46"/>
          <p:cNvSpPr txBox="1"/>
          <p:nvPr/>
        </p:nvSpPr>
        <p:spPr>
          <a:xfrm>
            <a:off x="1191966" y="2965593"/>
            <a:ext cx="3629555" cy="2941544"/>
          </a:xfrm>
          <a:prstGeom prst="rect">
            <a:avLst/>
          </a:prstGeom>
        </p:spPr>
        <p:txBody>
          <a:bodyPr spcFirstLastPara="1" vert="horz" lIns="91440" tIns="45720" rIns="91440" bIns="45720" rtlCol="0" anchorCtr="0">
            <a:normAutofit/>
          </a:bodyPr>
          <a:lstStyle/>
          <a:p>
            <a:pPr indent="-228600">
              <a:lnSpc>
                <a:spcPct val="90000"/>
              </a:lnSpc>
              <a:spcAft>
                <a:spcPts val="600"/>
              </a:spcAft>
              <a:buFont typeface="Arial" panose="020B0604020202020204" pitchFamily="34" charset="0"/>
              <a:buChar char="•"/>
            </a:pPr>
            <a:r>
              <a:rPr lang="en-US" b="1">
                <a:sym typeface="Roboto"/>
              </a:rPr>
              <a:t>Linear Regression Final Model Parameters</a:t>
            </a:r>
          </a:p>
          <a:p>
            <a:pPr indent="-228600">
              <a:lnSpc>
                <a:spcPct val="90000"/>
              </a:lnSpc>
              <a:spcAft>
                <a:spcPts val="600"/>
              </a:spcAft>
              <a:buFont typeface="Arial" panose="020B0604020202020204" pitchFamily="34" charset="0"/>
              <a:buChar char="•"/>
            </a:pPr>
            <a:r>
              <a:rPr lang="en-US" b="1">
                <a:sym typeface="Roboto"/>
              </a:rPr>
              <a:t>Area under ROC = 0.84</a:t>
            </a:r>
          </a:p>
          <a:p>
            <a:pPr indent="-228600">
              <a:lnSpc>
                <a:spcPct val="90000"/>
              </a:lnSpc>
              <a:spcAft>
                <a:spcPts val="600"/>
              </a:spcAft>
              <a:buFont typeface="Arial" panose="020B0604020202020204" pitchFamily="34" charset="0"/>
              <a:buChar char="•"/>
            </a:pPr>
            <a:r>
              <a:rPr lang="en-US" b="1">
                <a:sym typeface="Roboto"/>
              </a:rPr>
              <a:t>Intermediate cut-off = 0.35</a:t>
            </a:r>
          </a:p>
          <a:p>
            <a:pPr indent="-228600">
              <a:lnSpc>
                <a:spcPct val="90000"/>
              </a:lnSpc>
              <a:spcAft>
                <a:spcPts val="600"/>
              </a:spcAft>
              <a:buFont typeface="Arial" panose="020B0604020202020204" pitchFamily="34" charset="0"/>
              <a:buChar char="•"/>
            </a:pPr>
            <a:r>
              <a:rPr lang="en-US" b="1">
                <a:sym typeface="Roboto"/>
              </a:rPr>
              <a:t>Final cut-off = 0.42</a:t>
            </a:r>
          </a:p>
        </p:txBody>
      </p:sp>
      <p:pic>
        <p:nvPicPr>
          <p:cNvPr id="375" name="Google Shape;375;p46"/>
          <p:cNvPicPr preferRelativeResize="0"/>
          <p:nvPr/>
        </p:nvPicPr>
        <p:blipFill>
          <a:blip r:embed="rId4"/>
          <a:srcRect l="4994" r="-4" b="-4"/>
          <a:stretch/>
        </p:blipFill>
        <p:spPr>
          <a:xfrm>
            <a:off x="5186550" y="159350"/>
            <a:ext cx="3066182" cy="3179620"/>
          </a:xfrm>
          <a:prstGeom prst="rect">
            <a:avLst/>
          </a:prstGeom>
          <a:noFill/>
        </p:spPr>
      </p:pic>
      <p:pic>
        <p:nvPicPr>
          <p:cNvPr id="377" name="Google Shape;377;p46"/>
          <p:cNvPicPr preferRelativeResize="0"/>
          <p:nvPr/>
        </p:nvPicPr>
        <p:blipFill>
          <a:blip r:embed="rId5"/>
          <a:srcRect l="20409" r="14791" b="4"/>
          <a:stretch/>
        </p:blipFill>
        <p:spPr>
          <a:xfrm>
            <a:off x="8440808" y="171716"/>
            <a:ext cx="3066182" cy="3179620"/>
          </a:xfrm>
          <a:prstGeom prst="rect">
            <a:avLst/>
          </a:prstGeom>
          <a:noFill/>
        </p:spPr>
      </p:pic>
      <p:pic>
        <p:nvPicPr>
          <p:cNvPr id="376" name="Google Shape;376;p46"/>
          <p:cNvPicPr preferRelativeResize="0"/>
          <p:nvPr/>
        </p:nvPicPr>
        <p:blipFill>
          <a:blip r:embed="rId6"/>
          <a:srcRect t="9568" r="3" b="19512"/>
          <a:stretch/>
        </p:blipFill>
        <p:spPr>
          <a:xfrm>
            <a:off x="5189717" y="3498320"/>
            <a:ext cx="6320441" cy="317962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82"/>
        <p:cNvGrpSpPr/>
        <p:nvPr/>
      </p:nvGrpSpPr>
      <p:grpSpPr>
        <a:xfrm>
          <a:off x="0" y="0"/>
          <a:ext cx="0" cy="0"/>
          <a:chOff x="0" y="0"/>
          <a:chExt cx="0" cy="0"/>
        </a:xfrm>
      </p:grpSpPr>
      <p:sp useBgFill="1">
        <p:nvSpPr>
          <p:cNvPr id="389" name="Rectangle 388">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Rectangle 390">
            <a:extLst>
              <a:ext uri="{FF2B5EF4-FFF2-40B4-BE49-F238E27FC236}">
                <a16:creationId xmlns:a16="http://schemas.microsoft.com/office/drawing/2014/main" id="{BE149CDF-5DAC-4860-A285-9492CF209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3" name="Picture 392">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395" name="Rectangle 394">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7" name="Rectangle 396">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384" name="Google Shape;384;p47"/>
          <p:cNvSpPr txBox="1"/>
          <p:nvPr/>
        </p:nvSpPr>
        <p:spPr>
          <a:xfrm>
            <a:off x="1191966" y="2965592"/>
            <a:ext cx="3629555" cy="2987397"/>
          </a:xfrm>
          <a:prstGeom prst="rect">
            <a:avLst/>
          </a:prstGeom>
        </p:spPr>
        <p:txBody>
          <a:bodyPr spcFirstLastPara="1" vert="horz" lIns="91440" tIns="45720" rIns="91440" bIns="45720" rtlCol="0" anchorCtr="0">
            <a:normAutofit/>
          </a:bodyPr>
          <a:lstStyle/>
          <a:p>
            <a:pPr indent="-228600">
              <a:lnSpc>
                <a:spcPct val="90000"/>
              </a:lnSpc>
              <a:spcAft>
                <a:spcPts val="600"/>
              </a:spcAft>
              <a:buFont typeface="Arial" panose="020B0604020202020204" pitchFamily="34" charset="0"/>
              <a:buChar char="•"/>
            </a:pPr>
            <a:r>
              <a:rPr lang="en-US" b="1">
                <a:sym typeface="Roboto"/>
              </a:rPr>
              <a:t>EDA plots depicting correlation (Heat Map) of all selected columns (numerical columns and dummy columns) in our final Model.</a:t>
            </a:r>
          </a:p>
        </p:txBody>
      </p:sp>
      <p:pic>
        <p:nvPicPr>
          <p:cNvPr id="383" name="Google Shape;383;p47" descr="A screenshot of a computer&#10;&#10;Description automatically generated"/>
          <p:cNvPicPr preferRelativeResize="0"/>
          <p:nvPr/>
        </p:nvPicPr>
        <p:blipFill>
          <a:blip r:embed="rId4"/>
          <a:srcRect l="10984" r="8118" b="-1"/>
          <a:stretch/>
        </p:blipFill>
        <p:spPr>
          <a:xfrm>
            <a:off x="5359151" y="895610"/>
            <a:ext cx="6107166" cy="505802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F7AF223C-F666-6F33-1F80-3E07AA20D3E4}"/>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4000" kern="1200" dirty="0">
              <a:solidFill>
                <a:srgbClr val="FFFFFF"/>
              </a:solidFill>
              <a:latin typeface="+mj-lt"/>
              <a:ea typeface="+mj-ea"/>
              <a:cs typeface="+mj-cs"/>
            </a:endParaRPr>
          </a:p>
          <a:p>
            <a:pPr>
              <a:lnSpc>
                <a:spcPct val="90000"/>
              </a:lnSpc>
              <a:spcBef>
                <a:spcPct val="0"/>
              </a:spcBef>
              <a:spcAft>
                <a:spcPts val="600"/>
              </a:spcAft>
            </a:pPr>
            <a:endParaRPr lang="en-US" sz="4000" kern="1200" dirty="0">
              <a:solidFill>
                <a:srgbClr val="FFFFFF"/>
              </a:solidFill>
              <a:latin typeface="+mj-lt"/>
              <a:ea typeface="+mj-ea"/>
              <a:cs typeface="+mj-cs"/>
            </a:endParaRPr>
          </a:p>
          <a:p>
            <a:pPr>
              <a:lnSpc>
                <a:spcPct val="90000"/>
              </a:lnSpc>
              <a:spcBef>
                <a:spcPct val="0"/>
              </a:spcBef>
              <a:spcAft>
                <a:spcPts val="600"/>
              </a:spcAft>
            </a:pPr>
            <a:endParaRPr lang="en-US" sz="4000" kern="1200" dirty="0">
              <a:solidFill>
                <a:srgbClr val="FFFFFF"/>
              </a:solidFill>
              <a:latin typeface="+mj-lt"/>
              <a:ea typeface="+mj-ea"/>
              <a:cs typeface="+mj-cs"/>
            </a:endParaRPr>
          </a:p>
        </p:txBody>
      </p:sp>
      <p:graphicFrame>
        <p:nvGraphicFramePr>
          <p:cNvPr id="7" name="TextBox 3">
            <a:extLst>
              <a:ext uri="{FF2B5EF4-FFF2-40B4-BE49-F238E27FC236}">
                <a16:creationId xmlns:a16="http://schemas.microsoft.com/office/drawing/2014/main" id="{A939DB1A-8827-DDA4-03F5-5F0D51E8484D}"/>
              </a:ext>
            </a:extLst>
          </p:cNvPr>
          <p:cNvGraphicFramePr/>
          <p:nvPr>
            <p:extLst>
              <p:ext uri="{D42A27DB-BD31-4B8C-83A1-F6EECF244321}">
                <p14:modId xmlns:p14="http://schemas.microsoft.com/office/powerpoint/2010/main" val="400842863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a:extLst>
              <a:ext uri="{FF2B5EF4-FFF2-40B4-BE49-F238E27FC236}">
                <a16:creationId xmlns:a16="http://schemas.microsoft.com/office/drawing/2014/main" id="{6979800F-74E8-BBB9-D3A3-244DE3ABEA5D}"/>
              </a:ext>
            </a:extLst>
          </p:cNvPr>
          <p:cNvSpPr txBox="1"/>
          <p:nvPr/>
        </p:nvSpPr>
        <p:spPr>
          <a:xfrm>
            <a:off x="3687781" y="467490"/>
            <a:ext cx="6096000" cy="480131"/>
          </a:xfrm>
          <a:prstGeom prst="rect">
            <a:avLst/>
          </a:prstGeom>
          <a:noFill/>
        </p:spPr>
        <p:txBody>
          <a:bodyPr wrap="square">
            <a:spAutoFit/>
          </a:bodyPr>
          <a:lstStyle/>
          <a:p>
            <a:pPr>
              <a:lnSpc>
                <a:spcPct val="90000"/>
              </a:lnSpc>
              <a:spcBef>
                <a:spcPct val="0"/>
              </a:spcBef>
              <a:spcAft>
                <a:spcPts val="600"/>
              </a:spcAft>
            </a:pPr>
            <a:r>
              <a:rPr lang="en-US" sz="2800" kern="1200" dirty="0">
                <a:solidFill>
                  <a:srgbClr val="FFFFFF"/>
                </a:solidFill>
                <a:latin typeface="+mj-lt"/>
                <a:ea typeface="+mj-ea"/>
                <a:cs typeface="+mj-cs"/>
              </a:rPr>
              <a:t>Inference / Conclusion</a:t>
            </a:r>
          </a:p>
        </p:txBody>
      </p:sp>
    </p:spTree>
    <p:extLst>
      <p:ext uri="{BB962C8B-B14F-4D97-AF65-F5344CB8AC3E}">
        <p14:creationId xmlns:p14="http://schemas.microsoft.com/office/powerpoint/2010/main" val="3454836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401;p50">
            <a:extLst>
              <a:ext uri="{FF2B5EF4-FFF2-40B4-BE49-F238E27FC236}">
                <a16:creationId xmlns:a16="http://schemas.microsoft.com/office/drawing/2014/main" id="{3EBC3649-09CC-3B9A-609B-352E0B79C66C}"/>
              </a:ext>
            </a:extLst>
          </p:cNvPr>
          <p:cNvSpPr txBox="1">
            <a:spLocks/>
          </p:cNvSpPr>
          <p:nvPr/>
        </p:nvSpPr>
        <p:spPr>
          <a:xfrm>
            <a:off x="1371599" y="294538"/>
            <a:ext cx="9895951" cy="1033669"/>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100" kern="1200">
                <a:solidFill>
                  <a:srgbClr val="FFFFFF"/>
                </a:solidFill>
                <a:latin typeface="+mj-lt"/>
                <a:ea typeface="+mj-ea"/>
                <a:cs typeface="+mj-cs"/>
              </a:rPr>
              <a:t>Inferences from Model:Business Insights Derived from our Model</a:t>
            </a:r>
          </a:p>
          <a:p>
            <a:pPr>
              <a:spcAft>
                <a:spcPts val="600"/>
              </a:spcAft>
            </a:pPr>
            <a:endParaRPr lang="en-US" sz="3100" kern="1200">
              <a:solidFill>
                <a:srgbClr val="FFFFFF"/>
              </a:solidFill>
              <a:latin typeface="+mj-lt"/>
              <a:ea typeface="+mj-ea"/>
              <a:cs typeface="+mj-cs"/>
            </a:endParaRPr>
          </a:p>
        </p:txBody>
      </p:sp>
      <p:sp>
        <p:nvSpPr>
          <p:cNvPr id="7" name="Google Shape;403;p50">
            <a:extLst>
              <a:ext uri="{FF2B5EF4-FFF2-40B4-BE49-F238E27FC236}">
                <a16:creationId xmlns:a16="http://schemas.microsoft.com/office/drawing/2014/main" id="{4FFF8F33-57D2-FD53-FD15-52208E644BA3}"/>
              </a:ext>
            </a:extLst>
          </p:cNvPr>
          <p:cNvSpPr txBox="1">
            <a:spLocks/>
          </p:cNvSpPr>
          <p:nvPr/>
        </p:nvSpPr>
        <p:spPr>
          <a:xfrm>
            <a:off x="1371599" y="2318197"/>
            <a:ext cx="9724031" cy="3683358"/>
          </a:xfrm>
          <a:prstGeom prst="rect">
            <a:avLst/>
          </a:prstGeom>
        </p:spPr>
        <p:txBody>
          <a:bodyPr spcFirstLastPara="1"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spcBef>
                <a:spcPts val="0"/>
              </a:spcBef>
            </a:pPr>
            <a:r>
              <a:rPr lang="en-US" sz="2000" dirty="0"/>
              <a:t>Top 3 variables in model, that contribute towards lead conversion are: </a:t>
            </a:r>
          </a:p>
          <a:p>
            <a:pPr marL="457200">
              <a:spcBef>
                <a:spcPts val="1600"/>
              </a:spcBef>
              <a:buSzPts val="1800"/>
            </a:pPr>
            <a:r>
              <a:rPr lang="en-US" sz="2000" dirty="0"/>
              <a:t>Total Time Spent on Website</a:t>
            </a:r>
          </a:p>
          <a:p>
            <a:pPr marL="457200">
              <a:spcBef>
                <a:spcPts val="0"/>
              </a:spcBef>
              <a:buSzPts val="1800"/>
            </a:pPr>
            <a:r>
              <a:rPr lang="en-US" sz="2000" dirty="0"/>
              <a:t> Last Notable </a:t>
            </a:r>
            <a:r>
              <a:rPr lang="en-US" sz="2000" dirty="0" err="1"/>
              <a:t>Activity_SMS</a:t>
            </a:r>
            <a:r>
              <a:rPr lang="en-US" sz="2000" dirty="0"/>
              <a:t> Sent</a:t>
            </a:r>
          </a:p>
          <a:p>
            <a:pPr marL="457200">
              <a:spcBef>
                <a:spcPts val="0"/>
              </a:spcBef>
              <a:buSzPts val="1800"/>
            </a:pPr>
            <a:r>
              <a:rPr lang="en-US" sz="2000" dirty="0" err="1"/>
              <a:t>TotalVisits</a:t>
            </a:r>
            <a:endParaRPr lang="en-US" sz="2000" dirty="0"/>
          </a:p>
          <a:p>
            <a:pPr marL="457200">
              <a:spcBef>
                <a:spcPts val="0"/>
              </a:spcBef>
              <a:buSzPts val="1800"/>
            </a:pPr>
            <a:endParaRPr lang="en-US" sz="2000" dirty="0"/>
          </a:p>
          <a:p>
            <a:pPr marL="0" lvl="0">
              <a:spcBef>
                <a:spcPts val="0"/>
              </a:spcBef>
              <a:spcAft>
                <a:spcPts val="0"/>
              </a:spcAft>
            </a:pPr>
            <a:r>
              <a:rPr lang="en-US" sz="2000" dirty="0"/>
              <a:t>Top 3 variables in my model, that should be focused are:</a:t>
            </a:r>
            <a:br>
              <a:rPr lang="en-US" sz="2000" dirty="0"/>
            </a:br>
            <a:endParaRPr lang="en-US" sz="2000" dirty="0"/>
          </a:p>
          <a:p>
            <a:pPr marL="457200" lvl="0">
              <a:spcBef>
                <a:spcPts val="1600"/>
              </a:spcBef>
              <a:spcAft>
                <a:spcPts val="0"/>
              </a:spcAft>
              <a:buSzPts val="1800"/>
            </a:pPr>
            <a:r>
              <a:rPr lang="en-US" sz="2000" dirty="0"/>
              <a:t>Last </a:t>
            </a:r>
            <a:r>
              <a:rPr lang="en-US" sz="2000" dirty="0" err="1"/>
              <a:t>Activity_SMS</a:t>
            </a:r>
            <a:r>
              <a:rPr lang="en-US" sz="2000" dirty="0"/>
              <a:t> Sent (positively impacting)</a:t>
            </a:r>
          </a:p>
          <a:p>
            <a:pPr marL="457200" lvl="0">
              <a:spcBef>
                <a:spcPts val="0"/>
              </a:spcBef>
              <a:spcAft>
                <a:spcPts val="0"/>
              </a:spcAft>
              <a:buSzPts val="1800"/>
            </a:pPr>
            <a:r>
              <a:rPr lang="en-US" sz="2000" dirty="0"/>
              <a:t>Last </a:t>
            </a:r>
            <a:r>
              <a:rPr lang="en-US" sz="2000" dirty="0" err="1"/>
              <a:t>Activity_Olark</a:t>
            </a:r>
            <a:r>
              <a:rPr lang="en-US" sz="2000" dirty="0"/>
              <a:t> Chat Conversation (negatively impacting)</a:t>
            </a:r>
          </a:p>
          <a:p>
            <a:pPr marL="457200" lvl="0">
              <a:spcBef>
                <a:spcPts val="0"/>
              </a:spcBef>
              <a:spcAft>
                <a:spcPts val="0"/>
              </a:spcAft>
              <a:buSzPts val="1800"/>
            </a:pPr>
            <a:r>
              <a:rPr lang="en-US" sz="2000" dirty="0"/>
              <a:t>Lead </a:t>
            </a:r>
            <a:r>
              <a:rPr lang="en-US" sz="2000" dirty="0" err="1"/>
              <a:t>Source_Olark</a:t>
            </a:r>
            <a:r>
              <a:rPr lang="en-US" sz="2000" dirty="0"/>
              <a:t> Chat (negatively impacting)</a:t>
            </a:r>
          </a:p>
          <a:p>
            <a:pPr marL="457200">
              <a:spcBef>
                <a:spcPts val="0"/>
              </a:spcBef>
              <a:buSzPts val="1800"/>
            </a:pPr>
            <a:endParaRPr lang="en-US" sz="2000" dirty="0"/>
          </a:p>
        </p:txBody>
      </p:sp>
      <p:sp>
        <p:nvSpPr>
          <p:cNvPr id="6" name="Google Shape;402;p50">
            <a:extLst>
              <a:ext uri="{FF2B5EF4-FFF2-40B4-BE49-F238E27FC236}">
                <a16:creationId xmlns:a16="http://schemas.microsoft.com/office/drawing/2014/main" id="{7F604CB9-EED5-5008-33FC-0F08493D650B}"/>
              </a:ext>
            </a:extLst>
          </p:cNvPr>
          <p:cNvSpPr txBox="1">
            <a:spLocks/>
          </p:cNvSpPr>
          <p:nvPr/>
        </p:nvSpPr>
        <p:spPr>
          <a:xfrm>
            <a:off x="424120" y="3851352"/>
            <a:ext cx="4045200" cy="12693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endParaRPr lang="en-US" dirty="0"/>
          </a:p>
        </p:txBody>
      </p:sp>
    </p:spTree>
    <p:extLst>
      <p:ext uri="{BB962C8B-B14F-4D97-AF65-F5344CB8AC3E}">
        <p14:creationId xmlns:p14="http://schemas.microsoft.com/office/powerpoint/2010/main" val="54957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oogle Shape;415;p52">
            <a:extLst>
              <a:ext uri="{FF2B5EF4-FFF2-40B4-BE49-F238E27FC236}">
                <a16:creationId xmlns:a16="http://schemas.microsoft.com/office/drawing/2014/main" id="{132A7526-1B4E-092E-93A4-663E3CC75428}"/>
              </a:ext>
            </a:extLst>
          </p:cNvPr>
          <p:cNvSpPr txBox="1">
            <a:spLocks/>
          </p:cNvSpPr>
          <p:nvPr/>
        </p:nvSpPr>
        <p:spPr>
          <a:xfrm>
            <a:off x="1371599" y="294538"/>
            <a:ext cx="9895951" cy="1033669"/>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000" kern="1200">
                <a:solidFill>
                  <a:srgbClr val="FFFFFF"/>
                </a:solidFill>
                <a:latin typeface="+mj-lt"/>
                <a:ea typeface="+mj-ea"/>
                <a:cs typeface="+mj-cs"/>
              </a:rPr>
              <a:t>Conclusion 1 (LR Model)</a:t>
            </a:r>
          </a:p>
        </p:txBody>
      </p:sp>
      <p:sp>
        <p:nvSpPr>
          <p:cNvPr id="11" name="Google Shape;416;p52">
            <a:extLst>
              <a:ext uri="{FF2B5EF4-FFF2-40B4-BE49-F238E27FC236}">
                <a16:creationId xmlns:a16="http://schemas.microsoft.com/office/drawing/2014/main" id="{256698F6-AF68-4F1B-3E8D-C7463B90A7B1}"/>
              </a:ext>
            </a:extLst>
          </p:cNvPr>
          <p:cNvSpPr txBox="1">
            <a:spLocks/>
          </p:cNvSpPr>
          <p:nvPr/>
        </p:nvSpPr>
        <p:spPr>
          <a:xfrm>
            <a:off x="1371599" y="2318197"/>
            <a:ext cx="9724031" cy="3683358"/>
          </a:xfrm>
          <a:prstGeom prst="rect">
            <a:avLst/>
          </a:prstGeom>
        </p:spPr>
        <p:txBody>
          <a:bodyPr spcFirstLastPara="1"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spcBef>
                <a:spcPts val="0"/>
              </a:spcBef>
              <a:spcAft>
                <a:spcPts val="600"/>
              </a:spcAft>
            </a:pPr>
            <a:r>
              <a:rPr lang="en-US" sz="2000" dirty="0"/>
              <a:t>Our Logistic Regression Model performs well, achieving 78.6% accuracy, 73.3% sensitivity, and 82.3% specificity on the test set, which is comparable to the model derived using PCA.</a:t>
            </a:r>
          </a:p>
          <a:p>
            <a:pPr marL="0">
              <a:spcBef>
                <a:spcPts val="0"/>
              </a:spcBef>
              <a:spcAft>
                <a:spcPts val="600"/>
              </a:spcAft>
            </a:pPr>
            <a:endParaRPr lang="en-US" sz="2000" dirty="0"/>
          </a:p>
          <a:p>
            <a:pPr marL="0">
              <a:spcBef>
                <a:spcPts val="0"/>
              </a:spcBef>
              <a:spcAft>
                <a:spcPts val="600"/>
              </a:spcAft>
            </a:pPr>
            <a:r>
              <a:rPr lang="en-US" sz="2000" dirty="0"/>
              <a:t>By adjusting the cutoff value, we can fine-tune these parameters to better predict hot leads, depending on factors such as resource availability and other relevant scenarios.</a:t>
            </a:r>
          </a:p>
        </p:txBody>
      </p:sp>
    </p:spTree>
    <p:extLst>
      <p:ext uri="{BB962C8B-B14F-4D97-AF65-F5344CB8AC3E}">
        <p14:creationId xmlns:p14="http://schemas.microsoft.com/office/powerpoint/2010/main" val="2295833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11E6D4-83F4-AB07-8E93-F094F3A3F59D}"/>
              </a:ext>
            </a:extLst>
          </p:cNvPr>
          <p:cNvSpPr>
            <a:spLocks noGrp="1"/>
          </p:cNvSpPr>
          <p:nvPr>
            <p:ph type="title"/>
          </p:nvPr>
        </p:nvSpPr>
        <p:spPr>
          <a:xfrm>
            <a:off x="586478" y="1683756"/>
            <a:ext cx="3115265" cy="2396359"/>
          </a:xfrm>
        </p:spPr>
        <p:txBody>
          <a:bodyPr anchor="b">
            <a:normAutofit/>
          </a:bodyPr>
          <a:lstStyle/>
          <a:p>
            <a:pPr algn="r"/>
            <a:r>
              <a:rPr lang="en" sz="4000">
                <a:solidFill>
                  <a:srgbClr val="FFFFFF"/>
                </a:solidFill>
              </a:rPr>
              <a:t>Background: X education company</a:t>
            </a:r>
            <a:endParaRPr lang="en-IN" sz="4000">
              <a:solidFill>
                <a:srgbClr val="FFFFFF"/>
              </a:solidFill>
            </a:endParaRPr>
          </a:p>
        </p:txBody>
      </p:sp>
      <p:graphicFrame>
        <p:nvGraphicFramePr>
          <p:cNvPr id="5" name="Content Placeholder 2">
            <a:extLst>
              <a:ext uri="{FF2B5EF4-FFF2-40B4-BE49-F238E27FC236}">
                <a16:creationId xmlns:a16="http://schemas.microsoft.com/office/drawing/2014/main" id="{0A4B6E2C-F2F3-A7EE-78F1-FEC3A18AACE1}"/>
              </a:ext>
            </a:extLst>
          </p:cNvPr>
          <p:cNvGraphicFramePr>
            <a:graphicFrameLocks noGrp="1"/>
          </p:cNvGraphicFramePr>
          <p:nvPr>
            <p:ph idx="1"/>
            <p:extLst>
              <p:ext uri="{D42A27DB-BD31-4B8C-83A1-F6EECF244321}">
                <p14:modId xmlns:p14="http://schemas.microsoft.com/office/powerpoint/2010/main" val="151938971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1633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421;p53">
            <a:extLst>
              <a:ext uri="{FF2B5EF4-FFF2-40B4-BE49-F238E27FC236}">
                <a16:creationId xmlns:a16="http://schemas.microsoft.com/office/drawing/2014/main" id="{790B3B0B-ACD2-5AFA-3211-E299ECFCE6B6}"/>
              </a:ext>
            </a:extLst>
          </p:cNvPr>
          <p:cNvSpPr txBox="1">
            <a:spLocks/>
          </p:cNvSpPr>
          <p:nvPr/>
        </p:nvSpPr>
        <p:spPr>
          <a:xfrm>
            <a:off x="1371599" y="294538"/>
            <a:ext cx="9895951" cy="1033669"/>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000" kern="1200">
                <a:solidFill>
                  <a:srgbClr val="FFFFFF"/>
                </a:solidFill>
                <a:latin typeface="+mj-lt"/>
                <a:ea typeface="+mj-ea"/>
                <a:cs typeface="+mj-cs"/>
              </a:rPr>
              <a:t>Conclusion 2 (Recommendation)</a:t>
            </a:r>
          </a:p>
        </p:txBody>
      </p:sp>
      <p:sp>
        <p:nvSpPr>
          <p:cNvPr id="6" name="TextBox 5">
            <a:extLst>
              <a:ext uri="{FF2B5EF4-FFF2-40B4-BE49-F238E27FC236}">
                <a16:creationId xmlns:a16="http://schemas.microsoft.com/office/drawing/2014/main" id="{0D227E9B-5506-EF7B-08CD-BBCE007B6368}"/>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2000" dirty="0"/>
          </a:p>
          <a:p>
            <a:pPr>
              <a:lnSpc>
                <a:spcPct val="90000"/>
              </a:lnSpc>
              <a:spcAft>
                <a:spcPts val="600"/>
              </a:spcAft>
            </a:pPr>
            <a:r>
              <a:rPr lang="en-US" sz="2000" dirty="0"/>
              <a:t>To enhance the overall conversion rate, X Education Company should focus on the following key areas:</a:t>
            </a:r>
          </a:p>
          <a:p>
            <a:pPr indent="-228600">
              <a:lnSpc>
                <a:spcPct val="90000"/>
              </a:lnSpc>
              <a:spcAft>
                <a:spcPts val="600"/>
              </a:spcAft>
              <a:buFont typeface="Arial" panose="020B0604020202020204" pitchFamily="34" charset="0"/>
              <a:buChar char="•"/>
            </a:pPr>
            <a:r>
              <a:rPr lang="en-US" sz="2000" dirty="0"/>
              <a:t>Boost user engagement on their website to drive higher conversion rates.</a:t>
            </a:r>
          </a:p>
          <a:p>
            <a:pPr indent="-228600">
              <a:lnSpc>
                <a:spcPct val="90000"/>
              </a:lnSpc>
              <a:spcAft>
                <a:spcPts val="600"/>
              </a:spcAft>
              <a:buFont typeface="Arial" panose="020B0604020202020204" pitchFamily="34" charset="0"/>
              <a:buChar char="•"/>
            </a:pPr>
            <a:r>
              <a:rPr lang="en-US" sz="2000" dirty="0"/>
              <a:t>Increase the frequency of SMS notifications, as this contributes to better conversions.</a:t>
            </a:r>
          </a:p>
          <a:p>
            <a:pPr indent="-228600">
              <a:lnSpc>
                <a:spcPct val="90000"/>
              </a:lnSpc>
              <a:spcAft>
                <a:spcPts val="600"/>
              </a:spcAft>
              <a:buFont typeface="Arial" panose="020B0604020202020204" pitchFamily="34" charset="0"/>
              <a:buChar char="•"/>
            </a:pPr>
            <a:r>
              <a:rPr lang="en-US" sz="2000" dirty="0"/>
              <a:t>Raise the number of total visits through advertising and other strategies, which supports higher conversion rates.</a:t>
            </a:r>
          </a:p>
          <a:p>
            <a:pPr indent="-228600">
              <a:lnSpc>
                <a:spcPct val="90000"/>
              </a:lnSpc>
              <a:spcAft>
                <a:spcPts val="600"/>
              </a:spcAft>
              <a:buFont typeface="Arial" panose="020B0604020202020204" pitchFamily="34" charset="0"/>
              <a:buChar char="•"/>
            </a:pPr>
            <a:r>
              <a:rPr lang="en-US" sz="2000" dirty="0"/>
              <a:t>Improve the Olark Chat service, as current issues are negatively impacting conversions.</a:t>
            </a:r>
          </a:p>
        </p:txBody>
      </p:sp>
    </p:spTree>
    <p:extLst>
      <p:ext uri="{BB962C8B-B14F-4D97-AF65-F5344CB8AC3E}">
        <p14:creationId xmlns:p14="http://schemas.microsoft.com/office/powerpoint/2010/main" val="3532319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6304C7-C2C4-8962-8129-D0F7DD72FA39}"/>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Problem Statement</a:t>
            </a:r>
            <a:endParaRPr lang="en-IN" sz="4000">
              <a:solidFill>
                <a:srgbClr val="FFFFFF"/>
              </a:solidFill>
            </a:endParaRPr>
          </a:p>
        </p:txBody>
      </p:sp>
      <p:graphicFrame>
        <p:nvGraphicFramePr>
          <p:cNvPr id="33" name="Content Placeholder 2">
            <a:extLst>
              <a:ext uri="{FF2B5EF4-FFF2-40B4-BE49-F238E27FC236}">
                <a16:creationId xmlns:a16="http://schemas.microsoft.com/office/drawing/2014/main" id="{E5731455-9F75-2B2A-337A-D1FB70424468}"/>
              </a:ext>
            </a:extLst>
          </p:cNvPr>
          <p:cNvGraphicFramePr>
            <a:graphicFrameLocks noGrp="1"/>
          </p:cNvGraphicFramePr>
          <p:nvPr>
            <p:ph idx="1"/>
            <p:extLst>
              <p:ext uri="{D42A27DB-BD31-4B8C-83A1-F6EECF244321}">
                <p14:modId xmlns:p14="http://schemas.microsoft.com/office/powerpoint/2010/main" val="375213477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5854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ABE330-2BA9-6E0D-F97E-2729519D2997}"/>
              </a:ext>
            </a:extLst>
          </p:cNvPr>
          <p:cNvSpPr>
            <a:spLocks noGrp="1"/>
          </p:cNvSpPr>
          <p:nvPr>
            <p:ph type="title"/>
          </p:nvPr>
        </p:nvSpPr>
        <p:spPr>
          <a:xfrm>
            <a:off x="466722" y="586855"/>
            <a:ext cx="3201366" cy="3387497"/>
          </a:xfrm>
        </p:spPr>
        <p:txBody>
          <a:bodyPr anchor="b">
            <a:normAutofit/>
          </a:bodyPr>
          <a:lstStyle/>
          <a:p>
            <a:pPr algn="r"/>
            <a:r>
              <a:rPr lang="en" sz="4000">
                <a:solidFill>
                  <a:srgbClr val="FFFFFF"/>
                </a:solidFill>
              </a:rPr>
              <a:t>Proposed Solution</a:t>
            </a:r>
            <a:endParaRPr lang="en-IN" sz="4000">
              <a:solidFill>
                <a:srgbClr val="FFFFFF"/>
              </a:solidFill>
            </a:endParaRPr>
          </a:p>
        </p:txBody>
      </p:sp>
      <p:sp>
        <p:nvSpPr>
          <p:cNvPr id="3" name="Content Placeholder 2">
            <a:extLst>
              <a:ext uri="{FF2B5EF4-FFF2-40B4-BE49-F238E27FC236}">
                <a16:creationId xmlns:a16="http://schemas.microsoft.com/office/drawing/2014/main" id="{63B67D56-DE4A-C67F-2CA3-4D556C1DAE8D}"/>
              </a:ext>
            </a:extLst>
          </p:cNvPr>
          <p:cNvSpPr>
            <a:spLocks noGrp="1"/>
          </p:cNvSpPr>
          <p:nvPr>
            <p:ph idx="1"/>
          </p:nvPr>
        </p:nvSpPr>
        <p:spPr>
          <a:xfrm>
            <a:off x="4810259" y="649480"/>
            <a:ext cx="6555347" cy="5546047"/>
          </a:xfrm>
        </p:spPr>
        <p:txBody>
          <a:bodyPr anchor="ctr">
            <a:normAutofit/>
          </a:bodyPr>
          <a:lstStyle/>
          <a:p>
            <a:pPr marL="0" lvl="0" indent="0" rtl="0">
              <a:spcBef>
                <a:spcPts val="0"/>
              </a:spcBef>
              <a:spcAft>
                <a:spcPts val="0"/>
              </a:spcAft>
              <a:buNone/>
            </a:pPr>
            <a:r>
              <a:rPr lang="en-US" sz="2000" b="1" dirty="0"/>
              <a:t>Leads Clustering: Selection of hot leads</a:t>
            </a:r>
          </a:p>
          <a:p>
            <a:pPr marL="0" lvl="0" indent="0" rtl="0">
              <a:spcBef>
                <a:spcPts val="800"/>
              </a:spcBef>
              <a:spcAft>
                <a:spcPts val="800"/>
              </a:spcAft>
              <a:buNone/>
            </a:pPr>
            <a:r>
              <a:rPr lang="en-US" sz="2000" dirty="0"/>
              <a:t>We cluster the leads into certain categories based on their tendency or probability to convert, thus, getting a smaller section of hot leads to focus more on.</a:t>
            </a:r>
          </a:p>
          <a:p>
            <a:pPr marL="0" lvl="0" indent="0" rtl="0">
              <a:spcBef>
                <a:spcPts val="0"/>
              </a:spcBef>
              <a:spcAft>
                <a:spcPts val="0"/>
              </a:spcAft>
              <a:buNone/>
            </a:pPr>
            <a:r>
              <a:rPr lang="en-US" sz="2000" b="1" dirty="0"/>
              <a:t>Focus Communication: communication with hot leads</a:t>
            </a:r>
          </a:p>
          <a:p>
            <a:pPr marL="0" lvl="0" indent="0" rtl="0">
              <a:spcBef>
                <a:spcPts val="800"/>
              </a:spcBef>
              <a:spcAft>
                <a:spcPts val="800"/>
              </a:spcAft>
              <a:buNone/>
            </a:pPr>
            <a:r>
              <a:rPr lang="en-US" sz="2000" dirty="0"/>
              <a:t>Since we would have a smaller set of leads to have communication with, we might make more impact with effective communication.</a:t>
            </a:r>
          </a:p>
          <a:p>
            <a:pPr marL="0" lvl="0" indent="0" rtl="0">
              <a:spcBef>
                <a:spcPts val="0"/>
              </a:spcBef>
              <a:spcAft>
                <a:spcPts val="0"/>
              </a:spcAft>
              <a:buNone/>
            </a:pPr>
            <a:r>
              <a:rPr lang="en-US" sz="2000" b="1" dirty="0"/>
              <a:t>Increase conversion: conversion of hot leads</a:t>
            </a:r>
          </a:p>
          <a:p>
            <a:pPr marL="0" lvl="0" indent="0" rtl="0">
              <a:spcBef>
                <a:spcPts val="800"/>
              </a:spcBef>
              <a:spcAft>
                <a:spcPts val="800"/>
              </a:spcAft>
              <a:buNone/>
            </a:pPr>
            <a:r>
              <a:rPr lang="en-US" sz="2000" dirty="0"/>
              <a:t>Since we focused on hot leads, which were more probable to convert, we would have a better conversion rate, and hence we can achieve the 80% target.</a:t>
            </a:r>
          </a:p>
          <a:p>
            <a:endParaRPr lang="en-IN" sz="2000" dirty="0"/>
          </a:p>
        </p:txBody>
      </p:sp>
    </p:spTree>
    <p:extLst>
      <p:ext uri="{BB962C8B-B14F-4D97-AF65-F5344CB8AC3E}">
        <p14:creationId xmlns:p14="http://schemas.microsoft.com/office/powerpoint/2010/main" val="2524096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A93898FF-D987-4B0E-BFB4-85F5EB356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C31A4873-64D0-418B-BA9D-D99C52A5FB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0" name="Picture 79">
            <a:extLst>
              <a:ext uri="{FF2B5EF4-FFF2-40B4-BE49-F238E27FC236}">
                <a16:creationId xmlns:a16="http://schemas.microsoft.com/office/drawing/2014/main" id="{5516C1EB-8D62-4BF0-92B5-02E6AE43B1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82" name="Rectangle 81">
            <a:extLst>
              <a:ext uri="{FF2B5EF4-FFF2-40B4-BE49-F238E27FC236}">
                <a16:creationId xmlns:a16="http://schemas.microsoft.com/office/drawing/2014/main" id="{A737E5B8-8F31-4942-B159-B213C4D6D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6" name="Rectangle 85">
            <a:extLst>
              <a:ext uri="{FF2B5EF4-FFF2-40B4-BE49-F238E27FC236}">
                <a16:creationId xmlns:a16="http://schemas.microsoft.com/office/drawing/2014/main" id="{D12128B6-ED88-4712-866F-66C86EE34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678" y="0"/>
            <a:ext cx="11145980" cy="6870723"/>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CDD66BD6-9EA0-2575-1752-5645DB78D48A}"/>
              </a:ext>
            </a:extLst>
          </p:cNvPr>
          <p:cNvSpPr>
            <a:spLocks noGrp="1"/>
          </p:cNvSpPr>
          <p:nvPr>
            <p:ph type="title"/>
          </p:nvPr>
        </p:nvSpPr>
        <p:spPr>
          <a:xfrm>
            <a:off x="1198182" y="2395630"/>
            <a:ext cx="3795840" cy="3733460"/>
          </a:xfrm>
        </p:spPr>
        <p:txBody>
          <a:bodyPr vert="horz" lIns="91440" tIns="45720" rIns="91440" bIns="45720" rtlCol="0" anchor="t">
            <a:normAutofit/>
          </a:bodyPr>
          <a:lstStyle/>
          <a:p>
            <a:r>
              <a:rPr lang="en-US"/>
              <a:t>Implementation</a:t>
            </a:r>
          </a:p>
        </p:txBody>
      </p:sp>
      <p:grpSp>
        <p:nvGrpSpPr>
          <p:cNvPr id="34" name="Group 33">
            <a:extLst>
              <a:ext uri="{FF2B5EF4-FFF2-40B4-BE49-F238E27FC236}">
                <a16:creationId xmlns:a16="http://schemas.microsoft.com/office/drawing/2014/main" id="{827DF1A7-78C5-BC9F-5498-638FAA3CB3FA}"/>
              </a:ext>
            </a:extLst>
          </p:cNvPr>
          <p:cNvGrpSpPr/>
          <p:nvPr/>
        </p:nvGrpSpPr>
        <p:grpSpPr>
          <a:xfrm>
            <a:off x="5186548" y="284785"/>
            <a:ext cx="6320438" cy="3053974"/>
            <a:chOff x="1132240" y="2400191"/>
            <a:chExt cx="8623849" cy="4166966"/>
          </a:xfrm>
        </p:grpSpPr>
        <p:sp>
          <p:nvSpPr>
            <p:cNvPr id="4" name="Google Shape;246;p34" descr="Background pointer shape in timeline graphic">
              <a:extLst>
                <a:ext uri="{FF2B5EF4-FFF2-40B4-BE49-F238E27FC236}">
                  <a16:creationId xmlns:a16="http://schemas.microsoft.com/office/drawing/2014/main" id="{5E006549-572D-693A-BB9E-AC7DFCC9A31F}"/>
                </a:ext>
              </a:extLst>
            </p:cNvPr>
            <p:cNvSpPr/>
            <p:nvPr/>
          </p:nvSpPr>
          <p:spPr>
            <a:xfrm>
              <a:off x="1168248" y="4262932"/>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5" name="Google Shape;247;p34">
              <a:extLst>
                <a:ext uri="{FF2B5EF4-FFF2-40B4-BE49-F238E27FC236}">
                  <a16:creationId xmlns:a16="http://schemas.microsoft.com/office/drawing/2014/main" id="{D9E0C6AA-3490-EA34-C92A-7758D9CCC434}"/>
                </a:ext>
              </a:extLst>
            </p:cNvPr>
            <p:cNvSpPr txBox="1">
              <a:spLocks/>
            </p:cNvSpPr>
            <p:nvPr/>
          </p:nvSpPr>
          <p:spPr>
            <a:xfrm>
              <a:off x="1168237" y="4400482"/>
              <a:ext cx="1455600" cy="47040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661843">
                <a:lnSpc>
                  <a:spcPct val="100000"/>
                </a:lnSpc>
                <a:spcBef>
                  <a:spcPts val="0"/>
                </a:spcBef>
                <a:buNone/>
              </a:pPr>
              <a:r>
                <a:rPr lang="en-IN" sz="1158" kern="1200">
                  <a:solidFill>
                    <a:schemeClr val="lt1"/>
                  </a:solidFill>
                  <a:latin typeface="+mn-lt"/>
                  <a:ea typeface="+mn-ea"/>
                  <a:cs typeface="+mn-cs"/>
                </a:rPr>
                <a:t>Data Gathering</a:t>
              </a:r>
              <a:endParaRPr lang="en-IN" sz="1600">
                <a:solidFill>
                  <a:schemeClr val="lt1"/>
                </a:solidFill>
              </a:endParaRPr>
            </a:p>
          </p:txBody>
        </p:sp>
        <p:grpSp>
          <p:nvGrpSpPr>
            <p:cNvPr id="6" name="Google Shape;248;p34">
              <a:extLst>
                <a:ext uri="{FF2B5EF4-FFF2-40B4-BE49-F238E27FC236}">
                  <a16:creationId xmlns:a16="http://schemas.microsoft.com/office/drawing/2014/main" id="{31FBA852-C27C-563D-73DF-4D6E2ADAA1BC}"/>
                </a:ext>
              </a:extLst>
            </p:cNvPr>
            <p:cNvGrpSpPr/>
            <p:nvPr/>
          </p:nvGrpSpPr>
          <p:grpSpPr>
            <a:xfrm>
              <a:off x="1796584" y="3674147"/>
              <a:ext cx="198900" cy="593656"/>
              <a:chOff x="777447" y="1610215"/>
              <a:chExt cx="198900" cy="593656"/>
            </a:xfrm>
          </p:grpSpPr>
          <p:cxnSp>
            <p:nvCxnSpPr>
              <p:cNvPr id="7" name="Google Shape;249;p34">
                <a:extLst>
                  <a:ext uri="{FF2B5EF4-FFF2-40B4-BE49-F238E27FC236}">
                    <a16:creationId xmlns:a16="http://schemas.microsoft.com/office/drawing/2014/main" id="{ECE4013A-75D0-0324-8CAE-8352AA050421}"/>
                  </a:ext>
                </a:extLst>
              </p:cNvPr>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8" name="Google Shape;250;p34">
                <a:extLst>
                  <a:ext uri="{FF2B5EF4-FFF2-40B4-BE49-F238E27FC236}">
                    <a16:creationId xmlns:a16="http://schemas.microsoft.com/office/drawing/2014/main" id="{E0ED6D30-5CAB-F375-6AD6-5D5ECC5EB739}"/>
                  </a:ext>
                </a:extLst>
              </p:cNvPr>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251;p34">
              <a:extLst>
                <a:ext uri="{FF2B5EF4-FFF2-40B4-BE49-F238E27FC236}">
                  <a16:creationId xmlns:a16="http://schemas.microsoft.com/office/drawing/2014/main" id="{E8EC21D3-AE8A-5311-F342-AFD193C644AC}"/>
                </a:ext>
              </a:extLst>
            </p:cNvPr>
            <p:cNvSpPr txBox="1">
              <a:spLocks/>
            </p:cNvSpPr>
            <p:nvPr/>
          </p:nvSpPr>
          <p:spPr>
            <a:xfrm>
              <a:off x="1132240" y="2400191"/>
              <a:ext cx="2242800" cy="9063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61843">
                <a:spcBef>
                  <a:spcPts val="0"/>
                </a:spcBef>
                <a:spcAft>
                  <a:spcPts val="1158"/>
                </a:spcAft>
                <a:buNone/>
              </a:pPr>
              <a:r>
                <a:rPr lang="en-US" sz="1158" kern="1200">
                  <a:solidFill>
                    <a:schemeClr val="tx1"/>
                  </a:solidFill>
                  <a:latin typeface="+mn-lt"/>
                  <a:ea typeface="+mn-ea"/>
                  <a:cs typeface="+mn-cs"/>
                </a:rPr>
                <a:t>Loading &amp; Observing the past data provided by the Company</a:t>
              </a:r>
              <a:endParaRPr lang="en-US" sz="1600"/>
            </a:p>
          </p:txBody>
        </p:sp>
        <p:sp>
          <p:nvSpPr>
            <p:cNvPr id="10" name="Google Shape;252;p34" descr="Background pointer shape in timeline graphic">
              <a:extLst>
                <a:ext uri="{FF2B5EF4-FFF2-40B4-BE49-F238E27FC236}">
                  <a16:creationId xmlns:a16="http://schemas.microsoft.com/office/drawing/2014/main" id="{393B76D0-54AA-2723-0EBB-EB5A3911C462}"/>
                </a:ext>
              </a:extLst>
            </p:cNvPr>
            <p:cNvSpPr/>
            <p:nvPr/>
          </p:nvSpPr>
          <p:spPr>
            <a:xfrm>
              <a:off x="2644368" y="4262932"/>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1" name="Google Shape;253;p34">
              <a:extLst>
                <a:ext uri="{FF2B5EF4-FFF2-40B4-BE49-F238E27FC236}">
                  <a16:creationId xmlns:a16="http://schemas.microsoft.com/office/drawing/2014/main" id="{28A493F8-B68D-24C4-F611-06B2AB8D506F}"/>
                </a:ext>
              </a:extLst>
            </p:cNvPr>
            <p:cNvSpPr txBox="1">
              <a:spLocks/>
            </p:cNvSpPr>
            <p:nvPr/>
          </p:nvSpPr>
          <p:spPr>
            <a:xfrm>
              <a:off x="2953631" y="4400482"/>
              <a:ext cx="1315500" cy="47040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661843">
                <a:lnSpc>
                  <a:spcPct val="100000"/>
                </a:lnSpc>
                <a:spcBef>
                  <a:spcPts val="0"/>
                </a:spcBef>
                <a:buNone/>
              </a:pPr>
              <a:r>
                <a:rPr lang="en-IN" sz="1158" kern="1200">
                  <a:solidFill>
                    <a:schemeClr val="lt1"/>
                  </a:solidFill>
                  <a:latin typeface="+mn-lt"/>
                  <a:ea typeface="+mn-ea"/>
                  <a:cs typeface="+mn-cs"/>
                </a:rPr>
                <a:t>Data Cleaning</a:t>
              </a:r>
              <a:endParaRPr lang="en-IN" sz="1600">
                <a:solidFill>
                  <a:schemeClr val="lt1"/>
                </a:solidFill>
              </a:endParaRPr>
            </a:p>
          </p:txBody>
        </p:sp>
        <p:grpSp>
          <p:nvGrpSpPr>
            <p:cNvPr id="12" name="Google Shape;254;p34">
              <a:extLst>
                <a:ext uri="{FF2B5EF4-FFF2-40B4-BE49-F238E27FC236}">
                  <a16:creationId xmlns:a16="http://schemas.microsoft.com/office/drawing/2014/main" id="{F79F6DAB-68EF-9132-E9D8-60BBDD2D6897}"/>
                </a:ext>
              </a:extLst>
            </p:cNvPr>
            <p:cNvGrpSpPr/>
            <p:nvPr/>
          </p:nvGrpSpPr>
          <p:grpSpPr>
            <a:xfrm>
              <a:off x="3511946" y="5002890"/>
              <a:ext cx="198900" cy="593656"/>
              <a:chOff x="2223534" y="2938958"/>
              <a:chExt cx="198900" cy="593656"/>
            </a:xfrm>
          </p:grpSpPr>
          <p:cxnSp>
            <p:nvCxnSpPr>
              <p:cNvPr id="13" name="Google Shape;255;p34">
                <a:extLst>
                  <a:ext uri="{FF2B5EF4-FFF2-40B4-BE49-F238E27FC236}">
                    <a16:creationId xmlns:a16="http://schemas.microsoft.com/office/drawing/2014/main" id="{38A5B948-5482-E013-258D-5F69BF218B03}"/>
                  </a:ext>
                </a:extLst>
              </p:cNvPr>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14" name="Google Shape;256;p34">
                <a:extLst>
                  <a:ext uri="{FF2B5EF4-FFF2-40B4-BE49-F238E27FC236}">
                    <a16:creationId xmlns:a16="http://schemas.microsoft.com/office/drawing/2014/main" id="{34496D8A-8FA4-53FD-0705-1C035A75DD3F}"/>
                  </a:ext>
                </a:extLst>
              </p:cNvPr>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257;p34">
              <a:extLst>
                <a:ext uri="{FF2B5EF4-FFF2-40B4-BE49-F238E27FC236}">
                  <a16:creationId xmlns:a16="http://schemas.microsoft.com/office/drawing/2014/main" id="{F6815236-93B3-FFA3-0E51-D5A2D40B1066}"/>
                </a:ext>
              </a:extLst>
            </p:cNvPr>
            <p:cNvSpPr txBox="1">
              <a:spLocks/>
            </p:cNvSpPr>
            <p:nvPr/>
          </p:nvSpPr>
          <p:spPr>
            <a:xfrm>
              <a:off x="2129964" y="5821657"/>
              <a:ext cx="2927700" cy="7455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61843">
                <a:spcBef>
                  <a:spcPts val="0"/>
                </a:spcBef>
                <a:spcAft>
                  <a:spcPts val="1158"/>
                </a:spcAft>
                <a:buNone/>
              </a:pPr>
              <a:r>
                <a:rPr lang="en-US" sz="1158" kern="1200">
                  <a:solidFill>
                    <a:schemeClr val="tx1"/>
                  </a:solidFill>
                  <a:latin typeface="+mn-lt"/>
                  <a:ea typeface="+mn-ea"/>
                  <a:cs typeface="+mn-cs"/>
                </a:rPr>
                <a:t>Duplicate removal, null value treatment, unnecessary column elimination, etc.</a:t>
              </a:r>
              <a:endParaRPr lang="en-US" sz="1600"/>
            </a:p>
          </p:txBody>
        </p:sp>
        <p:sp>
          <p:nvSpPr>
            <p:cNvPr id="16" name="Google Shape;258;p34" descr="Background pointer shape in timeline graphic">
              <a:extLst>
                <a:ext uri="{FF2B5EF4-FFF2-40B4-BE49-F238E27FC236}">
                  <a16:creationId xmlns:a16="http://schemas.microsoft.com/office/drawing/2014/main" id="{B39A6747-5646-4F9A-3B8D-7650CBA0AF7C}"/>
                </a:ext>
              </a:extLst>
            </p:cNvPr>
            <p:cNvSpPr/>
            <p:nvPr/>
          </p:nvSpPr>
          <p:spPr>
            <a:xfrm>
              <a:off x="4299287" y="4262932"/>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7" name="Google Shape;259;p34">
              <a:extLst>
                <a:ext uri="{FF2B5EF4-FFF2-40B4-BE49-F238E27FC236}">
                  <a16:creationId xmlns:a16="http://schemas.microsoft.com/office/drawing/2014/main" id="{60C01481-D57A-BF53-A4DB-33C6098E237E}"/>
                </a:ext>
              </a:extLst>
            </p:cNvPr>
            <p:cNvSpPr txBox="1">
              <a:spLocks/>
            </p:cNvSpPr>
            <p:nvPr/>
          </p:nvSpPr>
          <p:spPr>
            <a:xfrm>
              <a:off x="4595069" y="4400482"/>
              <a:ext cx="1315500" cy="47040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661843">
                <a:lnSpc>
                  <a:spcPct val="100000"/>
                </a:lnSpc>
                <a:spcBef>
                  <a:spcPts val="0"/>
                </a:spcBef>
                <a:buNone/>
              </a:pPr>
              <a:r>
                <a:rPr lang="en-IN" sz="1158" kern="1200">
                  <a:solidFill>
                    <a:schemeClr val="lt1"/>
                  </a:solidFill>
                  <a:latin typeface="+mn-lt"/>
                  <a:ea typeface="+mn-ea"/>
                  <a:cs typeface="+mn-cs"/>
                </a:rPr>
                <a:t>Performing EDA</a:t>
              </a:r>
              <a:endParaRPr lang="en-IN" sz="1600">
                <a:solidFill>
                  <a:schemeClr val="lt1"/>
                </a:solidFill>
              </a:endParaRPr>
            </a:p>
          </p:txBody>
        </p:sp>
        <p:grpSp>
          <p:nvGrpSpPr>
            <p:cNvPr id="18" name="Google Shape;260;p34">
              <a:extLst>
                <a:ext uri="{FF2B5EF4-FFF2-40B4-BE49-F238E27FC236}">
                  <a16:creationId xmlns:a16="http://schemas.microsoft.com/office/drawing/2014/main" id="{E170B1E6-47BD-C605-7690-6C4CD63B71C0}"/>
                </a:ext>
              </a:extLst>
            </p:cNvPr>
            <p:cNvGrpSpPr/>
            <p:nvPr/>
          </p:nvGrpSpPr>
          <p:grpSpPr>
            <a:xfrm>
              <a:off x="5146859" y="3674147"/>
              <a:ext cx="198900" cy="593656"/>
              <a:chOff x="3918084" y="1610215"/>
              <a:chExt cx="198900" cy="593656"/>
            </a:xfrm>
          </p:grpSpPr>
          <p:cxnSp>
            <p:nvCxnSpPr>
              <p:cNvPr id="19" name="Google Shape;261;p34">
                <a:extLst>
                  <a:ext uri="{FF2B5EF4-FFF2-40B4-BE49-F238E27FC236}">
                    <a16:creationId xmlns:a16="http://schemas.microsoft.com/office/drawing/2014/main" id="{A489E091-9318-586B-EA49-8C30DADB657C}"/>
                  </a:ext>
                </a:extLst>
              </p:cNvPr>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0" name="Google Shape;262;p34">
                <a:extLst>
                  <a:ext uri="{FF2B5EF4-FFF2-40B4-BE49-F238E27FC236}">
                    <a16:creationId xmlns:a16="http://schemas.microsoft.com/office/drawing/2014/main" id="{E30AB1BD-AD5D-D3E5-2E29-1282701C9B9F}"/>
                  </a:ext>
                </a:extLst>
              </p:cNvPr>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63;p34">
              <a:extLst>
                <a:ext uri="{FF2B5EF4-FFF2-40B4-BE49-F238E27FC236}">
                  <a16:creationId xmlns:a16="http://schemas.microsoft.com/office/drawing/2014/main" id="{32BB9BC4-31FB-8CAF-A141-9A20F5570B53}"/>
                </a:ext>
              </a:extLst>
            </p:cNvPr>
            <p:cNvSpPr txBox="1">
              <a:spLocks/>
            </p:cNvSpPr>
            <p:nvPr/>
          </p:nvSpPr>
          <p:spPr>
            <a:xfrm>
              <a:off x="4039319" y="2449607"/>
              <a:ext cx="2427000" cy="9063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61843">
                <a:spcBef>
                  <a:spcPts val="0"/>
                </a:spcBef>
                <a:spcAft>
                  <a:spcPts val="1158"/>
                </a:spcAft>
                <a:buNone/>
              </a:pPr>
              <a:r>
                <a:rPr lang="en-US" sz="1158" kern="1200">
                  <a:solidFill>
                    <a:schemeClr val="tx1"/>
                  </a:solidFill>
                  <a:latin typeface="+mn-lt"/>
                  <a:ea typeface="+mn-ea"/>
                  <a:cs typeface="+mn-cs"/>
                </a:rPr>
                <a:t>Univariate, Bivariate, and Heatmap for numerical and categorical columns</a:t>
              </a:r>
              <a:endParaRPr lang="en-US" sz="1600"/>
            </a:p>
          </p:txBody>
        </p:sp>
        <p:sp>
          <p:nvSpPr>
            <p:cNvPr id="22" name="Google Shape;264;p34" descr="Background pointer shape in timeline graphic">
              <a:extLst>
                <a:ext uri="{FF2B5EF4-FFF2-40B4-BE49-F238E27FC236}">
                  <a16:creationId xmlns:a16="http://schemas.microsoft.com/office/drawing/2014/main" id="{3F3E3545-7C0E-20AB-5ED8-424F2EAB9EBA}"/>
                </a:ext>
              </a:extLst>
            </p:cNvPr>
            <p:cNvSpPr/>
            <p:nvPr/>
          </p:nvSpPr>
          <p:spPr>
            <a:xfrm>
              <a:off x="5954207" y="4262932"/>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3" name="Google Shape;265;p34">
              <a:extLst>
                <a:ext uri="{FF2B5EF4-FFF2-40B4-BE49-F238E27FC236}">
                  <a16:creationId xmlns:a16="http://schemas.microsoft.com/office/drawing/2014/main" id="{0817DB43-FD4E-9DE7-9D64-9DCA635B72DE}"/>
                </a:ext>
              </a:extLst>
            </p:cNvPr>
            <p:cNvSpPr txBox="1">
              <a:spLocks/>
            </p:cNvSpPr>
            <p:nvPr/>
          </p:nvSpPr>
          <p:spPr>
            <a:xfrm>
              <a:off x="6244013" y="4400482"/>
              <a:ext cx="1315500" cy="47040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661843">
                <a:lnSpc>
                  <a:spcPct val="100000"/>
                </a:lnSpc>
                <a:spcBef>
                  <a:spcPts val="0"/>
                </a:spcBef>
                <a:buNone/>
              </a:pPr>
              <a:r>
                <a:rPr lang="en-IN" sz="1158" kern="1200">
                  <a:solidFill>
                    <a:schemeClr val="lt1"/>
                  </a:solidFill>
                  <a:latin typeface="+mn-lt"/>
                  <a:ea typeface="+mn-ea"/>
                  <a:cs typeface="+mn-cs"/>
                </a:rPr>
                <a:t>Data Preparation</a:t>
              </a:r>
              <a:endParaRPr lang="en-IN" sz="1600">
                <a:solidFill>
                  <a:schemeClr val="lt1"/>
                </a:solidFill>
              </a:endParaRPr>
            </a:p>
          </p:txBody>
        </p:sp>
        <p:grpSp>
          <p:nvGrpSpPr>
            <p:cNvPr id="24" name="Google Shape;266;p34">
              <a:extLst>
                <a:ext uri="{FF2B5EF4-FFF2-40B4-BE49-F238E27FC236}">
                  <a16:creationId xmlns:a16="http://schemas.microsoft.com/office/drawing/2014/main" id="{553DBF5B-0663-186C-AF17-7224B397678B}"/>
                </a:ext>
              </a:extLst>
            </p:cNvPr>
            <p:cNvGrpSpPr/>
            <p:nvPr/>
          </p:nvGrpSpPr>
          <p:grpSpPr>
            <a:xfrm>
              <a:off x="6800384" y="5002890"/>
              <a:ext cx="198900" cy="593656"/>
              <a:chOff x="5958946" y="2938958"/>
              <a:chExt cx="198900" cy="593656"/>
            </a:xfrm>
          </p:grpSpPr>
          <p:cxnSp>
            <p:nvCxnSpPr>
              <p:cNvPr id="25" name="Google Shape;267;p34">
                <a:extLst>
                  <a:ext uri="{FF2B5EF4-FFF2-40B4-BE49-F238E27FC236}">
                    <a16:creationId xmlns:a16="http://schemas.microsoft.com/office/drawing/2014/main" id="{3099B865-159D-FFF1-033B-C33DBB50A06F}"/>
                  </a:ext>
                </a:extLst>
              </p:cNvPr>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26" name="Google Shape;268;p34">
                <a:extLst>
                  <a:ext uri="{FF2B5EF4-FFF2-40B4-BE49-F238E27FC236}">
                    <a16:creationId xmlns:a16="http://schemas.microsoft.com/office/drawing/2014/main" id="{F2F22A43-EB3F-B342-0A7F-C83260E192F5}"/>
                  </a:ext>
                </a:extLst>
              </p:cNvPr>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69;p34">
              <a:extLst>
                <a:ext uri="{FF2B5EF4-FFF2-40B4-BE49-F238E27FC236}">
                  <a16:creationId xmlns:a16="http://schemas.microsoft.com/office/drawing/2014/main" id="{13153420-15E3-D0F8-EACD-A69669550E5E}"/>
                </a:ext>
              </a:extLst>
            </p:cNvPr>
            <p:cNvSpPr txBox="1">
              <a:spLocks/>
            </p:cNvSpPr>
            <p:nvPr/>
          </p:nvSpPr>
          <p:spPr>
            <a:xfrm>
              <a:off x="5733589" y="5821657"/>
              <a:ext cx="2332500" cy="7455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61843">
                <a:spcBef>
                  <a:spcPts val="0"/>
                </a:spcBef>
                <a:spcAft>
                  <a:spcPts val="1158"/>
                </a:spcAft>
                <a:buNone/>
              </a:pPr>
              <a:r>
                <a:rPr lang="en-IN" sz="1158" kern="1200">
                  <a:solidFill>
                    <a:schemeClr val="tx1"/>
                  </a:solidFill>
                  <a:latin typeface="+mn-lt"/>
                  <a:ea typeface="+mn-ea"/>
                  <a:cs typeface="+mn-cs"/>
                </a:rPr>
                <a:t>Outlier Treatment, Feature-Standardization</a:t>
              </a:r>
              <a:endParaRPr lang="en-IN" sz="1600"/>
            </a:p>
          </p:txBody>
        </p:sp>
        <p:sp>
          <p:nvSpPr>
            <p:cNvPr id="28" name="Google Shape;270;p34" descr="Background pointer shape in timeline graphic">
              <a:extLst>
                <a:ext uri="{FF2B5EF4-FFF2-40B4-BE49-F238E27FC236}">
                  <a16:creationId xmlns:a16="http://schemas.microsoft.com/office/drawing/2014/main" id="{A0002D18-C630-9C49-9E7A-0F1FD851ABC9}"/>
                </a:ext>
              </a:extLst>
            </p:cNvPr>
            <p:cNvSpPr/>
            <p:nvPr/>
          </p:nvSpPr>
          <p:spPr>
            <a:xfrm>
              <a:off x="7609127" y="4262932"/>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9" name="Google Shape;271;p34">
              <a:extLst>
                <a:ext uri="{FF2B5EF4-FFF2-40B4-BE49-F238E27FC236}">
                  <a16:creationId xmlns:a16="http://schemas.microsoft.com/office/drawing/2014/main" id="{0573073D-D44A-7F5A-890E-CC9808650591}"/>
                </a:ext>
              </a:extLst>
            </p:cNvPr>
            <p:cNvSpPr txBox="1">
              <a:spLocks/>
            </p:cNvSpPr>
            <p:nvPr/>
          </p:nvSpPr>
          <p:spPr>
            <a:xfrm>
              <a:off x="7938826" y="4400482"/>
              <a:ext cx="1315500" cy="47040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661843">
                <a:lnSpc>
                  <a:spcPct val="100000"/>
                </a:lnSpc>
                <a:spcBef>
                  <a:spcPts val="0"/>
                </a:spcBef>
                <a:buNone/>
              </a:pPr>
              <a:r>
                <a:rPr lang="en-IN" sz="1158" kern="1200">
                  <a:solidFill>
                    <a:schemeClr val="lt1"/>
                  </a:solidFill>
                  <a:latin typeface="+mn-lt"/>
                  <a:ea typeface="+mn-ea"/>
                  <a:cs typeface="+mn-cs"/>
                </a:rPr>
                <a:t>Model Building</a:t>
              </a:r>
              <a:endParaRPr lang="en-IN" sz="1600">
                <a:solidFill>
                  <a:schemeClr val="lt1"/>
                </a:solidFill>
              </a:endParaRPr>
            </a:p>
          </p:txBody>
        </p:sp>
        <p:grpSp>
          <p:nvGrpSpPr>
            <p:cNvPr id="30" name="Google Shape;272;p34">
              <a:extLst>
                <a:ext uri="{FF2B5EF4-FFF2-40B4-BE49-F238E27FC236}">
                  <a16:creationId xmlns:a16="http://schemas.microsoft.com/office/drawing/2014/main" id="{74F8FE5F-5BA2-CBBA-D53E-34B3AB02B7CC}"/>
                </a:ext>
              </a:extLst>
            </p:cNvPr>
            <p:cNvGrpSpPr/>
            <p:nvPr/>
          </p:nvGrpSpPr>
          <p:grpSpPr>
            <a:xfrm>
              <a:off x="8497121" y="3674147"/>
              <a:ext cx="198900" cy="593656"/>
              <a:chOff x="3918084" y="1610215"/>
              <a:chExt cx="198900" cy="593656"/>
            </a:xfrm>
          </p:grpSpPr>
          <p:cxnSp>
            <p:nvCxnSpPr>
              <p:cNvPr id="31" name="Google Shape;273;p34">
                <a:extLst>
                  <a:ext uri="{FF2B5EF4-FFF2-40B4-BE49-F238E27FC236}">
                    <a16:creationId xmlns:a16="http://schemas.microsoft.com/office/drawing/2014/main" id="{69A2F801-F523-21D1-9422-184EA7A927A8}"/>
                  </a:ext>
                </a:extLst>
              </p:cNvPr>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32" name="Google Shape;274;p34">
                <a:extLst>
                  <a:ext uri="{FF2B5EF4-FFF2-40B4-BE49-F238E27FC236}">
                    <a16:creationId xmlns:a16="http://schemas.microsoft.com/office/drawing/2014/main" id="{28A09502-D1F7-11CE-F71C-DC1EB37BBDD0}"/>
                  </a:ext>
                </a:extLst>
              </p:cNvPr>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275;p34">
              <a:extLst>
                <a:ext uri="{FF2B5EF4-FFF2-40B4-BE49-F238E27FC236}">
                  <a16:creationId xmlns:a16="http://schemas.microsoft.com/office/drawing/2014/main" id="{28AD3DB0-83EB-0CD5-5C17-B94C9CF4F91C}"/>
                </a:ext>
              </a:extLst>
            </p:cNvPr>
            <p:cNvSpPr txBox="1">
              <a:spLocks/>
            </p:cNvSpPr>
            <p:nvPr/>
          </p:nvSpPr>
          <p:spPr>
            <a:xfrm>
              <a:off x="7423589" y="2449607"/>
              <a:ext cx="2332500" cy="9063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61843">
                <a:spcBef>
                  <a:spcPts val="0"/>
                </a:spcBef>
                <a:spcAft>
                  <a:spcPts val="1158"/>
                </a:spcAft>
                <a:buNone/>
              </a:pPr>
              <a:r>
                <a:rPr lang="en-US" sz="1158" kern="1200">
                  <a:solidFill>
                    <a:schemeClr val="tx1"/>
                  </a:solidFill>
                  <a:latin typeface="+mn-lt"/>
                  <a:ea typeface="+mn-ea"/>
                  <a:cs typeface="+mn-cs"/>
                </a:rPr>
                <a:t>Performing pre-requisites for RFE and Logistic Regression</a:t>
              </a:r>
              <a:endParaRPr lang="en-US" sz="1600"/>
            </a:p>
          </p:txBody>
        </p:sp>
      </p:grpSp>
      <p:grpSp>
        <p:nvGrpSpPr>
          <p:cNvPr id="71" name="Group 70">
            <a:extLst>
              <a:ext uri="{FF2B5EF4-FFF2-40B4-BE49-F238E27FC236}">
                <a16:creationId xmlns:a16="http://schemas.microsoft.com/office/drawing/2014/main" id="{B624A498-AB94-B335-12D7-CA8C842196C8}"/>
              </a:ext>
            </a:extLst>
          </p:cNvPr>
          <p:cNvGrpSpPr/>
          <p:nvPr/>
        </p:nvGrpSpPr>
        <p:grpSpPr>
          <a:xfrm>
            <a:off x="5186548" y="3519236"/>
            <a:ext cx="6320443" cy="2748197"/>
            <a:chOff x="318375" y="385667"/>
            <a:chExt cx="8705625" cy="4278358"/>
          </a:xfrm>
        </p:grpSpPr>
        <p:sp>
          <p:nvSpPr>
            <p:cNvPr id="35" name="Google Shape;280;p35" descr="Background pointer shape in timeline graphic">
              <a:extLst>
                <a:ext uri="{FF2B5EF4-FFF2-40B4-BE49-F238E27FC236}">
                  <a16:creationId xmlns:a16="http://schemas.microsoft.com/office/drawing/2014/main" id="{59C94876-5F5C-5DAA-E21B-0B27FEF9E0B3}"/>
                </a:ext>
              </a:extLst>
            </p:cNvPr>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sz="1230"/>
            </a:p>
          </p:txBody>
        </p:sp>
        <p:sp>
          <p:nvSpPr>
            <p:cNvPr id="36" name="Google Shape;281;p35">
              <a:extLst>
                <a:ext uri="{FF2B5EF4-FFF2-40B4-BE49-F238E27FC236}">
                  <a16:creationId xmlns:a16="http://schemas.microsoft.com/office/drawing/2014/main" id="{4B847132-0DDA-56CC-D747-C3F5AB2D1096}"/>
                </a:ext>
              </a:extLst>
            </p:cNvPr>
            <p:cNvSpPr txBox="1">
              <a:spLocks/>
            </p:cNvSpPr>
            <p:nvPr/>
          </p:nvSpPr>
          <p:spPr>
            <a:xfrm>
              <a:off x="340923" y="2336550"/>
              <a:ext cx="1455600" cy="47040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694944">
                <a:lnSpc>
                  <a:spcPct val="100000"/>
                </a:lnSpc>
                <a:spcBef>
                  <a:spcPts val="0"/>
                </a:spcBef>
                <a:buNone/>
              </a:pPr>
              <a:r>
                <a:rPr lang="en-IN" sz="1216" kern="1200">
                  <a:solidFill>
                    <a:schemeClr val="lt1"/>
                  </a:solidFill>
                  <a:latin typeface="+mn-lt"/>
                  <a:ea typeface="+mn-ea"/>
                  <a:cs typeface="+mn-cs"/>
                </a:rPr>
                <a:t>Feature Selection</a:t>
              </a:r>
              <a:endParaRPr lang="en-IN" sz="1600">
                <a:solidFill>
                  <a:schemeClr val="lt1"/>
                </a:solidFill>
              </a:endParaRPr>
            </a:p>
          </p:txBody>
        </p:sp>
        <p:grpSp>
          <p:nvGrpSpPr>
            <p:cNvPr id="37" name="Google Shape;282;p35">
              <a:extLst>
                <a:ext uri="{FF2B5EF4-FFF2-40B4-BE49-F238E27FC236}">
                  <a16:creationId xmlns:a16="http://schemas.microsoft.com/office/drawing/2014/main" id="{DC1269DC-5C91-704E-0DA2-EE7254ECE779}"/>
                </a:ext>
              </a:extLst>
            </p:cNvPr>
            <p:cNvGrpSpPr/>
            <p:nvPr/>
          </p:nvGrpSpPr>
          <p:grpSpPr>
            <a:xfrm>
              <a:off x="969270" y="1610215"/>
              <a:ext cx="198900" cy="593656"/>
              <a:chOff x="777447" y="1610215"/>
              <a:chExt cx="198900" cy="593656"/>
            </a:xfrm>
          </p:grpSpPr>
          <p:cxnSp>
            <p:nvCxnSpPr>
              <p:cNvPr id="38" name="Google Shape;283;p35">
                <a:extLst>
                  <a:ext uri="{FF2B5EF4-FFF2-40B4-BE49-F238E27FC236}">
                    <a16:creationId xmlns:a16="http://schemas.microsoft.com/office/drawing/2014/main" id="{E6BEF8D4-C580-4DCD-0B17-2BB7E4F1CB9B}"/>
                  </a:ext>
                </a:extLst>
              </p:cNvPr>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40" name="Google Shape;284;p35">
                <a:extLst>
                  <a:ext uri="{FF2B5EF4-FFF2-40B4-BE49-F238E27FC236}">
                    <a16:creationId xmlns:a16="http://schemas.microsoft.com/office/drawing/2014/main" id="{44AC9363-B87D-1003-6495-641ACCFE9C22}"/>
                  </a:ext>
                </a:extLst>
              </p:cNvPr>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285;p35">
              <a:extLst>
                <a:ext uri="{FF2B5EF4-FFF2-40B4-BE49-F238E27FC236}">
                  <a16:creationId xmlns:a16="http://schemas.microsoft.com/office/drawing/2014/main" id="{577A72E5-D3E4-C446-F6AA-9E322D3A5067}"/>
                </a:ext>
              </a:extLst>
            </p:cNvPr>
            <p:cNvSpPr txBox="1">
              <a:spLocks/>
            </p:cNvSpPr>
            <p:nvPr/>
          </p:nvSpPr>
          <p:spPr>
            <a:xfrm>
              <a:off x="318375" y="385667"/>
              <a:ext cx="2242800" cy="9063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94944">
                <a:spcBef>
                  <a:spcPts val="0"/>
                </a:spcBef>
                <a:spcAft>
                  <a:spcPts val="1216"/>
                </a:spcAft>
                <a:buNone/>
              </a:pPr>
              <a:r>
                <a:rPr lang="en-US" sz="1216" kern="1200">
                  <a:solidFill>
                    <a:schemeClr val="tx1"/>
                  </a:solidFill>
                  <a:latin typeface="+mn-lt"/>
                  <a:ea typeface="+mn-ea"/>
                  <a:cs typeface="+mn-cs"/>
                </a:rPr>
                <a:t>Selection of top 25 features using RFE</a:t>
              </a:r>
              <a:endParaRPr lang="en-US" sz="1600"/>
            </a:p>
          </p:txBody>
        </p:sp>
        <p:sp>
          <p:nvSpPr>
            <p:cNvPr id="44" name="Google Shape;286;p35" descr="Background pointer shape in timeline graphic">
              <a:extLst>
                <a:ext uri="{FF2B5EF4-FFF2-40B4-BE49-F238E27FC236}">
                  <a16:creationId xmlns:a16="http://schemas.microsoft.com/office/drawing/2014/main" id="{4340F4C1-4B3A-1551-5B77-B33130B0C295}"/>
                </a:ext>
              </a:extLst>
            </p:cNvPr>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46" name="Google Shape;287;p35">
              <a:extLst>
                <a:ext uri="{FF2B5EF4-FFF2-40B4-BE49-F238E27FC236}">
                  <a16:creationId xmlns:a16="http://schemas.microsoft.com/office/drawing/2014/main" id="{B705EED0-F6B4-BAEB-5C57-C6E8E086592C}"/>
                </a:ext>
              </a:extLst>
            </p:cNvPr>
            <p:cNvSpPr txBox="1">
              <a:spLocks/>
            </p:cNvSpPr>
            <p:nvPr/>
          </p:nvSpPr>
          <p:spPr>
            <a:xfrm>
              <a:off x="2126317" y="2336550"/>
              <a:ext cx="1315500" cy="47040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694944">
                <a:lnSpc>
                  <a:spcPct val="100000"/>
                </a:lnSpc>
                <a:spcBef>
                  <a:spcPts val="0"/>
                </a:spcBef>
                <a:buNone/>
              </a:pPr>
              <a:r>
                <a:rPr lang="en-IN" sz="1216" kern="1200">
                  <a:solidFill>
                    <a:schemeClr val="lt1"/>
                  </a:solidFill>
                  <a:latin typeface="+mn-lt"/>
                  <a:ea typeface="+mn-ea"/>
                  <a:cs typeface="+mn-cs"/>
                </a:rPr>
                <a:t>Model Building</a:t>
              </a:r>
              <a:endParaRPr lang="en-IN" sz="1600">
                <a:solidFill>
                  <a:schemeClr val="lt1"/>
                </a:solidFill>
              </a:endParaRPr>
            </a:p>
          </p:txBody>
        </p:sp>
        <p:grpSp>
          <p:nvGrpSpPr>
            <p:cNvPr id="48" name="Google Shape;288;p35">
              <a:extLst>
                <a:ext uri="{FF2B5EF4-FFF2-40B4-BE49-F238E27FC236}">
                  <a16:creationId xmlns:a16="http://schemas.microsoft.com/office/drawing/2014/main" id="{198C0CBC-8D15-8268-73E0-78BF4C7A9D57}"/>
                </a:ext>
              </a:extLst>
            </p:cNvPr>
            <p:cNvGrpSpPr/>
            <p:nvPr/>
          </p:nvGrpSpPr>
          <p:grpSpPr>
            <a:xfrm>
              <a:off x="2684632" y="2938958"/>
              <a:ext cx="198900" cy="593656"/>
              <a:chOff x="2223534" y="2938958"/>
              <a:chExt cx="198900" cy="593656"/>
            </a:xfrm>
          </p:grpSpPr>
          <p:cxnSp>
            <p:nvCxnSpPr>
              <p:cNvPr id="50" name="Google Shape;289;p35">
                <a:extLst>
                  <a:ext uri="{FF2B5EF4-FFF2-40B4-BE49-F238E27FC236}">
                    <a16:creationId xmlns:a16="http://schemas.microsoft.com/office/drawing/2014/main" id="{6067709A-5D43-A5C6-8C53-DF9E53A6B203}"/>
                  </a:ext>
                </a:extLst>
              </p:cNvPr>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51" name="Google Shape;290;p35">
                <a:extLst>
                  <a:ext uri="{FF2B5EF4-FFF2-40B4-BE49-F238E27FC236}">
                    <a16:creationId xmlns:a16="http://schemas.microsoft.com/office/drawing/2014/main" id="{48742D12-5E62-13A1-AC4C-98990C5298FF}"/>
                  </a:ext>
                </a:extLst>
              </p:cNvPr>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291;p35">
              <a:extLst>
                <a:ext uri="{FF2B5EF4-FFF2-40B4-BE49-F238E27FC236}">
                  <a16:creationId xmlns:a16="http://schemas.microsoft.com/office/drawing/2014/main" id="{8F7529B2-B200-C926-99BB-2EF478B6C731}"/>
                </a:ext>
              </a:extLst>
            </p:cNvPr>
            <p:cNvSpPr txBox="1">
              <a:spLocks/>
            </p:cNvSpPr>
            <p:nvPr/>
          </p:nvSpPr>
          <p:spPr>
            <a:xfrm>
              <a:off x="1244325" y="3757725"/>
              <a:ext cx="3075300" cy="9063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94944">
                <a:spcBef>
                  <a:spcPts val="0"/>
                </a:spcBef>
                <a:spcAft>
                  <a:spcPts val="1216"/>
                </a:spcAft>
                <a:buNone/>
              </a:pPr>
              <a:r>
                <a:rPr lang="en-US" sz="1216" kern="1200">
                  <a:solidFill>
                    <a:schemeClr val="tx1"/>
                  </a:solidFill>
                  <a:latin typeface="+mn-lt"/>
                  <a:ea typeface="+mn-ea"/>
                  <a:cs typeface="+mn-cs"/>
                </a:rPr>
                <a:t>Model building using RFE for selected columns</a:t>
              </a:r>
              <a:endParaRPr lang="en-US" sz="1600"/>
            </a:p>
          </p:txBody>
        </p:sp>
        <p:sp>
          <p:nvSpPr>
            <p:cNvPr id="53" name="Google Shape;292;p35" descr="Background pointer shape in timeline graphic">
              <a:extLst>
                <a:ext uri="{FF2B5EF4-FFF2-40B4-BE49-F238E27FC236}">
                  <a16:creationId xmlns:a16="http://schemas.microsoft.com/office/drawing/2014/main" id="{DBFE7AC1-09F2-D77A-7BB0-393A17C378C5}"/>
                </a:ext>
              </a:extLst>
            </p:cNvPr>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54" name="Google Shape;293;p35">
              <a:extLst>
                <a:ext uri="{FF2B5EF4-FFF2-40B4-BE49-F238E27FC236}">
                  <a16:creationId xmlns:a16="http://schemas.microsoft.com/office/drawing/2014/main" id="{3E4FA4CC-18D6-7389-20AE-478EEFFB2A76}"/>
                </a:ext>
              </a:extLst>
            </p:cNvPr>
            <p:cNvSpPr txBox="1">
              <a:spLocks/>
            </p:cNvSpPr>
            <p:nvPr/>
          </p:nvSpPr>
          <p:spPr>
            <a:xfrm>
              <a:off x="3767750" y="2336550"/>
              <a:ext cx="1455600" cy="47040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694944">
                <a:lnSpc>
                  <a:spcPct val="100000"/>
                </a:lnSpc>
                <a:spcBef>
                  <a:spcPts val="0"/>
                </a:spcBef>
                <a:buNone/>
              </a:pPr>
              <a:r>
                <a:rPr lang="en-IN" sz="1216" kern="1200">
                  <a:solidFill>
                    <a:schemeClr val="lt1"/>
                  </a:solidFill>
                  <a:latin typeface="+mn-lt"/>
                  <a:ea typeface="+mn-ea"/>
                  <a:cs typeface="+mn-cs"/>
                </a:rPr>
                <a:t>Model Improvement</a:t>
              </a:r>
              <a:endParaRPr lang="en-IN" sz="1600">
                <a:solidFill>
                  <a:schemeClr val="lt1"/>
                </a:solidFill>
              </a:endParaRPr>
            </a:p>
          </p:txBody>
        </p:sp>
        <p:grpSp>
          <p:nvGrpSpPr>
            <p:cNvPr id="55" name="Google Shape;294;p35">
              <a:extLst>
                <a:ext uri="{FF2B5EF4-FFF2-40B4-BE49-F238E27FC236}">
                  <a16:creationId xmlns:a16="http://schemas.microsoft.com/office/drawing/2014/main" id="{7BCC8A54-6519-5434-35A3-855C2E5DFFBE}"/>
                </a:ext>
              </a:extLst>
            </p:cNvPr>
            <p:cNvGrpSpPr/>
            <p:nvPr/>
          </p:nvGrpSpPr>
          <p:grpSpPr>
            <a:xfrm>
              <a:off x="4319545" y="1610215"/>
              <a:ext cx="198900" cy="593656"/>
              <a:chOff x="3918084" y="1610215"/>
              <a:chExt cx="198900" cy="593656"/>
            </a:xfrm>
          </p:grpSpPr>
          <p:cxnSp>
            <p:nvCxnSpPr>
              <p:cNvPr id="56" name="Google Shape;295;p35">
                <a:extLst>
                  <a:ext uri="{FF2B5EF4-FFF2-40B4-BE49-F238E27FC236}">
                    <a16:creationId xmlns:a16="http://schemas.microsoft.com/office/drawing/2014/main" id="{E9D21D2A-04E0-6163-1043-A796F4AB2E40}"/>
                  </a:ext>
                </a:extLst>
              </p:cNvPr>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57" name="Google Shape;296;p35">
                <a:extLst>
                  <a:ext uri="{FF2B5EF4-FFF2-40B4-BE49-F238E27FC236}">
                    <a16:creationId xmlns:a16="http://schemas.microsoft.com/office/drawing/2014/main" id="{478CF29C-4649-D03D-88EB-B934F288784D}"/>
                  </a:ext>
                </a:extLst>
              </p:cNvPr>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297;p35">
              <a:extLst>
                <a:ext uri="{FF2B5EF4-FFF2-40B4-BE49-F238E27FC236}">
                  <a16:creationId xmlns:a16="http://schemas.microsoft.com/office/drawing/2014/main" id="{6C2E600C-89CB-0177-2380-2A48E1EDA502}"/>
                </a:ext>
              </a:extLst>
            </p:cNvPr>
            <p:cNvSpPr txBox="1">
              <a:spLocks/>
            </p:cNvSpPr>
            <p:nvPr/>
          </p:nvSpPr>
          <p:spPr>
            <a:xfrm>
              <a:off x="3304094" y="385667"/>
              <a:ext cx="2242800" cy="9063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94944">
                <a:spcBef>
                  <a:spcPts val="0"/>
                </a:spcBef>
                <a:spcAft>
                  <a:spcPts val="1216"/>
                </a:spcAft>
                <a:buNone/>
              </a:pPr>
              <a:r>
                <a:rPr lang="en-US" sz="1216" kern="1200">
                  <a:solidFill>
                    <a:schemeClr val="tx1"/>
                  </a:solidFill>
                  <a:latin typeface="+mn-lt"/>
                  <a:ea typeface="+mn-ea"/>
                  <a:cs typeface="+mn-cs"/>
                </a:rPr>
                <a:t>Reduction of columns and Model re-building</a:t>
              </a:r>
              <a:endParaRPr lang="en-US" sz="1600"/>
            </a:p>
          </p:txBody>
        </p:sp>
        <p:sp>
          <p:nvSpPr>
            <p:cNvPr id="59" name="Google Shape;298;p35" descr="Background pointer shape in timeline graphic">
              <a:extLst>
                <a:ext uri="{FF2B5EF4-FFF2-40B4-BE49-F238E27FC236}">
                  <a16:creationId xmlns:a16="http://schemas.microsoft.com/office/drawing/2014/main" id="{CC0CCA76-984F-0D49-DC26-20CF3783C694}"/>
                </a:ext>
              </a:extLst>
            </p:cNvPr>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60" name="Google Shape;299;p35">
              <a:extLst>
                <a:ext uri="{FF2B5EF4-FFF2-40B4-BE49-F238E27FC236}">
                  <a16:creationId xmlns:a16="http://schemas.microsoft.com/office/drawing/2014/main" id="{6DBC1CE2-8AC4-81F7-1BA3-4BD365DB2FAE}"/>
                </a:ext>
              </a:extLst>
            </p:cNvPr>
            <p:cNvSpPr txBox="1">
              <a:spLocks/>
            </p:cNvSpPr>
            <p:nvPr/>
          </p:nvSpPr>
          <p:spPr>
            <a:xfrm>
              <a:off x="5416699" y="2336550"/>
              <a:ext cx="1315500" cy="47040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694944">
                <a:lnSpc>
                  <a:spcPct val="100000"/>
                </a:lnSpc>
                <a:spcBef>
                  <a:spcPts val="0"/>
                </a:spcBef>
                <a:buNone/>
              </a:pPr>
              <a:r>
                <a:rPr lang="en-IN" sz="1216" kern="1200">
                  <a:solidFill>
                    <a:schemeClr val="lt1"/>
                  </a:solidFill>
                  <a:latin typeface="+mn-lt"/>
                  <a:ea typeface="+mn-ea"/>
                  <a:cs typeface="+mn-cs"/>
                </a:rPr>
                <a:t>Final Model</a:t>
              </a:r>
              <a:endParaRPr lang="en-IN" sz="1600">
                <a:solidFill>
                  <a:schemeClr val="lt1"/>
                </a:solidFill>
              </a:endParaRPr>
            </a:p>
          </p:txBody>
        </p:sp>
        <p:grpSp>
          <p:nvGrpSpPr>
            <p:cNvPr id="61" name="Google Shape;300;p35">
              <a:extLst>
                <a:ext uri="{FF2B5EF4-FFF2-40B4-BE49-F238E27FC236}">
                  <a16:creationId xmlns:a16="http://schemas.microsoft.com/office/drawing/2014/main" id="{07D59653-A474-E22D-807B-63CE06D0B3CB}"/>
                </a:ext>
              </a:extLst>
            </p:cNvPr>
            <p:cNvGrpSpPr/>
            <p:nvPr/>
          </p:nvGrpSpPr>
          <p:grpSpPr>
            <a:xfrm>
              <a:off x="5973070" y="2938958"/>
              <a:ext cx="198900" cy="593656"/>
              <a:chOff x="5958946" y="2938958"/>
              <a:chExt cx="198900" cy="593656"/>
            </a:xfrm>
          </p:grpSpPr>
          <p:cxnSp>
            <p:nvCxnSpPr>
              <p:cNvPr id="62" name="Google Shape;301;p35">
                <a:extLst>
                  <a:ext uri="{FF2B5EF4-FFF2-40B4-BE49-F238E27FC236}">
                    <a16:creationId xmlns:a16="http://schemas.microsoft.com/office/drawing/2014/main" id="{6D0490AB-7CA9-5A23-DE91-541499D17F96}"/>
                  </a:ext>
                </a:extLst>
              </p:cNvPr>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63" name="Google Shape;302;p35">
                <a:extLst>
                  <a:ext uri="{FF2B5EF4-FFF2-40B4-BE49-F238E27FC236}">
                    <a16:creationId xmlns:a16="http://schemas.microsoft.com/office/drawing/2014/main" id="{78C1E502-5D10-5823-DA88-7FB8EC3305BF}"/>
                  </a:ext>
                </a:extLst>
              </p:cNvPr>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303;p35">
              <a:extLst>
                <a:ext uri="{FF2B5EF4-FFF2-40B4-BE49-F238E27FC236}">
                  <a16:creationId xmlns:a16="http://schemas.microsoft.com/office/drawing/2014/main" id="{5950ADE6-C37C-2FA6-EDB9-A0D7F3B36C29}"/>
                </a:ext>
              </a:extLst>
            </p:cNvPr>
            <p:cNvSpPr txBox="1">
              <a:spLocks/>
            </p:cNvSpPr>
            <p:nvPr/>
          </p:nvSpPr>
          <p:spPr>
            <a:xfrm>
              <a:off x="4860200" y="3757725"/>
              <a:ext cx="2509500" cy="9063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94944">
                <a:spcBef>
                  <a:spcPts val="0"/>
                </a:spcBef>
                <a:spcAft>
                  <a:spcPts val="1216"/>
                </a:spcAft>
                <a:buNone/>
              </a:pPr>
              <a:r>
                <a:rPr lang="en-US" sz="1216" kern="1200">
                  <a:solidFill>
                    <a:schemeClr val="tx1"/>
                  </a:solidFill>
                  <a:latin typeface="+mn-lt"/>
                  <a:ea typeface="+mn-ea"/>
                  <a:cs typeface="+mn-cs"/>
                </a:rPr>
                <a:t>Final Model Analysis and performance on Test Data</a:t>
              </a:r>
              <a:endParaRPr lang="en-US" sz="1600"/>
            </a:p>
          </p:txBody>
        </p:sp>
        <p:sp>
          <p:nvSpPr>
            <p:cNvPr id="65" name="Google Shape;304;p35" descr="Background pointer shape in timeline graphic">
              <a:extLst>
                <a:ext uri="{FF2B5EF4-FFF2-40B4-BE49-F238E27FC236}">
                  <a16:creationId xmlns:a16="http://schemas.microsoft.com/office/drawing/2014/main" id="{A6E8AF12-2935-0EAA-8548-35E184D3A75B}"/>
                </a:ext>
              </a:extLst>
            </p:cNvPr>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66" name="Google Shape;305;p35">
              <a:extLst>
                <a:ext uri="{FF2B5EF4-FFF2-40B4-BE49-F238E27FC236}">
                  <a16:creationId xmlns:a16="http://schemas.microsoft.com/office/drawing/2014/main" id="{BC9F8D77-C543-2118-A9D6-A0DFD2A83BBC}"/>
                </a:ext>
              </a:extLst>
            </p:cNvPr>
            <p:cNvSpPr txBox="1">
              <a:spLocks/>
            </p:cNvSpPr>
            <p:nvPr/>
          </p:nvSpPr>
          <p:spPr>
            <a:xfrm>
              <a:off x="7111512" y="2336550"/>
              <a:ext cx="1315500" cy="47040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694944">
                <a:lnSpc>
                  <a:spcPct val="100000"/>
                </a:lnSpc>
                <a:spcBef>
                  <a:spcPts val="0"/>
                </a:spcBef>
                <a:buNone/>
              </a:pPr>
              <a:r>
                <a:rPr lang="en-IN" sz="1216" kern="1200">
                  <a:solidFill>
                    <a:schemeClr val="lt1"/>
                  </a:solidFill>
                  <a:latin typeface="+mn-lt"/>
                  <a:ea typeface="+mn-ea"/>
                  <a:cs typeface="+mn-cs"/>
                </a:rPr>
                <a:t>Verifying with PCA</a:t>
              </a:r>
              <a:endParaRPr lang="en-IN" sz="1600">
                <a:solidFill>
                  <a:schemeClr val="lt1"/>
                </a:solidFill>
              </a:endParaRPr>
            </a:p>
          </p:txBody>
        </p:sp>
        <p:grpSp>
          <p:nvGrpSpPr>
            <p:cNvPr id="67" name="Google Shape;306;p35">
              <a:extLst>
                <a:ext uri="{FF2B5EF4-FFF2-40B4-BE49-F238E27FC236}">
                  <a16:creationId xmlns:a16="http://schemas.microsoft.com/office/drawing/2014/main" id="{A9A4ED56-341B-653D-6028-98156A0B0115}"/>
                </a:ext>
              </a:extLst>
            </p:cNvPr>
            <p:cNvGrpSpPr/>
            <p:nvPr/>
          </p:nvGrpSpPr>
          <p:grpSpPr>
            <a:xfrm>
              <a:off x="7669807" y="1610215"/>
              <a:ext cx="198900" cy="593656"/>
              <a:chOff x="3918084" y="1610215"/>
              <a:chExt cx="198900" cy="593656"/>
            </a:xfrm>
          </p:grpSpPr>
          <p:cxnSp>
            <p:nvCxnSpPr>
              <p:cNvPr id="68" name="Google Shape;307;p35">
                <a:extLst>
                  <a:ext uri="{FF2B5EF4-FFF2-40B4-BE49-F238E27FC236}">
                    <a16:creationId xmlns:a16="http://schemas.microsoft.com/office/drawing/2014/main" id="{2A5C07F9-47FD-538D-86D9-A6CDE9964025}"/>
                  </a:ext>
                </a:extLst>
              </p:cNvPr>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69" name="Google Shape;308;p35">
                <a:extLst>
                  <a:ext uri="{FF2B5EF4-FFF2-40B4-BE49-F238E27FC236}">
                    <a16:creationId xmlns:a16="http://schemas.microsoft.com/office/drawing/2014/main" id="{99E49466-96CB-8035-1F8C-AE0F64E76D0D}"/>
                  </a:ext>
                </a:extLst>
              </p:cNvPr>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309;p35">
              <a:extLst>
                <a:ext uri="{FF2B5EF4-FFF2-40B4-BE49-F238E27FC236}">
                  <a16:creationId xmlns:a16="http://schemas.microsoft.com/office/drawing/2014/main" id="{0B7261B1-E728-1150-55B5-3F28F9575C6C}"/>
                </a:ext>
              </a:extLst>
            </p:cNvPr>
            <p:cNvSpPr txBox="1">
              <a:spLocks/>
            </p:cNvSpPr>
            <p:nvPr/>
          </p:nvSpPr>
          <p:spPr>
            <a:xfrm>
              <a:off x="6514500" y="385675"/>
              <a:ext cx="2509500" cy="9063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94944">
                <a:spcBef>
                  <a:spcPts val="0"/>
                </a:spcBef>
                <a:spcAft>
                  <a:spcPts val="1216"/>
                </a:spcAft>
                <a:buNone/>
              </a:pPr>
              <a:r>
                <a:rPr lang="en-US" sz="1216" kern="1200">
                  <a:solidFill>
                    <a:schemeClr val="tx1"/>
                  </a:solidFill>
                  <a:latin typeface="+mn-lt"/>
                  <a:ea typeface="+mn-ea"/>
                  <a:cs typeface="+mn-cs"/>
                </a:rPr>
                <a:t>Verifying our Final Model Accuracy etc. with model built with PCA</a:t>
              </a:r>
              <a:endParaRPr lang="en-US" sz="1600"/>
            </a:p>
          </p:txBody>
        </p:sp>
      </p:grpSp>
    </p:spTree>
    <p:extLst>
      <p:ext uri="{BB962C8B-B14F-4D97-AF65-F5344CB8AC3E}">
        <p14:creationId xmlns:p14="http://schemas.microsoft.com/office/powerpoint/2010/main" val="991267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5D813D1-BA6B-40B4-A101-04BB89445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8" name="Rectangle 17">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EA3DFA5-2D7B-4989-8ED7-8321EC114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678" y="0"/>
            <a:ext cx="11145980" cy="6870723"/>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2CA033B3-527E-9E6F-AE65-C458F8B1F145}"/>
              </a:ext>
            </a:extLst>
          </p:cNvPr>
          <p:cNvSpPr>
            <a:spLocks noGrp="1"/>
          </p:cNvSpPr>
          <p:nvPr>
            <p:ph type="title"/>
          </p:nvPr>
        </p:nvSpPr>
        <p:spPr>
          <a:xfrm>
            <a:off x="1191966" y="900622"/>
            <a:ext cx="3629555" cy="1893524"/>
          </a:xfrm>
        </p:spPr>
        <p:txBody>
          <a:bodyPr anchor="b">
            <a:normAutofit/>
          </a:bodyPr>
          <a:lstStyle/>
          <a:p>
            <a:r>
              <a:rPr lang="en-US" sz="4800"/>
              <a:t>Plots (Visualization)</a:t>
            </a:r>
            <a:endParaRPr lang="en-IN" sz="4800"/>
          </a:p>
        </p:txBody>
      </p:sp>
      <p:sp>
        <p:nvSpPr>
          <p:cNvPr id="3" name="Content Placeholder 2">
            <a:extLst>
              <a:ext uri="{FF2B5EF4-FFF2-40B4-BE49-F238E27FC236}">
                <a16:creationId xmlns:a16="http://schemas.microsoft.com/office/drawing/2014/main" id="{65C1F849-7F73-16E7-F934-ECE73B3D4544}"/>
              </a:ext>
            </a:extLst>
          </p:cNvPr>
          <p:cNvSpPr>
            <a:spLocks noGrp="1"/>
          </p:cNvSpPr>
          <p:nvPr>
            <p:ph idx="1"/>
          </p:nvPr>
        </p:nvSpPr>
        <p:spPr>
          <a:xfrm>
            <a:off x="1191966" y="2965593"/>
            <a:ext cx="3629555" cy="2941544"/>
          </a:xfrm>
        </p:spPr>
        <p:txBody>
          <a:bodyPr>
            <a:normAutofit/>
          </a:bodyPr>
          <a:lstStyle/>
          <a:p>
            <a:pPr marL="0" lvl="0" indent="0" rtl="0">
              <a:spcBef>
                <a:spcPts val="0"/>
              </a:spcBef>
              <a:spcAft>
                <a:spcPts val="600"/>
              </a:spcAft>
              <a:buNone/>
            </a:pPr>
            <a:r>
              <a:rPr lang="en-US" sz="1800" b="1">
                <a:latin typeface="Roboto"/>
                <a:ea typeface="Roboto"/>
                <a:cs typeface="Roboto"/>
                <a:sym typeface="Roboto"/>
              </a:rPr>
              <a:t>EDA plots depicting variation in numerical columns for those who Converted and those who didn't.</a:t>
            </a:r>
          </a:p>
        </p:txBody>
      </p:sp>
      <p:pic>
        <p:nvPicPr>
          <p:cNvPr id="4" name="Google Shape;319;p37" descr="A screenshot of a computer screen&#10;&#10;Description automatically generated">
            <a:extLst>
              <a:ext uri="{FF2B5EF4-FFF2-40B4-BE49-F238E27FC236}">
                <a16:creationId xmlns:a16="http://schemas.microsoft.com/office/drawing/2014/main" id="{0513942A-6EE5-B775-00A4-93109D6CC905}"/>
              </a:ext>
            </a:extLst>
          </p:cNvPr>
          <p:cNvPicPr preferRelativeResize="0"/>
          <p:nvPr/>
        </p:nvPicPr>
        <p:blipFill>
          <a:blip r:embed="rId3"/>
          <a:srcRect l="10624" r="-4" b="-4"/>
          <a:stretch/>
        </p:blipFill>
        <p:spPr>
          <a:xfrm>
            <a:off x="5186550" y="159350"/>
            <a:ext cx="3066182" cy="3179620"/>
          </a:xfrm>
          <a:prstGeom prst="rect">
            <a:avLst/>
          </a:prstGeom>
          <a:noFill/>
        </p:spPr>
      </p:pic>
      <p:pic>
        <p:nvPicPr>
          <p:cNvPr id="6" name="Google Shape;321;p37" descr="A screenshot of a computer screen&#10;&#10;Description automatically generated">
            <a:extLst>
              <a:ext uri="{FF2B5EF4-FFF2-40B4-BE49-F238E27FC236}">
                <a16:creationId xmlns:a16="http://schemas.microsoft.com/office/drawing/2014/main" id="{A5434B87-D123-FFD4-AA54-F9E6BE145142}"/>
              </a:ext>
            </a:extLst>
          </p:cNvPr>
          <p:cNvPicPr preferRelativeResize="0"/>
          <p:nvPr/>
        </p:nvPicPr>
        <p:blipFill>
          <a:blip r:embed="rId4"/>
          <a:srcRect l="6383" r="-4" b="-4"/>
          <a:stretch/>
        </p:blipFill>
        <p:spPr>
          <a:xfrm>
            <a:off x="8440808" y="171716"/>
            <a:ext cx="3066182" cy="3179620"/>
          </a:xfrm>
          <a:prstGeom prst="rect">
            <a:avLst/>
          </a:prstGeom>
          <a:noFill/>
        </p:spPr>
      </p:pic>
      <p:pic>
        <p:nvPicPr>
          <p:cNvPr id="5" name="Google Shape;320;p37">
            <a:extLst>
              <a:ext uri="{FF2B5EF4-FFF2-40B4-BE49-F238E27FC236}">
                <a16:creationId xmlns:a16="http://schemas.microsoft.com/office/drawing/2014/main" id="{99815765-84C3-390A-DC3B-966740EF6215}"/>
              </a:ext>
            </a:extLst>
          </p:cNvPr>
          <p:cNvPicPr preferRelativeResize="0"/>
          <p:nvPr/>
        </p:nvPicPr>
        <p:blipFill>
          <a:blip r:embed="rId5"/>
          <a:srcRect t="18766" r="1" b="28091"/>
          <a:stretch/>
        </p:blipFill>
        <p:spPr>
          <a:xfrm>
            <a:off x="5189717" y="3498320"/>
            <a:ext cx="6320441" cy="3179620"/>
          </a:xfrm>
          <a:prstGeom prst="rect">
            <a:avLst/>
          </a:prstGeom>
          <a:noFill/>
        </p:spPr>
      </p:pic>
    </p:spTree>
    <p:extLst>
      <p:ext uri="{BB962C8B-B14F-4D97-AF65-F5344CB8AC3E}">
        <p14:creationId xmlns:p14="http://schemas.microsoft.com/office/powerpoint/2010/main" val="1827548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2">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4">
            <a:extLst>
              <a:ext uri="{FF2B5EF4-FFF2-40B4-BE49-F238E27FC236}">
                <a16:creationId xmlns:a16="http://schemas.microsoft.com/office/drawing/2014/main" id="{BE149CDF-5DAC-4860-A285-9492CF209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26">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36" name="Rectangle 28">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0">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3" name="Content Placeholder 2">
            <a:extLst>
              <a:ext uri="{FF2B5EF4-FFF2-40B4-BE49-F238E27FC236}">
                <a16:creationId xmlns:a16="http://schemas.microsoft.com/office/drawing/2014/main" id="{FFD9C993-EDF6-B1E7-8BE3-162EAC5EF84D}"/>
              </a:ext>
            </a:extLst>
          </p:cNvPr>
          <p:cNvSpPr>
            <a:spLocks noGrp="1"/>
          </p:cNvSpPr>
          <p:nvPr>
            <p:ph idx="1"/>
          </p:nvPr>
        </p:nvSpPr>
        <p:spPr>
          <a:xfrm>
            <a:off x="1191966" y="2965592"/>
            <a:ext cx="3629555" cy="2987397"/>
          </a:xfrm>
        </p:spPr>
        <p:txBody>
          <a:bodyPr>
            <a:normAutofit/>
          </a:bodyPr>
          <a:lstStyle/>
          <a:p>
            <a:pPr marL="0" lvl="0" indent="0" rtl="0">
              <a:spcBef>
                <a:spcPts val="0"/>
              </a:spcBef>
              <a:spcAft>
                <a:spcPts val="600"/>
              </a:spcAft>
              <a:buNone/>
            </a:pPr>
            <a:r>
              <a:rPr lang="en-US" sz="1800" b="1" dirty="0">
                <a:latin typeface="Roboto"/>
                <a:ea typeface="Roboto"/>
                <a:cs typeface="Roboto"/>
                <a:sym typeface="Roboto"/>
              </a:rPr>
              <a:t>EDA plots depicting variation in categorical column (Last Activity) for those who Converted and those who didn't.</a:t>
            </a:r>
          </a:p>
        </p:txBody>
      </p:sp>
      <p:pic>
        <p:nvPicPr>
          <p:cNvPr id="4" name="Google Shape;327;p38" descr="A screenshot of a computer screen&#10;&#10;Description automatically generated">
            <a:extLst>
              <a:ext uri="{FF2B5EF4-FFF2-40B4-BE49-F238E27FC236}">
                <a16:creationId xmlns:a16="http://schemas.microsoft.com/office/drawing/2014/main" id="{8AA47A16-E608-730D-1D97-28CC5A874820}"/>
              </a:ext>
            </a:extLst>
          </p:cNvPr>
          <p:cNvPicPr preferRelativeResize="0"/>
          <p:nvPr/>
        </p:nvPicPr>
        <p:blipFill>
          <a:blip r:embed="rId3"/>
          <a:srcRect l="11920" r="25896" b="-2"/>
          <a:stretch/>
        </p:blipFill>
        <p:spPr>
          <a:xfrm>
            <a:off x="5359151" y="895610"/>
            <a:ext cx="6107166" cy="5058020"/>
          </a:xfrm>
          <a:prstGeom prst="rect">
            <a:avLst/>
          </a:prstGeom>
          <a:noFill/>
        </p:spPr>
      </p:pic>
    </p:spTree>
    <p:extLst>
      <p:ext uri="{BB962C8B-B14F-4D97-AF65-F5344CB8AC3E}">
        <p14:creationId xmlns:p14="http://schemas.microsoft.com/office/powerpoint/2010/main" val="1957172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E149CDF-5DAC-4860-A285-9492CF209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6" name="Rectangle 15">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3" name="Content Placeholder 2">
            <a:extLst>
              <a:ext uri="{FF2B5EF4-FFF2-40B4-BE49-F238E27FC236}">
                <a16:creationId xmlns:a16="http://schemas.microsoft.com/office/drawing/2014/main" id="{76CF1B2C-112F-D714-E06F-722063FEDD34}"/>
              </a:ext>
            </a:extLst>
          </p:cNvPr>
          <p:cNvSpPr>
            <a:spLocks noGrp="1"/>
          </p:cNvSpPr>
          <p:nvPr>
            <p:ph idx="1"/>
          </p:nvPr>
        </p:nvSpPr>
        <p:spPr>
          <a:xfrm>
            <a:off x="1191966" y="2965592"/>
            <a:ext cx="3629555" cy="2987397"/>
          </a:xfrm>
        </p:spPr>
        <p:txBody>
          <a:bodyPr>
            <a:normAutofit/>
          </a:bodyPr>
          <a:lstStyle/>
          <a:p>
            <a:pPr marL="0" lvl="0" indent="0" rtl="0">
              <a:spcBef>
                <a:spcPts val="0"/>
              </a:spcBef>
              <a:spcAft>
                <a:spcPts val="600"/>
              </a:spcAft>
              <a:buNone/>
            </a:pPr>
            <a:r>
              <a:rPr lang="en-US" sz="1800" b="1">
                <a:latin typeface="Roboto"/>
                <a:ea typeface="Roboto"/>
                <a:cs typeface="Roboto"/>
                <a:sym typeface="Roboto"/>
              </a:rPr>
              <a:t>EDA plots depicting variation in categorical column (A free copy of Mastering The Interview) for those who Converted and those who didn't.</a:t>
            </a:r>
          </a:p>
        </p:txBody>
      </p:sp>
      <p:pic>
        <p:nvPicPr>
          <p:cNvPr id="4" name="Google Shape;333;p39">
            <a:extLst>
              <a:ext uri="{FF2B5EF4-FFF2-40B4-BE49-F238E27FC236}">
                <a16:creationId xmlns:a16="http://schemas.microsoft.com/office/drawing/2014/main" id="{C9351EAD-1C8F-79AA-1466-D2EBD7D9254F}"/>
              </a:ext>
            </a:extLst>
          </p:cNvPr>
          <p:cNvPicPr preferRelativeResize="0"/>
          <p:nvPr/>
        </p:nvPicPr>
        <p:blipFill>
          <a:blip r:embed="rId3"/>
          <a:stretch>
            <a:fillRect/>
          </a:stretch>
        </p:blipFill>
        <p:spPr>
          <a:xfrm>
            <a:off x="5359151" y="1852025"/>
            <a:ext cx="6107166" cy="3145190"/>
          </a:xfrm>
          <a:prstGeom prst="rect">
            <a:avLst/>
          </a:prstGeom>
          <a:noFill/>
        </p:spPr>
      </p:pic>
    </p:spTree>
    <p:extLst>
      <p:ext uri="{BB962C8B-B14F-4D97-AF65-F5344CB8AC3E}">
        <p14:creationId xmlns:p14="http://schemas.microsoft.com/office/powerpoint/2010/main" val="726875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E149CDF-5DAC-4860-A285-9492CF209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6" name="Rectangle 15">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3" name="Content Placeholder 2">
            <a:extLst>
              <a:ext uri="{FF2B5EF4-FFF2-40B4-BE49-F238E27FC236}">
                <a16:creationId xmlns:a16="http://schemas.microsoft.com/office/drawing/2014/main" id="{E7DE7F8A-4DC8-3CA9-1D8F-FABC1659830F}"/>
              </a:ext>
            </a:extLst>
          </p:cNvPr>
          <p:cNvSpPr>
            <a:spLocks noGrp="1"/>
          </p:cNvSpPr>
          <p:nvPr>
            <p:ph idx="1"/>
          </p:nvPr>
        </p:nvSpPr>
        <p:spPr>
          <a:xfrm>
            <a:off x="1191966" y="2965592"/>
            <a:ext cx="3629555" cy="2987397"/>
          </a:xfrm>
        </p:spPr>
        <p:txBody>
          <a:bodyPr>
            <a:normAutofit/>
          </a:bodyPr>
          <a:lstStyle/>
          <a:p>
            <a:pPr marL="0" lvl="0" indent="0" rtl="0">
              <a:spcBef>
                <a:spcPts val="0"/>
              </a:spcBef>
              <a:spcAft>
                <a:spcPts val="600"/>
              </a:spcAft>
              <a:buNone/>
            </a:pPr>
            <a:r>
              <a:rPr lang="en-US" sz="1800" b="1">
                <a:latin typeface="Roboto"/>
                <a:ea typeface="Roboto"/>
                <a:cs typeface="Roboto"/>
                <a:sym typeface="Roboto"/>
              </a:rPr>
              <a:t>EDA plots depicting variation in categorical column (A free copy of Mastering The Interview) for those who Converted and those who didn't.</a:t>
            </a:r>
          </a:p>
        </p:txBody>
      </p:sp>
      <p:pic>
        <p:nvPicPr>
          <p:cNvPr id="4" name="Google Shape;333;p39">
            <a:extLst>
              <a:ext uri="{FF2B5EF4-FFF2-40B4-BE49-F238E27FC236}">
                <a16:creationId xmlns:a16="http://schemas.microsoft.com/office/drawing/2014/main" id="{D229F36B-D0B4-8D13-B6AF-E8493514776D}"/>
              </a:ext>
            </a:extLst>
          </p:cNvPr>
          <p:cNvPicPr preferRelativeResize="0"/>
          <p:nvPr/>
        </p:nvPicPr>
        <p:blipFill>
          <a:blip r:embed="rId3"/>
          <a:stretch>
            <a:fillRect/>
          </a:stretch>
        </p:blipFill>
        <p:spPr>
          <a:xfrm>
            <a:off x="5359151" y="1852025"/>
            <a:ext cx="6107166" cy="3145190"/>
          </a:xfrm>
          <a:prstGeom prst="rect">
            <a:avLst/>
          </a:prstGeom>
          <a:noFill/>
        </p:spPr>
      </p:pic>
    </p:spTree>
    <p:extLst>
      <p:ext uri="{BB962C8B-B14F-4D97-AF65-F5344CB8AC3E}">
        <p14:creationId xmlns:p14="http://schemas.microsoft.com/office/powerpoint/2010/main" val="1258913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1011</Words>
  <Application>Microsoft Office PowerPoint</Application>
  <PresentationFormat>Widescreen</PresentationFormat>
  <Paragraphs>91</Paragraphs>
  <Slides>20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Roboto</vt:lpstr>
      <vt:lpstr>Office Theme</vt:lpstr>
      <vt:lpstr>X Education - Lead Scoring Case Study</vt:lpstr>
      <vt:lpstr>Background: X education company</vt:lpstr>
      <vt:lpstr>Problem Statement</vt:lpstr>
      <vt:lpstr>Proposed Solution</vt:lpstr>
      <vt:lpstr>Implementation</vt:lpstr>
      <vt:lpstr>Plots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Daimler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 Education - Lead Scoring Case Study</dc:title>
  <dc:creator>Jha, Sakshi (623)</dc:creator>
  <cp:lastModifiedBy>Jha, Sakshi (623)</cp:lastModifiedBy>
  <cp:revision>1</cp:revision>
  <dcterms:created xsi:type="dcterms:W3CDTF">2024-08-18T10:23:11Z</dcterms:created>
  <dcterms:modified xsi:type="dcterms:W3CDTF">2024-08-18T11:00:38Z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24dbb1d-991d-4bbd-aad5-33bac1d8ffaf_Enabled">
    <vt:lpwstr>true</vt:lpwstr>
  </property>
  <property fmtid="{D5CDD505-2E9C-101B-9397-08002B2CF9AE}" pid="3" name="MSIP_Label_924dbb1d-991d-4bbd-aad5-33bac1d8ffaf_SetDate">
    <vt:lpwstr>2024-08-18T10:23:11Z</vt:lpwstr>
  </property>
  <property fmtid="{D5CDD505-2E9C-101B-9397-08002B2CF9AE}" pid="4" name="MSIP_Label_924dbb1d-991d-4bbd-aad5-33bac1d8ffaf_Method">
    <vt:lpwstr>Standard</vt:lpwstr>
  </property>
  <property fmtid="{D5CDD505-2E9C-101B-9397-08002B2CF9AE}" pid="5" name="MSIP_Label_924dbb1d-991d-4bbd-aad5-33bac1d8ffaf_Name">
    <vt:lpwstr>924dbb1d-991d-4bbd-aad5-33bac1d8ffaf</vt:lpwstr>
  </property>
  <property fmtid="{D5CDD505-2E9C-101B-9397-08002B2CF9AE}" pid="6" name="MSIP_Label_924dbb1d-991d-4bbd-aad5-33bac1d8ffaf_SiteId">
    <vt:lpwstr>9652d7c2-1ccf-4940-8151-4a92bd474ed0</vt:lpwstr>
  </property>
  <property fmtid="{D5CDD505-2E9C-101B-9397-08002B2CF9AE}" pid="7" name="MSIP_Label_924dbb1d-991d-4bbd-aad5-33bac1d8ffaf_ActionId">
    <vt:lpwstr>43ccde50-7719-40fc-bc95-84d108ad24ee</vt:lpwstr>
  </property>
  <property fmtid="{D5CDD505-2E9C-101B-9397-08002B2CF9AE}" pid="8" name="MSIP_Label_924dbb1d-991d-4bbd-aad5-33bac1d8ffaf_ContentBits">
    <vt:lpwstr>0</vt:lpwstr>
  </property>
</Properties>
</file>