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Comfortaa"/>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Comfortaa-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mfortaa-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04250c91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04250c91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04250c91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04250c91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8a0a307d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8a0a307d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a78ab0e61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a78ab0e61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04250c91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04250c91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a78ab0e61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a78ab0e61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fa78ab0e61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fa78ab0e61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f87fee77c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f87fee77c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87fee77c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f87fee77c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04c0f482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04c0f482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04c0f482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04c0f482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04c0f482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04c0f482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a78ab0e61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fa78ab0e61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05634f24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05634f24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a78ab0e61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a78ab0e61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05634f24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05634f24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8a0a307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8a0a307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9.png"/><Relationship Id="rId4" Type="http://schemas.openxmlformats.org/officeDocument/2006/relationships/image" Target="../media/image27.png"/><Relationship Id="rId5"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8.png"/><Relationship Id="rId4" Type="http://schemas.openxmlformats.org/officeDocument/2006/relationships/image" Target="../media/image23.png"/><Relationship Id="rId5"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3.png"/><Relationship Id="rId6"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12.png"/><Relationship Id="rId5" Type="http://schemas.openxmlformats.org/officeDocument/2006/relationships/image" Target="../media/image9.png"/><Relationship Id="rId6"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9.png"/><Relationship Id="rId5" Type="http://schemas.openxmlformats.org/officeDocument/2006/relationships/image" Target="../media/image1.png"/><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7.png"/><Relationship Id="rId5" Type="http://schemas.openxmlformats.org/officeDocument/2006/relationships/image" Target="../media/image4.png"/><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61900" y="463300"/>
            <a:ext cx="8520600" cy="1113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solidFill>
                  <a:srgbClr val="5B0F00"/>
                </a:solidFill>
              </a:rPr>
              <a:t>CAPSTONE PROJECT - 3</a:t>
            </a:r>
            <a:endParaRPr b="1">
              <a:solidFill>
                <a:srgbClr val="5B0F00"/>
              </a:solidFill>
            </a:endParaRPr>
          </a:p>
        </p:txBody>
      </p:sp>
      <p:sp>
        <p:nvSpPr>
          <p:cNvPr id="55" name="Google Shape;55;p13"/>
          <p:cNvSpPr txBox="1"/>
          <p:nvPr>
            <p:ph idx="1" type="subTitle"/>
          </p:nvPr>
        </p:nvSpPr>
        <p:spPr>
          <a:xfrm>
            <a:off x="512600" y="1803775"/>
            <a:ext cx="8520600" cy="1355100"/>
          </a:xfrm>
          <a:prstGeom prst="rect">
            <a:avLst/>
          </a:prstGeom>
        </p:spPr>
        <p:txBody>
          <a:bodyPr anchorCtr="0" anchor="t" bIns="91425" lIns="91425" spcFirstLastPara="1" rIns="91425" wrap="square" tIns="91425">
            <a:normAutofit fontScale="25000" lnSpcReduction="20000"/>
          </a:bodyPr>
          <a:lstStyle/>
          <a:p>
            <a:pPr indent="0" lvl="0" marL="0" rtl="0" algn="l">
              <a:lnSpc>
                <a:spcPct val="115000"/>
              </a:lnSpc>
              <a:spcBef>
                <a:spcPts val="1200"/>
              </a:spcBef>
              <a:spcAft>
                <a:spcPts val="0"/>
              </a:spcAft>
              <a:buNone/>
            </a:pPr>
            <a:r>
              <a:rPr b="1" lang="en" sz="4995">
                <a:solidFill>
                  <a:schemeClr val="accent2"/>
                </a:solidFill>
                <a:highlight>
                  <a:srgbClr val="FFFFFF"/>
                </a:highlight>
                <a:latin typeface="Roboto"/>
                <a:ea typeface="Roboto"/>
                <a:cs typeface="Roboto"/>
                <a:sym typeface="Roboto"/>
              </a:rPr>
              <a:t>                                     </a:t>
            </a:r>
            <a:r>
              <a:rPr b="1" lang="en" sz="10995">
                <a:solidFill>
                  <a:srgbClr val="980000"/>
                </a:solidFill>
                <a:highlight>
                  <a:srgbClr val="FFFFFF"/>
                </a:highlight>
                <a:latin typeface="Roboto"/>
                <a:ea typeface="Roboto"/>
                <a:cs typeface="Roboto"/>
                <a:sym typeface="Roboto"/>
              </a:rPr>
              <a:t>Cardiovascular Risk Prediction</a:t>
            </a:r>
            <a:endParaRPr b="1" sz="10995">
              <a:solidFill>
                <a:srgbClr val="980000"/>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b="1" sz="4995">
              <a:solidFill>
                <a:schemeClr val="accent2"/>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b="1" lang="en" sz="4995">
                <a:solidFill>
                  <a:schemeClr val="accent2"/>
                </a:solidFill>
                <a:highlight>
                  <a:srgbClr val="FFFFFF"/>
                </a:highlight>
                <a:latin typeface="Roboto"/>
                <a:ea typeface="Roboto"/>
                <a:cs typeface="Roboto"/>
                <a:sym typeface="Roboto"/>
              </a:rPr>
              <a:t>                </a:t>
            </a:r>
            <a:endParaRPr b="1" sz="4995">
              <a:solidFill>
                <a:schemeClr val="accent2"/>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b="1" sz="4995">
              <a:solidFill>
                <a:schemeClr val="accent2"/>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275"/>
              <a:buFont typeface="Arial"/>
              <a:buNone/>
            </a:pPr>
            <a:r>
              <a:t/>
            </a:r>
            <a:endParaRPr b="1" sz="4995">
              <a:solidFill>
                <a:schemeClr val="accent2"/>
              </a:solidFill>
              <a:highlight>
                <a:srgbClr val="FFFFFF"/>
              </a:highlight>
              <a:latin typeface="Roboto"/>
              <a:ea typeface="Roboto"/>
              <a:cs typeface="Roboto"/>
              <a:sym typeface="Roboto"/>
            </a:endParaRPr>
          </a:p>
          <a:p>
            <a:pPr indent="0" lvl="0" marL="0" rtl="0" algn="ctr">
              <a:spcBef>
                <a:spcPts val="1200"/>
              </a:spcBef>
              <a:spcAft>
                <a:spcPts val="0"/>
              </a:spcAft>
              <a:buNone/>
            </a:pPr>
            <a:r>
              <a:t/>
            </a:r>
            <a:endParaRPr/>
          </a:p>
        </p:txBody>
      </p:sp>
      <p:sp>
        <p:nvSpPr>
          <p:cNvPr id="56" name="Google Shape;56;p13"/>
          <p:cNvSpPr txBox="1"/>
          <p:nvPr/>
        </p:nvSpPr>
        <p:spPr>
          <a:xfrm>
            <a:off x="2865125" y="3094100"/>
            <a:ext cx="4158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990000"/>
                </a:solidFill>
              </a:rPr>
              <a:t>Created By : Sakshi Dhyani</a:t>
            </a:r>
            <a:endParaRPr b="1" sz="1700">
              <a:solidFill>
                <a:srgbClr val="99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p:nvPr/>
        </p:nvSpPr>
        <p:spPr>
          <a:xfrm>
            <a:off x="401850" y="1886275"/>
            <a:ext cx="8026800" cy="2752500"/>
          </a:xfrm>
          <a:prstGeom prst="roundRect">
            <a:avLst>
              <a:gd fmla="val 32847" name="adj"/>
            </a:avLst>
          </a:prstGeom>
          <a:solidFill>
            <a:srgbClr val="DD7E6B"/>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sz="1600">
              <a:solidFill>
                <a:schemeClr val="dk1"/>
              </a:solidFill>
            </a:endParaRPr>
          </a:p>
          <a:p>
            <a:pPr indent="0" lvl="0" marL="0" rtl="0" algn="l">
              <a:lnSpc>
                <a:spcPct val="115000"/>
              </a:lnSpc>
              <a:spcBef>
                <a:spcPts val="1200"/>
              </a:spcBef>
              <a:spcAft>
                <a:spcPts val="0"/>
              </a:spcAft>
              <a:buNone/>
            </a:pPr>
            <a:r>
              <a:t/>
            </a:r>
            <a:endParaRPr b="1" sz="1600">
              <a:solidFill>
                <a:schemeClr val="dk1"/>
              </a:solidFill>
            </a:endParaRPr>
          </a:p>
          <a:p>
            <a:pPr indent="0" lvl="0" marL="0" rtl="0" algn="l">
              <a:lnSpc>
                <a:spcPct val="115000"/>
              </a:lnSpc>
              <a:spcBef>
                <a:spcPts val="1200"/>
              </a:spcBef>
              <a:spcAft>
                <a:spcPts val="0"/>
              </a:spcAft>
              <a:buNone/>
            </a:pPr>
            <a:r>
              <a:t/>
            </a:r>
            <a:endParaRPr b="1" sz="1600">
              <a:solidFill>
                <a:schemeClr val="dk1"/>
              </a:solidFill>
            </a:endParaRPr>
          </a:p>
          <a:p>
            <a:pPr indent="0" lvl="0" marL="0" rtl="0" algn="l">
              <a:lnSpc>
                <a:spcPct val="115000"/>
              </a:lnSpc>
              <a:spcBef>
                <a:spcPts val="1200"/>
              </a:spcBef>
              <a:spcAft>
                <a:spcPts val="0"/>
              </a:spcAft>
              <a:buNone/>
            </a:pPr>
            <a:r>
              <a:rPr b="1" lang="en" sz="1600">
                <a:solidFill>
                  <a:srgbClr val="D9D9D9"/>
                </a:solidFill>
              </a:rPr>
              <a:t>Initial Data </a:t>
            </a:r>
            <a:r>
              <a:rPr b="1" lang="en" sz="1600">
                <a:solidFill>
                  <a:srgbClr val="D9D9D9"/>
                </a:solidFill>
              </a:rPr>
              <a:t>Shape</a:t>
            </a:r>
            <a:r>
              <a:rPr lang="en" sz="1600">
                <a:solidFill>
                  <a:srgbClr val="D9D9D9"/>
                </a:solidFill>
              </a:rPr>
              <a:t> -</a:t>
            </a:r>
            <a:r>
              <a:rPr b="1" lang="en" sz="1600">
                <a:solidFill>
                  <a:srgbClr val="D9D9D9"/>
                </a:solidFill>
              </a:rPr>
              <a:t> 3390 Rows and 17 Columns (1 column is dependent)</a:t>
            </a:r>
            <a:endParaRPr b="1" sz="1600">
              <a:solidFill>
                <a:srgbClr val="D9D9D9"/>
              </a:solidFill>
            </a:endParaRPr>
          </a:p>
          <a:p>
            <a:pPr indent="0" lvl="0" marL="0" rtl="0" algn="l">
              <a:lnSpc>
                <a:spcPct val="115000"/>
              </a:lnSpc>
              <a:spcBef>
                <a:spcPts val="1200"/>
              </a:spcBef>
              <a:spcAft>
                <a:spcPts val="0"/>
              </a:spcAft>
              <a:buNone/>
            </a:pPr>
            <a:r>
              <a:rPr b="1" lang="en" sz="1600">
                <a:solidFill>
                  <a:srgbClr val="D9D9D9"/>
                </a:solidFill>
              </a:rPr>
              <a:t>After resampling dataset : </a:t>
            </a:r>
            <a:endParaRPr b="1" sz="1600">
              <a:solidFill>
                <a:srgbClr val="D9D9D9"/>
              </a:solidFill>
            </a:endParaRPr>
          </a:p>
          <a:p>
            <a:pPr indent="0" lvl="0" marL="0" rtl="0" algn="l">
              <a:lnSpc>
                <a:spcPct val="115000"/>
              </a:lnSpc>
              <a:spcBef>
                <a:spcPts val="1200"/>
              </a:spcBef>
              <a:spcAft>
                <a:spcPts val="0"/>
              </a:spcAft>
              <a:buNone/>
            </a:pPr>
            <a:r>
              <a:rPr b="1" lang="en" sz="1600">
                <a:solidFill>
                  <a:srgbClr val="D9D9D9"/>
                </a:solidFill>
              </a:rPr>
              <a:t>Training Data - 4606 Rows and 17 Columns ( 1 column dependent)</a:t>
            </a:r>
            <a:endParaRPr b="1" sz="1600">
              <a:solidFill>
                <a:srgbClr val="D9D9D9"/>
              </a:solidFill>
            </a:endParaRPr>
          </a:p>
          <a:p>
            <a:pPr indent="0" lvl="0" marL="0" rtl="0" algn="l">
              <a:lnSpc>
                <a:spcPct val="115000"/>
              </a:lnSpc>
              <a:spcBef>
                <a:spcPts val="1200"/>
              </a:spcBef>
              <a:spcAft>
                <a:spcPts val="0"/>
              </a:spcAft>
              <a:buNone/>
            </a:pPr>
            <a:r>
              <a:rPr b="1" lang="en" sz="1600">
                <a:solidFill>
                  <a:srgbClr val="D9D9D9"/>
                </a:solidFill>
              </a:rPr>
              <a:t>Test Data - 1152 Rows and 17 Columns (1 column dependent)</a:t>
            </a:r>
            <a:endParaRPr b="1" sz="1600">
              <a:solidFill>
                <a:srgbClr val="D9D9D9"/>
              </a:solidFill>
            </a:endParaRPr>
          </a:p>
          <a:p>
            <a:pPr indent="0" lvl="0" marL="0" rtl="0" algn="l">
              <a:lnSpc>
                <a:spcPct val="115000"/>
              </a:lnSpc>
              <a:spcBef>
                <a:spcPts val="1200"/>
              </a:spcBef>
              <a:spcAft>
                <a:spcPts val="0"/>
              </a:spcAft>
              <a:buNone/>
            </a:pPr>
            <a:r>
              <a:rPr b="1" lang="en" sz="1600">
                <a:solidFill>
                  <a:srgbClr val="D9D9D9"/>
                </a:solidFill>
              </a:rPr>
              <a:t>Dependent column will be predicted as that is the target variable named “Ten Year CHD.</a:t>
            </a:r>
            <a:endParaRPr b="1" sz="1600">
              <a:solidFill>
                <a:srgbClr val="D9D9D9"/>
              </a:solidFill>
            </a:endParaRPr>
          </a:p>
          <a:p>
            <a:pPr indent="0" lvl="0" marL="0" rtl="0" algn="l">
              <a:lnSpc>
                <a:spcPct val="115000"/>
              </a:lnSpc>
              <a:spcBef>
                <a:spcPts val="1200"/>
              </a:spcBef>
              <a:spcAft>
                <a:spcPts val="0"/>
              </a:spcAft>
              <a:buNone/>
            </a:pPr>
            <a:r>
              <a:t/>
            </a:r>
            <a:endParaRPr b="1" sz="1600">
              <a:solidFill>
                <a:schemeClr val="dk1"/>
              </a:solidFill>
            </a:endParaRPr>
          </a:p>
          <a:p>
            <a:pPr indent="0" lvl="0" marL="0" rtl="0" algn="l">
              <a:lnSpc>
                <a:spcPct val="115000"/>
              </a:lnSpc>
              <a:spcBef>
                <a:spcPts val="1200"/>
              </a:spcBef>
              <a:spcAft>
                <a:spcPts val="0"/>
              </a:spcAft>
              <a:buNone/>
            </a:pPr>
            <a:r>
              <a:t/>
            </a:r>
            <a:endParaRPr b="1" sz="1600">
              <a:solidFill>
                <a:schemeClr val="dk1"/>
              </a:solidFill>
            </a:endParaRPr>
          </a:p>
          <a:p>
            <a:pPr indent="0" lvl="0" marL="0" rtl="0" algn="l">
              <a:lnSpc>
                <a:spcPct val="115000"/>
              </a:lnSpc>
              <a:spcBef>
                <a:spcPts val="1200"/>
              </a:spcBef>
              <a:spcAft>
                <a:spcPts val="1200"/>
              </a:spcAft>
              <a:buNone/>
            </a:pPr>
            <a:r>
              <a:t/>
            </a:r>
            <a:endParaRPr b="1" sz="1600">
              <a:solidFill>
                <a:schemeClr val="dk1"/>
              </a:solidFill>
            </a:endParaRPr>
          </a:p>
        </p:txBody>
      </p:sp>
      <p:sp>
        <p:nvSpPr>
          <p:cNvPr id="139" name="Google Shape;13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720">
                <a:solidFill>
                  <a:srgbClr val="5B0F00"/>
                </a:solidFill>
              </a:rPr>
              <a:t>Data preparation</a:t>
            </a:r>
            <a:endParaRPr b="1" sz="3720">
              <a:solidFill>
                <a:srgbClr val="5B0F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33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920">
                <a:solidFill>
                  <a:srgbClr val="85200C"/>
                </a:solidFill>
              </a:rPr>
              <a:t>Random Forest Classifier without resampling</a:t>
            </a:r>
            <a:endParaRPr b="1" sz="2920">
              <a:solidFill>
                <a:srgbClr val="85200C"/>
              </a:solidFill>
            </a:endParaRPr>
          </a:p>
        </p:txBody>
      </p:sp>
      <p:sp>
        <p:nvSpPr>
          <p:cNvPr id="145" name="Google Shape;145;p23"/>
          <p:cNvSpPr/>
          <p:nvPr/>
        </p:nvSpPr>
        <p:spPr>
          <a:xfrm>
            <a:off x="211250" y="1468300"/>
            <a:ext cx="3918000" cy="1954500"/>
          </a:xfrm>
          <a:prstGeom prst="roundRect">
            <a:avLst>
              <a:gd fmla="val 16667" name="adj"/>
            </a:avLst>
          </a:prstGeom>
          <a:solidFill>
            <a:schemeClr val="lt2"/>
          </a:solidFill>
          <a:ln cap="flat" cmpd="sng" w="7620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Evaluation Metrics for test data</a:t>
            </a:r>
            <a:endParaRPr b="1">
              <a:solidFill>
                <a:schemeClr val="dk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rPr b="1" lang="en" sz="1200">
                <a:solidFill>
                  <a:schemeClr val="accent2"/>
                </a:solidFill>
                <a:highlight>
                  <a:srgbClr val="FFFFFF"/>
                </a:highlight>
                <a:latin typeface="Courier New"/>
                <a:ea typeface="Courier New"/>
                <a:cs typeface="Courier New"/>
                <a:sym typeface="Courier New"/>
              </a:rPr>
              <a:t>Accuracy score-&gt; </a:t>
            </a:r>
            <a:r>
              <a:rPr b="1" lang="en" sz="1050">
                <a:solidFill>
                  <a:schemeClr val="accent2"/>
                </a:solidFill>
                <a:highlight>
                  <a:srgbClr val="FFFFFF"/>
                </a:highlight>
                <a:latin typeface="Courier New"/>
                <a:ea typeface="Courier New"/>
                <a:cs typeface="Courier New"/>
                <a:sym typeface="Courier New"/>
              </a:rPr>
              <a:t>0.8362831858407079</a:t>
            </a:r>
            <a:endParaRPr b="1"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b="1"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200">
                <a:solidFill>
                  <a:schemeClr val="accent2"/>
                </a:solidFill>
                <a:highlight>
                  <a:srgbClr val="FFFFFF"/>
                </a:highlight>
                <a:latin typeface="Courier New"/>
                <a:ea typeface="Courier New"/>
                <a:cs typeface="Courier New"/>
                <a:sym typeface="Courier New"/>
              </a:rPr>
              <a:t>Precision score-&gt; </a:t>
            </a:r>
            <a:r>
              <a:rPr b="1" lang="en" sz="1050">
                <a:solidFill>
                  <a:schemeClr val="accent2"/>
                </a:solidFill>
                <a:highlight>
                  <a:srgbClr val="FFFFFF"/>
                </a:highlight>
                <a:latin typeface="Courier New"/>
                <a:ea typeface="Courier New"/>
                <a:cs typeface="Courier New"/>
                <a:sym typeface="Courier New"/>
              </a:rPr>
              <a:t>0.1818181818181818</a:t>
            </a:r>
            <a:endParaRPr b="1"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b="1"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200">
                <a:solidFill>
                  <a:schemeClr val="accent2"/>
                </a:solidFill>
                <a:highlight>
                  <a:srgbClr val="FFFFFF"/>
                </a:highlight>
                <a:latin typeface="Courier New"/>
                <a:ea typeface="Courier New"/>
                <a:cs typeface="Courier New"/>
                <a:sym typeface="Courier New"/>
              </a:rPr>
              <a:t>F1 Score-&gt; </a:t>
            </a:r>
            <a:r>
              <a:rPr b="1" lang="en" sz="1050">
                <a:solidFill>
                  <a:schemeClr val="accent2"/>
                </a:solidFill>
                <a:highlight>
                  <a:srgbClr val="FFFFFF"/>
                </a:highlight>
                <a:latin typeface="Courier New"/>
                <a:ea typeface="Courier New"/>
                <a:cs typeface="Courier New"/>
                <a:sym typeface="Courier New"/>
              </a:rPr>
              <a:t>0.03478260869565218</a:t>
            </a:r>
            <a:endParaRPr b="1" sz="120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b="1" sz="1200">
              <a:solidFill>
                <a:schemeClr val="lt1"/>
              </a:solidFill>
            </a:endParaRPr>
          </a:p>
        </p:txBody>
      </p:sp>
      <p:sp>
        <p:nvSpPr>
          <p:cNvPr id="146" name="Google Shape;146;p23"/>
          <p:cNvSpPr/>
          <p:nvPr/>
        </p:nvSpPr>
        <p:spPr>
          <a:xfrm>
            <a:off x="4912950" y="1933950"/>
            <a:ext cx="3656400" cy="1275600"/>
          </a:xfrm>
          <a:prstGeom prst="ellipse">
            <a:avLst/>
          </a:prstGeom>
          <a:solidFill>
            <a:schemeClr val="lt2"/>
          </a:solidFill>
          <a:ln cap="flat" cmpd="sng" w="7620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A31515"/>
                </a:solidFill>
              </a:rPr>
              <a:t>Precision and F1 score are very less due to </a:t>
            </a:r>
            <a:r>
              <a:rPr b="1" lang="en">
                <a:solidFill>
                  <a:srgbClr val="A31515"/>
                </a:solidFill>
              </a:rPr>
              <a:t>unbalanced</a:t>
            </a:r>
            <a:r>
              <a:rPr b="1" lang="en">
                <a:solidFill>
                  <a:srgbClr val="A31515"/>
                </a:solidFill>
              </a:rPr>
              <a:t> dataset</a:t>
            </a:r>
            <a:endParaRPr b="1">
              <a:solidFill>
                <a:srgbClr val="A31515"/>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p:nvPr/>
        </p:nvSpPr>
        <p:spPr>
          <a:xfrm>
            <a:off x="793625" y="160725"/>
            <a:ext cx="7735200" cy="763500"/>
          </a:xfrm>
          <a:prstGeom prst="roundRect">
            <a:avLst>
              <a:gd fmla="val 18561" name="adj"/>
            </a:avLst>
          </a:prstGeom>
          <a:solidFill>
            <a:schemeClr val="lt2"/>
          </a:solid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sz="12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2400">
                <a:solidFill>
                  <a:schemeClr val="dk1"/>
                </a:solidFill>
              </a:rPr>
              <a:t>Significant features ranking using boruta selector</a:t>
            </a:r>
            <a:r>
              <a:rPr b="1" lang="en" sz="2600">
                <a:solidFill>
                  <a:schemeClr val="dk1"/>
                </a:solidFill>
              </a:rPr>
              <a:t> </a:t>
            </a:r>
            <a:endParaRPr b="1" sz="2600">
              <a:solidFill>
                <a:schemeClr val="dk1"/>
              </a:solidFill>
            </a:endParaRPr>
          </a:p>
          <a:p>
            <a:pPr indent="0" lvl="0" marL="0" rtl="0" algn="l">
              <a:spcBef>
                <a:spcPts val="0"/>
              </a:spcBef>
              <a:spcAft>
                <a:spcPts val="0"/>
              </a:spcAft>
              <a:buNone/>
            </a:pPr>
            <a:r>
              <a:t/>
            </a:r>
            <a:endParaRPr sz="12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52" name="Google Shape;152;p24"/>
          <p:cNvPicPr preferRelativeResize="0"/>
          <p:nvPr/>
        </p:nvPicPr>
        <p:blipFill>
          <a:blip r:embed="rId3">
            <a:alphaModFix/>
          </a:blip>
          <a:stretch>
            <a:fillRect/>
          </a:stretch>
        </p:blipFill>
        <p:spPr>
          <a:xfrm>
            <a:off x="2672200" y="1165325"/>
            <a:ext cx="3305100" cy="345580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33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920">
                <a:solidFill>
                  <a:srgbClr val="85200C"/>
                </a:solidFill>
              </a:rPr>
              <a:t>Random Forest Classifier after resampling</a:t>
            </a:r>
            <a:endParaRPr b="1" sz="2920">
              <a:solidFill>
                <a:srgbClr val="85200C"/>
              </a:solidFill>
            </a:endParaRPr>
          </a:p>
        </p:txBody>
      </p:sp>
      <p:sp>
        <p:nvSpPr>
          <p:cNvPr id="158" name="Google Shape;158;p25"/>
          <p:cNvSpPr/>
          <p:nvPr/>
        </p:nvSpPr>
        <p:spPr>
          <a:xfrm>
            <a:off x="311700" y="805825"/>
            <a:ext cx="3756900" cy="1852800"/>
          </a:xfrm>
          <a:prstGeom prst="roundRect">
            <a:avLst>
              <a:gd fmla="val 16667" name="adj"/>
            </a:avLst>
          </a:prstGeom>
          <a:solidFill>
            <a:schemeClr val="lt2"/>
          </a:solidFill>
          <a:ln cap="flat" cmpd="sng" w="7620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Evaluation Metrics for test data</a:t>
            </a:r>
            <a:endParaRPr b="1">
              <a:solidFill>
                <a:schemeClr val="dk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rPr b="1" lang="en" sz="1200">
                <a:solidFill>
                  <a:schemeClr val="accent2"/>
                </a:solidFill>
                <a:highlight>
                  <a:srgbClr val="FFFFFF"/>
                </a:highlight>
                <a:latin typeface="Courier New"/>
                <a:ea typeface="Courier New"/>
                <a:cs typeface="Courier New"/>
                <a:sym typeface="Courier New"/>
              </a:rPr>
              <a:t>Accuracy score-&gt; </a:t>
            </a:r>
            <a:r>
              <a:rPr b="1" lang="en" sz="1050">
                <a:solidFill>
                  <a:schemeClr val="accent2"/>
                </a:solidFill>
                <a:highlight>
                  <a:srgbClr val="FFFFFF"/>
                </a:highlight>
                <a:latin typeface="Courier New"/>
                <a:ea typeface="Courier New"/>
                <a:cs typeface="Courier New"/>
                <a:sym typeface="Courier New"/>
              </a:rPr>
              <a:t>0.8871527777777778</a:t>
            </a:r>
            <a:endParaRPr b="1"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b="1"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200">
                <a:solidFill>
                  <a:schemeClr val="accent2"/>
                </a:solidFill>
                <a:highlight>
                  <a:srgbClr val="FFFFFF"/>
                </a:highlight>
                <a:latin typeface="Courier New"/>
                <a:ea typeface="Courier New"/>
                <a:cs typeface="Courier New"/>
                <a:sym typeface="Courier New"/>
              </a:rPr>
              <a:t>Precision score-&gt; </a:t>
            </a:r>
            <a:r>
              <a:rPr b="1" lang="en" sz="1050">
                <a:solidFill>
                  <a:schemeClr val="accent2"/>
                </a:solidFill>
                <a:highlight>
                  <a:srgbClr val="FFFFFF"/>
                </a:highlight>
                <a:latin typeface="Courier New"/>
                <a:ea typeface="Courier New"/>
                <a:cs typeface="Courier New"/>
                <a:sym typeface="Courier New"/>
              </a:rPr>
              <a:t>0.8719211822660099</a:t>
            </a:r>
            <a:endParaRPr b="1"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b="1"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200">
                <a:solidFill>
                  <a:schemeClr val="accent2"/>
                </a:solidFill>
                <a:highlight>
                  <a:srgbClr val="FFFFFF"/>
                </a:highlight>
                <a:latin typeface="Courier New"/>
                <a:ea typeface="Courier New"/>
                <a:cs typeface="Courier New"/>
                <a:sym typeface="Courier New"/>
              </a:rPr>
              <a:t>F1 Score-&gt; </a:t>
            </a:r>
            <a:r>
              <a:rPr b="1" lang="en" sz="1050">
                <a:solidFill>
                  <a:schemeClr val="accent2"/>
                </a:solidFill>
                <a:highlight>
                  <a:srgbClr val="FFFFFF"/>
                </a:highlight>
                <a:latin typeface="Courier New"/>
                <a:ea typeface="Courier New"/>
                <a:cs typeface="Courier New"/>
                <a:sym typeface="Courier New"/>
              </a:rPr>
              <a:t>0.8909395973154361</a:t>
            </a:r>
            <a:endParaRPr b="1" sz="120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b="1" sz="1200">
              <a:solidFill>
                <a:schemeClr val="lt1"/>
              </a:solidFill>
            </a:endParaRPr>
          </a:p>
        </p:txBody>
      </p:sp>
      <p:pic>
        <p:nvPicPr>
          <p:cNvPr id="159" name="Google Shape;159;p25"/>
          <p:cNvPicPr preferRelativeResize="0"/>
          <p:nvPr/>
        </p:nvPicPr>
        <p:blipFill>
          <a:blip r:embed="rId3">
            <a:alphaModFix/>
          </a:blip>
          <a:stretch>
            <a:fillRect/>
          </a:stretch>
        </p:blipFill>
        <p:spPr>
          <a:xfrm>
            <a:off x="5255475" y="3368775"/>
            <a:ext cx="2106700" cy="1202950"/>
          </a:xfrm>
          <a:prstGeom prst="rect">
            <a:avLst/>
          </a:prstGeom>
          <a:noFill/>
          <a:ln cap="flat" cmpd="sng" w="38100">
            <a:solidFill>
              <a:schemeClr val="dk1"/>
            </a:solidFill>
            <a:prstDash val="solid"/>
            <a:round/>
            <a:headEnd len="sm" w="sm" type="none"/>
            <a:tailEnd len="sm" w="sm" type="none"/>
          </a:ln>
        </p:spPr>
      </p:pic>
      <p:pic>
        <p:nvPicPr>
          <p:cNvPr id="160" name="Google Shape;160;p25"/>
          <p:cNvPicPr preferRelativeResize="0"/>
          <p:nvPr/>
        </p:nvPicPr>
        <p:blipFill>
          <a:blip r:embed="rId4">
            <a:alphaModFix/>
          </a:blip>
          <a:stretch>
            <a:fillRect/>
          </a:stretch>
        </p:blipFill>
        <p:spPr>
          <a:xfrm>
            <a:off x="5255475" y="1203625"/>
            <a:ext cx="2680800" cy="1752250"/>
          </a:xfrm>
          <a:prstGeom prst="rect">
            <a:avLst/>
          </a:prstGeom>
          <a:noFill/>
          <a:ln cap="flat" cmpd="sng" w="38100">
            <a:solidFill>
              <a:srgbClr val="000000"/>
            </a:solidFill>
            <a:prstDash val="solid"/>
            <a:round/>
            <a:headEnd len="sm" w="sm" type="none"/>
            <a:tailEnd len="sm" w="sm" type="none"/>
          </a:ln>
        </p:spPr>
      </p:pic>
      <p:pic>
        <p:nvPicPr>
          <p:cNvPr id="161" name="Google Shape;161;p25"/>
          <p:cNvPicPr preferRelativeResize="0"/>
          <p:nvPr/>
        </p:nvPicPr>
        <p:blipFill>
          <a:blip r:embed="rId5">
            <a:alphaModFix/>
          </a:blip>
          <a:stretch>
            <a:fillRect/>
          </a:stretch>
        </p:blipFill>
        <p:spPr>
          <a:xfrm>
            <a:off x="400350" y="3104150"/>
            <a:ext cx="3668250" cy="1852775"/>
          </a:xfrm>
          <a:prstGeom prst="rect">
            <a:avLst/>
          </a:prstGeom>
          <a:noFill/>
          <a:ln cap="flat" cmpd="sng" w="28575">
            <a:solidFill>
              <a:schemeClr val="dk2"/>
            </a:solidFill>
            <a:prstDash val="solid"/>
            <a:round/>
            <a:headEnd len="sm" w="sm" type="none"/>
            <a:tailEnd len="sm" w="sm" type="none"/>
          </a:ln>
        </p:spPr>
      </p:pic>
      <p:sp>
        <p:nvSpPr>
          <p:cNvPr id="162" name="Google Shape;162;p25"/>
          <p:cNvSpPr txBox="1"/>
          <p:nvPr/>
        </p:nvSpPr>
        <p:spPr>
          <a:xfrm>
            <a:off x="311688" y="2681275"/>
            <a:ext cx="336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ROC Curve</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2039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rgbClr val="980000"/>
                </a:solidFill>
              </a:rPr>
              <a:t>K Neighbour Classifier after resampling</a:t>
            </a:r>
            <a:endParaRPr b="1">
              <a:solidFill>
                <a:srgbClr val="980000"/>
              </a:solidFill>
            </a:endParaRPr>
          </a:p>
        </p:txBody>
      </p:sp>
      <p:sp>
        <p:nvSpPr>
          <p:cNvPr id="168" name="Google Shape;168;p26"/>
          <p:cNvSpPr/>
          <p:nvPr/>
        </p:nvSpPr>
        <p:spPr>
          <a:xfrm>
            <a:off x="231325" y="964250"/>
            <a:ext cx="4098600" cy="1728000"/>
          </a:xfrm>
          <a:prstGeom prst="roundRect">
            <a:avLst>
              <a:gd fmla="val 16667" name="adj"/>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50">
                <a:solidFill>
                  <a:schemeClr val="accent2"/>
                </a:solidFill>
                <a:highlight>
                  <a:srgbClr val="FFFFFF"/>
                </a:highlight>
                <a:latin typeface="Courier New"/>
                <a:ea typeface="Courier New"/>
                <a:cs typeface="Courier New"/>
                <a:sym typeface="Courier New"/>
              </a:rPr>
              <a:t>Evaluation Metric for test data</a:t>
            </a:r>
            <a:endParaRPr b="1" sz="13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b="1" sz="13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350">
                <a:solidFill>
                  <a:schemeClr val="accent2"/>
                </a:solidFill>
                <a:highlight>
                  <a:srgbClr val="FFFFFF"/>
                </a:highlight>
                <a:latin typeface="Courier New"/>
                <a:ea typeface="Courier New"/>
                <a:cs typeface="Courier New"/>
                <a:sym typeface="Courier New"/>
              </a:rPr>
              <a:t>Accuracy Score :  </a:t>
            </a:r>
            <a:r>
              <a:rPr b="1" lang="en" sz="1050">
                <a:solidFill>
                  <a:schemeClr val="accent2"/>
                </a:solidFill>
                <a:highlight>
                  <a:srgbClr val="FFFFFF"/>
                </a:highlight>
                <a:latin typeface="Courier New"/>
                <a:ea typeface="Courier New"/>
                <a:cs typeface="Courier New"/>
                <a:sym typeface="Courier New"/>
              </a:rPr>
              <a:t>0.9253472222222222 </a:t>
            </a:r>
            <a:endParaRPr b="1"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b="1"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350">
                <a:solidFill>
                  <a:schemeClr val="accent2"/>
                </a:solidFill>
                <a:highlight>
                  <a:srgbClr val="FFFFFF"/>
                </a:highlight>
                <a:latin typeface="Courier New"/>
                <a:ea typeface="Courier New"/>
                <a:cs typeface="Courier New"/>
                <a:sym typeface="Courier New"/>
              </a:rPr>
              <a:t>Precision Score : </a:t>
            </a:r>
            <a:r>
              <a:rPr b="1" lang="en" sz="1050">
                <a:solidFill>
                  <a:schemeClr val="accent2"/>
                </a:solidFill>
                <a:highlight>
                  <a:srgbClr val="FFFFFF"/>
                </a:highlight>
                <a:latin typeface="Courier New"/>
                <a:ea typeface="Courier New"/>
                <a:cs typeface="Courier New"/>
                <a:sym typeface="Courier New"/>
              </a:rPr>
              <a:t>0.8736842105263158</a:t>
            </a:r>
            <a:endParaRPr b="1" sz="13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b="1" sz="13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350">
                <a:solidFill>
                  <a:schemeClr val="accent2"/>
                </a:solidFill>
                <a:highlight>
                  <a:srgbClr val="FFFFFF"/>
                </a:highlight>
                <a:latin typeface="Courier New"/>
                <a:ea typeface="Courier New"/>
                <a:cs typeface="Courier New"/>
                <a:sym typeface="Courier New"/>
              </a:rPr>
              <a:t>F1 Score :</a:t>
            </a:r>
            <a:r>
              <a:rPr b="1" lang="en" sz="1050">
                <a:solidFill>
                  <a:schemeClr val="accent2"/>
                </a:solidFill>
                <a:highlight>
                  <a:srgbClr val="FFFFFF"/>
                </a:highlight>
                <a:latin typeface="Courier New"/>
                <a:ea typeface="Courier New"/>
                <a:cs typeface="Courier New"/>
                <a:sym typeface="Courier New"/>
              </a:rPr>
              <a:t>0.9310897435897436</a:t>
            </a:r>
            <a:endParaRPr b="1" sz="1350">
              <a:solidFill>
                <a:schemeClr val="accent2"/>
              </a:solidFill>
              <a:highlight>
                <a:srgbClr val="FFFFFF"/>
              </a:highlight>
              <a:latin typeface="Courier New"/>
              <a:ea typeface="Courier New"/>
              <a:cs typeface="Courier New"/>
              <a:sym typeface="Courier New"/>
            </a:endParaRPr>
          </a:p>
        </p:txBody>
      </p:sp>
      <p:pic>
        <p:nvPicPr>
          <p:cNvPr id="169" name="Google Shape;169;p26"/>
          <p:cNvPicPr preferRelativeResize="0"/>
          <p:nvPr/>
        </p:nvPicPr>
        <p:blipFill>
          <a:blip r:embed="rId3">
            <a:alphaModFix/>
          </a:blip>
          <a:stretch>
            <a:fillRect/>
          </a:stretch>
        </p:blipFill>
        <p:spPr>
          <a:xfrm>
            <a:off x="5227425" y="1785075"/>
            <a:ext cx="3665125" cy="2802800"/>
          </a:xfrm>
          <a:prstGeom prst="rect">
            <a:avLst/>
          </a:prstGeom>
          <a:noFill/>
          <a:ln cap="flat" cmpd="sng" w="38100">
            <a:solidFill>
              <a:schemeClr val="dk2"/>
            </a:solidFill>
            <a:prstDash val="solid"/>
            <a:round/>
            <a:headEnd len="sm" w="sm" type="none"/>
            <a:tailEnd len="sm" w="sm" type="none"/>
          </a:ln>
        </p:spPr>
      </p:pic>
      <p:pic>
        <p:nvPicPr>
          <p:cNvPr id="170" name="Google Shape;170;p26"/>
          <p:cNvPicPr preferRelativeResize="0"/>
          <p:nvPr/>
        </p:nvPicPr>
        <p:blipFill>
          <a:blip r:embed="rId4">
            <a:alphaModFix/>
          </a:blip>
          <a:stretch>
            <a:fillRect/>
          </a:stretch>
        </p:blipFill>
        <p:spPr>
          <a:xfrm>
            <a:off x="363525" y="3211350"/>
            <a:ext cx="4046775" cy="1825000"/>
          </a:xfrm>
          <a:prstGeom prst="rect">
            <a:avLst/>
          </a:prstGeom>
          <a:noFill/>
          <a:ln cap="flat" cmpd="sng" w="38100">
            <a:solidFill>
              <a:schemeClr val="dk2"/>
            </a:solidFill>
            <a:prstDash val="solid"/>
            <a:round/>
            <a:headEnd len="sm" w="sm" type="none"/>
            <a:tailEnd len="sm" w="sm" type="none"/>
          </a:ln>
        </p:spPr>
      </p:pic>
      <p:sp>
        <p:nvSpPr>
          <p:cNvPr id="171" name="Google Shape;171;p26"/>
          <p:cNvSpPr txBox="1"/>
          <p:nvPr/>
        </p:nvSpPr>
        <p:spPr>
          <a:xfrm>
            <a:off x="5137025" y="1064700"/>
            <a:ext cx="2400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t>Confusion Matrix</a:t>
            </a:r>
            <a:endParaRPr b="1" sz="2000"/>
          </a:p>
        </p:txBody>
      </p:sp>
      <p:sp>
        <p:nvSpPr>
          <p:cNvPr id="172" name="Google Shape;172;p26"/>
          <p:cNvSpPr txBox="1"/>
          <p:nvPr/>
        </p:nvSpPr>
        <p:spPr>
          <a:xfrm>
            <a:off x="311700" y="2751700"/>
            <a:ext cx="283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ROC Curve</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11700" y="203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980000"/>
                </a:solidFill>
              </a:rPr>
              <a:t>                        SVM</a:t>
            </a:r>
            <a:r>
              <a:rPr b="1" lang="en">
                <a:solidFill>
                  <a:srgbClr val="980000"/>
                </a:solidFill>
              </a:rPr>
              <a:t> Classifier after resampling</a:t>
            </a:r>
            <a:endParaRPr b="1">
              <a:solidFill>
                <a:srgbClr val="980000"/>
              </a:solidFill>
            </a:endParaRPr>
          </a:p>
        </p:txBody>
      </p:sp>
      <p:sp>
        <p:nvSpPr>
          <p:cNvPr id="178" name="Google Shape;178;p27"/>
          <p:cNvSpPr/>
          <p:nvPr/>
        </p:nvSpPr>
        <p:spPr>
          <a:xfrm>
            <a:off x="231325" y="964250"/>
            <a:ext cx="4098600" cy="1728000"/>
          </a:xfrm>
          <a:prstGeom prst="roundRect">
            <a:avLst>
              <a:gd fmla="val 16667" name="adj"/>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50">
                <a:solidFill>
                  <a:schemeClr val="accent2"/>
                </a:solidFill>
                <a:highlight>
                  <a:srgbClr val="FFFFFF"/>
                </a:highlight>
                <a:latin typeface="Courier New"/>
                <a:ea typeface="Courier New"/>
                <a:cs typeface="Courier New"/>
                <a:sym typeface="Courier New"/>
              </a:rPr>
              <a:t>Evaluation Metric for test data</a:t>
            </a:r>
            <a:endParaRPr b="1" sz="13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b="1" sz="13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350">
                <a:solidFill>
                  <a:schemeClr val="accent2"/>
                </a:solidFill>
                <a:highlight>
                  <a:srgbClr val="FFFFFF"/>
                </a:highlight>
                <a:latin typeface="Courier New"/>
                <a:ea typeface="Courier New"/>
                <a:cs typeface="Courier New"/>
                <a:sym typeface="Courier New"/>
              </a:rPr>
              <a:t>Accuracy Score :  </a:t>
            </a:r>
            <a:r>
              <a:rPr b="1" lang="en" sz="1050">
                <a:solidFill>
                  <a:schemeClr val="accent2"/>
                </a:solidFill>
                <a:highlight>
                  <a:srgbClr val="FFFFFF"/>
                </a:highlight>
                <a:latin typeface="Courier New"/>
                <a:ea typeface="Courier New"/>
                <a:cs typeface="Courier New"/>
                <a:sym typeface="Courier New"/>
              </a:rPr>
              <a:t>0.9965277777777778</a:t>
            </a:r>
            <a:r>
              <a:rPr lang="en" sz="1050">
                <a:solidFill>
                  <a:schemeClr val="accent2"/>
                </a:solidFill>
                <a:highlight>
                  <a:srgbClr val="FFFFFF"/>
                </a:highlight>
                <a:latin typeface="Courier New"/>
                <a:ea typeface="Courier New"/>
                <a:cs typeface="Courier New"/>
                <a:sym typeface="Courier New"/>
              </a:rPr>
              <a:t> </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 sz="1350">
                <a:solidFill>
                  <a:schemeClr val="accent2"/>
                </a:solidFill>
                <a:highlight>
                  <a:srgbClr val="FFFFFF"/>
                </a:highlight>
                <a:latin typeface="Courier New"/>
                <a:ea typeface="Courier New"/>
                <a:cs typeface="Courier New"/>
                <a:sym typeface="Courier New"/>
              </a:rPr>
              <a:t>Precision Score : </a:t>
            </a:r>
            <a:r>
              <a:rPr b="1" lang="en" sz="1050">
                <a:solidFill>
                  <a:schemeClr val="accent2"/>
                </a:solidFill>
                <a:highlight>
                  <a:srgbClr val="FFFFFF"/>
                </a:highlight>
                <a:latin typeface="Courier New"/>
                <a:ea typeface="Courier New"/>
                <a:cs typeface="Courier New"/>
                <a:sym typeface="Courier New"/>
              </a:rPr>
              <a:t>1.0</a:t>
            </a:r>
            <a:endParaRPr b="1"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b="1"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350">
                <a:solidFill>
                  <a:schemeClr val="accent2"/>
                </a:solidFill>
                <a:highlight>
                  <a:srgbClr val="FFFFFF"/>
                </a:highlight>
                <a:latin typeface="Courier New"/>
                <a:ea typeface="Courier New"/>
                <a:cs typeface="Courier New"/>
                <a:sym typeface="Courier New"/>
              </a:rPr>
              <a:t>F1 Score :</a:t>
            </a:r>
            <a:r>
              <a:rPr b="1" lang="en" sz="1050">
                <a:solidFill>
                  <a:schemeClr val="accent2"/>
                </a:solidFill>
                <a:highlight>
                  <a:srgbClr val="FFFFFF"/>
                </a:highlight>
                <a:latin typeface="Courier New"/>
                <a:ea typeface="Courier New"/>
                <a:cs typeface="Courier New"/>
                <a:sym typeface="Courier New"/>
              </a:rPr>
              <a:t>0.9965576592082617</a:t>
            </a:r>
            <a:endParaRPr b="1" sz="1350">
              <a:solidFill>
                <a:schemeClr val="accent2"/>
              </a:solidFill>
              <a:highlight>
                <a:srgbClr val="FFFFFF"/>
              </a:highlight>
              <a:latin typeface="Courier New"/>
              <a:ea typeface="Courier New"/>
              <a:cs typeface="Courier New"/>
              <a:sym typeface="Courier New"/>
            </a:endParaRPr>
          </a:p>
        </p:txBody>
      </p:sp>
      <p:sp>
        <p:nvSpPr>
          <p:cNvPr id="179" name="Google Shape;179;p27"/>
          <p:cNvSpPr txBox="1"/>
          <p:nvPr/>
        </p:nvSpPr>
        <p:spPr>
          <a:xfrm>
            <a:off x="4875825" y="1014475"/>
            <a:ext cx="2400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t>Confusion Matrix</a:t>
            </a:r>
            <a:endParaRPr b="1" sz="2000"/>
          </a:p>
        </p:txBody>
      </p:sp>
      <p:sp>
        <p:nvSpPr>
          <p:cNvPr id="180" name="Google Shape;180;p27"/>
          <p:cNvSpPr txBox="1"/>
          <p:nvPr/>
        </p:nvSpPr>
        <p:spPr>
          <a:xfrm>
            <a:off x="311700" y="2751700"/>
            <a:ext cx="283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ROC Curve</a:t>
            </a:r>
            <a:endParaRPr b="1"/>
          </a:p>
        </p:txBody>
      </p:sp>
      <p:pic>
        <p:nvPicPr>
          <p:cNvPr id="181" name="Google Shape;181;p27"/>
          <p:cNvPicPr preferRelativeResize="0"/>
          <p:nvPr/>
        </p:nvPicPr>
        <p:blipFill>
          <a:blip r:embed="rId3">
            <a:alphaModFix/>
          </a:blip>
          <a:stretch>
            <a:fillRect/>
          </a:stretch>
        </p:blipFill>
        <p:spPr>
          <a:xfrm>
            <a:off x="4944450" y="1629325"/>
            <a:ext cx="3998690" cy="3281400"/>
          </a:xfrm>
          <a:prstGeom prst="rect">
            <a:avLst/>
          </a:prstGeom>
          <a:noFill/>
          <a:ln cap="flat" cmpd="sng" w="38100">
            <a:solidFill>
              <a:srgbClr val="999999"/>
            </a:solidFill>
            <a:prstDash val="solid"/>
            <a:round/>
            <a:headEnd len="sm" w="sm" type="none"/>
            <a:tailEnd len="sm" w="sm" type="none"/>
          </a:ln>
        </p:spPr>
      </p:pic>
      <p:pic>
        <p:nvPicPr>
          <p:cNvPr id="182" name="Google Shape;182;p27"/>
          <p:cNvPicPr preferRelativeResize="0"/>
          <p:nvPr/>
        </p:nvPicPr>
        <p:blipFill>
          <a:blip r:embed="rId4">
            <a:alphaModFix/>
          </a:blip>
          <a:stretch>
            <a:fillRect/>
          </a:stretch>
        </p:blipFill>
        <p:spPr>
          <a:xfrm>
            <a:off x="311700" y="3151900"/>
            <a:ext cx="3939300" cy="1839200"/>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311700" y="153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          </a:t>
            </a:r>
            <a:r>
              <a:rPr b="1" lang="en">
                <a:solidFill>
                  <a:srgbClr val="A31515"/>
                </a:solidFill>
              </a:rPr>
              <a:t>Classification Report for different Models</a:t>
            </a:r>
            <a:endParaRPr b="1">
              <a:solidFill>
                <a:srgbClr val="A31515"/>
              </a:solidFill>
            </a:endParaRPr>
          </a:p>
          <a:p>
            <a:pPr indent="0" lvl="0" marL="0" rtl="0" algn="l">
              <a:spcBef>
                <a:spcPts val="0"/>
              </a:spcBef>
              <a:spcAft>
                <a:spcPts val="0"/>
              </a:spcAft>
              <a:buNone/>
            </a:pPr>
            <a:r>
              <a:t/>
            </a:r>
            <a:endParaRPr b="1"/>
          </a:p>
        </p:txBody>
      </p:sp>
      <p:pic>
        <p:nvPicPr>
          <p:cNvPr id="188" name="Google Shape;188;p28"/>
          <p:cNvPicPr preferRelativeResize="0"/>
          <p:nvPr/>
        </p:nvPicPr>
        <p:blipFill>
          <a:blip r:embed="rId3">
            <a:alphaModFix/>
          </a:blip>
          <a:stretch>
            <a:fillRect/>
          </a:stretch>
        </p:blipFill>
        <p:spPr>
          <a:xfrm>
            <a:off x="122275" y="1287350"/>
            <a:ext cx="3906124" cy="1606700"/>
          </a:xfrm>
          <a:prstGeom prst="rect">
            <a:avLst/>
          </a:prstGeom>
          <a:noFill/>
          <a:ln cap="flat" cmpd="sng" w="38100">
            <a:solidFill>
              <a:schemeClr val="dk2"/>
            </a:solidFill>
            <a:prstDash val="solid"/>
            <a:round/>
            <a:headEnd len="sm" w="sm" type="none"/>
            <a:tailEnd len="sm" w="sm" type="none"/>
          </a:ln>
        </p:spPr>
      </p:pic>
      <p:sp>
        <p:nvSpPr>
          <p:cNvPr id="189" name="Google Shape;189;p28"/>
          <p:cNvSpPr txBox="1"/>
          <p:nvPr/>
        </p:nvSpPr>
        <p:spPr>
          <a:xfrm>
            <a:off x="82025" y="806775"/>
            <a:ext cx="285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Random Forest Classifier</a:t>
            </a:r>
            <a:endParaRPr b="1"/>
          </a:p>
        </p:txBody>
      </p:sp>
      <p:pic>
        <p:nvPicPr>
          <p:cNvPr id="190" name="Google Shape;190;p28"/>
          <p:cNvPicPr preferRelativeResize="0"/>
          <p:nvPr/>
        </p:nvPicPr>
        <p:blipFill>
          <a:blip r:embed="rId4">
            <a:alphaModFix/>
          </a:blip>
          <a:stretch>
            <a:fillRect/>
          </a:stretch>
        </p:blipFill>
        <p:spPr>
          <a:xfrm>
            <a:off x="4673300" y="1300313"/>
            <a:ext cx="4159001" cy="1571525"/>
          </a:xfrm>
          <a:prstGeom prst="rect">
            <a:avLst/>
          </a:prstGeom>
          <a:noFill/>
          <a:ln cap="flat" cmpd="sng" w="38100">
            <a:solidFill>
              <a:schemeClr val="dk2"/>
            </a:solidFill>
            <a:prstDash val="solid"/>
            <a:round/>
            <a:headEnd len="sm" w="sm" type="none"/>
            <a:tailEnd len="sm" w="sm" type="none"/>
          </a:ln>
        </p:spPr>
      </p:pic>
      <p:sp>
        <p:nvSpPr>
          <p:cNvPr id="191" name="Google Shape;191;p28"/>
          <p:cNvSpPr txBox="1"/>
          <p:nvPr/>
        </p:nvSpPr>
        <p:spPr>
          <a:xfrm>
            <a:off x="4412125" y="813263"/>
            <a:ext cx="231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   </a:t>
            </a:r>
            <a:r>
              <a:rPr b="1" lang="en"/>
              <a:t>K Neighbour Classifier</a:t>
            </a:r>
            <a:endParaRPr b="1"/>
          </a:p>
        </p:txBody>
      </p:sp>
      <p:pic>
        <p:nvPicPr>
          <p:cNvPr id="192" name="Google Shape;192;p28"/>
          <p:cNvPicPr preferRelativeResize="0"/>
          <p:nvPr/>
        </p:nvPicPr>
        <p:blipFill>
          <a:blip r:embed="rId5">
            <a:alphaModFix/>
          </a:blip>
          <a:stretch>
            <a:fillRect/>
          </a:stretch>
        </p:blipFill>
        <p:spPr>
          <a:xfrm>
            <a:off x="1689375" y="3445750"/>
            <a:ext cx="5654175" cy="1466700"/>
          </a:xfrm>
          <a:prstGeom prst="rect">
            <a:avLst/>
          </a:prstGeom>
          <a:noFill/>
          <a:ln cap="flat" cmpd="sng" w="38100">
            <a:solidFill>
              <a:schemeClr val="dk2"/>
            </a:solidFill>
            <a:prstDash val="solid"/>
            <a:round/>
            <a:headEnd len="sm" w="sm" type="none"/>
            <a:tailEnd len="sm" w="sm" type="none"/>
          </a:ln>
        </p:spPr>
      </p:pic>
      <p:sp>
        <p:nvSpPr>
          <p:cNvPr id="193" name="Google Shape;193;p28"/>
          <p:cNvSpPr txBox="1"/>
          <p:nvPr/>
        </p:nvSpPr>
        <p:spPr>
          <a:xfrm>
            <a:off x="1537025" y="3013775"/>
            <a:ext cx="469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                                         </a:t>
            </a:r>
            <a:r>
              <a:rPr b="1" lang="en"/>
              <a:t>SVM Classifier</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311700" y="2742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220">
                <a:solidFill>
                  <a:srgbClr val="85200C"/>
                </a:solidFill>
              </a:rPr>
              <a:t>Conclusion</a:t>
            </a:r>
            <a:endParaRPr b="1" sz="3220">
              <a:solidFill>
                <a:srgbClr val="85200C"/>
              </a:solidFill>
            </a:endParaRPr>
          </a:p>
        </p:txBody>
      </p:sp>
      <p:sp>
        <p:nvSpPr>
          <p:cNvPr id="199" name="Google Shape;19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76200" marR="38100" rtl="0" algn="l">
              <a:lnSpc>
                <a:spcPct val="160000"/>
              </a:lnSpc>
              <a:spcBef>
                <a:spcPts val="600"/>
              </a:spcBef>
              <a:spcAft>
                <a:spcPts val="0"/>
              </a:spcAft>
              <a:buNone/>
            </a:pPr>
            <a:r>
              <a:t/>
            </a:r>
            <a:endParaRPr b="1" sz="5000">
              <a:solidFill>
                <a:schemeClr val="accent2"/>
              </a:solidFill>
              <a:latin typeface="Roboto"/>
              <a:ea typeface="Roboto"/>
              <a:cs typeface="Roboto"/>
              <a:sym typeface="Roboto"/>
            </a:endParaRPr>
          </a:p>
          <a:p>
            <a:pPr indent="0" lvl="0" marL="76200" marR="38100" rtl="0" algn="l">
              <a:lnSpc>
                <a:spcPct val="160000"/>
              </a:lnSpc>
              <a:spcBef>
                <a:spcPts val="600"/>
              </a:spcBef>
              <a:spcAft>
                <a:spcPts val="0"/>
              </a:spcAft>
              <a:buNone/>
            </a:pPr>
            <a:r>
              <a:rPr b="1" lang="en" sz="5000">
                <a:solidFill>
                  <a:schemeClr val="accent2"/>
                </a:solidFill>
                <a:latin typeface="Roboto"/>
                <a:ea typeface="Roboto"/>
                <a:cs typeface="Roboto"/>
                <a:sym typeface="Roboto"/>
              </a:rPr>
              <a:t>All metrics were evaluated for each model like accuracy score, precision score, f1 score, roc curve and confusion matrix. Resampling of data was performed as the data was not balanced. Imbalance data can give high accuracy but </a:t>
            </a:r>
            <a:r>
              <a:rPr b="1" lang="en" sz="5000">
                <a:solidFill>
                  <a:schemeClr val="accent2"/>
                </a:solidFill>
                <a:latin typeface="Roboto"/>
                <a:ea typeface="Roboto"/>
                <a:cs typeface="Roboto"/>
                <a:sym typeface="Roboto"/>
              </a:rPr>
              <a:t>precision</a:t>
            </a:r>
            <a:r>
              <a:rPr b="1" lang="en" sz="5000">
                <a:solidFill>
                  <a:schemeClr val="accent2"/>
                </a:solidFill>
                <a:latin typeface="Roboto"/>
                <a:ea typeface="Roboto"/>
                <a:cs typeface="Roboto"/>
                <a:sym typeface="Roboto"/>
              </a:rPr>
              <a:t> and F1 score needs to be taken care of in such cases.</a:t>
            </a:r>
            <a:endParaRPr b="1" sz="5000">
              <a:solidFill>
                <a:schemeClr val="accent2"/>
              </a:solidFill>
              <a:latin typeface="Roboto"/>
              <a:ea typeface="Roboto"/>
              <a:cs typeface="Roboto"/>
              <a:sym typeface="Roboto"/>
            </a:endParaRPr>
          </a:p>
          <a:p>
            <a:pPr indent="0" lvl="0" marL="76200" marR="38100" rtl="0" algn="l">
              <a:lnSpc>
                <a:spcPct val="160000"/>
              </a:lnSpc>
              <a:spcBef>
                <a:spcPts val="600"/>
              </a:spcBef>
              <a:spcAft>
                <a:spcPts val="0"/>
              </a:spcAft>
              <a:buNone/>
            </a:pPr>
            <a:r>
              <a:rPr b="1" lang="en" sz="5000">
                <a:solidFill>
                  <a:schemeClr val="accent2"/>
                </a:solidFill>
                <a:highlight>
                  <a:srgbClr val="FFFFFF"/>
                </a:highlight>
                <a:latin typeface="Roboto"/>
                <a:ea typeface="Roboto"/>
                <a:cs typeface="Roboto"/>
                <a:sym typeface="Roboto"/>
              </a:rPr>
              <a:t>Support Vector Classifier predicting the target variable for testing data more correctly as per all evaluation metrics like roc-auc curve, precision, accuracy, f1 score. Other Models like K neighbour Classifier and Random Forest Classifier are working well too.</a:t>
            </a:r>
            <a:endParaRPr b="1" sz="5000">
              <a:solidFill>
                <a:schemeClr val="accent2"/>
              </a:solidFill>
              <a:highlight>
                <a:srgbClr val="FFFFFF"/>
              </a:highlight>
              <a:latin typeface="Roboto"/>
              <a:ea typeface="Roboto"/>
              <a:cs typeface="Roboto"/>
              <a:sym typeface="Roboto"/>
            </a:endParaRPr>
          </a:p>
          <a:p>
            <a:pPr indent="0" lvl="0" marL="76200" marR="38100" rtl="0" algn="l">
              <a:lnSpc>
                <a:spcPct val="160000"/>
              </a:lnSpc>
              <a:spcBef>
                <a:spcPts val="600"/>
              </a:spcBef>
              <a:spcAft>
                <a:spcPts val="0"/>
              </a:spcAft>
              <a:buClr>
                <a:schemeClr val="dk1"/>
              </a:buClr>
              <a:buSzPts val="275"/>
              <a:buFont typeface="Arial"/>
              <a:buNone/>
            </a:pPr>
            <a:r>
              <a:rPr b="1" lang="en" sz="5000">
                <a:solidFill>
                  <a:schemeClr val="accent2"/>
                </a:solidFill>
                <a:latin typeface="Roboto"/>
                <a:ea typeface="Roboto"/>
                <a:cs typeface="Roboto"/>
                <a:sym typeface="Roboto"/>
              </a:rPr>
              <a:t>Since it is a medical diagnosis cases, we would want the false negative values to be less. In Svm classifier the False negative value comes out to be 4 as per confusion matrix. In K Neighbour Classifier, the False negative value is only 2. For random forest, false negative values comes out to be 52. So preferably, K Neighbour classifier and Support vector classifier seems to be more perfect for classification in this case.</a:t>
            </a:r>
            <a:endParaRPr b="1" sz="5000">
              <a:solidFill>
                <a:schemeClr val="accent2"/>
              </a:solidFill>
              <a:latin typeface="Roboto"/>
              <a:ea typeface="Roboto"/>
              <a:cs typeface="Roboto"/>
              <a:sym typeface="Roboto"/>
            </a:endParaRPr>
          </a:p>
          <a:p>
            <a:pPr indent="0" lvl="0" marL="177800" marR="177800" rtl="0" algn="l">
              <a:spcBef>
                <a:spcPts val="500"/>
              </a:spcBef>
              <a:spcAft>
                <a:spcPts val="0"/>
              </a:spcAft>
              <a:buClr>
                <a:schemeClr val="dk1"/>
              </a:buClr>
              <a:buSzPts val="275"/>
              <a:buFont typeface="Arial"/>
              <a:buNone/>
            </a:pPr>
            <a:r>
              <a:t/>
            </a:r>
            <a:endParaRPr sz="5800">
              <a:solidFill>
                <a:schemeClr val="accent2"/>
              </a:solidFill>
              <a:highlight>
                <a:srgbClr val="FFFFFF"/>
              </a:highlight>
              <a:latin typeface="Roboto"/>
              <a:ea typeface="Roboto"/>
              <a:cs typeface="Roboto"/>
              <a:sym typeface="Roboto"/>
            </a:endParaRPr>
          </a:p>
          <a:p>
            <a:pPr indent="0" lvl="0" marL="177800" marR="177800" rtl="0" algn="l">
              <a:spcBef>
                <a:spcPts val="0"/>
              </a:spcBef>
              <a:spcAft>
                <a:spcPts val="0"/>
              </a:spcAft>
              <a:buClr>
                <a:schemeClr val="dk1"/>
              </a:buClr>
              <a:buSzPts val="275"/>
              <a:buFont typeface="Arial"/>
              <a:buNone/>
            </a:pPr>
            <a:r>
              <a:t/>
            </a:r>
            <a:endParaRPr sz="5800">
              <a:solidFill>
                <a:schemeClr val="accent2"/>
              </a:solidFill>
              <a:highlight>
                <a:srgbClr val="FFFFFF"/>
              </a:highlight>
              <a:latin typeface="Roboto"/>
              <a:ea typeface="Roboto"/>
              <a:cs typeface="Roboto"/>
              <a:sym typeface="Roboto"/>
            </a:endParaRPr>
          </a:p>
          <a:p>
            <a:pPr indent="0" lvl="0" marL="76200" marR="38100" rtl="0" algn="l">
              <a:lnSpc>
                <a:spcPct val="160000"/>
              </a:lnSpc>
              <a:spcBef>
                <a:spcPts val="600"/>
              </a:spcBef>
              <a:spcAft>
                <a:spcPts val="0"/>
              </a:spcAft>
              <a:buNone/>
            </a:pPr>
            <a:r>
              <a:t/>
            </a:r>
            <a:endParaRPr b="1" sz="5800">
              <a:solidFill>
                <a:schemeClr val="accent2"/>
              </a:solidFill>
              <a:highlight>
                <a:srgbClr val="FFFFFF"/>
              </a:highlight>
              <a:latin typeface="Roboto"/>
              <a:ea typeface="Roboto"/>
              <a:cs typeface="Roboto"/>
              <a:sym typeface="Roboto"/>
            </a:endParaRPr>
          </a:p>
          <a:p>
            <a:pPr indent="0" lvl="0" marL="76200" marR="38100" rtl="0" algn="l">
              <a:lnSpc>
                <a:spcPct val="160000"/>
              </a:lnSpc>
              <a:spcBef>
                <a:spcPts val="600"/>
              </a:spcBef>
              <a:spcAft>
                <a:spcPts val="0"/>
              </a:spcAft>
              <a:buNone/>
            </a:pPr>
            <a:r>
              <a:t/>
            </a:r>
            <a:endParaRPr b="1" sz="5800">
              <a:solidFill>
                <a:schemeClr val="accent2"/>
              </a:solidFill>
              <a:latin typeface="Roboto"/>
              <a:ea typeface="Roboto"/>
              <a:cs typeface="Roboto"/>
              <a:sym typeface="Roboto"/>
            </a:endParaRPr>
          </a:p>
          <a:p>
            <a:pPr indent="0" lvl="0" marL="0" rtl="0" algn="l">
              <a:spcBef>
                <a:spcPts val="500"/>
              </a:spcBef>
              <a:spcAft>
                <a:spcPts val="0"/>
              </a:spcAft>
              <a:buClr>
                <a:schemeClr val="dk1"/>
              </a:buClr>
              <a:buSzPts val="275"/>
              <a:buFont typeface="Arial"/>
              <a:buNone/>
            </a:pPr>
            <a:r>
              <a:t/>
            </a:r>
            <a:endParaRPr sz="6535"/>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p:nvPr/>
        </p:nvSpPr>
        <p:spPr>
          <a:xfrm>
            <a:off x="522375" y="904125"/>
            <a:ext cx="8187300" cy="298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5200"/>
              <a:t>            </a:t>
            </a:r>
            <a:r>
              <a:rPr b="1" lang="en" sz="5200">
                <a:solidFill>
                  <a:srgbClr val="980000"/>
                </a:solidFill>
              </a:rPr>
              <a:t>THANK YOU</a:t>
            </a:r>
            <a:endParaRPr b="1" sz="5200">
              <a:solidFill>
                <a:srgbClr val="98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61925" y="173775"/>
            <a:ext cx="8520600" cy="810600"/>
          </a:xfrm>
          <a:prstGeom prst="rect">
            <a:avLst/>
          </a:prstGeom>
          <a:solidFill>
            <a:schemeClr val="lt1"/>
          </a:solidFill>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rgbClr val="980000"/>
                </a:solidFill>
              </a:rPr>
              <a:t>Project Details</a:t>
            </a:r>
            <a:endParaRPr b="1">
              <a:solidFill>
                <a:srgbClr val="980000"/>
              </a:solidFill>
            </a:endParaRPr>
          </a:p>
        </p:txBody>
      </p:sp>
      <p:sp>
        <p:nvSpPr>
          <p:cNvPr id="62" name="Google Shape;62;p14"/>
          <p:cNvSpPr txBox="1"/>
          <p:nvPr>
            <p:ph idx="1" type="body"/>
          </p:nvPr>
        </p:nvSpPr>
        <p:spPr>
          <a:xfrm>
            <a:off x="472425" y="729288"/>
            <a:ext cx="8520600" cy="3684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b="1" sz="6200">
              <a:solidFill>
                <a:schemeClr val="dk1"/>
              </a:solidFill>
            </a:endParaRPr>
          </a:p>
          <a:p>
            <a:pPr indent="0" lvl="0" marL="0" rtl="0" algn="l">
              <a:spcBef>
                <a:spcPts val="1200"/>
              </a:spcBef>
              <a:spcAft>
                <a:spcPts val="0"/>
              </a:spcAft>
              <a:buNone/>
            </a:pPr>
            <a:r>
              <a:rPr b="1" lang="en" sz="6200">
                <a:solidFill>
                  <a:schemeClr val="dk1"/>
                </a:solidFill>
              </a:rPr>
              <a:t>In this project,</a:t>
            </a:r>
            <a:r>
              <a:rPr b="1" lang="en" sz="6200"/>
              <a:t> t</a:t>
            </a:r>
            <a:r>
              <a:rPr b="1" lang="en" sz="6200">
                <a:solidFill>
                  <a:schemeClr val="accent2"/>
                </a:solidFill>
                <a:highlight>
                  <a:srgbClr val="FFFFFF"/>
                </a:highlight>
                <a:latin typeface="Roboto"/>
                <a:ea typeface="Roboto"/>
                <a:cs typeface="Roboto"/>
                <a:sym typeface="Roboto"/>
              </a:rPr>
              <a:t>he dataset is from an ongoing cardiovascular study on residents of the town of Framingham,</a:t>
            </a:r>
            <a:r>
              <a:rPr lang="en" sz="6200">
                <a:solidFill>
                  <a:schemeClr val="accent2"/>
                </a:solidFill>
                <a:highlight>
                  <a:srgbClr val="FFFFFF"/>
                </a:highlight>
                <a:latin typeface="Roboto"/>
                <a:ea typeface="Roboto"/>
                <a:cs typeface="Roboto"/>
                <a:sym typeface="Roboto"/>
              </a:rPr>
              <a:t> </a:t>
            </a:r>
            <a:r>
              <a:rPr b="1" lang="en" sz="6200">
                <a:solidFill>
                  <a:schemeClr val="accent2"/>
                </a:solidFill>
                <a:highlight>
                  <a:srgbClr val="FFFFFF"/>
                </a:highlight>
                <a:latin typeface="Roboto"/>
                <a:ea typeface="Roboto"/>
                <a:cs typeface="Roboto"/>
                <a:sym typeface="Roboto"/>
              </a:rPr>
              <a:t>Massachusetts. The target is to predict whether the patient has a 10-year risk of</a:t>
            </a:r>
            <a:r>
              <a:rPr lang="en" sz="6200">
                <a:solidFill>
                  <a:schemeClr val="accent2"/>
                </a:solidFill>
                <a:highlight>
                  <a:srgbClr val="FFFFFF"/>
                </a:highlight>
                <a:latin typeface="Roboto"/>
                <a:ea typeface="Roboto"/>
                <a:cs typeface="Roboto"/>
                <a:sym typeface="Roboto"/>
              </a:rPr>
              <a:t> </a:t>
            </a:r>
            <a:r>
              <a:rPr b="1" lang="en" sz="6200">
                <a:solidFill>
                  <a:schemeClr val="accent2"/>
                </a:solidFill>
                <a:highlight>
                  <a:srgbClr val="FFFFFF"/>
                </a:highlight>
                <a:latin typeface="Roboto"/>
                <a:ea typeface="Roboto"/>
                <a:cs typeface="Roboto"/>
                <a:sym typeface="Roboto"/>
              </a:rPr>
              <a:t>future coronary heart disease (CHD). </a:t>
            </a:r>
            <a:endParaRPr b="1" sz="6200">
              <a:solidFill>
                <a:schemeClr val="accent2"/>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b="1" sz="6200">
              <a:solidFill>
                <a:schemeClr val="accent2"/>
              </a:solidFill>
              <a:highlight>
                <a:srgbClr val="FFFFFF"/>
              </a:highlight>
              <a:latin typeface="Roboto"/>
              <a:ea typeface="Roboto"/>
              <a:cs typeface="Roboto"/>
              <a:sym typeface="Roboto"/>
            </a:endParaRPr>
          </a:p>
          <a:p>
            <a:pPr indent="0" lvl="0" marL="0" rtl="0" algn="l">
              <a:spcBef>
                <a:spcPts val="1200"/>
              </a:spcBef>
              <a:spcAft>
                <a:spcPts val="0"/>
              </a:spcAft>
              <a:buNone/>
            </a:pPr>
            <a:r>
              <a:rPr lang="en" sz="6200"/>
              <a:t>Steps performed </a:t>
            </a:r>
            <a:endParaRPr sz="6200"/>
          </a:p>
          <a:p>
            <a:pPr indent="-327025" lvl="0" marL="457200" rtl="0" algn="l">
              <a:spcBef>
                <a:spcPts val="1200"/>
              </a:spcBef>
              <a:spcAft>
                <a:spcPts val="0"/>
              </a:spcAft>
              <a:buSzPct val="100000"/>
              <a:buChar char="●"/>
            </a:pPr>
            <a:r>
              <a:rPr lang="en" sz="6200"/>
              <a:t>Data cleaning</a:t>
            </a:r>
            <a:endParaRPr sz="6200"/>
          </a:p>
          <a:p>
            <a:pPr indent="-327025" lvl="0" marL="457200" rtl="0" algn="l">
              <a:spcBef>
                <a:spcPts val="0"/>
              </a:spcBef>
              <a:spcAft>
                <a:spcPts val="0"/>
              </a:spcAft>
              <a:buSzPct val="100000"/>
              <a:buChar char="●"/>
            </a:pPr>
            <a:r>
              <a:rPr lang="en" sz="6200"/>
              <a:t>Data visualizations</a:t>
            </a:r>
            <a:endParaRPr sz="6200"/>
          </a:p>
          <a:p>
            <a:pPr indent="-327025" lvl="0" marL="457200" rtl="0" algn="l">
              <a:spcBef>
                <a:spcPts val="0"/>
              </a:spcBef>
              <a:spcAft>
                <a:spcPts val="0"/>
              </a:spcAft>
              <a:buSzPct val="100000"/>
              <a:buChar char="●"/>
            </a:pPr>
            <a:r>
              <a:rPr lang="en" sz="6200"/>
              <a:t>Data preprocessing</a:t>
            </a:r>
            <a:endParaRPr sz="6200"/>
          </a:p>
          <a:p>
            <a:pPr indent="-327025" lvl="0" marL="457200" rtl="0" algn="l">
              <a:spcBef>
                <a:spcPts val="0"/>
              </a:spcBef>
              <a:spcAft>
                <a:spcPts val="0"/>
              </a:spcAft>
              <a:buSzPct val="100000"/>
              <a:buChar char="●"/>
            </a:pPr>
            <a:r>
              <a:rPr lang="en" sz="6200"/>
              <a:t>Model Implementation</a:t>
            </a:r>
            <a:endParaRPr sz="6200"/>
          </a:p>
          <a:p>
            <a:pPr indent="-327025" lvl="0" marL="457200" rtl="0" algn="l">
              <a:spcBef>
                <a:spcPts val="0"/>
              </a:spcBef>
              <a:spcAft>
                <a:spcPts val="0"/>
              </a:spcAft>
              <a:buSzPct val="100000"/>
              <a:buChar char="●"/>
            </a:pPr>
            <a:r>
              <a:rPr lang="en" sz="6200"/>
              <a:t>Evaluation metrics </a:t>
            </a:r>
            <a:endParaRPr sz="62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63" name="Google Shape;63;p14"/>
          <p:cNvPicPr preferRelativeResize="0"/>
          <p:nvPr/>
        </p:nvPicPr>
        <p:blipFill>
          <a:blip r:embed="rId3">
            <a:alphaModFix/>
          </a:blip>
          <a:stretch>
            <a:fillRect/>
          </a:stretch>
        </p:blipFill>
        <p:spPr>
          <a:xfrm>
            <a:off x="5294175" y="2118850"/>
            <a:ext cx="3516050" cy="2637026"/>
          </a:xfrm>
          <a:prstGeom prst="rect">
            <a:avLst/>
          </a:prstGeom>
          <a:noFill/>
          <a:ln cap="flat" cmpd="sng" w="114300">
            <a:solidFill>
              <a:srgbClr val="660000"/>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66800"/>
            <a:ext cx="8520600" cy="572700"/>
          </a:xfrm>
          <a:prstGeom prst="rect">
            <a:avLst/>
          </a:prstGeom>
          <a:solidFill>
            <a:schemeClr val="lt2"/>
          </a:solidFill>
          <a:ln cap="flat" cmpd="sng" w="9525">
            <a:solidFill>
              <a:srgbClr val="DD7E6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620">
                <a:solidFill>
                  <a:srgbClr val="980000"/>
                </a:solidFill>
              </a:rPr>
              <a:t>Data Summary</a:t>
            </a:r>
            <a:endParaRPr b="1" sz="2620">
              <a:solidFill>
                <a:srgbClr val="980000"/>
              </a:solidFill>
            </a:endParaRPr>
          </a:p>
        </p:txBody>
      </p:sp>
      <p:sp>
        <p:nvSpPr>
          <p:cNvPr id="69" name="Google Shape;69;p15"/>
          <p:cNvSpPr txBox="1"/>
          <p:nvPr>
            <p:ph idx="1" type="body"/>
          </p:nvPr>
        </p:nvSpPr>
        <p:spPr>
          <a:xfrm>
            <a:off x="311700" y="729900"/>
            <a:ext cx="6198000" cy="572700"/>
          </a:xfrm>
          <a:prstGeom prst="rect">
            <a:avLst/>
          </a:prstGeom>
          <a:solidFill>
            <a:schemeClr val="lt2"/>
          </a:solidFill>
          <a:ln cap="flat" cmpd="sng" w="9525">
            <a:solidFill>
              <a:srgbClr val="A61C00"/>
            </a:solidFill>
            <a:prstDash val="solid"/>
            <a:round/>
            <a:headEnd len="sm" w="sm" type="none"/>
            <a:tailEnd len="sm" w="sm" type="none"/>
          </a:ln>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7654">
                <a:solidFill>
                  <a:srgbClr val="CC4125"/>
                </a:solidFill>
              </a:rPr>
              <a:t>Independent Features</a:t>
            </a:r>
            <a:r>
              <a:rPr b="1" lang="en" sz="8707">
                <a:solidFill>
                  <a:srgbClr val="CC4125"/>
                </a:solidFill>
              </a:rPr>
              <a:t>  </a:t>
            </a:r>
            <a:r>
              <a:rPr b="1" lang="en" sz="4007">
                <a:solidFill>
                  <a:srgbClr val="CC4125"/>
                </a:solidFill>
              </a:rPr>
              <a:t> </a:t>
            </a:r>
            <a:endParaRPr b="1" sz="4007">
              <a:solidFill>
                <a:srgbClr val="CC4125"/>
              </a:solidFill>
            </a:endParaRPr>
          </a:p>
          <a:p>
            <a:pPr indent="0" lvl="0" marL="0" rtl="0" algn="l">
              <a:spcBef>
                <a:spcPts val="1200"/>
              </a:spcBef>
              <a:spcAft>
                <a:spcPts val="1200"/>
              </a:spcAft>
              <a:buNone/>
            </a:pPr>
            <a:r>
              <a:t/>
            </a:r>
            <a:endParaRPr b="1">
              <a:solidFill>
                <a:srgbClr val="CC4125"/>
              </a:solidFill>
            </a:endParaRPr>
          </a:p>
        </p:txBody>
      </p:sp>
      <p:sp>
        <p:nvSpPr>
          <p:cNvPr id="70" name="Google Shape;70;p15"/>
          <p:cNvSpPr/>
          <p:nvPr/>
        </p:nvSpPr>
        <p:spPr>
          <a:xfrm>
            <a:off x="311700" y="1499000"/>
            <a:ext cx="5936850" cy="3393350"/>
          </a:xfrm>
          <a:prstGeom prst="flowChartProcess">
            <a:avLst/>
          </a:prstGeom>
          <a:solidFill>
            <a:srgbClr val="DD7E6B"/>
          </a:solidFill>
          <a:ln cap="flat" cmpd="sng" w="76200">
            <a:solidFill>
              <a:srgbClr val="85200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rPr b="1" lang="en" sz="1200">
                <a:solidFill>
                  <a:srgbClr val="980000"/>
                </a:solidFill>
              </a:rPr>
              <a:t>Sex :</a:t>
            </a:r>
            <a:r>
              <a:rPr b="1" lang="en" sz="1200">
                <a:solidFill>
                  <a:schemeClr val="lt1"/>
                </a:solidFill>
              </a:rPr>
              <a:t>                           Male or Female</a:t>
            </a:r>
            <a:endParaRPr b="1" sz="1200">
              <a:solidFill>
                <a:schemeClr val="lt1"/>
              </a:solidFill>
            </a:endParaRPr>
          </a:p>
          <a:p>
            <a:pPr indent="0" lvl="0" marL="0" rtl="0" algn="l">
              <a:spcBef>
                <a:spcPts val="0"/>
              </a:spcBef>
              <a:spcAft>
                <a:spcPts val="0"/>
              </a:spcAft>
              <a:buNone/>
            </a:pPr>
            <a:r>
              <a:rPr b="1" lang="en" sz="1200">
                <a:solidFill>
                  <a:srgbClr val="A31515"/>
                </a:solidFill>
              </a:rPr>
              <a:t>Age :</a:t>
            </a:r>
            <a:r>
              <a:rPr b="1" lang="en" sz="1200">
                <a:solidFill>
                  <a:schemeClr val="lt1"/>
                </a:solidFill>
              </a:rPr>
              <a:t>                           Age of the patient</a:t>
            </a:r>
            <a:endParaRPr b="1" sz="1200">
              <a:solidFill>
                <a:schemeClr val="lt1"/>
              </a:solidFill>
            </a:endParaRPr>
          </a:p>
          <a:p>
            <a:pPr indent="0" lvl="0" marL="0" rtl="0" algn="l">
              <a:spcBef>
                <a:spcPts val="0"/>
              </a:spcBef>
              <a:spcAft>
                <a:spcPts val="0"/>
              </a:spcAft>
              <a:buNone/>
            </a:pPr>
            <a:r>
              <a:rPr b="1" lang="en" sz="1200">
                <a:solidFill>
                  <a:srgbClr val="A31515"/>
                </a:solidFill>
              </a:rPr>
              <a:t>Is_smoking </a:t>
            </a:r>
            <a:r>
              <a:rPr b="1" lang="en" sz="1200">
                <a:solidFill>
                  <a:srgbClr val="A31515"/>
                </a:solidFill>
              </a:rPr>
              <a:t>:  </a:t>
            </a:r>
            <a:r>
              <a:rPr b="1" lang="en" sz="1200">
                <a:solidFill>
                  <a:schemeClr val="lt1"/>
                </a:solidFill>
              </a:rPr>
              <a:t>            whether patient smokes or not</a:t>
            </a:r>
            <a:endParaRPr b="1" sz="1200">
              <a:solidFill>
                <a:schemeClr val="lt1"/>
              </a:solidFill>
            </a:endParaRPr>
          </a:p>
          <a:p>
            <a:pPr indent="0" lvl="0" marL="0" rtl="0" algn="l">
              <a:spcBef>
                <a:spcPts val="0"/>
              </a:spcBef>
              <a:spcAft>
                <a:spcPts val="0"/>
              </a:spcAft>
              <a:buNone/>
            </a:pPr>
            <a:r>
              <a:rPr b="1" lang="en" sz="1200">
                <a:solidFill>
                  <a:srgbClr val="A31515"/>
                </a:solidFill>
              </a:rPr>
              <a:t>Cigs Per Day :          </a:t>
            </a:r>
            <a:r>
              <a:rPr b="1" lang="en" sz="1200">
                <a:solidFill>
                  <a:schemeClr val="lt1"/>
                </a:solidFill>
              </a:rPr>
              <a:t>  average no of cigarettes that person smoked on one day </a:t>
            </a:r>
            <a:endParaRPr b="1" sz="1200">
              <a:solidFill>
                <a:schemeClr val="lt1"/>
              </a:solidFill>
            </a:endParaRPr>
          </a:p>
          <a:p>
            <a:pPr indent="0" lvl="0" marL="0" rtl="0" algn="l">
              <a:spcBef>
                <a:spcPts val="0"/>
              </a:spcBef>
              <a:spcAft>
                <a:spcPts val="0"/>
              </a:spcAft>
              <a:buNone/>
            </a:pPr>
            <a:r>
              <a:rPr b="1" lang="en" sz="1200">
                <a:solidFill>
                  <a:srgbClr val="A31515"/>
                </a:solidFill>
              </a:rPr>
              <a:t>BP Meds:                    </a:t>
            </a:r>
            <a:r>
              <a:rPr b="1" lang="en" sz="1200">
                <a:solidFill>
                  <a:schemeClr val="lt1"/>
                </a:solidFill>
              </a:rPr>
              <a:t>Whether patient is on blood pressure medication or not</a:t>
            </a:r>
            <a:endParaRPr b="1" sz="1200">
              <a:solidFill>
                <a:schemeClr val="lt1"/>
              </a:solidFill>
            </a:endParaRPr>
          </a:p>
          <a:p>
            <a:pPr indent="0" lvl="0" marL="0" rtl="0" algn="l">
              <a:spcBef>
                <a:spcPts val="0"/>
              </a:spcBef>
              <a:spcAft>
                <a:spcPts val="0"/>
              </a:spcAft>
              <a:buNone/>
            </a:pPr>
            <a:r>
              <a:rPr b="1" lang="en" sz="1200">
                <a:solidFill>
                  <a:srgbClr val="A31515"/>
                </a:solidFill>
              </a:rPr>
              <a:t>Prevalent Stroke:     </a:t>
            </a:r>
            <a:r>
              <a:rPr b="1" lang="en" sz="1200">
                <a:solidFill>
                  <a:schemeClr val="lt1"/>
                </a:solidFill>
              </a:rPr>
              <a:t>  Whether patient previously had a stroke</a:t>
            </a:r>
            <a:endParaRPr b="1" sz="1200">
              <a:solidFill>
                <a:schemeClr val="lt1"/>
              </a:solidFill>
            </a:endParaRPr>
          </a:p>
          <a:p>
            <a:pPr indent="0" lvl="0" marL="0" rtl="0" algn="l">
              <a:spcBef>
                <a:spcPts val="0"/>
              </a:spcBef>
              <a:spcAft>
                <a:spcPts val="0"/>
              </a:spcAft>
              <a:buNone/>
            </a:pPr>
            <a:r>
              <a:rPr b="1" lang="en" sz="1200">
                <a:solidFill>
                  <a:srgbClr val="A31515"/>
                </a:solidFill>
              </a:rPr>
              <a:t>Prevalent Hyp:</a:t>
            </a:r>
            <a:r>
              <a:rPr b="1" lang="en" sz="1200">
                <a:solidFill>
                  <a:schemeClr val="lt1"/>
                </a:solidFill>
              </a:rPr>
              <a:t>           Whether patient was hypertensive or not</a:t>
            </a:r>
            <a:endParaRPr b="1" sz="1200">
              <a:solidFill>
                <a:schemeClr val="lt1"/>
              </a:solidFill>
            </a:endParaRPr>
          </a:p>
          <a:p>
            <a:pPr indent="0" lvl="0" marL="0" rtl="0" algn="l">
              <a:spcBef>
                <a:spcPts val="0"/>
              </a:spcBef>
              <a:spcAft>
                <a:spcPts val="0"/>
              </a:spcAft>
              <a:buNone/>
            </a:pPr>
            <a:r>
              <a:rPr b="1" lang="en" sz="1200">
                <a:solidFill>
                  <a:srgbClr val="A31515"/>
                </a:solidFill>
              </a:rPr>
              <a:t>Diabetes:                    </a:t>
            </a:r>
            <a:r>
              <a:rPr b="1" lang="en" sz="1200">
                <a:solidFill>
                  <a:schemeClr val="lt1"/>
                </a:solidFill>
              </a:rPr>
              <a:t>Whether or not patient has diabetes</a:t>
            </a:r>
            <a:endParaRPr b="1" sz="1200">
              <a:solidFill>
                <a:schemeClr val="lt1"/>
              </a:solidFill>
            </a:endParaRPr>
          </a:p>
          <a:p>
            <a:pPr indent="0" lvl="0" marL="0" rtl="0" algn="l">
              <a:spcBef>
                <a:spcPts val="0"/>
              </a:spcBef>
              <a:spcAft>
                <a:spcPts val="0"/>
              </a:spcAft>
              <a:buNone/>
            </a:pPr>
            <a:r>
              <a:rPr b="1" lang="en" sz="1200">
                <a:solidFill>
                  <a:srgbClr val="A31515"/>
                </a:solidFill>
              </a:rPr>
              <a:t>Tot Chol :                   </a:t>
            </a:r>
            <a:r>
              <a:rPr b="1" lang="en" sz="1200">
                <a:solidFill>
                  <a:schemeClr val="lt1"/>
                </a:solidFill>
              </a:rPr>
              <a:t>Total Cholesterol level</a:t>
            </a:r>
            <a:endParaRPr b="1" sz="1200">
              <a:solidFill>
                <a:schemeClr val="lt1"/>
              </a:solidFill>
            </a:endParaRPr>
          </a:p>
          <a:p>
            <a:pPr indent="0" lvl="0" marL="0" rtl="0" algn="l">
              <a:spcBef>
                <a:spcPts val="0"/>
              </a:spcBef>
              <a:spcAft>
                <a:spcPts val="0"/>
              </a:spcAft>
              <a:buNone/>
            </a:pPr>
            <a:r>
              <a:rPr b="1" lang="en" sz="1200">
                <a:solidFill>
                  <a:srgbClr val="A31515"/>
                </a:solidFill>
              </a:rPr>
              <a:t>Sys BP :                     </a:t>
            </a:r>
            <a:r>
              <a:rPr b="1" lang="en" sz="1200">
                <a:solidFill>
                  <a:schemeClr val="lt1"/>
                </a:solidFill>
              </a:rPr>
              <a:t>Systolic Blood pressure</a:t>
            </a:r>
            <a:endParaRPr b="1" sz="1200">
              <a:solidFill>
                <a:schemeClr val="lt1"/>
              </a:solidFill>
            </a:endParaRPr>
          </a:p>
          <a:p>
            <a:pPr indent="0" lvl="0" marL="0" rtl="0" algn="l">
              <a:spcBef>
                <a:spcPts val="0"/>
              </a:spcBef>
              <a:spcAft>
                <a:spcPts val="0"/>
              </a:spcAft>
              <a:buNone/>
            </a:pPr>
            <a:r>
              <a:rPr b="1" lang="en" sz="1200">
                <a:solidFill>
                  <a:srgbClr val="A31515"/>
                </a:solidFill>
              </a:rPr>
              <a:t>Dia BP :                      </a:t>
            </a:r>
            <a:r>
              <a:rPr b="1" lang="en" sz="1200">
                <a:solidFill>
                  <a:schemeClr val="lt1"/>
                </a:solidFill>
              </a:rPr>
              <a:t>Diastolic Blood pressure</a:t>
            </a:r>
            <a:endParaRPr b="1" sz="1200">
              <a:solidFill>
                <a:schemeClr val="lt1"/>
              </a:solidFill>
            </a:endParaRPr>
          </a:p>
          <a:p>
            <a:pPr indent="0" lvl="0" marL="0" rtl="0" algn="l">
              <a:spcBef>
                <a:spcPts val="0"/>
              </a:spcBef>
              <a:spcAft>
                <a:spcPts val="0"/>
              </a:spcAft>
              <a:buNone/>
            </a:pPr>
            <a:r>
              <a:rPr b="1" lang="en" sz="1200">
                <a:solidFill>
                  <a:srgbClr val="A31515"/>
                </a:solidFill>
              </a:rPr>
              <a:t>BMI :</a:t>
            </a:r>
            <a:r>
              <a:rPr b="1" lang="en" sz="1200">
                <a:solidFill>
                  <a:schemeClr val="lt1"/>
                </a:solidFill>
              </a:rPr>
              <a:t>                           Body Mass Index</a:t>
            </a:r>
            <a:endParaRPr b="1" sz="1200">
              <a:solidFill>
                <a:schemeClr val="lt1"/>
              </a:solidFill>
            </a:endParaRPr>
          </a:p>
          <a:p>
            <a:pPr indent="0" lvl="0" marL="0" rtl="0" algn="l">
              <a:spcBef>
                <a:spcPts val="0"/>
              </a:spcBef>
              <a:spcAft>
                <a:spcPts val="0"/>
              </a:spcAft>
              <a:buNone/>
            </a:pPr>
            <a:r>
              <a:rPr b="1" lang="en" sz="1200">
                <a:solidFill>
                  <a:srgbClr val="A31515"/>
                </a:solidFill>
              </a:rPr>
              <a:t>Heart Rate</a:t>
            </a:r>
            <a:endParaRPr b="1" sz="1200">
              <a:solidFill>
                <a:srgbClr val="A31515"/>
              </a:solidFill>
            </a:endParaRPr>
          </a:p>
          <a:p>
            <a:pPr indent="0" lvl="0" marL="0" rtl="0" algn="l">
              <a:spcBef>
                <a:spcPts val="0"/>
              </a:spcBef>
              <a:spcAft>
                <a:spcPts val="0"/>
              </a:spcAft>
              <a:buNone/>
            </a:pPr>
            <a:r>
              <a:rPr b="1" lang="en" sz="1200">
                <a:solidFill>
                  <a:srgbClr val="A31515"/>
                </a:solidFill>
              </a:rPr>
              <a:t>Glucose :   </a:t>
            </a:r>
            <a:r>
              <a:rPr b="1" lang="en" sz="1200">
                <a:solidFill>
                  <a:schemeClr val="lt1"/>
                </a:solidFill>
              </a:rPr>
              <a:t>                Glucose level</a:t>
            </a:r>
            <a:endParaRPr b="1" sz="1200">
              <a:solidFill>
                <a:schemeClr val="lt1"/>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1" name="Google Shape;71;p15"/>
          <p:cNvSpPr/>
          <p:nvPr/>
        </p:nvSpPr>
        <p:spPr>
          <a:xfrm>
            <a:off x="6589963" y="2837900"/>
            <a:ext cx="673200" cy="452100"/>
          </a:xfrm>
          <a:prstGeom prst="rightArrow">
            <a:avLst>
              <a:gd fmla="val 50000" name="adj1"/>
              <a:gd fmla="val 50000" name="adj2"/>
            </a:avLst>
          </a:prstGeom>
          <a:solidFill>
            <a:srgbClr val="66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nvSpPr>
        <p:spPr>
          <a:xfrm>
            <a:off x="6911450" y="729900"/>
            <a:ext cx="2119800" cy="769500"/>
          </a:xfrm>
          <a:prstGeom prst="rect">
            <a:avLst/>
          </a:prstGeom>
          <a:solidFill>
            <a:schemeClr val="lt2"/>
          </a:solidFill>
          <a:ln cap="flat" cmpd="sng" w="9525">
            <a:solidFill>
              <a:srgbClr val="98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CC4125"/>
                </a:solidFill>
              </a:rPr>
              <a:t>Dependent Feature</a:t>
            </a:r>
            <a:endParaRPr b="1" sz="1900">
              <a:solidFill>
                <a:srgbClr val="CC4125"/>
              </a:solidFill>
            </a:endParaRPr>
          </a:p>
        </p:txBody>
      </p:sp>
      <p:sp>
        <p:nvSpPr>
          <p:cNvPr id="73" name="Google Shape;73;p15"/>
          <p:cNvSpPr/>
          <p:nvPr/>
        </p:nvSpPr>
        <p:spPr>
          <a:xfrm>
            <a:off x="7464100" y="2009175"/>
            <a:ext cx="1165200" cy="1838400"/>
          </a:xfrm>
          <a:prstGeom prst="roundRect">
            <a:avLst>
              <a:gd fmla="val 16667" name="adj"/>
            </a:avLst>
          </a:prstGeom>
          <a:solidFill>
            <a:srgbClr val="DD7E6B"/>
          </a:solidFill>
          <a:ln cap="flat" cmpd="sng" w="76200">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10- year risk of coronary heart disease (CHD)</a:t>
            </a:r>
            <a:endParaRPr b="1">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nvSpPr>
        <p:spPr>
          <a:xfrm>
            <a:off x="2551675" y="33600"/>
            <a:ext cx="4711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A61C00"/>
                </a:solidFill>
              </a:rPr>
              <a:t>Exploratory Data Analysis</a:t>
            </a:r>
            <a:endParaRPr b="1" sz="2400">
              <a:solidFill>
                <a:srgbClr val="A61C00"/>
              </a:solidFill>
            </a:endParaRPr>
          </a:p>
        </p:txBody>
      </p:sp>
      <p:sp>
        <p:nvSpPr>
          <p:cNvPr id="79" name="Google Shape;79;p16"/>
          <p:cNvSpPr txBox="1"/>
          <p:nvPr/>
        </p:nvSpPr>
        <p:spPr>
          <a:xfrm>
            <a:off x="70350" y="587700"/>
            <a:ext cx="5475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latin typeface="Comfortaa"/>
                <a:ea typeface="Comfortaa"/>
                <a:cs typeface="Comfortaa"/>
                <a:sym typeface="Comfortaa"/>
              </a:rPr>
              <a:t>Bar Plots </a:t>
            </a:r>
            <a:endParaRPr b="1" sz="2400">
              <a:latin typeface="Comfortaa"/>
              <a:ea typeface="Comfortaa"/>
              <a:cs typeface="Comfortaa"/>
              <a:sym typeface="Comfortaa"/>
            </a:endParaRPr>
          </a:p>
        </p:txBody>
      </p:sp>
      <p:sp>
        <p:nvSpPr>
          <p:cNvPr id="80" name="Google Shape;80;p16"/>
          <p:cNvSpPr txBox="1"/>
          <p:nvPr/>
        </p:nvSpPr>
        <p:spPr>
          <a:xfrm>
            <a:off x="190875" y="1446600"/>
            <a:ext cx="395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81" name="Google Shape;81;p16"/>
          <p:cNvPicPr preferRelativeResize="0"/>
          <p:nvPr/>
        </p:nvPicPr>
        <p:blipFill>
          <a:blip r:embed="rId3">
            <a:alphaModFix/>
          </a:blip>
          <a:stretch>
            <a:fillRect/>
          </a:stretch>
        </p:blipFill>
        <p:spPr>
          <a:xfrm>
            <a:off x="381725" y="1227750"/>
            <a:ext cx="2991975" cy="2039250"/>
          </a:xfrm>
          <a:prstGeom prst="rect">
            <a:avLst/>
          </a:prstGeom>
          <a:noFill/>
          <a:ln>
            <a:noFill/>
          </a:ln>
        </p:spPr>
      </p:pic>
      <p:pic>
        <p:nvPicPr>
          <p:cNvPr id="82" name="Google Shape;82;p16"/>
          <p:cNvPicPr preferRelativeResize="0"/>
          <p:nvPr/>
        </p:nvPicPr>
        <p:blipFill>
          <a:blip r:embed="rId4">
            <a:alphaModFix/>
          </a:blip>
          <a:stretch>
            <a:fillRect/>
          </a:stretch>
        </p:blipFill>
        <p:spPr>
          <a:xfrm>
            <a:off x="592725" y="3233950"/>
            <a:ext cx="2851325" cy="1909550"/>
          </a:xfrm>
          <a:prstGeom prst="rect">
            <a:avLst/>
          </a:prstGeom>
          <a:noFill/>
          <a:ln>
            <a:noFill/>
          </a:ln>
        </p:spPr>
      </p:pic>
      <p:pic>
        <p:nvPicPr>
          <p:cNvPr id="83" name="Google Shape;83;p16"/>
          <p:cNvPicPr preferRelativeResize="0"/>
          <p:nvPr/>
        </p:nvPicPr>
        <p:blipFill>
          <a:blip r:embed="rId5">
            <a:alphaModFix/>
          </a:blip>
          <a:stretch>
            <a:fillRect/>
          </a:stretch>
        </p:blipFill>
        <p:spPr>
          <a:xfrm>
            <a:off x="5018452" y="3267000"/>
            <a:ext cx="3359825" cy="1843450"/>
          </a:xfrm>
          <a:prstGeom prst="rect">
            <a:avLst/>
          </a:prstGeom>
          <a:noFill/>
          <a:ln>
            <a:noFill/>
          </a:ln>
        </p:spPr>
      </p:pic>
      <p:pic>
        <p:nvPicPr>
          <p:cNvPr id="84" name="Google Shape;84;p16"/>
          <p:cNvPicPr preferRelativeResize="0"/>
          <p:nvPr/>
        </p:nvPicPr>
        <p:blipFill>
          <a:blip r:embed="rId6">
            <a:alphaModFix/>
          </a:blip>
          <a:stretch>
            <a:fillRect/>
          </a:stretch>
        </p:blipFill>
        <p:spPr>
          <a:xfrm>
            <a:off x="4982075" y="1149600"/>
            <a:ext cx="3315825" cy="2033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nvSpPr>
        <p:spPr>
          <a:xfrm>
            <a:off x="2551675" y="33600"/>
            <a:ext cx="4711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A61C00"/>
                </a:solidFill>
              </a:rPr>
              <a:t>Exploratory Data Analysis</a:t>
            </a:r>
            <a:endParaRPr b="1" sz="2400">
              <a:solidFill>
                <a:srgbClr val="A61C00"/>
              </a:solidFill>
            </a:endParaRPr>
          </a:p>
        </p:txBody>
      </p:sp>
      <p:sp>
        <p:nvSpPr>
          <p:cNvPr id="90" name="Google Shape;90;p17"/>
          <p:cNvSpPr txBox="1"/>
          <p:nvPr/>
        </p:nvSpPr>
        <p:spPr>
          <a:xfrm>
            <a:off x="70350" y="587700"/>
            <a:ext cx="5475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latin typeface="Comfortaa"/>
                <a:ea typeface="Comfortaa"/>
                <a:cs typeface="Comfortaa"/>
                <a:sym typeface="Comfortaa"/>
              </a:rPr>
              <a:t>Bar Plots </a:t>
            </a:r>
            <a:endParaRPr b="1" sz="2400">
              <a:latin typeface="Comfortaa"/>
              <a:ea typeface="Comfortaa"/>
              <a:cs typeface="Comfortaa"/>
              <a:sym typeface="Comfortaa"/>
            </a:endParaRPr>
          </a:p>
        </p:txBody>
      </p:sp>
      <p:sp>
        <p:nvSpPr>
          <p:cNvPr id="91" name="Google Shape;91;p17"/>
          <p:cNvSpPr txBox="1"/>
          <p:nvPr/>
        </p:nvSpPr>
        <p:spPr>
          <a:xfrm>
            <a:off x="190875" y="1446600"/>
            <a:ext cx="395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92" name="Google Shape;92;p17"/>
          <p:cNvPicPr preferRelativeResize="0"/>
          <p:nvPr/>
        </p:nvPicPr>
        <p:blipFill>
          <a:blip r:embed="rId3">
            <a:alphaModFix/>
          </a:blip>
          <a:stretch>
            <a:fillRect/>
          </a:stretch>
        </p:blipFill>
        <p:spPr>
          <a:xfrm>
            <a:off x="5098850" y="1176825"/>
            <a:ext cx="3540625" cy="1947450"/>
          </a:xfrm>
          <a:prstGeom prst="rect">
            <a:avLst/>
          </a:prstGeom>
          <a:noFill/>
          <a:ln>
            <a:noFill/>
          </a:ln>
        </p:spPr>
      </p:pic>
      <p:pic>
        <p:nvPicPr>
          <p:cNvPr id="93" name="Google Shape;93;p17"/>
          <p:cNvPicPr preferRelativeResize="0"/>
          <p:nvPr/>
        </p:nvPicPr>
        <p:blipFill>
          <a:blip r:embed="rId4">
            <a:alphaModFix/>
          </a:blip>
          <a:stretch>
            <a:fillRect/>
          </a:stretch>
        </p:blipFill>
        <p:spPr>
          <a:xfrm>
            <a:off x="668997" y="1176813"/>
            <a:ext cx="3289075" cy="2029475"/>
          </a:xfrm>
          <a:prstGeom prst="rect">
            <a:avLst/>
          </a:prstGeom>
          <a:noFill/>
          <a:ln>
            <a:noFill/>
          </a:ln>
        </p:spPr>
      </p:pic>
      <p:pic>
        <p:nvPicPr>
          <p:cNvPr id="94" name="Google Shape;94;p17"/>
          <p:cNvPicPr preferRelativeResize="0"/>
          <p:nvPr/>
        </p:nvPicPr>
        <p:blipFill>
          <a:blip r:embed="rId5">
            <a:alphaModFix/>
          </a:blip>
          <a:stretch>
            <a:fillRect/>
          </a:stretch>
        </p:blipFill>
        <p:spPr>
          <a:xfrm>
            <a:off x="904125" y="3241300"/>
            <a:ext cx="3124275" cy="1902200"/>
          </a:xfrm>
          <a:prstGeom prst="rect">
            <a:avLst/>
          </a:prstGeom>
          <a:noFill/>
          <a:ln>
            <a:noFill/>
          </a:ln>
        </p:spPr>
      </p:pic>
      <p:pic>
        <p:nvPicPr>
          <p:cNvPr id="95" name="Google Shape;95;p17"/>
          <p:cNvPicPr preferRelativeResize="0"/>
          <p:nvPr/>
        </p:nvPicPr>
        <p:blipFill>
          <a:blip r:embed="rId6">
            <a:alphaModFix/>
          </a:blip>
          <a:stretch>
            <a:fillRect/>
          </a:stretch>
        </p:blipFill>
        <p:spPr>
          <a:xfrm>
            <a:off x="5189675" y="3280913"/>
            <a:ext cx="3540625" cy="182296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271500" y="123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620">
                <a:solidFill>
                  <a:srgbClr val="85200C"/>
                </a:solidFill>
              </a:rPr>
              <a:t>Distribution plots for different independent variables as per target variable labels</a:t>
            </a:r>
            <a:endParaRPr b="1" sz="1620">
              <a:solidFill>
                <a:srgbClr val="85200C"/>
              </a:solidFill>
            </a:endParaRPr>
          </a:p>
        </p:txBody>
      </p:sp>
      <p:pic>
        <p:nvPicPr>
          <p:cNvPr id="101" name="Google Shape;101;p18"/>
          <p:cNvPicPr preferRelativeResize="0"/>
          <p:nvPr/>
        </p:nvPicPr>
        <p:blipFill>
          <a:blip r:embed="rId3">
            <a:alphaModFix/>
          </a:blip>
          <a:stretch>
            <a:fillRect/>
          </a:stretch>
        </p:blipFill>
        <p:spPr>
          <a:xfrm>
            <a:off x="437875" y="1261350"/>
            <a:ext cx="3299100" cy="1541450"/>
          </a:xfrm>
          <a:prstGeom prst="rect">
            <a:avLst/>
          </a:prstGeom>
          <a:noFill/>
          <a:ln>
            <a:noFill/>
          </a:ln>
        </p:spPr>
      </p:pic>
      <p:sp>
        <p:nvSpPr>
          <p:cNvPr id="102" name="Google Shape;102;p18"/>
          <p:cNvSpPr txBox="1"/>
          <p:nvPr/>
        </p:nvSpPr>
        <p:spPr>
          <a:xfrm>
            <a:off x="397677" y="753450"/>
            <a:ext cx="3299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50">
                <a:solidFill>
                  <a:schemeClr val="accent2"/>
                </a:solidFill>
                <a:highlight>
                  <a:srgbClr val="FFFFFF"/>
                </a:highlight>
                <a:latin typeface="Courier New"/>
                <a:ea typeface="Courier New"/>
                <a:cs typeface="Courier New"/>
                <a:sym typeface="Courier New"/>
              </a:rPr>
              <a:t>Ten Year CHD Values for different age values</a:t>
            </a:r>
            <a:endParaRPr/>
          </a:p>
        </p:txBody>
      </p:sp>
      <p:sp>
        <p:nvSpPr>
          <p:cNvPr id="103" name="Google Shape;103;p18"/>
          <p:cNvSpPr txBox="1"/>
          <p:nvPr/>
        </p:nvSpPr>
        <p:spPr>
          <a:xfrm>
            <a:off x="4771800" y="753450"/>
            <a:ext cx="3676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50">
                <a:solidFill>
                  <a:schemeClr val="accent2"/>
                </a:solidFill>
                <a:highlight>
                  <a:srgbClr val="FFFFFF"/>
                </a:highlight>
                <a:latin typeface="Courier New"/>
                <a:ea typeface="Courier New"/>
                <a:cs typeface="Courier New"/>
                <a:sym typeface="Courier New"/>
              </a:rPr>
              <a:t>Ten Year CHD Values for different totChol values</a:t>
            </a:r>
            <a:endParaRPr/>
          </a:p>
        </p:txBody>
      </p:sp>
      <p:pic>
        <p:nvPicPr>
          <p:cNvPr id="104" name="Google Shape;104;p18"/>
          <p:cNvPicPr preferRelativeResize="0"/>
          <p:nvPr/>
        </p:nvPicPr>
        <p:blipFill>
          <a:blip r:embed="rId4">
            <a:alphaModFix/>
          </a:blip>
          <a:stretch>
            <a:fillRect/>
          </a:stretch>
        </p:blipFill>
        <p:spPr>
          <a:xfrm>
            <a:off x="4648800" y="1318525"/>
            <a:ext cx="4030850" cy="1541450"/>
          </a:xfrm>
          <a:prstGeom prst="rect">
            <a:avLst/>
          </a:prstGeom>
          <a:noFill/>
          <a:ln>
            <a:noFill/>
          </a:ln>
        </p:spPr>
      </p:pic>
      <p:pic>
        <p:nvPicPr>
          <p:cNvPr id="105" name="Google Shape;105;p18"/>
          <p:cNvPicPr preferRelativeResize="0"/>
          <p:nvPr/>
        </p:nvPicPr>
        <p:blipFill>
          <a:blip r:embed="rId5">
            <a:alphaModFix/>
          </a:blip>
          <a:stretch>
            <a:fillRect/>
          </a:stretch>
        </p:blipFill>
        <p:spPr>
          <a:xfrm>
            <a:off x="582650" y="3367875"/>
            <a:ext cx="3013775" cy="1623225"/>
          </a:xfrm>
          <a:prstGeom prst="rect">
            <a:avLst/>
          </a:prstGeom>
          <a:noFill/>
          <a:ln>
            <a:noFill/>
          </a:ln>
        </p:spPr>
      </p:pic>
      <p:sp>
        <p:nvSpPr>
          <p:cNvPr id="106" name="Google Shape;106;p18"/>
          <p:cNvSpPr txBox="1"/>
          <p:nvPr/>
        </p:nvSpPr>
        <p:spPr>
          <a:xfrm>
            <a:off x="683125" y="2967675"/>
            <a:ext cx="3124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50">
                <a:solidFill>
                  <a:schemeClr val="accent2"/>
                </a:solidFill>
                <a:highlight>
                  <a:srgbClr val="FFFFFF"/>
                </a:highlight>
                <a:latin typeface="Courier New"/>
                <a:ea typeface="Courier New"/>
                <a:cs typeface="Courier New"/>
                <a:sym typeface="Courier New"/>
              </a:rPr>
              <a:t>Ten Year CHD Values for different sysBP values</a:t>
            </a:r>
            <a:endParaRPr/>
          </a:p>
        </p:txBody>
      </p:sp>
      <p:pic>
        <p:nvPicPr>
          <p:cNvPr id="107" name="Google Shape;107;p18"/>
          <p:cNvPicPr preferRelativeResize="0"/>
          <p:nvPr/>
        </p:nvPicPr>
        <p:blipFill>
          <a:blip r:embed="rId6">
            <a:alphaModFix/>
          </a:blip>
          <a:stretch>
            <a:fillRect/>
          </a:stretch>
        </p:blipFill>
        <p:spPr>
          <a:xfrm>
            <a:off x="4882300" y="3367875"/>
            <a:ext cx="3737075" cy="1623225"/>
          </a:xfrm>
          <a:prstGeom prst="rect">
            <a:avLst/>
          </a:prstGeom>
          <a:noFill/>
          <a:ln>
            <a:noFill/>
          </a:ln>
        </p:spPr>
      </p:pic>
      <p:sp>
        <p:nvSpPr>
          <p:cNvPr id="108" name="Google Shape;108;p18"/>
          <p:cNvSpPr txBox="1"/>
          <p:nvPr/>
        </p:nvSpPr>
        <p:spPr>
          <a:xfrm>
            <a:off x="5073175" y="3033850"/>
            <a:ext cx="3445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50">
                <a:solidFill>
                  <a:schemeClr val="accent2"/>
                </a:solidFill>
                <a:highlight>
                  <a:srgbClr val="FFFFFF"/>
                </a:highlight>
                <a:latin typeface="Courier New"/>
                <a:ea typeface="Courier New"/>
                <a:cs typeface="Courier New"/>
                <a:sym typeface="Courier New"/>
              </a:rPr>
              <a:t>Ten Year CHD Values for different diaBP values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271500" y="123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720">
                <a:solidFill>
                  <a:srgbClr val="85200C"/>
                </a:solidFill>
              </a:rPr>
              <a:t>Distribution plots for different independent variables as per target variable labels</a:t>
            </a:r>
            <a:endParaRPr b="1" sz="1720">
              <a:solidFill>
                <a:srgbClr val="85200C"/>
              </a:solidFill>
            </a:endParaRPr>
          </a:p>
        </p:txBody>
      </p:sp>
      <p:sp>
        <p:nvSpPr>
          <p:cNvPr id="114" name="Google Shape;114;p19"/>
          <p:cNvSpPr txBox="1"/>
          <p:nvPr/>
        </p:nvSpPr>
        <p:spPr>
          <a:xfrm>
            <a:off x="397675" y="753450"/>
            <a:ext cx="37371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50">
                <a:solidFill>
                  <a:schemeClr val="accent2"/>
                </a:solidFill>
                <a:highlight>
                  <a:srgbClr val="FFFFFF"/>
                </a:highlight>
                <a:latin typeface="Courier New"/>
                <a:ea typeface="Courier New"/>
                <a:cs typeface="Courier New"/>
                <a:sym typeface="Courier New"/>
              </a:rPr>
              <a:t>Ten Year CHD Values for different BMI values</a:t>
            </a:r>
            <a:endParaRPr/>
          </a:p>
        </p:txBody>
      </p:sp>
      <p:sp>
        <p:nvSpPr>
          <p:cNvPr id="115" name="Google Shape;115;p19"/>
          <p:cNvSpPr txBox="1"/>
          <p:nvPr/>
        </p:nvSpPr>
        <p:spPr>
          <a:xfrm>
            <a:off x="4882300" y="496775"/>
            <a:ext cx="4651200" cy="5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 sz="1050">
                <a:solidFill>
                  <a:schemeClr val="accent2"/>
                </a:solidFill>
                <a:highlight>
                  <a:srgbClr val="FFFFFF"/>
                </a:highlight>
                <a:latin typeface="Courier New"/>
                <a:ea typeface="Courier New"/>
                <a:cs typeface="Courier New"/>
                <a:sym typeface="Courier New"/>
              </a:rPr>
              <a:t>Ten Year CHD Values for different heart Rate values</a:t>
            </a:r>
            <a:endParaRPr/>
          </a:p>
        </p:txBody>
      </p:sp>
      <p:sp>
        <p:nvSpPr>
          <p:cNvPr id="116" name="Google Shape;116;p19"/>
          <p:cNvSpPr txBox="1"/>
          <p:nvPr/>
        </p:nvSpPr>
        <p:spPr>
          <a:xfrm>
            <a:off x="683125" y="2756725"/>
            <a:ext cx="3737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50">
                <a:solidFill>
                  <a:schemeClr val="accent2"/>
                </a:solidFill>
                <a:highlight>
                  <a:srgbClr val="FFFFFF"/>
                </a:highlight>
                <a:latin typeface="Courier New"/>
                <a:ea typeface="Courier New"/>
                <a:cs typeface="Courier New"/>
                <a:sym typeface="Courier New"/>
              </a:rPr>
              <a:t>Ten Year CHD Values for different glucose values</a:t>
            </a:r>
            <a:endParaRPr/>
          </a:p>
        </p:txBody>
      </p:sp>
      <p:sp>
        <p:nvSpPr>
          <p:cNvPr id="117" name="Google Shape;117;p19"/>
          <p:cNvSpPr txBox="1"/>
          <p:nvPr/>
        </p:nvSpPr>
        <p:spPr>
          <a:xfrm>
            <a:off x="5002850" y="2800900"/>
            <a:ext cx="40584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50">
                <a:solidFill>
                  <a:schemeClr val="accent2"/>
                </a:solidFill>
                <a:highlight>
                  <a:srgbClr val="FFFFFF"/>
                </a:highlight>
                <a:latin typeface="Courier New"/>
                <a:ea typeface="Courier New"/>
                <a:cs typeface="Courier New"/>
                <a:sym typeface="Courier New"/>
              </a:rPr>
              <a:t>Ten Year CHD Values for different cigsPerDay values</a:t>
            </a:r>
            <a:endParaRPr/>
          </a:p>
        </p:txBody>
      </p:sp>
      <p:pic>
        <p:nvPicPr>
          <p:cNvPr id="118" name="Google Shape;118;p19"/>
          <p:cNvPicPr preferRelativeResize="0"/>
          <p:nvPr/>
        </p:nvPicPr>
        <p:blipFill>
          <a:blip r:embed="rId3">
            <a:alphaModFix/>
          </a:blip>
          <a:stretch>
            <a:fillRect/>
          </a:stretch>
        </p:blipFill>
        <p:spPr>
          <a:xfrm>
            <a:off x="397688" y="1058675"/>
            <a:ext cx="3737075" cy="1645450"/>
          </a:xfrm>
          <a:prstGeom prst="rect">
            <a:avLst/>
          </a:prstGeom>
          <a:noFill/>
          <a:ln>
            <a:noFill/>
          </a:ln>
        </p:spPr>
      </p:pic>
      <p:pic>
        <p:nvPicPr>
          <p:cNvPr id="119" name="Google Shape;119;p19"/>
          <p:cNvPicPr preferRelativeResize="0"/>
          <p:nvPr/>
        </p:nvPicPr>
        <p:blipFill>
          <a:blip r:embed="rId4">
            <a:alphaModFix/>
          </a:blip>
          <a:stretch>
            <a:fillRect/>
          </a:stretch>
        </p:blipFill>
        <p:spPr>
          <a:xfrm>
            <a:off x="4742775" y="1058675"/>
            <a:ext cx="3667125" cy="1645450"/>
          </a:xfrm>
          <a:prstGeom prst="rect">
            <a:avLst/>
          </a:prstGeom>
          <a:noFill/>
          <a:ln>
            <a:noFill/>
          </a:ln>
        </p:spPr>
      </p:pic>
      <p:pic>
        <p:nvPicPr>
          <p:cNvPr id="120" name="Google Shape;120;p19"/>
          <p:cNvPicPr preferRelativeResize="0"/>
          <p:nvPr/>
        </p:nvPicPr>
        <p:blipFill>
          <a:blip r:embed="rId5">
            <a:alphaModFix/>
          </a:blip>
          <a:stretch>
            <a:fillRect/>
          </a:stretch>
        </p:blipFill>
        <p:spPr>
          <a:xfrm>
            <a:off x="572625" y="3264625"/>
            <a:ext cx="3556300" cy="1705175"/>
          </a:xfrm>
          <a:prstGeom prst="rect">
            <a:avLst/>
          </a:prstGeom>
          <a:noFill/>
          <a:ln>
            <a:noFill/>
          </a:ln>
        </p:spPr>
      </p:pic>
      <p:pic>
        <p:nvPicPr>
          <p:cNvPr id="121" name="Google Shape;121;p19"/>
          <p:cNvPicPr preferRelativeResize="0"/>
          <p:nvPr/>
        </p:nvPicPr>
        <p:blipFill>
          <a:blip r:embed="rId6">
            <a:alphaModFix/>
          </a:blip>
          <a:stretch>
            <a:fillRect/>
          </a:stretch>
        </p:blipFill>
        <p:spPr>
          <a:xfrm>
            <a:off x="4742775" y="3405575"/>
            <a:ext cx="4058400" cy="1564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0"/>
          <p:cNvPicPr preferRelativeResize="0"/>
          <p:nvPr/>
        </p:nvPicPr>
        <p:blipFill>
          <a:blip r:embed="rId3">
            <a:alphaModFix/>
          </a:blip>
          <a:stretch>
            <a:fillRect/>
          </a:stretch>
        </p:blipFill>
        <p:spPr>
          <a:xfrm>
            <a:off x="232775" y="1381900"/>
            <a:ext cx="8839202" cy="2746975"/>
          </a:xfrm>
          <a:prstGeom prst="rect">
            <a:avLst/>
          </a:prstGeom>
          <a:noFill/>
          <a:ln>
            <a:noFill/>
          </a:ln>
        </p:spPr>
      </p:pic>
      <p:sp>
        <p:nvSpPr>
          <p:cNvPr id="127" name="Google Shape;127;p20"/>
          <p:cNvSpPr txBox="1"/>
          <p:nvPr/>
        </p:nvSpPr>
        <p:spPr>
          <a:xfrm>
            <a:off x="1516900" y="140650"/>
            <a:ext cx="6650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rgbClr val="85200C"/>
                </a:solidFill>
              </a:rPr>
              <a:t>Outlier Detection using Box Plot</a:t>
            </a:r>
            <a:endParaRPr b="1" sz="2100">
              <a:solidFill>
                <a:srgbClr val="85200C"/>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1"/>
          <p:cNvPicPr preferRelativeResize="0"/>
          <p:nvPr/>
        </p:nvPicPr>
        <p:blipFill>
          <a:blip r:embed="rId3">
            <a:alphaModFix/>
          </a:blip>
          <a:stretch>
            <a:fillRect/>
          </a:stretch>
        </p:blipFill>
        <p:spPr>
          <a:xfrm>
            <a:off x="86250" y="1537000"/>
            <a:ext cx="8971499" cy="2581825"/>
          </a:xfrm>
          <a:prstGeom prst="rect">
            <a:avLst/>
          </a:prstGeom>
          <a:noFill/>
          <a:ln>
            <a:noFill/>
          </a:ln>
        </p:spPr>
      </p:pic>
      <p:sp>
        <p:nvSpPr>
          <p:cNvPr id="133" name="Google Shape;133;p21"/>
          <p:cNvSpPr txBox="1"/>
          <p:nvPr/>
        </p:nvSpPr>
        <p:spPr>
          <a:xfrm>
            <a:off x="1516900" y="140650"/>
            <a:ext cx="6650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rgbClr val="85200C"/>
                </a:solidFill>
              </a:rPr>
              <a:t>Outlier Detection using Box Plot</a:t>
            </a:r>
            <a:endParaRPr b="1" sz="2100">
              <a:solidFill>
                <a:srgbClr val="85200C"/>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