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D291B17-9318-49DB-B28B-6E5994AE9581}" type="datetime1">
              <a:rPr lang="en-US" smtClean="0"/>
              <a:pPr/>
              <a:t>3/26/2024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pPr/>
              <a:t>3/26/2024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pPr/>
              <a:t>3/26/2024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DB4ED54-5B5E-4A04-93D3-5772E3CE3818}" type="datetime1">
              <a:rPr lang="en-US" smtClean="0"/>
              <a:pPr/>
              <a:t>3/26/2024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E50D6-574B-40AF-946F-D52A04ADE379}" type="datetime1">
              <a:rPr lang="en-US" smtClean="0"/>
              <a:pPr/>
              <a:t>3/26/2024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2884F1-FFEA-405F-9602-3DCA865EDA4E}" type="datetime1">
              <a:rPr lang="en-US" smtClean="0"/>
              <a:pPr/>
              <a:t>3/26/2024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7E18DB4A-8810-4A10-AD5C-D5E2C667F5B3}" type="datetime1">
              <a:rPr lang="en-US" smtClean="0"/>
              <a:pPr/>
              <a:t>3/26/2024</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pPr algn="l"/>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ED291B17-9318-49DB-B28B-6E5994AE9581}" type="datetime1">
              <a:rPr lang="en-US" smtClean="0"/>
              <a:pPr/>
              <a:t>3/26/2024</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A98EE3D-8CD1-4C3F-BD1C-C98C9596463C}" type="slidenum">
              <a:rPr lang="en-US" smtClean="0"/>
              <a:pPr/>
              <a:t>‹#›</a:t>
            </a:fld>
            <a:endParaRPr lang="en-US"/>
          </a:p>
        </p:txBody>
      </p:sp>
      <p:pic>
        <p:nvPicPr>
          <p:cNvPr id="18" name="Picture 1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3101" y="4586364"/>
            <a:ext cx="8674100" cy="1323439"/>
          </a:xfrm>
          <a:prstGeom prst="rect">
            <a:avLst/>
          </a:prstGeom>
          <a:solidFill>
            <a:schemeClr val="bg2">
              <a:lumMod val="90000"/>
            </a:schemeClr>
          </a:solid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1.SAKTHI M</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2.PSV COLLEGE OF ENGINEERING AND TECHNOLOGY</a:t>
            </a:r>
          </a:p>
          <a:p>
            <a:r>
              <a:rPr lang="en-US" sz="2000" b="1" dirty="0" smtClean="0">
                <a:solidFill>
                  <a:schemeClr val="accent1">
                    <a:lumMod val="75000"/>
                  </a:schemeClr>
                </a:solidFill>
                <a:latin typeface="Arial"/>
                <a:cs typeface="Arial"/>
              </a:rPr>
              <a:t>	3.BE-COMPUTER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0"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255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itchFamily="18" charset="0"/>
                <a:ea typeface="+mn-lt"/>
                <a:cs typeface="Times New Roman" pitchFamily="18" charset="0"/>
              </a:rPr>
              <a:t>Problem </a:t>
            </a:r>
            <a:r>
              <a:rPr lang="en-US" sz="2000" b="1" dirty="0" smtClean="0">
                <a:latin typeface="Times New Roman" pitchFamily="18" charset="0"/>
                <a:ea typeface="+mn-lt"/>
                <a:cs typeface="Times New Roman" pitchFamily="18" charset="0"/>
              </a:rPr>
              <a:t>Statement</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Proposed System/Solution</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System Development Approach </a:t>
            </a:r>
            <a:r>
              <a:rPr lang="en-US" sz="2000" dirty="0">
                <a:latin typeface="Times New Roman" pitchFamily="18" charset="0"/>
                <a:ea typeface="+mn-lt"/>
                <a:cs typeface="Times New Roman" pitchFamily="18" charset="0"/>
              </a:rPr>
              <a:t> </a:t>
            </a:r>
            <a:endParaRPr lang="en-US" dirty="0">
              <a:latin typeface="Times New Roman" pitchFamily="18" charset="0"/>
              <a:ea typeface="+mn-lt"/>
              <a:cs typeface="Times New Roman" pitchFamily="18" charset="0"/>
            </a:endParaRPr>
          </a:p>
          <a:p>
            <a:pPr marL="305435" indent="-305435"/>
            <a:r>
              <a:rPr lang="en-US" sz="2000" b="1" dirty="0">
                <a:latin typeface="Times New Roman" pitchFamily="18" charset="0"/>
                <a:ea typeface="+mn-lt"/>
                <a:cs typeface="Times New Roman" pitchFamily="18" charset="0"/>
              </a:rPr>
              <a:t>Algorithm &amp; Deployment  </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Result </a:t>
            </a:r>
          </a:p>
          <a:p>
            <a:pPr marL="305435" indent="-305435"/>
            <a:r>
              <a:rPr lang="en-US" sz="2000" b="1" dirty="0">
                <a:latin typeface="Times New Roman" pitchFamily="18" charset="0"/>
                <a:ea typeface="+mn-lt"/>
                <a:cs typeface="Times New Roman" pitchFamily="18" charset="0"/>
              </a:rPr>
              <a:t>Conclusion</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Future Scope</a:t>
            </a:r>
          </a:p>
          <a:p>
            <a:pPr marL="305435" indent="-305435"/>
            <a:r>
              <a:rPr lang="en-US" sz="2000" b="1" dirty="0">
                <a:latin typeface="Times New Roman" pitchFamily="18" charset="0"/>
                <a:ea typeface="+mn-lt"/>
                <a:cs typeface="Times New Roman" pitchFamily="18" charset="0"/>
              </a:rPr>
              <a:t>References</a:t>
            </a:r>
            <a:endParaRPr lang="en-US" dirty="0">
              <a:latin typeface="Times New Roman" pitchFamily="18" charset="0"/>
              <a:cs typeface="Times New Roman" pitchFamily="18" charset="0"/>
            </a:endParaRPr>
          </a:p>
          <a:p>
            <a:pPr marL="305435" indent="-305435"/>
            <a:endParaRPr lang="en-US" dirty="0">
              <a:latin typeface="Arial"/>
              <a:cs typeface="Arial"/>
            </a:endParaRPr>
          </a:p>
        </p:txBody>
      </p:sp>
      <p:pic>
        <p:nvPicPr>
          <p:cNvPr id="5" name="Picture 4" descr="keylogger-banner.png"/>
          <p:cNvPicPr>
            <a:picLocks noChangeAspect="1"/>
          </p:cNvPicPr>
          <p:nvPr/>
        </p:nvPicPr>
        <p:blipFill>
          <a:blip r:embed="rId2"/>
          <a:stretch>
            <a:fillRect/>
          </a:stretch>
        </p:blipFill>
        <p:spPr>
          <a:xfrm>
            <a:off x="7502531" y="3352800"/>
            <a:ext cx="4324343" cy="2620962"/>
          </a:xfrm>
          <a:prstGeom prst="rect">
            <a:avLst/>
          </a:prstGeom>
        </p:spPr>
      </p:pic>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dirty="0" smtClean="0">
                <a:latin typeface="Times New Roman" pitchFamily="18" charset="0"/>
                <a:cs typeface="Times New Roman" pitchFamily="18" charset="0"/>
              </a:rPr>
              <a:t> It's challenging to covertly install a hardware keylogger on another person's device. To tackle this issue, We are therefore using a software keylogger that can be remotely installed on a person's PC to resolve this problem.</a:t>
            </a:r>
          </a:p>
          <a:p>
            <a:pPr marL="305435" indent="-305435"/>
            <a:r>
              <a:rPr lang="en-US" sz="2000" dirty="0" smtClean="0">
                <a:latin typeface="Times New Roman" pitchFamily="18" charset="0"/>
                <a:cs typeface="Times New Roman" pitchFamily="18" charset="0"/>
              </a:rPr>
              <a:t>Keyloggers are dangerous because they steal personal information, passwords, and sensitive data right from under your fingertips.</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Data Collection:</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Gather historical data on bike rentals, including time, date, location, and other relevant factors.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Utilize real-time data sources, such as weather conditions, events, and holidays, to enhance prediction accuracy.</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Data </a:t>
            </a:r>
            <a:r>
              <a:rPr lang="en-IN" sz="1400" b="1" dirty="0" err="1">
                <a:latin typeface="Times New Roman" pitchFamily="18" charset="0"/>
                <a:ea typeface="+mn-lt"/>
                <a:cs typeface="Times New Roman" pitchFamily="18" charset="0"/>
              </a:rPr>
              <a:t>Preprocessing</a:t>
            </a:r>
            <a:r>
              <a:rPr lang="en-IN" sz="1400" b="1" dirty="0">
                <a:latin typeface="Times New Roman" pitchFamily="18" charset="0"/>
                <a:ea typeface="+mn-lt"/>
                <a:cs typeface="Times New Roman" pitchFamily="18" charset="0"/>
              </a:rPr>
              <a:t>:</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Clean and </a:t>
            </a:r>
            <a:r>
              <a:rPr lang="en-IN" sz="1400" b="1" dirty="0" err="1">
                <a:latin typeface="Times New Roman" pitchFamily="18" charset="0"/>
                <a:ea typeface="+mn-lt"/>
                <a:cs typeface="Times New Roman" pitchFamily="18" charset="0"/>
              </a:rPr>
              <a:t>preprocess</a:t>
            </a:r>
            <a:r>
              <a:rPr lang="en-IN" sz="1400" b="1" dirty="0">
                <a:latin typeface="Times New Roman" pitchFamily="18" charset="0"/>
                <a:ea typeface="+mn-lt"/>
                <a:cs typeface="Times New Roman" pitchFamily="18" charset="0"/>
              </a:rPr>
              <a:t> the collected data to handle missing values, outliers, and inconsistencies.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Feature engineering to extract relevant features from the data that might impact bike demand.</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Machine Learning Algorithm:</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Deployment:</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Develop a user-friendly interface or application that provides real-time predictions for bike counts at different hours.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Evaluation:</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Fine-tune the model based on feedback and continuous monitoring of prediction accuracy.</a:t>
            </a:r>
            <a:endParaRPr lang="en-IN" sz="1400" b="1" dirty="0">
              <a:latin typeface="Times New Roman" pitchFamily="18" charset="0"/>
              <a:cs typeface="Times New Roman" pitchFamily="18" charset="0"/>
            </a:endParaRPr>
          </a:p>
          <a:p>
            <a:pPr marL="629920" lvl="1" indent="-305435"/>
            <a:r>
              <a:rPr lang="en-IN" sz="1400" dirty="0">
                <a:latin typeface="Times New Roman" pitchFamily="18" charset="0"/>
                <a:ea typeface="+mn-lt"/>
                <a:cs typeface="Times New Roman" pitchFamily="18" charset="0"/>
              </a:rPr>
              <a:t>Result:</a:t>
            </a:r>
            <a:endParaRPr lang="en-IN" sz="14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262743" y="1783560"/>
            <a:ext cx="10363200" cy="4572000"/>
          </a:xfrm>
        </p:spPr>
        <p:txBody>
          <a:bodyPr/>
          <a:lstStyle/>
          <a:p>
            <a:pPr marL="0" indent="0">
              <a:buNone/>
            </a:pPr>
            <a:r>
              <a:rPr lang="en-IN" sz="1800" b="1" dirty="0">
                <a:latin typeface="Times New Roman" pitchFamily="18" charset="0"/>
                <a:ea typeface="+mn-lt"/>
                <a:cs typeface="Times New Roman"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itchFamily="18" charset="0"/>
              <a:cs typeface="Times New Roman" pitchFamily="18" charset="0"/>
            </a:endParaRPr>
          </a:p>
          <a:p>
            <a:pPr marL="305435" indent="-305435"/>
            <a:r>
              <a:rPr lang="en-IN" sz="1800" b="1" dirty="0">
                <a:latin typeface="Times New Roman" pitchFamily="18" charset="0"/>
                <a:cs typeface="Times New Roman" pitchFamily="18" charset="0"/>
              </a:rPr>
              <a:t>System requirements</a:t>
            </a:r>
          </a:p>
          <a:p>
            <a:pPr marL="305435" indent="-305435"/>
            <a:r>
              <a:rPr lang="en-IN" sz="1800" b="1" dirty="0">
                <a:latin typeface="Times New Roman" pitchFamily="18" charset="0"/>
                <a:cs typeface="Times New Roman" pitchFamily="18" charset="0"/>
              </a:rPr>
              <a:t>Library required to build the model</a:t>
            </a:r>
          </a:p>
        </p:txBody>
      </p:sp>
      <p:pic>
        <p:nvPicPr>
          <p:cNvPr id="4" name="Picture 3" descr="download.jpg"/>
          <p:cNvPicPr>
            <a:picLocks noChangeAspect="1"/>
          </p:cNvPicPr>
          <p:nvPr/>
        </p:nvPicPr>
        <p:blipFill>
          <a:blip r:embed="rId2"/>
          <a:stretch>
            <a:fillRect/>
          </a:stretch>
        </p:blipFill>
        <p:spPr>
          <a:xfrm>
            <a:off x="6705600" y="3517900"/>
            <a:ext cx="3232150" cy="1810004"/>
          </a:xfrm>
          <a:prstGeom prst="rect">
            <a:avLst/>
          </a:prstGeom>
        </p:spPr>
      </p:pic>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5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r>
              <a:rPr lang="en-IN" sz="1400" dirty="0">
                <a:latin typeface="Times New Roman" pitchFamily="18" charset="0"/>
                <a:ea typeface="+mn-lt"/>
                <a:cs typeface="Times New Roman" pitchFamily="18" charset="0"/>
              </a:rPr>
              <a:t>:</a:t>
            </a:r>
            <a:endParaRPr lang="en-IN" sz="1400"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Algorithm Selection:</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Data Input:</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Training Process:</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Explain how the algorithm is trained using historical data. Highlight any specific considerations or techniques employed, such as cross-validation or hyperparameter tuning.</a:t>
            </a:r>
            <a:endParaRPr lang="en-IN"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Prediction Process:</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dirty="0">
              <a:latin typeface="Times New Roman" pitchFamily="18" charset="0"/>
              <a:cs typeface="Times New Roman" pitchFamily="18" charset="0"/>
            </a:endParaRPr>
          </a:p>
          <a:p>
            <a:pPr marL="305435" indent="-305435"/>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400" dirty="0">
              <a:latin typeface="Times New Roman" pitchFamily="18" charset="0"/>
              <a:cs typeface="Times New Roman" pitchFamily="18" charset="0"/>
            </a:endParaRPr>
          </a:p>
        </p:txBody>
      </p:sp>
      <p:pic>
        <p:nvPicPr>
          <p:cNvPr id="4" name="Picture 3" descr="Keylogger-Process-in-User-Activity.jpg"/>
          <p:cNvPicPr>
            <a:picLocks noChangeAspect="1"/>
          </p:cNvPicPr>
          <p:nvPr/>
        </p:nvPicPr>
        <p:blipFill>
          <a:blip r:embed="rId2"/>
          <a:stretch>
            <a:fillRect/>
          </a:stretch>
        </p:blipFill>
        <p:spPr>
          <a:xfrm>
            <a:off x="3053935" y="3220183"/>
            <a:ext cx="5934075" cy="3286125"/>
          </a:xfrm>
          <a:prstGeom prst="rect">
            <a:avLst/>
          </a:prstGeo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latin typeface="Times New Roman" pitchFamily="18" charset="0"/>
              <a:cs typeface="Times New Roman" pitchFamily="18" charset="0"/>
            </a:endParaRPr>
          </a:p>
          <a:p>
            <a:pPr marL="305435" indent="-305435"/>
            <a:r>
              <a:rPr lang="en-US" sz="2000" dirty="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Times New Roman" pitchFamily="18" charset="0"/>
              <a:cs typeface="Times New Roman" pitchFamily="18" charset="0"/>
            </a:endParaRPr>
          </a:p>
          <a:p>
            <a:pPr marL="305435" indent="-305435"/>
            <a:endParaRPr lang="en-US" dirty="0">
              <a:latin typeface="Times New Roman" pitchFamily="18" charset="0"/>
              <a:cs typeface="Times New Roman"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Metro</Template>
  <TotalTime>8</TotalTime>
  <Words>648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PSVSTUDENT89</cp:lastModifiedBy>
  <cp:revision>29</cp:revision>
  <dcterms:created xsi:type="dcterms:W3CDTF">2021-05-26T16:50:10Z</dcterms:created>
  <dcterms:modified xsi:type="dcterms:W3CDTF">2024-03-26T09:51:58Z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