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7DDF13-6229-4284-8520-C4B31BDE580C}"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BD085-2D84-4B6F-9EB2-450F3647B8CC}" type="slidenum">
              <a:rPr lang="en-US" smtClean="0"/>
              <a:t>‹#›</a:t>
            </a:fld>
            <a:endParaRPr lang="en-US"/>
          </a:p>
        </p:txBody>
      </p:sp>
    </p:spTree>
    <p:extLst>
      <p:ext uri="{BB962C8B-B14F-4D97-AF65-F5344CB8AC3E}">
        <p14:creationId xmlns:p14="http://schemas.microsoft.com/office/powerpoint/2010/main" val="837507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7DDF13-6229-4284-8520-C4B31BDE580C}"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BD085-2D84-4B6F-9EB2-450F3647B8CC}" type="slidenum">
              <a:rPr lang="en-US" smtClean="0"/>
              <a:t>‹#›</a:t>
            </a:fld>
            <a:endParaRPr lang="en-US"/>
          </a:p>
        </p:txBody>
      </p:sp>
    </p:spTree>
    <p:extLst>
      <p:ext uri="{BB962C8B-B14F-4D97-AF65-F5344CB8AC3E}">
        <p14:creationId xmlns:p14="http://schemas.microsoft.com/office/powerpoint/2010/main" val="3193184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7DDF13-6229-4284-8520-C4B31BDE580C}"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BD085-2D84-4B6F-9EB2-450F3647B8CC}" type="slidenum">
              <a:rPr lang="en-US" smtClean="0"/>
              <a:t>‹#›</a:t>
            </a:fld>
            <a:endParaRPr lang="en-US"/>
          </a:p>
        </p:txBody>
      </p:sp>
    </p:spTree>
    <p:extLst>
      <p:ext uri="{BB962C8B-B14F-4D97-AF65-F5344CB8AC3E}">
        <p14:creationId xmlns:p14="http://schemas.microsoft.com/office/powerpoint/2010/main" val="53065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7DDF13-6229-4284-8520-C4B31BDE580C}"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BD085-2D84-4B6F-9EB2-450F3647B8CC}" type="slidenum">
              <a:rPr lang="en-US" smtClean="0"/>
              <a:t>‹#›</a:t>
            </a:fld>
            <a:endParaRPr lang="en-US"/>
          </a:p>
        </p:txBody>
      </p:sp>
    </p:spTree>
    <p:extLst>
      <p:ext uri="{BB962C8B-B14F-4D97-AF65-F5344CB8AC3E}">
        <p14:creationId xmlns:p14="http://schemas.microsoft.com/office/powerpoint/2010/main" val="4189715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7DDF13-6229-4284-8520-C4B31BDE580C}"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5BD085-2D84-4B6F-9EB2-450F3647B8CC}" type="slidenum">
              <a:rPr lang="en-US" smtClean="0"/>
              <a:t>‹#›</a:t>
            </a:fld>
            <a:endParaRPr lang="en-US"/>
          </a:p>
        </p:txBody>
      </p:sp>
    </p:spTree>
    <p:extLst>
      <p:ext uri="{BB962C8B-B14F-4D97-AF65-F5344CB8AC3E}">
        <p14:creationId xmlns:p14="http://schemas.microsoft.com/office/powerpoint/2010/main" val="3609781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7DDF13-6229-4284-8520-C4B31BDE580C}"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BD085-2D84-4B6F-9EB2-450F3647B8CC}" type="slidenum">
              <a:rPr lang="en-US" smtClean="0"/>
              <a:t>‹#›</a:t>
            </a:fld>
            <a:endParaRPr lang="en-US"/>
          </a:p>
        </p:txBody>
      </p:sp>
    </p:spTree>
    <p:extLst>
      <p:ext uri="{BB962C8B-B14F-4D97-AF65-F5344CB8AC3E}">
        <p14:creationId xmlns:p14="http://schemas.microsoft.com/office/powerpoint/2010/main" val="2660834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7DDF13-6229-4284-8520-C4B31BDE580C}" type="datetimeFigureOut">
              <a:rPr lang="en-US" smtClean="0"/>
              <a:t>10/10/2023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5BD085-2D84-4B6F-9EB2-450F3647B8CC}" type="slidenum">
              <a:rPr lang="en-US" smtClean="0"/>
              <a:t>‹#›</a:t>
            </a:fld>
            <a:endParaRPr lang="en-US"/>
          </a:p>
        </p:txBody>
      </p:sp>
    </p:spTree>
    <p:extLst>
      <p:ext uri="{BB962C8B-B14F-4D97-AF65-F5344CB8AC3E}">
        <p14:creationId xmlns:p14="http://schemas.microsoft.com/office/powerpoint/2010/main" val="2784660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7DDF13-6229-4284-8520-C4B31BDE580C}" type="datetimeFigureOut">
              <a:rPr lang="en-US" smtClean="0"/>
              <a:t>10/10/2023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5BD085-2D84-4B6F-9EB2-450F3647B8CC}" type="slidenum">
              <a:rPr lang="en-US" smtClean="0"/>
              <a:t>‹#›</a:t>
            </a:fld>
            <a:endParaRPr lang="en-US"/>
          </a:p>
        </p:txBody>
      </p:sp>
    </p:spTree>
    <p:extLst>
      <p:ext uri="{BB962C8B-B14F-4D97-AF65-F5344CB8AC3E}">
        <p14:creationId xmlns:p14="http://schemas.microsoft.com/office/powerpoint/2010/main" val="338088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7DDF13-6229-4284-8520-C4B31BDE580C}" type="datetimeFigureOut">
              <a:rPr lang="en-US" smtClean="0"/>
              <a:t>10/10/2023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5BD085-2D84-4B6F-9EB2-450F3647B8CC}" type="slidenum">
              <a:rPr lang="en-US" smtClean="0"/>
              <a:t>‹#›</a:t>
            </a:fld>
            <a:endParaRPr lang="en-US"/>
          </a:p>
        </p:txBody>
      </p:sp>
    </p:spTree>
    <p:extLst>
      <p:ext uri="{BB962C8B-B14F-4D97-AF65-F5344CB8AC3E}">
        <p14:creationId xmlns:p14="http://schemas.microsoft.com/office/powerpoint/2010/main" val="381937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7DDF13-6229-4284-8520-C4B31BDE580C}"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BD085-2D84-4B6F-9EB2-450F3647B8CC}" type="slidenum">
              <a:rPr lang="en-US" smtClean="0"/>
              <a:t>‹#›</a:t>
            </a:fld>
            <a:endParaRPr lang="en-US"/>
          </a:p>
        </p:txBody>
      </p:sp>
    </p:spTree>
    <p:extLst>
      <p:ext uri="{BB962C8B-B14F-4D97-AF65-F5344CB8AC3E}">
        <p14:creationId xmlns:p14="http://schemas.microsoft.com/office/powerpoint/2010/main" val="1196797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7DDF13-6229-4284-8520-C4B31BDE580C}"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5BD085-2D84-4B6F-9EB2-450F3647B8CC}" type="slidenum">
              <a:rPr lang="en-US" smtClean="0"/>
              <a:t>‹#›</a:t>
            </a:fld>
            <a:endParaRPr lang="en-US"/>
          </a:p>
        </p:txBody>
      </p:sp>
    </p:spTree>
    <p:extLst>
      <p:ext uri="{BB962C8B-B14F-4D97-AF65-F5344CB8AC3E}">
        <p14:creationId xmlns:p14="http://schemas.microsoft.com/office/powerpoint/2010/main" val="1324403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7DDF13-6229-4284-8520-C4B31BDE580C}" type="datetimeFigureOut">
              <a:rPr lang="en-US" smtClean="0"/>
              <a:t>10/10/2023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5BD085-2D84-4B6F-9EB2-450F3647B8CC}" type="slidenum">
              <a:rPr lang="en-US" smtClean="0"/>
              <a:t>‹#›</a:t>
            </a:fld>
            <a:endParaRPr lang="en-US"/>
          </a:p>
        </p:txBody>
      </p:sp>
    </p:spTree>
    <p:extLst>
      <p:ext uri="{BB962C8B-B14F-4D97-AF65-F5344CB8AC3E}">
        <p14:creationId xmlns:p14="http://schemas.microsoft.com/office/powerpoint/2010/main" val="663268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4319"/>
            <a:ext cx="9144000" cy="531631"/>
          </a:xfrm>
        </p:spPr>
        <p:txBody>
          <a:bodyPr>
            <a:normAutofit/>
          </a:bodyPr>
          <a:lstStyle/>
          <a:p>
            <a:r>
              <a:rPr lang="en-US" sz="3200" b="1" dirty="0" smtClean="0"/>
              <a:t>Stock price prediction</a:t>
            </a:r>
            <a:endParaRPr lang="en-US" sz="3200" b="1" dirty="0"/>
          </a:p>
        </p:txBody>
      </p:sp>
      <p:sp>
        <p:nvSpPr>
          <p:cNvPr id="3" name="Subtitle 2"/>
          <p:cNvSpPr>
            <a:spLocks noGrp="1"/>
          </p:cNvSpPr>
          <p:nvPr>
            <p:ph type="subTitle" idx="1"/>
          </p:nvPr>
        </p:nvSpPr>
        <p:spPr>
          <a:xfrm>
            <a:off x="1524000" y="1472792"/>
            <a:ext cx="9144000" cy="1655762"/>
          </a:xfrm>
        </p:spPr>
        <p:txBody>
          <a:bodyPr>
            <a:normAutofit fontScale="92500" lnSpcReduction="20000"/>
          </a:bodyPr>
          <a:lstStyle/>
          <a:p>
            <a:pPr algn="l"/>
            <a:r>
              <a:rPr lang="en-US" b="1" dirty="0"/>
              <a:t>Stock Price Prediction</a:t>
            </a:r>
            <a:r>
              <a:rPr lang="en-US" dirty="0"/>
              <a:t> is the task of forecasting future stock prices based on historical data and various market indicators. It involves using statistical models and machine learning algorithms to analyze financial data and make predictions about the future performance of a stock. The goal of stock price prediction is to help investors make informed investment decisions by providing a forecast of future stock prices.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128554"/>
            <a:ext cx="10058400" cy="3347561"/>
          </a:xfrm>
          <a:prstGeom prst="rect">
            <a:avLst/>
          </a:prstGeom>
        </p:spPr>
      </p:pic>
    </p:spTree>
    <p:extLst>
      <p:ext uri="{BB962C8B-B14F-4D97-AF65-F5344CB8AC3E}">
        <p14:creationId xmlns:p14="http://schemas.microsoft.com/office/powerpoint/2010/main" val="649352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59541" y="3884426"/>
            <a:ext cx="76200" cy="243821"/>
          </a:xfrm>
        </p:spPr>
        <p:txBody>
          <a:bodyPr>
            <a:normAutofit/>
          </a:bodyPr>
          <a:lstStyle/>
          <a:p>
            <a:r>
              <a:rPr lang="en-US" sz="800" dirty="0" smtClean="0"/>
              <a:t>s</a:t>
            </a:r>
            <a:endParaRPr lang="en-US" sz="800" dirty="0"/>
          </a:p>
        </p:txBody>
      </p:sp>
      <p:sp>
        <p:nvSpPr>
          <p:cNvPr id="4" name="Rectangle 1"/>
          <p:cNvSpPr>
            <a:spLocks noGrp="1" noChangeArrowheads="1"/>
          </p:cNvSpPr>
          <p:nvPr>
            <p:ph type="ctrTitle"/>
          </p:nvPr>
        </p:nvSpPr>
        <p:spPr bwMode="auto">
          <a:xfrm>
            <a:off x="496772" y="1012712"/>
            <a:ext cx="11298987" cy="507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Söhne"/>
              </a:rPr>
              <a:t/>
            </a:r>
            <a:br>
              <a:rPr kumimoji="0" lang="en-US" altLang="en-US" sz="1600" b="0" i="0" u="none" strike="noStrike" cap="none" normalizeH="0" baseline="0" dirty="0" smtClean="0">
                <a:ln>
                  <a:noFill/>
                </a:ln>
                <a:solidFill>
                  <a:schemeClr val="tx1"/>
                </a:solidFill>
                <a:effectLst/>
                <a:latin typeface="Söhne"/>
              </a:rPr>
            </a:br>
            <a:r>
              <a:rPr kumimoji="0" lang="en-US" altLang="en-US" sz="1600" b="0" i="0" u="none" strike="noStrike" cap="none" normalizeH="0" baseline="0" dirty="0" smtClean="0">
                <a:ln>
                  <a:noFill/>
                </a:ln>
                <a:solidFill>
                  <a:schemeClr val="tx1"/>
                </a:solidFill>
                <a:effectLst/>
                <a:latin typeface="Söhne"/>
              </a:rPr>
              <a:t>Stock price prediction is the process of using historical data and various techniques to forecast the future price movements of stocks or financial assets. It plays a crucial role in financial markets and investment strategies. Here's a summary of stock price prediction: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smtClean="0">
                <a:ln>
                  <a:noFill/>
                </a:ln>
                <a:solidFill>
                  <a:schemeClr val="tx1"/>
                </a:solidFill>
                <a:effectLst/>
                <a:latin typeface="Söhne"/>
              </a:rPr>
              <a:t>Data Collection: Stock price prediction starts with the collection of historical data, including stock prices, trading volumes, financial statements, economic indicators, and news sentiment data. The more data available, the better the predictions can be.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smtClean="0">
                <a:ln>
                  <a:noFill/>
                </a:ln>
                <a:solidFill>
                  <a:schemeClr val="tx1"/>
                </a:solidFill>
                <a:effectLst/>
                <a:latin typeface="Söhne"/>
              </a:rPr>
              <a:t>Data Preprocessing: Data preprocessing involves cleaning and organizing the collected data. This step may include handling missing values, removing outliers, and normalizing the data to make it suitable for modeling.</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0" i="0" u="none" strike="noStrike" cap="none" normalizeH="0" baseline="0" dirty="0" smtClean="0">
                <a:ln>
                  <a:noFill/>
                </a:ln>
                <a:solidFill>
                  <a:schemeClr val="tx1"/>
                </a:solidFill>
                <a:effectLst/>
                <a:latin typeface="Söhne"/>
              </a:rPr>
              <a:t>Feature Engineering: Feature engineering is the process of selecting and creating relevant features (variables) from the data that can impact stock prices. Common features include moving averages, technical indicators (e.g., RSI, MACD), and financial ratios.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0" i="0" u="none" strike="noStrike" cap="none" normalizeH="0" baseline="0" dirty="0" smtClean="0">
                <a:ln>
                  <a:noFill/>
                </a:ln>
                <a:solidFill>
                  <a:schemeClr val="tx1"/>
                </a:solidFill>
                <a:effectLst/>
                <a:latin typeface="Söhne"/>
              </a:rPr>
              <a:t>Model Selection: Stock price prediction models can range from traditional statistical models (e.g., ARIMA, GARCH) to more advanced machine learning algorithms (e.g., regression, decision trees, neural networks). The choice of model depends on the data and the problem at hand.</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0" i="0" u="none" strike="noStrike" cap="none" normalizeH="0" baseline="0" dirty="0" smtClean="0">
                <a:ln>
                  <a:noFill/>
                </a:ln>
                <a:solidFill>
                  <a:schemeClr val="tx1"/>
                </a:solidFill>
                <a:effectLst/>
                <a:latin typeface="Söhne"/>
              </a:rPr>
              <a:t>Training and Testing: The historical data is divided into training and testing sets. The model is trained on the training data to learn patterns and relationships. The testing data is used to evaluate the model's performance.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3105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7963"/>
            <a:ext cx="9144000" cy="706437"/>
          </a:xfrm>
        </p:spPr>
        <p:txBody>
          <a:bodyPr>
            <a:normAutofit/>
          </a:bodyPr>
          <a:lstStyle/>
          <a:p>
            <a:r>
              <a:rPr lang="en-US" sz="3200" dirty="0" smtClean="0"/>
              <a:t>Forecasting using stacked LSTM</a:t>
            </a:r>
            <a:endParaRPr lang="en-US" sz="3200" dirty="0"/>
          </a:p>
        </p:txBody>
      </p:sp>
      <p:sp>
        <p:nvSpPr>
          <p:cNvPr id="3" name="Subtitle 2"/>
          <p:cNvSpPr>
            <a:spLocks noGrp="1"/>
          </p:cNvSpPr>
          <p:nvPr>
            <p:ph type="subTitle" idx="1"/>
          </p:nvPr>
        </p:nvSpPr>
        <p:spPr>
          <a:xfrm>
            <a:off x="1641566" y="4820194"/>
            <a:ext cx="9144000" cy="1655762"/>
          </a:xfrm>
        </p:spPr>
        <p:txBody>
          <a:bodyPr/>
          <a:lstStyle/>
          <a:p>
            <a:pPr algn="l"/>
            <a:r>
              <a:rPr lang="en-US" dirty="0"/>
              <a:t>P/E, P/B, PEG, and dividend yields are four commonly used metrics that can help break down a stock's value and outlook. Any single ratio is too narrowly focused to stand alone, so combining these and other financial ratios gives a more complete picture.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0429" y="1089183"/>
            <a:ext cx="7746274" cy="3556227"/>
          </a:xfrm>
          <a:prstGeom prst="rect">
            <a:avLst/>
          </a:prstGeom>
        </p:spPr>
      </p:pic>
    </p:spTree>
    <p:extLst>
      <p:ext uri="{BB962C8B-B14F-4D97-AF65-F5344CB8AC3E}">
        <p14:creationId xmlns:p14="http://schemas.microsoft.com/office/powerpoint/2010/main" val="675225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49486" y="168775"/>
            <a:ext cx="4728754" cy="824002"/>
          </a:xfrm>
        </p:spPr>
        <p:txBody>
          <a:bodyPr>
            <a:normAutofit fontScale="90000"/>
          </a:bodyPr>
          <a:lstStyle/>
          <a:p>
            <a:r>
              <a:rPr lang="en-US" sz="3200" b="1" dirty="0" smtClean="0"/>
              <a:t>Code for stock price prediction</a:t>
            </a:r>
            <a:endParaRPr lang="en-US" sz="3200" b="1" dirty="0"/>
          </a:p>
        </p:txBody>
      </p:sp>
      <p:sp>
        <p:nvSpPr>
          <p:cNvPr id="3" name="Subtitle 2"/>
          <p:cNvSpPr>
            <a:spLocks noGrp="1"/>
          </p:cNvSpPr>
          <p:nvPr>
            <p:ph type="subTitle" idx="1"/>
          </p:nvPr>
        </p:nvSpPr>
        <p:spPr>
          <a:xfrm>
            <a:off x="431074" y="1097280"/>
            <a:ext cx="10249988" cy="2667612"/>
          </a:xfrm>
        </p:spPr>
        <p:txBody>
          <a:bodyPr>
            <a:noAutofit/>
          </a:bodyPr>
          <a:lstStyle/>
          <a:p>
            <a:pPr algn="l"/>
            <a:r>
              <a:rPr lang="en-US" sz="2000" dirty="0" smtClean="0"/>
              <a:t>import </a:t>
            </a:r>
            <a:r>
              <a:rPr lang="en-US" sz="2000" dirty="0" err="1" smtClean="0"/>
              <a:t>numpy</a:t>
            </a:r>
            <a:r>
              <a:rPr lang="en-US" sz="2000" dirty="0" smtClean="0"/>
              <a:t> as np</a:t>
            </a:r>
          </a:p>
          <a:p>
            <a:pPr algn="l"/>
            <a:r>
              <a:rPr lang="en-US" sz="2000" dirty="0" smtClean="0"/>
              <a:t>import pandas as </a:t>
            </a:r>
            <a:r>
              <a:rPr lang="en-US" sz="2000" dirty="0" err="1" smtClean="0"/>
              <a:t>pd</a:t>
            </a:r>
            <a:endParaRPr lang="en-US" sz="2000" dirty="0" smtClean="0"/>
          </a:p>
          <a:p>
            <a:pPr algn="l"/>
            <a:r>
              <a:rPr lang="en-US" sz="2000" dirty="0" smtClean="0"/>
              <a:t>import </a:t>
            </a:r>
            <a:r>
              <a:rPr lang="en-US" sz="2000" dirty="0" err="1" smtClean="0"/>
              <a:t>matplotlib.pyplot</a:t>
            </a:r>
            <a:r>
              <a:rPr lang="en-US" sz="2000" dirty="0" smtClean="0"/>
              <a:t> as </a:t>
            </a:r>
            <a:r>
              <a:rPr lang="en-US" sz="2000" dirty="0" err="1" smtClean="0"/>
              <a:t>plt</a:t>
            </a:r>
            <a:endParaRPr lang="en-US" sz="2000" dirty="0" smtClean="0"/>
          </a:p>
          <a:p>
            <a:pPr algn="l"/>
            <a:r>
              <a:rPr lang="en-US" sz="2000" dirty="0" smtClean="0"/>
              <a:t>import </a:t>
            </a:r>
            <a:r>
              <a:rPr lang="en-US" sz="2000" dirty="0" err="1" smtClean="0"/>
              <a:t>seaborn</a:t>
            </a:r>
            <a:r>
              <a:rPr lang="en-US" sz="2000" dirty="0" smtClean="0"/>
              <a:t> as </a:t>
            </a:r>
            <a:r>
              <a:rPr lang="en-US" sz="2000" dirty="0" err="1" smtClean="0"/>
              <a:t>sb</a:t>
            </a:r>
            <a:endParaRPr lang="en-US" sz="2000" dirty="0" smtClean="0"/>
          </a:p>
          <a:p>
            <a:pPr algn="l"/>
            <a:endParaRPr lang="en-US" sz="2000" dirty="0" smtClean="0"/>
          </a:p>
          <a:p>
            <a:pPr algn="l"/>
            <a:r>
              <a:rPr lang="en-US" sz="2000" dirty="0" smtClean="0"/>
              <a:t>from </a:t>
            </a:r>
            <a:r>
              <a:rPr lang="en-US" sz="2000" dirty="0" err="1" smtClean="0"/>
              <a:t>sklearn.model_selection</a:t>
            </a:r>
            <a:r>
              <a:rPr lang="en-US" sz="2000" dirty="0" smtClean="0"/>
              <a:t> import </a:t>
            </a:r>
            <a:r>
              <a:rPr lang="en-US" sz="2000" dirty="0" err="1" smtClean="0"/>
              <a:t>train_test_split</a:t>
            </a:r>
            <a:endParaRPr lang="en-US" sz="2000" dirty="0" smtClean="0"/>
          </a:p>
          <a:p>
            <a:pPr algn="l"/>
            <a:r>
              <a:rPr lang="en-US" sz="2000" dirty="0" smtClean="0"/>
              <a:t>from </a:t>
            </a:r>
            <a:r>
              <a:rPr lang="en-US" sz="2000" dirty="0" err="1" smtClean="0"/>
              <a:t>sklearn.preprocessing</a:t>
            </a:r>
            <a:r>
              <a:rPr lang="en-US" sz="2000" dirty="0" smtClean="0"/>
              <a:t> import </a:t>
            </a:r>
            <a:r>
              <a:rPr lang="en-US" sz="2000" dirty="0" err="1" smtClean="0"/>
              <a:t>StandardScaler</a:t>
            </a:r>
            <a:endParaRPr lang="en-US" sz="2000" dirty="0" smtClean="0"/>
          </a:p>
          <a:p>
            <a:pPr algn="l"/>
            <a:r>
              <a:rPr lang="en-US" sz="2000" dirty="0" smtClean="0"/>
              <a:t>from </a:t>
            </a:r>
            <a:r>
              <a:rPr lang="en-US" sz="2000" dirty="0" err="1" smtClean="0"/>
              <a:t>sklearn.linear_model</a:t>
            </a:r>
            <a:r>
              <a:rPr lang="en-US" sz="2000" dirty="0" smtClean="0"/>
              <a:t> import </a:t>
            </a:r>
            <a:r>
              <a:rPr lang="en-US" sz="2000" dirty="0" err="1" smtClean="0"/>
              <a:t>LogisticRegression</a:t>
            </a:r>
            <a:endParaRPr lang="en-US" sz="2000" dirty="0" smtClean="0"/>
          </a:p>
          <a:p>
            <a:pPr algn="l"/>
            <a:r>
              <a:rPr lang="en-US" sz="2000" dirty="0" smtClean="0"/>
              <a:t>from </a:t>
            </a:r>
            <a:r>
              <a:rPr lang="en-US" sz="2000" dirty="0" err="1" smtClean="0"/>
              <a:t>sklearn.svm</a:t>
            </a:r>
            <a:r>
              <a:rPr lang="en-US" sz="2000" dirty="0" smtClean="0"/>
              <a:t> import SVC</a:t>
            </a:r>
          </a:p>
          <a:p>
            <a:pPr algn="l"/>
            <a:r>
              <a:rPr lang="en-US" sz="2000" dirty="0" smtClean="0"/>
              <a:t>from </a:t>
            </a:r>
            <a:r>
              <a:rPr lang="en-US" sz="2000" dirty="0" err="1" smtClean="0"/>
              <a:t>xgboost</a:t>
            </a:r>
            <a:r>
              <a:rPr lang="en-US" sz="2000" dirty="0" smtClean="0"/>
              <a:t> import </a:t>
            </a:r>
            <a:r>
              <a:rPr lang="en-US" sz="2000" dirty="0" err="1" smtClean="0"/>
              <a:t>XGBClassifier</a:t>
            </a:r>
            <a:endParaRPr lang="en-US" sz="2000" dirty="0" smtClean="0"/>
          </a:p>
          <a:p>
            <a:pPr algn="l"/>
            <a:r>
              <a:rPr lang="en-US" sz="2000" dirty="0" smtClean="0"/>
              <a:t>from </a:t>
            </a:r>
            <a:r>
              <a:rPr lang="en-US" sz="2000" dirty="0" err="1" smtClean="0"/>
              <a:t>sklearn</a:t>
            </a:r>
            <a:r>
              <a:rPr lang="en-US" sz="2000" dirty="0" smtClean="0"/>
              <a:t> import metrics</a:t>
            </a:r>
          </a:p>
          <a:p>
            <a:pPr algn="l"/>
            <a:endParaRPr lang="en-US" sz="2000" dirty="0" smtClean="0"/>
          </a:p>
          <a:p>
            <a:pPr algn="l"/>
            <a:r>
              <a:rPr lang="en-US" sz="2000" dirty="0" smtClean="0"/>
              <a:t>import warnings</a:t>
            </a:r>
          </a:p>
          <a:p>
            <a:pPr algn="l"/>
            <a:r>
              <a:rPr lang="en-US" sz="2000" dirty="0" err="1" smtClean="0"/>
              <a:t>warnings.filterwarnings</a:t>
            </a:r>
            <a:r>
              <a:rPr lang="en-US" sz="2000" dirty="0" smtClean="0"/>
              <a:t>('ignore')</a:t>
            </a:r>
          </a:p>
          <a:p>
            <a:pPr algn="l"/>
            <a:endParaRPr lang="en-US" sz="2000" dirty="0"/>
          </a:p>
        </p:txBody>
      </p:sp>
    </p:spTree>
    <p:extLst>
      <p:ext uri="{BB962C8B-B14F-4D97-AF65-F5344CB8AC3E}">
        <p14:creationId xmlns:p14="http://schemas.microsoft.com/office/powerpoint/2010/main" val="3382639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28309" y="418013"/>
            <a:ext cx="3095898" cy="809897"/>
          </a:xfrm>
        </p:spPr>
        <p:txBody>
          <a:bodyPr>
            <a:noAutofit/>
          </a:bodyPr>
          <a:lstStyle/>
          <a:p>
            <a:pPr algn="l"/>
            <a:r>
              <a:rPr lang="en-US" sz="3200" b="1" dirty="0" smtClean="0"/>
              <a:t>Importing Dataset</a:t>
            </a:r>
            <a:br>
              <a:rPr lang="en-US" sz="3200" b="1" dirty="0" smtClean="0"/>
            </a:br>
            <a:endParaRPr lang="en-US" sz="3200" b="1" dirty="0"/>
          </a:p>
        </p:txBody>
      </p:sp>
      <p:sp>
        <p:nvSpPr>
          <p:cNvPr id="3" name="Subtitle 2"/>
          <p:cNvSpPr>
            <a:spLocks noGrp="1"/>
          </p:cNvSpPr>
          <p:nvPr>
            <p:ph type="subTitle" idx="1"/>
          </p:nvPr>
        </p:nvSpPr>
        <p:spPr>
          <a:xfrm>
            <a:off x="2939143" y="1484245"/>
            <a:ext cx="6074229" cy="1502229"/>
          </a:xfrm>
        </p:spPr>
        <p:txBody>
          <a:bodyPr>
            <a:normAutofit/>
          </a:bodyPr>
          <a:lstStyle/>
          <a:p>
            <a:r>
              <a:rPr lang="en-US" dirty="0" err="1"/>
              <a:t>df</a:t>
            </a:r>
            <a:r>
              <a:rPr lang="en-US" dirty="0"/>
              <a:t> = </a:t>
            </a:r>
            <a:r>
              <a:rPr lang="en-US" dirty="0" err="1"/>
              <a:t>pd.read_csv</a:t>
            </a:r>
            <a:r>
              <a:rPr lang="en-US" dirty="0"/>
              <a:t>('/content/Tesla.csv')</a:t>
            </a:r>
            <a:br>
              <a:rPr lang="en-US" dirty="0"/>
            </a:br>
            <a:r>
              <a:rPr lang="en-US" dirty="0" err="1"/>
              <a:t>df.head</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7968" y="3242809"/>
            <a:ext cx="7456063" cy="2668133"/>
          </a:xfrm>
          <a:prstGeom prst="rect">
            <a:avLst/>
          </a:prstGeom>
        </p:spPr>
      </p:pic>
    </p:spTree>
    <p:extLst>
      <p:ext uri="{BB962C8B-B14F-4D97-AF65-F5344CB8AC3E}">
        <p14:creationId xmlns:p14="http://schemas.microsoft.com/office/powerpoint/2010/main" val="1502302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1748" y="2794408"/>
            <a:ext cx="9278983" cy="3057751"/>
          </a:xfrm>
        </p:spPr>
        <p:txBody>
          <a:bodyPr>
            <a:noAutofit/>
          </a:bodyPr>
          <a:lstStyle/>
          <a:p>
            <a:pPr lvl="0" algn="l" eaLnBrk="0" fontAlgn="base" hangingPunct="0">
              <a:lnSpc>
                <a:spcPct val="100000"/>
              </a:lnSpc>
              <a:spcAft>
                <a:spcPct val="0"/>
              </a:spcAft>
            </a:pPr>
            <a:r>
              <a:rPr lang="en-US" altLang="en-US" sz="2000" dirty="0">
                <a:latin typeface="Söhne"/>
              </a:rPr>
              <a:t>Evaluation Metrics: Common evaluation metrics for stock price prediction models include Mean Absolute Error (MAE), Mean Squared Error (MSE), Root Mean Squared Error (RMSE), and accuracy. These metrics help assess how well the model's predictions match the actual stock prices.</a:t>
            </a:r>
            <a:br>
              <a:rPr lang="en-US" altLang="en-US" sz="2000" dirty="0">
                <a:latin typeface="Söhne"/>
              </a:rPr>
            </a:br>
            <a:r>
              <a:rPr lang="en-US" altLang="en-US" sz="2000" dirty="0" err="1">
                <a:latin typeface="Söhne"/>
              </a:rPr>
              <a:t>Hyperparameter</a:t>
            </a:r>
            <a:r>
              <a:rPr lang="en-US" altLang="en-US" sz="2000" dirty="0">
                <a:latin typeface="Söhne"/>
              </a:rPr>
              <a:t> Tuning: Fine-tuning model </a:t>
            </a:r>
            <a:r>
              <a:rPr lang="en-US" altLang="en-US" sz="2000" dirty="0" err="1">
                <a:latin typeface="Söhne"/>
              </a:rPr>
              <a:t>hyperparameters</a:t>
            </a:r>
            <a:r>
              <a:rPr lang="en-US" altLang="en-US" sz="2000" dirty="0">
                <a:latin typeface="Söhne"/>
              </a:rPr>
              <a:t> can improve prediction accuracy. This involves adjusting parameters such as learning rates, batch sizes, and the number of hidden layers in neural networks.</a:t>
            </a:r>
            <a:br>
              <a:rPr lang="en-US" altLang="en-US" sz="2000" dirty="0">
                <a:latin typeface="Söhne"/>
              </a:rPr>
            </a:br>
            <a:r>
              <a:rPr lang="en-US" altLang="en-US" sz="2000" dirty="0" err="1">
                <a:latin typeface="Söhne"/>
              </a:rPr>
              <a:t>Backtesting</a:t>
            </a:r>
            <a:r>
              <a:rPr lang="en-US" altLang="en-US" sz="2000" dirty="0">
                <a:latin typeface="Söhne"/>
              </a:rPr>
              <a:t> and Validation: </a:t>
            </a:r>
            <a:r>
              <a:rPr lang="en-US" altLang="en-US" sz="2000" dirty="0" err="1">
                <a:latin typeface="Söhne"/>
              </a:rPr>
              <a:t>Backtesting</a:t>
            </a:r>
            <a:r>
              <a:rPr lang="en-US" altLang="en-US" sz="2000" dirty="0">
                <a:latin typeface="Söhne"/>
              </a:rPr>
              <a:t> involves applying the model to historical data to simulate trading strategies and evaluate their performance. Validation ensures that the model's predictions are reliable and not overfitting the training data.</a:t>
            </a:r>
            <a:br>
              <a:rPr lang="en-US" altLang="en-US" sz="2000" dirty="0">
                <a:latin typeface="Söhne"/>
              </a:rPr>
            </a:br>
            <a:r>
              <a:rPr lang="en-US" altLang="en-US" sz="2000" dirty="0" smtClean="0">
                <a:latin typeface="Söhne"/>
              </a:rPr>
              <a:t>Deployment: Once a satisfactory model is developed and validated, it can be deployed for real-time stock price prediction. Traders and investors can use these predictions to make informed decisions.</a:t>
            </a:r>
            <a:endParaRPr lang="en-US" sz="2000" dirty="0"/>
          </a:p>
        </p:txBody>
      </p:sp>
      <p:sp>
        <p:nvSpPr>
          <p:cNvPr id="3" name="Subtitle 2"/>
          <p:cNvSpPr>
            <a:spLocks noGrp="1"/>
          </p:cNvSpPr>
          <p:nvPr>
            <p:ph type="subTitle" idx="1"/>
          </p:nvPr>
        </p:nvSpPr>
        <p:spPr>
          <a:xfrm flipH="1">
            <a:off x="9871166" y="5368834"/>
            <a:ext cx="1258388" cy="45719"/>
          </a:xfrm>
        </p:spPr>
        <p:txBody>
          <a:bodyPr>
            <a:normAutofit fontScale="25000" lnSpcReduction="20000"/>
          </a:bodyPr>
          <a:lstStyle/>
          <a:p>
            <a:r>
              <a:rPr lang="en-US" sz="800" dirty="0" smtClean="0"/>
              <a:t>s</a:t>
            </a:r>
            <a:endParaRPr lang="en-US" sz="800" dirty="0"/>
          </a:p>
        </p:txBody>
      </p:sp>
    </p:spTree>
    <p:extLst>
      <p:ext uri="{BB962C8B-B14F-4D97-AF65-F5344CB8AC3E}">
        <p14:creationId xmlns:p14="http://schemas.microsoft.com/office/powerpoint/2010/main" val="2657862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129</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Söhne</vt:lpstr>
      <vt:lpstr>Office Theme</vt:lpstr>
      <vt:lpstr>Stock price prediction</vt:lpstr>
      <vt:lpstr> Stock price prediction is the process of using historical data and various techniques to forecast the future price movements of stocks or financial assets. It plays a crucial role in financial markets and investment strategies. Here's a summary of stock price prediction: Data Collection: Stock price prediction starts with the collection of historical data, including stock prices, trading volumes, financial statements, economic indicators, and news sentiment data. The more data available, the better the predictions can be. Data Preprocessing: Data preprocessing involves cleaning and organizing the collected data. This step may include handling missing values, removing outliers, and normalizing the data to make it suitable for modeling. Feature Engineering: Feature engineering is the process of selecting and creating relevant features (variables) from the data that can impact stock prices. Common features include moving averages, technical indicators (e.g., RSI, MACD), and financial ratios. Model Selection: Stock price prediction models can range from traditional statistical models (e.g., ARIMA, GARCH) to more advanced machine learning algorithms (e.g., regression, decision trees, neural networks). The choice of model depends on the data and the problem at hand. Training and Testing: The historical data is divided into training and testing sets. The model is trained on the training data to learn patterns and relationships. The testing data is used to evaluate the model's performance.  </vt:lpstr>
      <vt:lpstr>Forecasting using stacked LSTM</vt:lpstr>
      <vt:lpstr>Code for stock price prediction</vt:lpstr>
      <vt:lpstr>Importing Dataset </vt:lpstr>
      <vt:lpstr>Evaluation Metrics: Common evaluation metrics for stock price prediction models include Mean Absolute Error (MAE), Mean Squared Error (MSE), Root Mean Squared Error (RMSE), and accuracy. These metrics help assess how well the model's predictions match the actual stock prices. Hyperparameter Tuning: Fine-tuning model hyperparameters can improve prediction accuracy. This involves adjusting parameters such as learning rates, batch sizes, and the number of hidden layers in neural networks. Backtesting and Validation: Backtesting involves applying the model to historical data to simulate trading strategies and evaluate their performance. Validation ensures that the model's predictions are reliable and not overfitting the training data. Deployment: Once a satisfactory model is developed and validated, it can be deployed for real-time stock price prediction. Traders and investors can use these predictions to make informed decisions.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dc:title>
  <dc:creator>Santy</dc:creator>
  <cp:lastModifiedBy>Santy</cp:lastModifiedBy>
  <cp:revision>4</cp:revision>
  <dcterms:created xsi:type="dcterms:W3CDTF">2023-10-10T12:44:26Z</dcterms:created>
  <dcterms:modified xsi:type="dcterms:W3CDTF">2023-10-10T13:03:45Z</dcterms:modified>
</cp:coreProperties>
</file>