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7;p21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0" y="4320"/>
            <a:ext cx="9142920" cy="513396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8;p214"/>
          <p:cNvSpPr/>
          <p:nvPr/>
        </p:nvSpPr>
        <p:spPr>
          <a:xfrm>
            <a:off x="343800" y="3257280"/>
            <a:ext cx="52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236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outline </a:t>
            </a:r>
            <a:r>
              <a:rPr b="0" lang="en-IN" sz="3200" spc="-1" strike="noStrike">
                <a:latin typeface="Arial"/>
              </a:rPr>
              <a:t>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</a:t>
            </a:r>
            <a:r>
              <a:rPr b="0" lang="en-IN" sz="2800" spc="-1" strike="noStrike">
                <a:latin typeface="Arial"/>
              </a:rPr>
              <a:t>nd </a:t>
            </a:r>
            <a:r>
              <a:rPr b="0" lang="en-IN" sz="2800" spc="-1" strike="noStrike">
                <a:latin typeface="Arial"/>
              </a:rPr>
              <a:t>Outli</a:t>
            </a:r>
            <a:r>
              <a:rPr b="0" lang="en-IN" sz="2800" spc="-1" strike="noStrike">
                <a:latin typeface="Arial"/>
              </a:rPr>
              <a:t>ne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</a:t>
            </a:r>
            <a:r>
              <a:rPr b="0" lang="en-IN" sz="2400" spc="-1" strike="noStrike">
                <a:latin typeface="Arial"/>
              </a:rPr>
              <a:t>rd </a:t>
            </a:r>
            <a:r>
              <a:rPr b="0" lang="en-IN" sz="2400" spc="-1" strike="noStrike">
                <a:latin typeface="Arial"/>
              </a:rPr>
              <a:t>Ou</a:t>
            </a:r>
            <a:r>
              <a:rPr b="0" lang="en-IN" sz="2400" spc="-1" strike="noStrike">
                <a:latin typeface="Arial"/>
              </a:rPr>
              <a:t>tlin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Le</a:t>
            </a:r>
            <a:r>
              <a:rPr b="0" lang="en-IN" sz="2400" spc="-1" strike="noStrike">
                <a:latin typeface="Arial"/>
              </a:rPr>
              <a:t>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15" descr="A picture containing person, computer, indoor&#10;&#10;Description automatically generated"/>
          <p:cNvPicPr/>
          <p:nvPr/>
        </p:nvPicPr>
        <p:blipFill>
          <a:blip r:embed="rId2"/>
          <a:srcRect l="0" t="0" r="11106" b="0"/>
          <a:stretch/>
        </p:blipFill>
        <p:spPr>
          <a:xfrm flipH="1">
            <a:off x="1080" y="0"/>
            <a:ext cx="9142920" cy="514224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12;p215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3;p215"/>
          <p:cNvSpPr/>
          <p:nvPr/>
        </p:nvSpPr>
        <p:spPr>
          <a:xfrm>
            <a:off x="0" y="638280"/>
            <a:ext cx="4732920" cy="40298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14;p215"/>
          <p:cNvSpPr/>
          <p:nvPr/>
        </p:nvSpPr>
        <p:spPr>
          <a:xfrm>
            <a:off x="0" y="820080"/>
            <a:ext cx="143640" cy="322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</a:t>
            </a:r>
            <a:r>
              <a:rPr b="0" lang="en-IN" sz="3200" spc="-1" strike="noStrike">
                <a:latin typeface="Arial"/>
              </a:rPr>
              <a:t>edit the </a:t>
            </a:r>
            <a:r>
              <a:rPr b="0" lang="en-IN" sz="3200" spc="-1" strike="noStrike">
                <a:latin typeface="Arial"/>
              </a:rPr>
              <a:t>outline </a:t>
            </a:r>
            <a:r>
              <a:rPr b="0" lang="en-IN" sz="3200" spc="-1" strike="noStrike">
                <a:latin typeface="Arial"/>
              </a:rPr>
              <a:t>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</a:t>
            </a:r>
            <a:r>
              <a:rPr b="0" lang="en-IN" sz="2800" spc="-1" strike="noStrike">
                <a:latin typeface="Arial"/>
              </a:rPr>
              <a:t>Outline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</a:t>
            </a:r>
            <a:r>
              <a:rPr b="0" lang="en-IN" sz="2400" spc="-1" strike="noStrike">
                <a:latin typeface="Arial"/>
              </a:rPr>
              <a:t>Outlin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</a:t>
            </a:r>
            <a:r>
              <a:rPr b="0" lang="en-IN" sz="2000" spc="-1" strike="noStrike">
                <a:latin typeface="Arial"/>
              </a:rPr>
              <a:t>urt</a:t>
            </a:r>
            <a:r>
              <a:rPr b="0" lang="en-IN" sz="2000" spc="-1" strike="noStrike">
                <a:latin typeface="Arial"/>
              </a:rPr>
              <a:t>h </a:t>
            </a:r>
            <a:r>
              <a:rPr b="0" lang="en-IN" sz="2000" spc="-1" strike="noStrike">
                <a:latin typeface="Arial"/>
              </a:rPr>
              <a:t>Ou</a:t>
            </a:r>
            <a:r>
              <a:rPr b="0" lang="en-IN" sz="2000" spc="-1" strike="noStrike">
                <a:latin typeface="Arial"/>
              </a:rPr>
              <a:t>tlin</a:t>
            </a:r>
            <a:r>
              <a:rPr b="0" lang="en-IN" sz="2000" spc="-1" strike="noStrike">
                <a:latin typeface="Arial"/>
              </a:rPr>
              <a:t>e </a:t>
            </a:r>
            <a:r>
              <a:rPr b="0" lang="en-IN" sz="2000" spc="-1" strike="noStrike">
                <a:latin typeface="Arial"/>
              </a:rPr>
              <a:t>Le</a:t>
            </a:r>
            <a:r>
              <a:rPr b="0" lang="en-IN" sz="2000" spc="-1" strike="noStrike">
                <a:latin typeface="Arial"/>
              </a:rPr>
              <a:t>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841;g1f5d965ad35_0_1855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ln w="0">
            <a:noFill/>
          </a:ln>
        </p:spPr>
      </p:pic>
      <p:grpSp>
        <p:nvGrpSpPr>
          <p:cNvPr id="83" name="Google Shape;1842;g1f5d965ad35_0_1855"/>
          <p:cNvGrpSpPr/>
          <p:nvPr/>
        </p:nvGrpSpPr>
        <p:grpSpPr>
          <a:xfrm>
            <a:off x="270360" y="226080"/>
            <a:ext cx="174240" cy="4247280"/>
            <a:chOff x="270360" y="226080"/>
            <a:chExt cx="174240" cy="4247280"/>
          </a:xfrm>
        </p:grpSpPr>
        <p:grpSp>
          <p:nvGrpSpPr>
            <p:cNvPr id="84" name="Google Shape;1843;g1f5d965ad35_0_1855"/>
            <p:cNvGrpSpPr/>
            <p:nvPr/>
          </p:nvGrpSpPr>
          <p:grpSpPr>
            <a:xfrm>
              <a:off x="270360" y="3285720"/>
              <a:ext cx="174240" cy="1187640"/>
              <a:chOff x="270360" y="3285720"/>
              <a:chExt cx="174240" cy="1187640"/>
            </a:xfrm>
          </p:grpSpPr>
          <p:sp>
            <p:nvSpPr>
              <p:cNvPr id="85" name="Google Shape;1844;g1f5d965ad35_0_1855"/>
              <p:cNvSpPr/>
              <p:nvPr/>
            </p:nvSpPr>
            <p:spPr>
              <a:xfrm>
                <a:off x="270360" y="3285720"/>
                <a:ext cx="174240" cy="3344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Google Shape;1845;g1f5d965ad35_0_1855"/>
              <p:cNvSpPr/>
              <p:nvPr/>
            </p:nvSpPr>
            <p:spPr>
              <a:xfrm>
                <a:off x="358200" y="3475800"/>
                <a:ext cx="360" cy="99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" name="Google Shape;1846;g1f5d965ad35_0_1855"/>
            <p:cNvGrpSpPr/>
            <p:nvPr/>
          </p:nvGrpSpPr>
          <p:grpSpPr>
            <a:xfrm>
              <a:off x="270360" y="226080"/>
              <a:ext cx="174240" cy="2707920"/>
              <a:chOff x="270360" y="226080"/>
              <a:chExt cx="174240" cy="2707920"/>
            </a:xfrm>
          </p:grpSpPr>
          <p:sp>
            <p:nvSpPr>
              <p:cNvPr id="88" name="Google Shape;1847;g1f5d965ad35_0_1855"/>
              <p:cNvSpPr/>
              <p:nvPr/>
            </p:nvSpPr>
            <p:spPr>
              <a:xfrm>
                <a:off x="358200" y="410760"/>
                <a:ext cx="360" cy="2523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Google Shape;1848;g1f5d965ad35_0_1855"/>
              <p:cNvSpPr/>
              <p:nvPr/>
            </p:nvSpPr>
            <p:spPr>
              <a:xfrm>
                <a:off x="270360" y="226080"/>
                <a:ext cx="174240" cy="33444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8;p216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ln w="0">
            <a:noFill/>
          </a:ln>
        </p:spPr>
      </p:pic>
      <p:grpSp>
        <p:nvGrpSpPr>
          <p:cNvPr id="129" name="Google Shape;19;p216"/>
          <p:cNvGrpSpPr/>
          <p:nvPr/>
        </p:nvGrpSpPr>
        <p:grpSpPr>
          <a:xfrm>
            <a:off x="270360" y="226080"/>
            <a:ext cx="174240" cy="4773960"/>
            <a:chOff x="270360" y="226080"/>
            <a:chExt cx="174240" cy="4773960"/>
          </a:xfrm>
        </p:grpSpPr>
        <p:grpSp>
          <p:nvGrpSpPr>
            <p:cNvPr id="130" name="Google Shape;20;p216"/>
            <p:cNvGrpSpPr/>
            <p:nvPr/>
          </p:nvGrpSpPr>
          <p:grpSpPr>
            <a:xfrm>
              <a:off x="270360" y="3449520"/>
              <a:ext cx="174240" cy="1550520"/>
              <a:chOff x="270360" y="3449520"/>
              <a:chExt cx="174240" cy="1550520"/>
            </a:xfrm>
          </p:grpSpPr>
          <p:sp>
            <p:nvSpPr>
              <p:cNvPr id="131" name="Google Shape;21;p216"/>
              <p:cNvSpPr/>
              <p:nvPr/>
            </p:nvSpPr>
            <p:spPr>
              <a:xfrm>
                <a:off x="270360" y="3449520"/>
                <a:ext cx="174240" cy="4370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Google Shape;22;p216"/>
              <p:cNvSpPr/>
              <p:nvPr/>
            </p:nvSpPr>
            <p:spPr>
              <a:xfrm>
                <a:off x="358200" y="3697200"/>
                <a:ext cx="360" cy="1302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" name="Google Shape;23;p216"/>
            <p:cNvGrpSpPr/>
            <p:nvPr/>
          </p:nvGrpSpPr>
          <p:grpSpPr>
            <a:xfrm>
              <a:off x="270360" y="226080"/>
              <a:ext cx="174240" cy="2914200"/>
              <a:chOff x="270360" y="226080"/>
              <a:chExt cx="174240" cy="2914200"/>
            </a:xfrm>
          </p:grpSpPr>
          <p:sp>
            <p:nvSpPr>
              <p:cNvPr id="134" name="Google Shape;24;p216"/>
              <p:cNvSpPr/>
              <p:nvPr/>
            </p:nvSpPr>
            <p:spPr>
              <a:xfrm flipH="1">
                <a:off x="354960" y="467280"/>
                <a:ext cx="1440" cy="2673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25;p216"/>
              <p:cNvSpPr/>
              <p:nvPr/>
            </p:nvSpPr>
            <p:spPr>
              <a:xfrm>
                <a:off x="270360" y="226080"/>
                <a:ext cx="174240" cy="43704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085;p282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87;p282"/>
          <p:cNvSpPr/>
          <p:nvPr/>
        </p:nvSpPr>
        <p:spPr>
          <a:xfrm>
            <a:off x="0" y="202320"/>
            <a:ext cx="134640" cy="343080"/>
          </a:xfrm>
          <a:prstGeom prst="rect">
            <a:avLst/>
          </a:prstGeom>
          <a:solidFill>
            <a:srgbClr val="22366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6" name="Google Shape;1088;p282"/>
          <p:cNvGrpSpPr/>
          <p:nvPr/>
        </p:nvGrpSpPr>
        <p:grpSpPr>
          <a:xfrm>
            <a:off x="2441160" y="1060560"/>
            <a:ext cx="4258440" cy="3398040"/>
            <a:chOff x="2441160" y="1060560"/>
            <a:chExt cx="4258440" cy="3398040"/>
          </a:xfrm>
        </p:grpSpPr>
        <p:pic>
          <p:nvPicPr>
            <p:cNvPr id="177" name="Google Shape;1089;p282" descr="Icon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2625480" y="1060560"/>
              <a:ext cx="3884040" cy="3369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8" name="Google Shape;1090;p282"/>
            <p:cNvGrpSpPr/>
            <p:nvPr/>
          </p:nvGrpSpPr>
          <p:grpSpPr>
            <a:xfrm>
              <a:off x="2441160" y="1082160"/>
              <a:ext cx="4258440" cy="3376440"/>
              <a:chOff x="2441160" y="1082160"/>
              <a:chExt cx="4258440" cy="3376440"/>
            </a:xfrm>
          </p:grpSpPr>
          <p:sp>
            <p:nvSpPr>
              <p:cNvPr id="179" name="Google Shape;1091;p282"/>
              <p:cNvSpPr/>
              <p:nvPr/>
            </p:nvSpPr>
            <p:spPr>
              <a:xfrm>
                <a:off x="6618600" y="230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Google Shape;1092;p282"/>
              <p:cNvSpPr/>
              <p:nvPr/>
            </p:nvSpPr>
            <p:spPr>
              <a:xfrm>
                <a:off x="6426360" y="356004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Google Shape;1093;p282"/>
              <p:cNvSpPr/>
              <p:nvPr/>
            </p:nvSpPr>
            <p:spPr>
              <a:xfrm>
                <a:off x="5448600" y="437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Google Shape;1094;p282"/>
              <p:cNvSpPr/>
              <p:nvPr/>
            </p:nvSpPr>
            <p:spPr>
              <a:xfrm>
                <a:off x="6444360" y="108216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Google Shape;1095;p282"/>
              <p:cNvSpPr/>
              <p:nvPr/>
            </p:nvSpPr>
            <p:spPr>
              <a:xfrm>
                <a:off x="2441160" y="230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Google Shape;1096;p282"/>
              <p:cNvSpPr/>
              <p:nvPr/>
            </p:nvSpPr>
            <p:spPr>
              <a:xfrm>
                <a:off x="2619720" y="356652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Google Shape;1097;p282"/>
              <p:cNvSpPr/>
              <p:nvPr/>
            </p:nvSpPr>
            <p:spPr>
              <a:xfrm>
                <a:off x="3592800" y="437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Google Shape;1098;p282"/>
              <p:cNvSpPr/>
              <p:nvPr/>
            </p:nvSpPr>
            <p:spPr>
              <a:xfrm>
                <a:off x="2619720" y="108900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7" name="Google Shape;1099;p282"/>
            <p:cNvGrpSpPr/>
            <p:nvPr/>
          </p:nvGrpSpPr>
          <p:grpSpPr>
            <a:xfrm>
              <a:off x="3551760" y="1395000"/>
              <a:ext cx="2053080" cy="2053080"/>
              <a:chOff x="3551760" y="1395000"/>
              <a:chExt cx="2053080" cy="2053080"/>
            </a:xfrm>
          </p:grpSpPr>
          <p:sp>
            <p:nvSpPr>
              <p:cNvPr id="188" name="Google Shape;1100;p282"/>
              <p:cNvSpPr/>
              <p:nvPr/>
            </p:nvSpPr>
            <p:spPr>
              <a:xfrm>
                <a:off x="3551760" y="1395000"/>
                <a:ext cx="2053080" cy="2053080"/>
              </a:xfrm>
              <a:prstGeom prst="ellipse">
                <a:avLst/>
              </a:prstGeom>
              <a:solidFill>
                <a:srgbClr val="f2f2f2"/>
              </a:solidFill>
              <a:ln w="25400">
                <a:solidFill>
                  <a:srgbClr val="f2f2f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Google Shape;1101;p282"/>
              <p:cNvSpPr/>
              <p:nvPr/>
            </p:nvSpPr>
            <p:spPr>
              <a:xfrm>
                <a:off x="3606120" y="1449360"/>
                <a:ext cx="1944360" cy="19443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</a:t>
            </a:r>
            <a:r>
              <a:rPr b="0" lang="en-IN" sz="3200" spc="-1" strike="noStrike">
                <a:latin typeface="Arial"/>
              </a:rPr>
              <a:t>edit the </a:t>
            </a:r>
            <a:r>
              <a:rPr b="0" lang="en-IN" sz="3200" spc="-1" strike="noStrike">
                <a:latin typeface="Arial"/>
              </a:rPr>
              <a:t>outline </a:t>
            </a:r>
            <a:r>
              <a:rPr b="0" lang="en-IN" sz="3200" spc="-1" strike="noStrike">
                <a:latin typeface="Arial"/>
              </a:rPr>
              <a:t>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</a:t>
            </a:r>
            <a:r>
              <a:rPr b="0" lang="en-IN" sz="2800" spc="-1" strike="noStrike">
                <a:latin typeface="Arial"/>
              </a:rPr>
              <a:t>nd </a:t>
            </a:r>
            <a:r>
              <a:rPr b="0" lang="en-IN" sz="2800" spc="-1" strike="noStrike">
                <a:latin typeface="Arial"/>
              </a:rPr>
              <a:t>Outlin</a:t>
            </a:r>
            <a:r>
              <a:rPr b="0" lang="en-IN" sz="2800" spc="-1" strike="noStrike">
                <a:latin typeface="Arial"/>
              </a:rPr>
              <a:t>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Out</a:t>
            </a:r>
            <a:r>
              <a:rPr b="0" lang="en-IN" sz="2400" spc="-1" strike="noStrike">
                <a:latin typeface="Arial"/>
              </a:rPr>
              <a:t>line </a:t>
            </a:r>
            <a:r>
              <a:rPr b="0" lang="en-IN" sz="2400" spc="-1" strike="noStrike">
                <a:latin typeface="Arial"/>
              </a:rPr>
              <a:t>Lev</a:t>
            </a:r>
            <a:r>
              <a:rPr b="0" lang="en-IN" sz="2400" spc="-1" strike="noStrike">
                <a:latin typeface="Arial"/>
              </a:rPr>
              <a:t>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38;p217" descr="A computer on a table&#10;&#10;Description automatically generated with medium confidence"/>
          <p:cNvPicPr/>
          <p:nvPr/>
        </p:nvPicPr>
        <p:blipFill>
          <a:blip r:embed="rId2"/>
          <a:srcRect l="0" t="8554" r="1750" b="8554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9;p217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 w="0">
            <a:noFill/>
          </a:ln>
        </p:spPr>
      </p:pic>
      <p:sp>
        <p:nvSpPr>
          <p:cNvPr id="230" name="Google Shape;40;p217"/>
          <p:cNvSpPr/>
          <p:nvPr/>
        </p:nvSpPr>
        <p:spPr>
          <a:xfrm>
            <a:off x="2240640" y="1407960"/>
            <a:ext cx="4810320" cy="75600"/>
          </a:xfrm>
          <a:prstGeom prst="rect">
            <a:avLst/>
          </a:prstGeom>
          <a:solidFill>
            <a:srgbClr val="f0c8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Google Shape;41;p217" descr="Shape&#10;&#10;Description automatically generated with low confidence"/>
          <p:cNvPicPr/>
          <p:nvPr/>
        </p:nvPicPr>
        <p:blipFill>
          <a:blip r:embed="rId4"/>
          <a:stretch/>
        </p:blipFill>
        <p:spPr>
          <a:xfrm>
            <a:off x="2692800" y="1785240"/>
            <a:ext cx="1180080" cy="1180080"/>
          </a:xfrm>
          <a:prstGeom prst="rect">
            <a:avLst/>
          </a:prstGeom>
          <a:ln w="0">
            <a:noFill/>
          </a:ln>
        </p:spPr>
      </p:pic>
      <p:sp>
        <p:nvSpPr>
          <p:cNvPr id="232" name="Google Shape;42;p217"/>
          <p:cNvSpPr/>
          <p:nvPr/>
        </p:nvSpPr>
        <p:spPr>
          <a:xfrm>
            <a:off x="2233440" y="613440"/>
            <a:ext cx="4817520" cy="793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46;p218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pic>
        <p:nvPicPr>
          <p:cNvPr id="272" name="Google Shape;47;p218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261360" y="2640960"/>
            <a:ext cx="3688200" cy="43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“</a:t>
            </a: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E-Commerce Website”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261360" y="3361320"/>
            <a:ext cx="3688200" cy="43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Task - 4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13" name="Google Shape;3657;p209" descr=""/>
          <p:cNvPicPr/>
          <p:nvPr/>
        </p:nvPicPr>
        <p:blipFill>
          <a:blip r:embed="rId1"/>
          <a:srcRect l="-43412" t="2427" r="43412" b="-2427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0360" cy="34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b="0" lang="en-IN" sz="1829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44720" y="1295640"/>
            <a:ext cx="4714560" cy="303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316" name="Google Shape;3664;p210" descr=""/>
          <p:cNvPicPr/>
          <p:nvPr/>
        </p:nvPicPr>
        <p:blipFill>
          <a:blip r:embed="rId1"/>
          <a:stretch/>
        </p:blipFill>
        <p:spPr>
          <a:xfrm>
            <a:off x="4267440" y="242280"/>
            <a:ext cx="9142920" cy="51426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17" name="Google Shape;362;p80"/>
          <p:cNvGraphicFramePr/>
          <p:nvPr/>
        </p:nvGraphicFramePr>
        <p:xfrm>
          <a:off x="141480" y="2115720"/>
          <a:ext cx="4538160" cy="2744280"/>
        </p:xfrm>
        <a:graphic>
          <a:graphicData uri="http://schemas.openxmlformats.org/drawingml/2006/table">
            <a:tbl>
              <a:tblPr/>
              <a:tblGrid>
                <a:gridCol w="1843920"/>
                <a:gridCol w="1829520"/>
                <a:gridCol w="865080"/>
              </a:tblGrid>
              <a:tr h="394920"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52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45680" y="615240"/>
            <a:ext cx="6890760" cy="21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b5394"/>
                </a:solidFill>
                <a:latin typeface="Montserrat ExtraBold"/>
                <a:ea typeface="Montserrat ExtraBold"/>
              </a:rPr>
              <a:t>Integrate the APIs to frontend to ensure the dynamic feature of website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Point base api to the severs base url 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Design api calls for each element 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Handle errors in the output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Render output of apis to different low level components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Secure content of post apis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9" name="Google Shape;3670;g1f5d965ad35_0_1833"/>
          <p:cNvSpPr/>
          <p:nvPr/>
        </p:nvSpPr>
        <p:spPr>
          <a:xfrm>
            <a:off x="445680" y="237240"/>
            <a:ext cx="418320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394"/>
                </a:solidFill>
                <a:latin typeface="EB Garamond ExtraBold"/>
                <a:ea typeface="EB Garamond ExtraBold"/>
              </a:rPr>
              <a:t>Task 4 :: Backend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Google Shape;3671;g1f5d965ad35_0_1833"/>
          <p:cNvSpPr/>
          <p:nvPr/>
        </p:nvSpPr>
        <p:spPr>
          <a:xfrm>
            <a:off x="489600" y="2703600"/>
            <a:ext cx="45925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100% Completion of the above tasks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1" name="Google Shape;3672;g1f5d965ad35_0_1833"/>
          <p:cNvSpPr/>
          <p:nvPr/>
        </p:nvSpPr>
        <p:spPr>
          <a:xfrm>
            <a:off x="489600" y="2385000"/>
            <a:ext cx="45925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b5394"/>
                </a:solidFill>
                <a:latin typeface="Montserrat ExtraBold"/>
                <a:ea typeface="Montserrat ExtraBold"/>
              </a:rPr>
              <a:t>Evaluation Metric: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2" name="Google Shape;3673;g1f5d965ad35_0_1833"/>
          <p:cNvSpPr/>
          <p:nvPr/>
        </p:nvSpPr>
        <p:spPr>
          <a:xfrm>
            <a:off x="489600" y="3642120"/>
            <a:ext cx="7047360" cy="9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Developing complicated UI using HTML components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Using props drilling and context to pass variables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Getting familiar with different type of api calls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Handling different input data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23" name="Google Shape;3674;g1f5d965ad35_0_1833"/>
          <p:cNvSpPr/>
          <p:nvPr/>
        </p:nvSpPr>
        <p:spPr>
          <a:xfrm>
            <a:off x="445680" y="324576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Learning outcome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679;g2139e008f02_0_0"/>
          <p:cNvSpPr/>
          <p:nvPr/>
        </p:nvSpPr>
        <p:spPr>
          <a:xfrm>
            <a:off x="445680" y="23724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Step-Wise Description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25" name="Google Shape;3680;g2139e008f02_0_0" descr=""/>
          <p:cNvPicPr/>
          <p:nvPr/>
        </p:nvPicPr>
        <p:blipFill>
          <a:blip r:embed="rId1"/>
          <a:srcRect l="-65194" t="3315" r="65194" b="-3315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326" name="Google Shape;3681;g2139e008f02_0_0"/>
          <p:cNvSpPr/>
          <p:nvPr/>
        </p:nvSpPr>
        <p:spPr>
          <a:xfrm>
            <a:off x="546840" y="348336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Summary of your 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540000" y="900000"/>
            <a:ext cx="8348760" cy="25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1. Project Setup: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 Create a Spring Boot project with essential dependencies.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2. Data Modeling: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 Define data entities and their relationships.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3. API Endpoints: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 Create RESTful endpoints for core e-commerce actions.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4. User Authentication and Security: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 Implement user authentication and secure API access.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5. Database and Deployment: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 Configure the database and deploy your application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540000" y="4140000"/>
            <a:ext cx="85820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 summary, developing an e-commerce website using Spring involves setting up the project, defining the data model, creating web pages, implementing user authentication, and integrating payment processing for a complete online shopping experience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/>
          </p:nvPr>
        </p:nvSpPr>
        <p:spPr>
          <a:xfrm>
            <a:off x="3719160" y="22644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Check-List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817200" y="9612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Design Schema for data to be stored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18600" y="2188800"/>
            <a:ext cx="202896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Set mongodb server on localhost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803880" y="34488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Add dummy data with schema in mongodb server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1798200" y="425844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Run some test queries to test the server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6615360" y="961200"/>
            <a:ext cx="231624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Point all routes with a appropriate controllers to control request and response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787080" y="2188800"/>
            <a:ext cx="190584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Add authentication middleware to all protected routes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6" name="PlaceHolder 8"/>
          <p:cNvSpPr>
            <a:spLocks noGrp="1"/>
          </p:cNvSpPr>
          <p:nvPr>
            <p:ph/>
          </p:nvPr>
        </p:nvSpPr>
        <p:spPr>
          <a:xfrm>
            <a:off x="6602400" y="34488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Filter and santize all the incoming data in http requests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7" name="PlaceHolder 9"/>
          <p:cNvSpPr>
            <a:spLocks noGrp="1"/>
          </p:cNvSpPr>
          <p:nvPr>
            <p:ph/>
          </p:nvPr>
        </p:nvSpPr>
        <p:spPr>
          <a:xfrm>
            <a:off x="5585040" y="425844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Set up secure environment variables for secret keys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8" name="Google Shape;3695;g1f5d965ad35_0_3666"/>
          <p:cNvSpPr/>
          <p:nvPr/>
        </p:nvSpPr>
        <p:spPr>
          <a:xfrm>
            <a:off x="193320" y="125280"/>
            <a:ext cx="31251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88c32"/>
                </a:solidFill>
                <a:latin typeface="EB Garamond"/>
                <a:ea typeface="EB Garamond"/>
              </a:rPr>
              <a:t>Assessment Parameter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2634120" y="802440"/>
            <a:ext cx="4015800" cy="44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ffffff"/>
                </a:solidFill>
                <a:latin typeface="Public Sans"/>
                <a:ea typeface="Public Sans"/>
              </a:rPr>
              <a:t>Submission Github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3600000" y="1440000"/>
            <a:ext cx="3600000" cy="179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400" spc="-1" strike="noStrike">
                <a:solidFill>
                  <a:srgbClr val="bd8738"/>
                </a:solidFill>
                <a:latin typeface="Public Sans"/>
                <a:ea typeface="Public Sans"/>
              </a:rPr>
              <a:t>https://github.com/SAKTHIKUMAR1234/Backend-task-4.git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706;p213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2020-08-13T11:21:46Z</dcterms:created>
  <dc:creator>Dr Manish Sharma</dc:creator>
  <dc:description/>
  <dc:language>en-IN</dc:language>
  <cp:lastModifiedBy/>
  <dcterms:modified xsi:type="dcterms:W3CDTF">2023-11-09T09:30:48Z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