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0000"/>
    <a:srgbClr val="5C677D"/>
    <a:srgbClr val="7D8597"/>
    <a:srgbClr val="66FFFF"/>
    <a:srgbClr val="0000FF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69" d="100"/>
          <a:sy n="69" d="100"/>
        </p:scale>
        <p:origin x="1234" y="3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3-22T06:28:06.51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24852 18106 0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332-304E-87CE-E376-83AE51DC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3D0D0-03B0-E2AB-0B19-3F274FA36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EF30-142A-B7F0-F1DF-27C37E71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31B3-3BE1-7EB9-B681-61AA8EFC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F075-9D2A-AF80-DAAE-72C8880A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6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A5F3-2C14-478E-495F-EFA86FB6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B95C-D532-EAC3-E2B8-09EF82C4C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537C-8A91-1BC1-DDE9-E2C5A60E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F23F-1DEB-6FAC-4190-9309A2AD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2E18-DC70-4C84-C547-308523F3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7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1DC61-A38A-5160-0C6D-CFD595131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601BC-863E-03F9-5948-0BF4CDBC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80E7-A721-32AA-7661-7166E6E5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4AD6-BF1A-F8D7-2B3E-EA17C443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F4F8-3373-4967-A0F2-9479014D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8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4C61-FF66-46F4-AD50-D684CF3F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8D18-7C1B-5162-59AF-2A278F72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061A8-3626-FD32-7AFB-16598374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4328-C0BE-2CA8-C0ED-931F3E45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F3DE-8894-86FE-0A2F-C0755DA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729F-09C0-8735-57AF-A6FAFB79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B607-8419-6DCF-043F-F4599496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4F2A-20D4-551F-E0D4-BB970334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9273-08D3-1E07-E729-D10796C7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B6F1-3038-550B-DF56-FA7E1670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2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19FD-81CA-2DD3-E1E4-26A97553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8C66-948D-950C-51F5-932098331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AA9B-D4AC-0B36-1EE9-0F4A82A1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47EF4-60DF-48C3-497C-E9C4E2E4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B4C5-BB82-03F1-6B95-C4F7A934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A65A-3549-DD29-F978-D7251216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3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9C77-4AE0-D6C3-D9F6-940A4129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B023-70BF-E690-134A-FC766E903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D68F-6EE6-479F-7E33-414BCAE8B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F6295-9EE8-9DCB-C5EE-6E0EDD51E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349C3-138C-5AD6-701F-41AD0A400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0FFF2-C245-04E9-A84E-3D232ACD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35450-6397-4B7F-36A2-F58BD7AD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E00F7-4DD6-6568-0F39-2108747F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B68E-DE4B-141E-54CD-DE43B45C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FE53A-8D38-8F66-5190-44928899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E7B06-416F-0020-8708-3B54E808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96214-29F5-9121-3CA9-F82BA45D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2AE1F-6F01-3B38-3089-E4D92DA2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8950D-97A8-8CD7-5381-7B609E25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63478-1BA8-9188-D92A-BE1743F7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8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FFC8-3D30-64F8-6280-52D9146D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3B78-BB80-4268-8EAF-547D37DA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A03D-B59B-3151-5BAB-CB8454705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F76B4-24B8-3A96-9A0B-D165F704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F9FF-706A-6040-5573-147E60B1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E7FB-4F45-2950-C865-CA6E869A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8DA2-4F3C-84E2-91BC-5FE96933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D6BEA-0E27-8700-F050-81B37EABF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47EB6-A7BD-FBA0-CD26-605E13D0B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0B1D-FE77-1CBA-35DE-FCD05A26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E46F4-2A2C-BCBB-3AF0-AF8F7B31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97910-025B-161E-F10A-467FD4C6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98000">
              <a:srgbClr val="7D859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83FA4-6253-9650-09A1-92137075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5ADA9-81CB-7469-60B1-3569FF88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7377F-06C2-8EC0-D2C0-8F8864D57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A89D-57DF-79BA-208B-686A32D83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EE50-50C1-5089-E137-5522A821D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2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2877-E13A-6199-384B-E0ED8C7C8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0" y="1416698"/>
            <a:ext cx="8910735" cy="793837"/>
          </a:xfrm>
        </p:spPr>
        <p:txBody>
          <a:bodyPr/>
          <a:lstStyle/>
          <a:p>
            <a:pPr algn="ctr"/>
            <a:r>
              <a:rPr lang="en-IN" sz="4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HOTEL RESERVATION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8103-4A73-2924-D555-BAC4CFF0F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5482" y="5564236"/>
            <a:ext cx="4398580" cy="663143"/>
          </a:xfrm>
        </p:spPr>
        <p:txBody>
          <a:bodyPr>
            <a:normAutofit/>
          </a:bodyPr>
          <a:lstStyle/>
          <a:p>
            <a:r>
              <a:rPr lang="en-IN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Sakthivel Rajan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2D7539-DAB8-A476-A51C-CE07CA4157B1}"/>
              </a:ext>
            </a:extLst>
          </p:cNvPr>
          <p:cNvSpPr txBox="1">
            <a:spLocks/>
          </p:cNvSpPr>
          <p:nvPr/>
        </p:nvSpPr>
        <p:spPr>
          <a:xfrm>
            <a:off x="3612404" y="2506060"/>
            <a:ext cx="4467225" cy="164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PROJECT 1</a:t>
            </a:r>
          </a:p>
          <a:p>
            <a:pPr algn="ctr"/>
            <a:r>
              <a:rPr lang="en-IN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SQL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DB8C04-7617-996A-9D09-193EEDB7F606}"/>
                  </a:ext>
                </a:extLst>
              </p14:cNvPr>
              <p14:cNvContentPartPr/>
              <p14:nvPr/>
            </p14:nvContentPartPr>
            <p14:xfrm>
              <a:off x="8946720" y="65181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DB8C04-7617-996A-9D09-193EEDB7F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7360" y="6508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94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10"/>
    </mc:Choice>
    <mc:Fallback>
      <p:transition spd="slow" advTm="236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647797"/>
            <a:ext cx="11532220" cy="74575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How many reservations fall on a weekend (</a:t>
            </a:r>
            <a:r>
              <a:rPr lang="en-IN" sz="3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no_of_weekend_nights</a:t>
            </a:r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&gt;0)?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9" y="2913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838200" y="1393546"/>
            <a:ext cx="8024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Booking_ID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Weekend_Reservation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no_of_weekend_nights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57122" y="4084038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336380" y="4084038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159787" y="5182199"/>
            <a:ext cx="11872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Identifying the number of reservations that fall on weekends provides insights into peak booking periods, allowing the hotel to plan staffing and resources accordingly.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C5CF25-20F1-00A3-AE85-9D10E1645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524" y="3452814"/>
            <a:ext cx="3965358" cy="1623552"/>
          </a:xfrm>
        </p:spPr>
      </p:pic>
    </p:spTree>
    <p:extLst>
      <p:ext uri="{BB962C8B-B14F-4D97-AF65-F5344CB8AC3E}">
        <p14:creationId xmlns:p14="http://schemas.microsoft.com/office/powerpoint/2010/main" val="413860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679"/>
            <a:ext cx="10985938" cy="81444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What is the highest and lowest lead time for reservations?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9" y="2913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838200" y="1647116"/>
            <a:ext cx="8936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MAX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lead_time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Highest_lead_time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MIN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lead_time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Lowest_lead_time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  <a:r>
              <a:rPr lang="en-IN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57123" y="3956349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359641" y="4079460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159787" y="5459041"/>
            <a:ext cx="11872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Understanding the highest and lowest lead times for reservations helps the hotel manage inventory and optimize revenue management strategies.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F6AC77-C8CB-6476-AECF-6F49B1031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045" y="3648573"/>
            <a:ext cx="4344509" cy="1384995"/>
          </a:xfrm>
        </p:spPr>
      </p:pic>
    </p:spTree>
    <p:extLst>
      <p:ext uri="{BB962C8B-B14F-4D97-AF65-F5344CB8AC3E}">
        <p14:creationId xmlns:p14="http://schemas.microsoft.com/office/powerpoint/2010/main" val="111301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679"/>
            <a:ext cx="10985938" cy="814443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What is the most common market segment type for reservations?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9" y="2913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838200" y="1393546"/>
            <a:ext cx="8024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market_segment_type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latin typeface="Consolas" panose="020B0609020204030204" pitchFamily="49" charset="0"/>
              </a:rPr>
              <a:t>(*)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Common_Market_Seg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market_segment_type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Common_Market_Seg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57123" y="3956349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359641" y="4079460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310049" y="5344155"/>
            <a:ext cx="11881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Knowing the most common market segment type for reservations enables the hotel to tailor marketing efforts and services to specific customer segments.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394270-537A-BB5B-6302-B3CD0AE0A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121" y="3640315"/>
            <a:ext cx="5048990" cy="1723195"/>
          </a:xfrm>
        </p:spPr>
      </p:pic>
    </p:spTree>
    <p:extLst>
      <p:ext uri="{BB962C8B-B14F-4D97-AF65-F5344CB8AC3E}">
        <p14:creationId xmlns:p14="http://schemas.microsoft.com/office/powerpoint/2010/main" val="223195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679"/>
            <a:ext cx="10985938" cy="814443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How many reservations have a booking status of “Confirmed”?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9" y="2913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912845" y="1615580"/>
            <a:ext cx="8024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latin typeface="Consolas" panose="020B0609020204030204" pitchFamily="49" charset="0"/>
              </a:rPr>
              <a:t>(*)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Booking_Confirmed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booking_status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Not_Canceled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57122" y="3839153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429686" y="3900709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310049" y="5420392"/>
            <a:ext cx="11881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Tracking the number of confirmed reservations helps in assessing booking conversion rates and forecasting revenue more accurately.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CDE5D2-61F4-923C-CA04-C9DD86323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136" y="3517642"/>
            <a:ext cx="3008495" cy="1289354"/>
          </a:xfrm>
        </p:spPr>
      </p:pic>
    </p:spTree>
    <p:extLst>
      <p:ext uri="{BB962C8B-B14F-4D97-AF65-F5344CB8AC3E}">
        <p14:creationId xmlns:p14="http://schemas.microsoft.com/office/powerpoint/2010/main" val="21423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679"/>
            <a:ext cx="11353800" cy="814443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What is the total number of adults and children across all reservations?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8" y="291378"/>
            <a:ext cx="154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912844" y="1615580"/>
            <a:ext cx="8725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no_of_adults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Total_adults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no_of_children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Total_children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57122" y="3839153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429686" y="3900709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310048" y="5181627"/>
            <a:ext cx="11881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Understanding the total number of adults and children across all reservations provides insights into the hotel’s guest demographics and helps in resource planning.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1886C4-5E70-E4B2-8F51-D6C4CB775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136" y="3284272"/>
            <a:ext cx="3307015" cy="1421313"/>
          </a:xfrm>
        </p:spPr>
      </p:pic>
    </p:spTree>
    <p:extLst>
      <p:ext uri="{BB962C8B-B14F-4D97-AF65-F5344CB8AC3E}">
        <p14:creationId xmlns:p14="http://schemas.microsoft.com/office/powerpoint/2010/main" val="59178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679"/>
            <a:ext cx="10985938" cy="814443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What is the average number of weekend nights for reservations involving children?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8" y="291378"/>
            <a:ext cx="154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912844" y="1555817"/>
            <a:ext cx="8725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AVG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no_of_weekend_nights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Average_Weekend_nights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no_of_children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57122" y="3839153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429686" y="3900709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310048" y="5226473"/>
            <a:ext cx="11881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Calculating the average number of weekend nights for reservations involving children helps the hotel understand family travel patterns and tailor offerings accordingly.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8B30F1-154D-F96E-C40B-6F20FBEC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136" y="3496146"/>
            <a:ext cx="2946388" cy="1201317"/>
          </a:xfrm>
        </p:spPr>
      </p:pic>
    </p:spTree>
    <p:extLst>
      <p:ext uri="{BB962C8B-B14F-4D97-AF65-F5344CB8AC3E}">
        <p14:creationId xmlns:p14="http://schemas.microsoft.com/office/powerpoint/2010/main" val="219153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14" y="400485"/>
            <a:ext cx="10985938" cy="814443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How many reservations were made in each month of the year?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8" y="170234"/>
            <a:ext cx="154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310048" y="1214928"/>
            <a:ext cx="9038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Booking_ID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Reservation_each_Month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MONTH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arrival_date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Month_Number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DATENAME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CC3399"/>
                </a:solidFill>
                <a:latin typeface="Consolas" panose="020B0609020204030204" pitchFamily="49" charset="0"/>
              </a:rPr>
              <a:t>MONTH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arrival_date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Month_Name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MONTH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arrival_date</a:t>
            </a:r>
            <a:r>
              <a:rPr lang="en-US" sz="2800" dirty="0">
                <a:latin typeface="Consolas" panose="020B0609020204030204" pitchFamily="49" charset="0"/>
              </a:rPr>
              <a:t>),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DATENAME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MONTH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arrival_date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Month_Number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4747909" y="4585144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6948012" y="4585144"/>
            <a:ext cx="1132297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310049" y="5420392"/>
            <a:ext cx="11881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Analysing  reservations made in each month of the year reveals seasonal booking patterns, which can inform pricing strategies and marketing campaigns.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BFDE548-DE0C-BFF6-5DCB-AC55596B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6922" y="2695903"/>
            <a:ext cx="3803751" cy="2724490"/>
          </a:xfrm>
        </p:spPr>
      </p:pic>
    </p:spTree>
    <p:extLst>
      <p:ext uri="{BB962C8B-B14F-4D97-AF65-F5344CB8AC3E}">
        <p14:creationId xmlns:p14="http://schemas.microsoft.com/office/powerpoint/2010/main" val="143091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55" y="665305"/>
            <a:ext cx="10985938" cy="814443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What is the average number of nights(both weekend and weekday) spent by guests for each room type?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8" y="170234"/>
            <a:ext cx="154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543690" y="1595747"/>
            <a:ext cx="8740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room_type_reserved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AVG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no_of_weekend_nights</a:t>
            </a:r>
            <a:r>
              <a:rPr lang="en-US" sz="2800" dirty="0" err="1">
                <a:latin typeface="Consolas" panose="020B0609020204030204" pitchFamily="49" charset="0"/>
              </a:rPr>
              <a:t>+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no_of_week_nights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Avg_Nights_RoomType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room_type_reserved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2964683" y="4187735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5254506" y="4249291"/>
            <a:ext cx="1132297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310049" y="5420392"/>
            <a:ext cx="11881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Understanding the average number of nights spent by guests for each room type helps in optimizing room inventory and pricing strategies.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619815-6B9E-6C3A-2968-FFD717797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840" y="3189700"/>
            <a:ext cx="3349783" cy="2237176"/>
          </a:xfrm>
        </p:spPr>
      </p:pic>
    </p:spTree>
    <p:extLst>
      <p:ext uri="{BB962C8B-B14F-4D97-AF65-F5344CB8AC3E}">
        <p14:creationId xmlns:p14="http://schemas.microsoft.com/office/powerpoint/2010/main" val="90010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55" y="665305"/>
            <a:ext cx="10985938" cy="814443"/>
          </a:xfrm>
        </p:spPr>
        <p:txBody>
          <a:bodyPr>
            <a:noAutofit/>
          </a:bodyPr>
          <a:lstStyle/>
          <a:p>
            <a:r>
              <a:rPr lang="en-IN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For reservations involving children, what is the most common room type, and what is the average price for that room type?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8" y="170234"/>
            <a:ext cx="154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543690" y="1595747"/>
            <a:ext cx="803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room_type_reserved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AVG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avg_price_per_room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Average_Price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no_of_children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room_type_reserved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room_type_reserved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4919682" y="4427425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7092636" y="4488981"/>
            <a:ext cx="1132297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310048" y="5302771"/>
            <a:ext cx="11881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Identifying the most common room type for reservations involving children helps the hotel allocate rooms effectively and potentially adjust room rates for family-friendly accommodations.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8FE724-5D08-E1AE-EFE5-4305ABE6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790" y="2776824"/>
            <a:ext cx="3063203" cy="2470250"/>
          </a:xfrm>
        </p:spPr>
      </p:pic>
    </p:spTree>
    <p:extLst>
      <p:ext uri="{BB962C8B-B14F-4D97-AF65-F5344CB8AC3E}">
        <p14:creationId xmlns:p14="http://schemas.microsoft.com/office/powerpoint/2010/main" val="72350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55" y="665305"/>
            <a:ext cx="10985938" cy="814443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Find the market segment type that generates the highest average price per room?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8" y="170234"/>
            <a:ext cx="154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543690" y="1595747"/>
            <a:ext cx="8227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market_segment_type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AVG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avg_price_per_room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Avg_Price_Room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market_segment_type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Avg_Price_Room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2251127" y="4361254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4657233" y="4422809"/>
            <a:ext cx="1132297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310048" y="5262253"/>
            <a:ext cx="11881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Finding the market segment type that generates the highest average price per room allows the hotel to focus on high-value customer segments and tailor services to meet their needs.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DDCFD6-FEEB-4A34-8040-5B059DB9C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464" y="4058817"/>
            <a:ext cx="3160471" cy="1072714"/>
          </a:xfrm>
        </p:spPr>
      </p:pic>
    </p:spTree>
    <p:extLst>
      <p:ext uri="{BB962C8B-B14F-4D97-AF65-F5344CB8AC3E}">
        <p14:creationId xmlns:p14="http://schemas.microsoft.com/office/powerpoint/2010/main" val="44240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3EE2-A970-C3AD-F15A-96592B22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44590" cy="996950"/>
          </a:xfrm>
        </p:spPr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D9D8-CA64-43D6-B22A-1626068E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 hotel industry relies on data to make informed decisions and provide a better guest experience.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I worked with a hotel reservation dataset to gain insights into guest preferences, booking trends and other key factors that impact the hotel’s operations.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I used SQL Server to query and analyse the data, as well as answer specific questions about the dataset. </a:t>
            </a:r>
          </a:p>
        </p:txBody>
      </p:sp>
    </p:spTree>
    <p:extLst>
      <p:ext uri="{BB962C8B-B14F-4D97-AF65-F5344CB8AC3E}">
        <p14:creationId xmlns:p14="http://schemas.microsoft.com/office/powerpoint/2010/main" val="66687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41"/>
    </mc:Choice>
    <mc:Fallback>
      <p:transition spd="slow" advTm="3504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1514D-2AEE-FDDC-7B51-54CD74C141B3}"/>
              </a:ext>
            </a:extLst>
          </p:cNvPr>
          <p:cNvSpPr txBox="1"/>
          <p:nvPr/>
        </p:nvSpPr>
        <p:spPr>
          <a:xfrm>
            <a:off x="3505200" y="2384346"/>
            <a:ext cx="5821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0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46CC-CA57-CC3D-551F-F5ECEE81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648200" cy="787399"/>
          </a:xfrm>
        </p:spPr>
        <p:txBody>
          <a:bodyPr/>
          <a:lstStyle/>
          <a:p>
            <a:r>
              <a:rPr lang="en-IN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F6F4-CDD5-FE87-6B34-64725B5B7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9" y="2501619"/>
            <a:ext cx="11645462" cy="40293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Booking ID: </a:t>
            </a:r>
            <a:r>
              <a:rPr lang="en-IN" dirty="0">
                <a:solidFill>
                  <a:schemeClr val="bg1"/>
                </a:solidFill>
              </a:rPr>
              <a:t>A unique identifier for each hotel reservation.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 of adults: </a:t>
            </a:r>
            <a:r>
              <a:rPr lang="en-IN" dirty="0">
                <a:solidFill>
                  <a:schemeClr val="bg1"/>
                </a:solidFill>
              </a:rPr>
              <a:t>The number of adults in the reservation.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 of children: </a:t>
            </a:r>
            <a:r>
              <a:rPr lang="en-IN" dirty="0">
                <a:solidFill>
                  <a:schemeClr val="bg1"/>
                </a:solidFill>
              </a:rPr>
              <a:t>The number of children in the reservation.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of weekend nights: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The number of nights in the reservation that fall on weekends.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of week nights: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The number of nights in the reservation that fall on weekdays.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B69EA4-8A0A-9AED-B327-43EE8F244A00}"/>
              </a:ext>
            </a:extLst>
          </p:cNvPr>
          <p:cNvSpPr txBox="1">
            <a:spLocks/>
          </p:cNvSpPr>
          <p:nvPr/>
        </p:nvSpPr>
        <p:spPr>
          <a:xfrm>
            <a:off x="570186" y="1286603"/>
            <a:ext cx="1078361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The data set is in a Excel format. The data set contains 700 rows and has 12 columns. It is a data set collected for the years 2017 and 2018. The data set contains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51785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26"/>
    </mc:Choice>
    <mc:Fallback>
      <p:transition spd="slow" advTm="44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0EDC83-6362-0BF0-251A-676852A76DC9}"/>
              </a:ext>
            </a:extLst>
          </p:cNvPr>
          <p:cNvSpPr txBox="1"/>
          <p:nvPr/>
        </p:nvSpPr>
        <p:spPr>
          <a:xfrm>
            <a:off x="825953" y="732885"/>
            <a:ext cx="10972037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 of meal plan: </a:t>
            </a:r>
            <a:r>
              <a:rPr lang="en-IN" sz="2600" dirty="0">
                <a:solidFill>
                  <a:schemeClr val="bg1">
                    <a:lumMod val="95000"/>
                  </a:schemeClr>
                </a:solidFill>
              </a:rPr>
              <a:t>The meal plan chosen by the guests.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Room type reserved: </a:t>
            </a:r>
            <a:r>
              <a:rPr lang="en-IN" sz="2400" dirty="0">
                <a:solidFill>
                  <a:schemeClr val="bg1"/>
                </a:solidFill>
              </a:rPr>
              <a:t>The type of room reserved by the guests.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Lead time: </a:t>
            </a:r>
            <a:r>
              <a:rPr lang="en-IN" sz="2400" dirty="0">
                <a:solidFill>
                  <a:schemeClr val="bg1"/>
                </a:solidFill>
              </a:rPr>
              <a:t>The number of days between booking and arrival.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Arrival date: </a:t>
            </a:r>
            <a:r>
              <a:rPr lang="en-IN" sz="2400" dirty="0">
                <a:solidFill>
                  <a:schemeClr val="bg1"/>
                </a:solidFill>
              </a:rPr>
              <a:t>The date of arrival.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Market segment type: </a:t>
            </a:r>
            <a:r>
              <a:rPr lang="en-IN" sz="2400" dirty="0">
                <a:solidFill>
                  <a:schemeClr val="bg1"/>
                </a:solidFill>
              </a:rPr>
              <a:t>The market segment to which the reservation belongs.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price per room: </a:t>
            </a:r>
            <a:r>
              <a:rPr lang="en-IN" sz="2400" dirty="0">
                <a:solidFill>
                  <a:schemeClr val="bg1"/>
                </a:solidFill>
              </a:rPr>
              <a:t>The average price per room in the reservation.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Booking status: </a:t>
            </a:r>
            <a:r>
              <a:rPr lang="en-IN" sz="2400" dirty="0">
                <a:solidFill>
                  <a:schemeClr val="bg1"/>
                </a:solidFill>
              </a:rPr>
              <a:t>The status of the booking.</a:t>
            </a:r>
          </a:p>
        </p:txBody>
      </p:sp>
    </p:spTree>
    <p:extLst>
      <p:ext uri="{BB962C8B-B14F-4D97-AF65-F5344CB8AC3E}">
        <p14:creationId xmlns:p14="http://schemas.microsoft.com/office/powerpoint/2010/main" val="33932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64" y="892476"/>
            <a:ext cx="9324975" cy="88028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What is the total number of reservation in the dataset?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2511D4-9CF9-5DB6-5911-5E29F86F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328" y="3579530"/>
            <a:ext cx="2678979" cy="11239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38258" y="43081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1486966" y="1934370"/>
            <a:ext cx="7614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latin typeface="Consolas" panose="020B0609020204030204" pitchFamily="49" charset="0"/>
              </a:rPr>
              <a:t>(*)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Total_Count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47598" y="3827210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664598" y="3907141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412531" y="5413522"/>
            <a:ext cx="11366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 </a:t>
            </a:r>
            <a:r>
              <a:rPr lang="en-IN" sz="2800" dirty="0">
                <a:solidFill>
                  <a:schemeClr val="bg1"/>
                </a:solidFill>
              </a:rPr>
              <a:t>Understanding the total number of reservations provides an overview of the dataset’s size and  the hotel’s overall booking volume.</a:t>
            </a:r>
          </a:p>
        </p:txBody>
      </p:sp>
    </p:spTree>
    <p:extLst>
      <p:ext uri="{BB962C8B-B14F-4D97-AF65-F5344CB8AC3E}">
        <p14:creationId xmlns:p14="http://schemas.microsoft.com/office/powerpoint/2010/main" val="105658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739"/>
            <a:ext cx="8915400" cy="794949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Which meal plan is the most popular among guests?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0F218C-FDD3-2B9C-BFB9-271B35653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720" y="3772817"/>
            <a:ext cx="4131278" cy="14754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9574" y="366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838200" y="1735599"/>
            <a:ext cx="9260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type_of_meal_plan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latin typeface="Consolas" panose="020B0609020204030204" pitchFamily="49" charset="0"/>
              </a:rPr>
              <a:t>(*)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Most_Popular_by_Guest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type_of_meal_plan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Most_Popular_by_Guest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57123" y="4187379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359641" y="4270650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319574" y="5552879"/>
            <a:ext cx="11366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Identifying the most popular meal plan among guests helps the hotel understand guest preferences and tailor their offerings accordingly.</a:t>
            </a:r>
          </a:p>
        </p:txBody>
      </p:sp>
    </p:spTree>
    <p:extLst>
      <p:ext uri="{BB962C8B-B14F-4D97-AF65-F5344CB8AC3E}">
        <p14:creationId xmlns:p14="http://schemas.microsoft.com/office/powerpoint/2010/main" val="389779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739"/>
            <a:ext cx="10210800" cy="794949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What is the average price per room for reservations involving children?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9" y="2913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838200" y="1897341"/>
            <a:ext cx="7921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AVG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avg_price_per_room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Average_Price_For_Reser_with_Children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no_of_children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57123" y="4187379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359641" y="4270650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236812" y="5735759"/>
            <a:ext cx="11872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Calculating the average price per room for reservations involving children can help the hotel set pricing strategies and package deals for families.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2A0E30-7C8F-E185-B376-CCE609949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045" y="3888257"/>
            <a:ext cx="3617538" cy="1533709"/>
          </a:xfrm>
        </p:spPr>
      </p:pic>
    </p:spTree>
    <p:extLst>
      <p:ext uri="{BB962C8B-B14F-4D97-AF65-F5344CB8AC3E}">
        <p14:creationId xmlns:p14="http://schemas.microsoft.com/office/powerpoint/2010/main" val="311589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739"/>
            <a:ext cx="10210800" cy="794949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How many reservations were made for the year 20XX (replace XX with the desired year)?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9" y="2913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838200" y="1897341"/>
            <a:ext cx="7921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Booking_ID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Total_reservation_2018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C3399"/>
                </a:solidFill>
                <a:latin typeface="Consolas" panose="020B0609020204030204" pitchFamily="49" charset="0"/>
              </a:rPr>
              <a:t>YEAR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arrival_date</a:t>
            </a:r>
            <a:r>
              <a:rPr lang="en-US" sz="2800" dirty="0">
                <a:latin typeface="Consolas" panose="020B0609020204030204" pitchFamily="49" charset="0"/>
              </a:rPr>
              <a:t>)=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'2018’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57123" y="4187379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359641" y="4270650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236812" y="5735759"/>
            <a:ext cx="11872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Analysing reservations made for a particular year helps in understanding booking trends over time and aids in forecasting future demand.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C55CFB-4701-CAA0-A531-37AD6CDB5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045" y="3876593"/>
            <a:ext cx="3498099" cy="1714720"/>
          </a:xfrm>
        </p:spPr>
      </p:pic>
    </p:spTree>
    <p:extLst>
      <p:ext uri="{BB962C8B-B14F-4D97-AF65-F5344CB8AC3E}">
        <p14:creationId xmlns:p14="http://schemas.microsoft.com/office/powerpoint/2010/main" val="383214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3CE-09BD-BCD5-F01D-CDD5790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649"/>
            <a:ext cx="10210800" cy="46166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What is the most commonly booked room type?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8AE8-A26B-22F0-3D95-608BF30CCCFE}"/>
              </a:ext>
            </a:extLst>
          </p:cNvPr>
          <p:cNvSpPr txBox="1"/>
          <p:nvPr/>
        </p:nvSpPr>
        <p:spPr>
          <a:xfrm>
            <a:off x="310049" y="2913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F694-BAF4-F0F3-0FCD-8DB858020D86}"/>
              </a:ext>
            </a:extLst>
          </p:cNvPr>
          <p:cNvSpPr txBox="1"/>
          <p:nvPr/>
        </p:nvSpPr>
        <p:spPr>
          <a:xfrm>
            <a:off x="838200" y="1389920"/>
            <a:ext cx="7359869" cy="228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room_type_reserved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latin typeface="Consolas" panose="020B0609020204030204" pitchFamily="49" charset="0"/>
              </a:rPr>
              <a:t>(*)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Commonly_Booked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[Hotel Reservation]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room_type_reserved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Commonly_Booked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FA94-99E1-93DC-CF49-8CD80AD36DD5}"/>
              </a:ext>
            </a:extLst>
          </p:cNvPr>
          <p:cNvSpPr txBox="1"/>
          <p:nvPr/>
        </p:nvSpPr>
        <p:spPr>
          <a:xfrm>
            <a:off x="1157123" y="4187379"/>
            <a:ext cx="181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97591-9A01-B643-D219-D0249222B19C}"/>
              </a:ext>
            </a:extLst>
          </p:cNvPr>
          <p:cNvSpPr/>
          <p:nvPr/>
        </p:nvSpPr>
        <p:spPr>
          <a:xfrm>
            <a:off x="3359641" y="4270650"/>
            <a:ext cx="1147666" cy="523220"/>
          </a:xfrm>
          <a:prstGeom prst="rightArrow">
            <a:avLst>
              <a:gd name="adj1" fmla="val 37947"/>
              <a:gd name="adj2" fmla="val 64957"/>
            </a:avLst>
          </a:prstGeom>
          <a:solidFill>
            <a:srgbClr val="CC33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A200-5B61-5A1D-C45F-AA99B2214F2E}"/>
              </a:ext>
            </a:extLst>
          </p:cNvPr>
          <p:cNvSpPr txBox="1"/>
          <p:nvPr/>
        </p:nvSpPr>
        <p:spPr>
          <a:xfrm>
            <a:off x="236812" y="5735759"/>
            <a:ext cx="11872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66FFFF"/>
                </a:solidFill>
              </a:rPr>
              <a:t>Insights: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Knowing the most commonly booked room type allows the hotel to optimize room allocation and potentially adjust room rates based on demand.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2B65A9-0E8F-8739-CA78-C8699BB13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045" y="3678611"/>
            <a:ext cx="4761185" cy="1902874"/>
          </a:xfrm>
        </p:spPr>
      </p:pic>
    </p:spTree>
    <p:extLst>
      <p:ext uri="{BB962C8B-B14F-4D97-AF65-F5344CB8AC3E}">
        <p14:creationId xmlns:p14="http://schemas.microsoft.com/office/powerpoint/2010/main" val="61336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1429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Cascadia Code SemiBold</vt:lpstr>
      <vt:lpstr>Cascadia Mono</vt:lpstr>
      <vt:lpstr>Consolas</vt:lpstr>
      <vt:lpstr>Segoe UI Emoji</vt:lpstr>
      <vt:lpstr>Wingdings</vt:lpstr>
      <vt:lpstr>Office Theme</vt:lpstr>
      <vt:lpstr>HOTEL RESERVATION ANALYSIS</vt:lpstr>
      <vt:lpstr>OVERVIEW</vt:lpstr>
      <vt:lpstr>Data Description</vt:lpstr>
      <vt:lpstr>PowerPoint Presentation</vt:lpstr>
      <vt:lpstr>What is the total number of reservation in the dataset?</vt:lpstr>
      <vt:lpstr>Which meal plan is the most popular among guests?</vt:lpstr>
      <vt:lpstr>What is the average price per room for reservations involving children?</vt:lpstr>
      <vt:lpstr>How many reservations were made for the year 20XX (replace XX with the desired year)?</vt:lpstr>
      <vt:lpstr>What is the most commonly booked room type?</vt:lpstr>
      <vt:lpstr>How many reservations fall on a weekend (no_of_weekend_nights&gt;0)?</vt:lpstr>
      <vt:lpstr>What is the highest and lowest lead time for reservations?</vt:lpstr>
      <vt:lpstr>What is the most common market segment type for reservations?</vt:lpstr>
      <vt:lpstr>How many reservations have a booking status of “Confirmed”?</vt:lpstr>
      <vt:lpstr>What is the total number of adults and children across all reservations?</vt:lpstr>
      <vt:lpstr>What is the average number of weekend nights for reservations involving children?</vt:lpstr>
      <vt:lpstr>How many reservations were made in each month of the year?</vt:lpstr>
      <vt:lpstr>What is the average number of nights(both weekend and weekday) spent by guests for each room type?</vt:lpstr>
      <vt:lpstr>For reservations involving children, what is the most common room type, and what is the average price for that room type?</vt:lpstr>
      <vt:lpstr>Find the market segment type that generates the highest average price per room?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</dc:title>
  <dc:creator>SAKTHI VEL</dc:creator>
  <cp:lastModifiedBy>SAKTHI VEL</cp:lastModifiedBy>
  <cp:revision>7</cp:revision>
  <dcterms:created xsi:type="dcterms:W3CDTF">2024-03-18T06:27:28Z</dcterms:created>
  <dcterms:modified xsi:type="dcterms:W3CDTF">2024-03-22T06:52:37Z</dcterms:modified>
</cp:coreProperties>
</file>