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6655F2-6247-45AB-B827-AE5454C493A6}">
  <a:tblStyle styleId="{956655F2-6247-45AB-B827-AE5454C493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55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f8665cdbe_3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3f8665cdbe_3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85aab576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g2285aab5763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85aab576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2285aab576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888c8cc6721a8d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5b888c8cc6721a8d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f8665cdbe_3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23f8665cdbe_3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85aab576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285aab5763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f8665cdb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23f8665cdb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85aab576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285aab5763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85aab5763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2285aab5763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99885" y="-21342"/>
            <a:ext cx="2573100" cy="4066200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421606" y="2688959"/>
            <a:ext cx="8229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5600"/>
              <a:buFont typeface="Arial"/>
              <a:buNone/>
              <a:defRPr sz="56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421606" y="2386736"/>
            <a:ext cx="7722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i="0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431261" y="3583957"/>
            <a:ext cx="7712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645830" y="4043172"/>
            <a:ext cx="455400" cy="455400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32050" y="3831598"/>
            <a:ext cx="215100" cy="211500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5830" y="3714356"/>
            <a:ext cx="118200" cy="118200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9885" y="4494565"/>
            <a:ext cx="773818" cy="28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28625" y="425420"/>
            <a:ext cx="43167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956998" y="2234121"/>
            <a:ext cx="3501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956998" y="4446879"/>
            <a:ext cx="3501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3" type="pic"/>
          </p:nvPr>
        </p:nvSpPr>
        <p:spPr>
          <a:xfrm>
            <a:off x="4956998" y="428625"/>
            <a:ext cx="3501600" cy="17859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/>
          <p:nvPr>
            <p:ph idx="4" type="pic"/>
          </p:nvPr>
        </p:nvSpPr>
        <p:spPr>
          <a:xfrm>
            <a:off x="4956998" y="2652796"/>
            <a:ext cx="3501600" cy="17859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5" type="body"/>
          </p:nvPr>
        </p:nvSpPr>
        <p:spPr>
          <a:xfrm>
            <a:off x="428625" y="1604964"/>
            <a:ext cx="4326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6" type="body"/>
          </p:nvPr>
        </p:nvSpPr>
        <p:spPr>
          <a:xfrm>
            <a:off x="428625" y="1209676"/>
            <a:ext cx="4326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>
            <p:ph idx="2" type="pic"/>
          </p:nvPr>
        </p:nvSpPr>
        <p:spPr>
          <a:xfrm>
            <a:off x="4961285" y="0"/>
            <a:ext cx="3847200" cy="4812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428625" y="425420"/>
            <a:ext cx="4310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28625" y="1604964"/>
            <a:ext cx="4326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28625" y="1209676"/>
            <a:ext cx="4326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>
            <p:ph idx="2" type="pic"/>
          </p:nvPr>
        </p:nvSpPr>
        <p:spPr>
          <a:xfrm>
            <a:off x="-8464" y="0"/>
            <a:ext cx="8808300" cy="4801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428625" y="428625"/>
            <a:ext cx="825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28626" y="428626"/>
            <a:ext cx="8266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28625" y="1194397"/>
            <a:ext cx="82581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28625" y="4096364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806273" y="4805389"/>
            <a:ext cx="337500" cy="3375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428626" y="428626"/>
            <a:ext cx="8266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28625" y="1199862"/>
            <a:ext cx="82581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pic>
        <p:nvPicPr>
          <p:cNvPr descr="Image"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362258" y="4921878"/>
            <a:ext cx="895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DPC++ Essentials</a:t>
            </a:r>
            <a:endParaRPr sz="1100"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28625" y="4107074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28528" y="1605589"/>
            <a:ext cx="82581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Font typeface="Arial"/>
              <a:buNone/>
              <a:defRPr sz="36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28625" y="2954813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06" name="Google Shape;10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09" name="Google Shape;109;p17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28528" y="1605589"/>
            <a:ext cx="82581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28625" y="2961706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8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16" name="Google Shape;1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8957216" y="4903503"/>
            <a:ext cx="384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20" name="Google Shape;120;p18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28528" y="1605589"/>
            <a:ext cx="82581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28625" y="2973315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8806273" y="4803960"/>
            <a:ext cx="3375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32481" y="1721894"/>
            <a:ext cx="239100" cy="239100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02609" y="1591738"/>
            <a:ext cx="130800" cy="130800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32481" y="1517306"/>
            <a:ext cx="74100" cy="74100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360637" y="301919"/>
            <a:ext cx="4445700" cy="450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9" name="Google Shape;1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795838" y="1481138"/>
            <a:ext cx="3639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33" name="Google Shape;133;p19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61068" y="1908917"/>
            <a:ext cx="3589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4795838" y="555172"/>
            <a:ext cx="3648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8806273" y="4803960"/>
            <a:ext cx="3375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360637" y="301919"/>
            <a:ext cx="4445700" cy="450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30635" y="1721894"/>
            <a:ext cx="239100" cy="239100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00459" y="1591738"/>
            <a:ext cx="130800" cy="130800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530635" y="1517306"/>
            <a:ext cx="74100" cy="74100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42" name="Google Shape;14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795838" y="1481138"/>
            <a:ext cx="3639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46" name="Google Shape;146;p20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761068" y="1908917"/>
            <a:ext cx="3589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795838" y="555172"/>
            <a:ext cx="3648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4962" y="1807331"/>
            <a:ext cx="3060081" cy="114104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3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8806273" y="4803960"/>
            <a:ext cx="337500" cy="3375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360637" y="301919"/>
            <a:ext cx="4445700" cy="45027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52" name="Google Shape;1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8957216" y="4903503"/>
            <a:ext cx="384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30635" y="1721894"/>
            <a:ext cx="239100" cy="239100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00459" y="1591738"/>
            <a:ext cx="130800" cy="130800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30635" y="1517306"/>
            <a:ext cx="74100" cy="74100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795838" y="1481138"/>
            <a:ext cx="3639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60" name="Google Shape;160;p21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761068" y="1908917"/>
            <a:ext cx="3589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4795838" y="555172"/>
            <a:ext cx="3648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8806273" y="4803960"/>
            <a:ext cx="337500" cy="3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4360637" y="301919"/>
            <a:ext cx="4445700" cy="45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361289" y="301399"/>
            <a:ext cx="4445700" cy="450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795838" y="1481138"/>
            <a:ext cx="3639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100"/>
              <a:buChar char="▪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415637" y="1908917"/>
            <a:ext cx="3574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795838" y="555172"/>
            <a:ext cx="3648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/>
        </p:nvSpPr>
        <p:spPr>
          <a:xfrm>
            <a:off x="8931474" y="4934380"/>
            <a:ext cx="96300" cy="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795838" y="1481138"/>
            <a:ext cx="3639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415637" y="1908917"/>
            <a:ext cx="3574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795838" y="555172"/>
            <a:ext cx="3648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8806273" y="4805389"/>
            <a:ext cx="337500" cy="3375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8" name="Google Shape;17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80" name="Google Shape;180;p23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81" name="Google Shape;181;p23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795838" y="1481138"/>
            <a:ext cx="36396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415637" y="1908917"/>
            <a:ext cx="3574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4795838" y="555172"/>
            <a:ext cx="3648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8" name="Google Shape;18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190" name="Google Shape;190;p24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191" name="Google Shape;191;p24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01195" y="1349285"/>
            <a:ext cx="2604300" cy="30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type="title"/>
          </p:nvPr>
        </p:nvSpPr>
        <p:spPr>
          <a:xfrm>
            <a:off x="1083360" y="1437777"/>
            <a:ext cx="69774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/>
          <p:nvPr/>
        </p:nvSpPr>
        <p:spPr>
          <a:xfrm>
            <a:off x="0" y="0"/>
            <a:ext cx="8802600" cy="33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5"/>
          <p:cNvSpPr/>
          <p:nvPr/>
        </p:nvSpPr>
        <p:spPr>
          <a:xfrm rot="5400000">
            <a:off x="-2233838" y="2233952"/>
            <a:ext cx="4805700" cy="33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353290" y="348095"/>
            <a:ext cx="8454300" cy="44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8807702" y="4803961"/>
            <a:ext cx="336300" cy="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00" name="Google Shape;20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8957216" y="4903503"/>
            <a:ext cx="384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362258" y="4921878"/>
            <a:ext cx="895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DPC++ Essentials</a:t>
            </a:r>
            <a:endParaRPr sz="1100"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1083360" y="1437777"/>
            <a:ext cx="69774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353290" y="348095"/>
            <a:ext cx="8454300" cy="44586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8807702" y="4803961"/>
            <a:ext cx="336300" cy="33960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08" name="Google Shape;2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575" y="4907264"/>
            <a:ext cx="36843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8957216" y="4903503"/>
            <a:ext cx="384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8911400" y="4701215"/>
            <a:ext cx="1560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127648" y="4921878"/>
            <a:ext cx="888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 sz="1100"/>
          </a:p>
        </p:txBody>
      </p:sp>
      <p:sp>
        <p:nvSpPr>
          <p:cNvPr id="212" name="Google Shape;212;p27"/>
          <p:cNvSpPr/>
          <p:nvPr/>
        </p:nvSpPr>
        <p:spPr>
          <a:xfrm>
            <a:off x="362258" y="4921878"/>
            <a:ext cx="132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 sz="1100"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1083360" y="1437777"/>
            <a:ext cx="69774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102020" y="0"/>
            <a:ext cx="2573100" cy="40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645830" y="4043172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32050" y="3831598"/>
            <a:ext cx="215100" cy="211500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45830" y="3714356"/>
            <a:ext cx="118200" cy="1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421606" y="2688959"/>
            <a:ext cx="8229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421606" y="2386736"/>
            <a:ext cx="7722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C7FD"/>
              </a:buClr>
              <a:buSzPts val="1200"/>
              <a:buNone/>
              <a:defRPr b="1" i="0" sz="12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1431261" y="3583957"/>
            <a:ext cx="7712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1101405" y="4497277"/>
            <a:ext cx="794902" cy="297633"/>
            <a:chOff x="1314450" y="6391094"/>
            <a:chExt cx="1123377" cy="420623"/>
          </a:xfrm>
        </p:grpSpPr>
        <p:sp>
          <p:nvSpPr>
            <p:cNvPr id="36" name="Google Shape;36;p4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1102020" y="0"/>
            <a:ext cx="2573100" cy="40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21606" y="2386736"/>
            <a:ext cx="7722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C7FD"/>
              </a:buClr>
              <a:buSzPts val="1200"/>
              <a:buNone/>
              <a:defRPr b="1" i="0" sz="12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421606" y="2688959"/>
            <a:ext cx="8229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1431261" y="3583957"/>
            <a:ext cx="7712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645830" y="4043172"/>
            <a:ext cx="455400" cy="45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432050" y="3831598"/>
            <a:ext cx="215100" cy="21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45830" y="3714356"/>
            <a:ext cx="118200" cy="11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1101405" y="4497277"/>
            <a:ext cx="794902" cy="297633"/>
            <a:chOff x="1314450" y="6391094"/>
            <a:chExt cx="1123377" cy="420623"/>
          </a:xfrm>
        </p:grpSpPr>
        <p:sp>
          <p:nvSpPr>
            <p:cNvPr id="49" name="Google Shape;49;p5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28528" y="428625"/>
            <a:ext cx="825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28528" y="428625"/>
            <a:ext cx="825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28528" y="1255090"/>
            <a:ext cx="82581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28528" y="428625"/>
            <a:ext cx="825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28528" y="1604965"/>
            <a:ext cx="82581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28528" y="1209676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28625" y="428626"/>
            <a:ext cx="825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28625" y="1604963"/>
            <a:ext cx="39663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716835" y="1604963"/>
            <a:ext cx="39663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28625" y="1209676"/>
            <a:ext cx="8266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28625" y="428626"/>
            <a:ext cx="825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000"/>
              <a:buFont typeface="Arial"/>
              <a:buNone/>
              <a:defRPr sz="3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28625" y="1255052"/>
            <a:ext cx="39663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716835" y="1255052"/>
            <a:ext cx="39663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05588"/>
            <a:ext cx="8802600" cy="33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1"/>
          <p:cNvSpPr/>
          <p:nvPr/>
        </p:nvSpPr>
        <p:spPr>
          <a:xfrm rot="5400000">
            <a:off x="6568902" y="2233952"/>
            <a:ext cx="4805700" cy="33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44686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44687" y="428625"/>
            <a:ext cx="8229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Helvetica Neue"/>
              <a:buNone/>
              <a:defRPr b="1" i="0" sz="2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362258" y="4921878"/>
            <a:ext cx="895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DPC++ Essentials</a:t>
            </a:r>
            <a:endParaRPr sz="1100"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53100" y="4916051"/>
            <a:ext cx="357063" cy="13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8931474" y="4934380"/>
            <a:ext cx="96300" cy="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37" y="2837354"/>
            <a:ext cx="3966394" cy="210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267413" y="344231"/>
            <a:ext cx="86091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</a:t>
            </a:r>
            <a:r>
              <a:rPr b="1" lang="en-US"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18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342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i="0" lang="en-US" sz="14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Parallelizing Monte Carlo</a:t>
            </a:r>
            <a:r>
              <a:rPr lang="en-US" sz="1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14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Simulation of  Financial Derivatives usin</a:t>
            </a:r>
            <a:r>
              <a:rPr lang="en-US" sz="1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 </a:t>
            </a:r>
            <a:r>
              <a:rPr i="0" lang="en-US" sz="14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SYCL</a:t>
            </a:r>
            <a:endParaRPr sz="14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Name:</a:t>
            </a:r>
            <a:r>
              <a:rPr b="1" lang="en-US"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342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Breakfast Banana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Members:</a:t>
            </a:r>
            <a:r>
              <a:rPr b="1" lang="en-US"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34290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Surya Prakash S</a:t>
            </a:r>
            <a:endParaRPr sz="14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34290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Sakthi Vel T</a:t>
            </a:r>
            <a:endParaRPr sz="14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457199" y="460972"/>
            <a:ext cx="8229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Improvements</a:t>
            </a:r>
            <a:endParaRPr sz="36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572813" y="1183725"/>
            <a:ext cx="81141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improve this project by implementing following: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Fetch stock price data using a third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party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API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user interface for visualization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GBM calculations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Calculating more stats with metrics like CAPM returns, Sharpe factor etc.,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 Summary</a:t>
            </a:r>
            <a:endParaRPr sz="36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72813" y="1183725"/>
            <a:ext cx="8114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project simulates stock prices by Monte Carlo simulation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technique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Geometric Brownian movement.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optimize Simulation using SYCL b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taking samples parallelly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723950" y="2930275"/>
            <a:ext cx="4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Quick thanks for taking </a:t>
            </a:r>
            <a:r>
              <a:rPr lang="en-US"/>
              <a:t>a look</a:t>
            </a:r>
            <a:r>
              <a:rPr lang="en-US"/>
              <a:t> into our project :)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Arial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Theme Chosen and Motivation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72813" y="1183725"/>
            <a:ext cx="81141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The theme we have chosen is Parallelizing Monte Carlo Simulation of  Financial Derivatives using SYCL.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Monte Carlo simulation is a computationally expensive process used to model complex systems with a lot of uncertainties, like business risk analysis.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SYCL is a framework for optimizing computations through the use of specialized hardware and parallel execution.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Using SYCL we can optimize the Monte Carlo simulation to perform calculations much faster and accurate.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The Intel One API's SYCL implementation enables simulation to be run on a variety of hardware platforms, including CPUs, GPUs, and FPGAs from different vendors, making it more scalable.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Solution 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572813" y="1183725"/>
            <a:ext cx="81141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of this project is to predict stock prices. The condition provided to us is to use Monte Carlo simulation.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geometric Brownian motion to simulate the stock price. This method uses two factors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Drift : Moves the new price path based on the previous trends of stock returns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Shock: The factor that shocks the drift curve to simulate random ups and downs in the price path.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44" y="2999075"/>
            <a:ext cx="4291444" cy="9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1396881" y="4104550"/>
            <a:ext cx="56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part of the right-hand side of the equation is drift and second part is shock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 Stack Used: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72813" y="1183725"/>
            <a:ext cx="8114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Geometric Brownian motion for stock prediction.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SYCL for parallel calculation of samples.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Sciplot for displaying result (based on gnuplot)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Sciplot requires gnuplot to be installed on the system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457199" y="460972"/>
            <a:ext cx="8229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Sciplot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572813" y="1183725"/>
            <a:ext cx="81141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from our programs is a graph of price paths. There are not many header only library to perform plotting in C++. Sciplot is our best plotting library for our task. It is simple, fast and the plots generated are very easy to understand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Writing output to a PDF file using sciplot is much faster than any format from any other tool.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requires a system with gnuplot installed to work.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Tech Architecture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572813" y="1183725"/>
            <a:ext cx="81141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project, we use an implementation of SYCL provided by Intel’s OneAPI HPC toolkit.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SYCL is a framework that provides a consistent programming language across that can be used to program CPU, GPU, FPGA, and AI accelerators like TPUs in a heterogeneous framework where each architecture can be programmed and used either in isolation or together.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drift and shock values are calculated parallelly for each and every day of the sample.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price path is also calculated parallelly for each price path.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Drastically improved the performance.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457199" y="460972"/>
            <a:ext cx="8229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BenchMarks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572688" y="1169925"/>
            <a:ext cx="811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: AMD Ryzen 5600H (laptop cpu)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GPU: Nvidia RTX 3060 Laptop GPU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952500" y="18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{956655F2-6247-45AB-B827-AE5454C493A6}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SYCL-GPU(s)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SYCL-CPU(s)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CPU(s)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177.19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4"/>
          <p:cNvSpPr txBox="1"/>
          <p:nvPr/>
        </p:nvSpPr>
        <p:spPr>
          <a:xfrm>
            <a:off x="2065800" y="4040350"/>
            <a:ext cx="501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 number of sample and days calculation done in the program is 4 times the above samples Because In our program we are calculating for four different stocks with the above sample and days value.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inclusion of oneAPI</a:t>
            </a:r>
            <a:endParaRPr sz="36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572813" y="1183725"/>
            <a:ext cx="8114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amount of samples is required for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accuracy. Calculating large amount of samples is computationally expensive if it calculated one by one.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o, we harnessed the power GPU to calculate samples in parallel, since each sample calculation is independent of each other.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benchmark, we can understand that even when running on CPU, SYCL provides better performance by using integrated GPU.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maximum I reached with Nvidia GPU is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700000 samples with 1000 days steps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(700000*1000)*4 calculations (for four different stocks)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 in 10.59 seconds!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memory bottleneck for going above the numbers.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57199" y="460972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Innovation Quotient and Scalability</a:t>
            </a:r>
            <a:endParaRPr sz="36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72813" y="1183725"/>
            <a:ext cx="81141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algorithms we have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chosen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executed in a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fashion. So usage of SYCL will improve the performance.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compiler provided by inte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HPC toolkit.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 compiles C or C++ code that's compatible with SYCL, which can be run on other accelerator languages or frameworks specific to a particular hardware.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allows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compiled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 can run on hardware from different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vendors,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making it both horizontally and vertically scalable. We can 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add more GPUs, using Intel’s SYCL we can scale the app to distribute work between devices.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