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50" r:id="rId1"/>
  </p:sldMasterIdLst>
  <p:notesMasterIdLst>
    <p:notesMasterId r:id="rId2"/>
  </p:notesMasterIdLst>
  <p:sldIdLst>
    <p:sldId id="277" r:id="rId3"/>
    <p:sldId id="278" r:id="rId4"/>
    <p:sldId id="279" r:id="rId5"/>
    <p:sldId id="280" r:id="rId6"/>
    <p:sldId id="281" r:id="rId7"/>
    <p:sldId id="282" r:id="rId8"/>
    <p:sldId id="283" r:id="rId9"/>
    <p:sldId id="284" r:id="rId10"/>
    <p:sldId id="285" r:id="rId11"/>
    <p:sldId id="286" r:id="rId12"/>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611"/>
    <p:restoredTop sz="94610"/>
  </p:normalViewPr>
  <p:slideViewPr>
    <p:cSldViewPr snapToGrid="0" snapToObjects="1">
      <p:cViewPr varScale="1">
        <p:scale>
          <a:sx n="54" d="100"/>
          <a:sy n="54" d="100"/>
        </p:scale>
        <p:origin x="96" y="14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71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2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5282F153-3F37-0F45-9E97-73ACFA13230C}" type="datetimeFigureOut">
              <a:rPr lang="en-US"/>
              <a:t>25-Oct-23</a:t>
            </a:fld>
            <a:endParaRPr lang="en-US"/>
          </a:p>
        </p:txBody>
      </p:sp>
      <p:sp>
        <p:nvSpPr>
          <p:cNvPr id="104872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2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2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E5E9CC1-C706-0F49-92D6-E571CC5EEA8F}" type="slidenum">
              <a:rPr lang="en-US"/>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US"/>
          </a:p>
        </p:txBody>
      </p:sp>
      <p:sp>
        <p:nvSpPr>
          <p:cNvPr id="1048630"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p>
            <a:endParaRPr dirty="0" lang="en-US"/>
          </a:p>
        </p:txBody>
      </p:sp>
      <p:sp>
        <p:nvSpPr>
          <p:cNvPr id="1048643"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4" name="Slide Image Placeholder 1"/>
          <p:cNvSpPr>
            <a:spLocks noChangeAspect="1" noRot="1" noGrp="1"/>
          </p:cNvSpPr>
          <p:nvPr>
            <p:ph type="sldImg"/>
          </p:nvPr>
        </p:nvSpPr>
        <p:spPr/>
      </p:sp>
      <p:sp>
        <p:nvSpPr>
          <p:cNvPr id="1048665" name="Notes Placeholder 2"/>
          <p:cNvSpPr>
            <a:spLocks noGrp="1"/>
          </p:cNvSpPr>
          <p:nvPr>
            <p:ph type="body" idx="1"/>
          </p:nvPr>
        </p:nvSpPr>
        <p:spPr/>
        <p:txBody>
          <a:bodyPr/>
          <a:p>
            <a:endParaRPr dirty="0" lang="en-US"/>
          </a:p>
        </p:txBody>
      </p:sp>
      <p:sp>
        <p:nvSpPr>
          <p:cNvPr id="1048666"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80" name="Slide Image Placeholder 1"/>
          <p:cNvSpPr>
            <a:spLocks noChangeAspect="1" noRot="1" noGrp="1"/>
          </p:cNvSpPr>
          <p:nvPr>
            <p:ph type="sldImg"/>
          </p:nvPr>
        </p:nvSpPr>
        <p:spPr/>
      </p:sp>
      <p:sp>
        <p:nvSpPr>
          <p:cNvPr id="1048681" name="Notes Placeholder 2"/>
          <p:cNvSpPr>
            <a:spLocks noGrp="1"/>
          </p:cNvSpPr>
          <p:nvPr>
            <p:ph type="body" idx="1"/>
          </p:nvPr>
        </p:nvSpPr>
        <p:spPr/>
        <p:txBody>
          <a:bodyPr/>
          <a:p>
            <a:endParaRPr dirty="0" lang="en-US"/>
          </a:p>
        </p:txBody>
      </p:sp>
      <p:sp>
        <p:nvSpPr>
          <p:cNvPr id="1048682"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703" name="Slide Image Placeholder 1"/>
          <p:cNvSpPr>
            <a:spLocks noChangeAspect="1" noRot="1" noGrp="1"/>
          </p:cNvSpPr>
          <p:nvPr>
            <p:ph type="sldImg"/>
          </p:nvPr>
        </p:nvSpPr>
        <p:spPr/>
      </p:sp>
      <p:sp>
        <p:nvSpPr>
          <p:cNvPr id="1048704" name="Notes Placeholder 2"/>
          <p:cNvSpPr>
            <a:spLocks noGrp="1"/>
          </p:cNvSpPr>
          <p:nvPr>
            <p:ph type="body" idx="1"/>
          </p:nvPr>
        </p:nvSpPr>
        <p:spPr/>
        <p:txBody>
          <a:bodyPr/>
          <a:p>
            <a:endParaRPr dirty="0" lang="en-US"/>
          </a:p>
        </p:txBody>
      </p:sp>
      <p:sp>
        <p:nvSpPr>
          <p:cNvPr id="1048705"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716" name="Slide Image Placeholder 1"/>
          <p:cNvSpPr>
            <a:spLocks noChangeAspect="1" noRot="1" noGrp="1"/>
          </p:cNvSpPr>
          <p:nvPr>
            <p:ph type="sldImg"/>
          </p:nvPr>
        </p:nvSpPr>
        <p:spPr/>
      </p:sp>
      <p:sp>
        <p:nvSpPr>
          <p:cNvPr id="1048717" name="Notes Placeholder 2"/>
          <p:cNvSpPr>
            <a:spLocks noGrp="1"/>
          </p:cNvSpPr>
          <p:nvPr>
            <p:ph type="body" idx="1"/>
          </p:nvPr>
        </p:nvSpPr>
        <p:spPr/>
        <p:txBody>
          <a:bodyPr/>
          <a:p>
            <a:endParaRPr dirty="0" lang="en-US"/>
          </a:p>
        </p:txBody>
      </p:sp>
      <p:sp>
        <p:nvSpPr>
          <p:cNvPr id="1048718"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8" name="Slide Image Placeholder 1"/>
          <p:cNvSpPr>
            <a:spLocks noChangeAspect="1" noRot="1" noGrp="1"/>
          </p:cNvSpPr>
          <p:nvPr>
            <p:ph type="sldImg"/>
          </p:nvPr>
        </p:nvSpPr>
        <p:spPr/>
      </p:sp>
      <p:sp>
        <p:nvSpPr>
          <p:cNvPr id="1048619" name="Notes Placeholder 2"/>
          <p:cNvSpPr>
            <a:spLocks noGrp="1"/>
          </p:cNvSpPr>
          <p:nvPr>
            <p:ph type="body" idx="1"/>
          </p:nvPr>
        </p:nvSpPr>
        <p:spPr/>
        <p:txBody>
          <a:bodyPr/>
          <a:p>
            <a:endParaRPr dirty="0" lang="en-US"/>
          </a:p>
        </p:txBody>
      </p:sp>
      <p:sp>
        <p:nvSpPr>
          <p:cNvPr id="1048620"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9" name="Slide Image Placeholder 1"/>
          <p:cNvSpPr>
            <a:spLocks noChangeAspect="1" noRot="1" noGrp="1"/>
          </p:cNvSpPr>
          <p:nvPr>
            <p:ph type="sldImg"/>
          </p:nvPr>
        </p:nvSpPr>
        <p:spPr/>
      </p:sp>
      <p:sp>
        <p:nvSpPr>
          <p:cNvPr id="1048600" name="Notes Placeholder 2"/>
          <p:cNvSpPr>
            <a:spLocks noGrp="1"/>
          </p:cNvSpPr>
          <p:nvPr>
            <p:ph type="body" idx="1"/>
          </p:nvPr>
        </p:nvSpPr>
        <p:spPr/>
        <p:txBody>
          <a:bodyPr/>
          <a:p>
            <a:endParaRPr dirty="0" lang="en-US"/>
          </a:p>
        </p:txBody>
      </p:sp>
      <p:sp>
        <p:nvSpPr>
          <p:cNvPr id="1048601"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0" name="Slide Image Placeholder 1"/>
          <p:cNvSpPr>
            <a:spLocks noChangeAspect="1" noRot="1" noGrp="1"/>
          </p:cNvSpPr>
          <p:nvPr>
            <p:ph type="sldImg"/>
          </p:nvPr>
        </p:nvSpPr>
        <p:spPr/>
      </p:sp>
      <p:sp>
        <p:nvSpPr>
          <p:cNvPr id="1048581" name="Notes Placeholder 2"/>
          <p:cNvSpPr>
            <a:spLocks noGrp="1"/>
          </p:cNvSpPr>
          <p:nvPr>
            <p:ph type="body" idx="1"/>
          </p:nvPr>
        </p:nvSpPr>
        <p:spPr/>
        <p:txBody>
          <a:bodyPr/>
          <a:p>
            <a:endParaRPr dirty="0" lang="en-US"/>
          </a:p>
        </p:txBody>
      </p:sp>
      <p:sp>
        <p:nvSpPr>
          <p:cNvPr id="1048582" name="Slide Number Placeholder 3"/>
          <p:cNvSpPr>
            <a:spLocks noGrp="1"/>
          </p:cNvSpPr>
          <p:nvPr>
            <p:ph type="sldNum" sz="quarter" idx="10"/>
          </p:nvPr>
        </p:nvSpPr>
        <p:spPr/>
        <p:txBody>
          <a:bodyPr/>
          <a:p>
            <a:fld id="{F7021451-1387-4CA6-816F-3879F97B5CBC}"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4"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51"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anose="020B0604020202020204"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21" name="Shape 0"/>
          <p:cNvSpPr/>
          <p:nvPr/>
        </p:nvSpPr>
        <p:spPr>
          <a:xfrm>
            <a:off x="0" y="0"/>
            <a:ext cx="14630400" cy="8229600"/>
          </a:xfrm>
          <a:prstGeom prst="rect"/>
          <a:solidFill>
            <a:srgbClr val="A8AFCC"/>
          </a:solidFill>
        </p:spPr>
      </p:sp>
      <p:sp>
        <p:nvSpPr>
          <p:cNvPr id="1048622" name="Shape 1"/>
          <p:cNvSpPr/>
          <p:nvPr/>
        </p:nvSpPr>
        <p:spPr>
          <a:xfrm>
            <a:off x="85090" y="0"/>
            <a:ext cx="14630400" cy="8229600"/>
          </a:xfrm>
          <a:prstGeom prst="rect"/>
          <a:solidFill>
            <a:srgbClr val="080E26"/>
          </a:solidFill>
          <a:ln w="13811">
            <a:solidFill>
              <a:srgbClr val="565151"/>
            </a:solidFill>
            <a:prstDash val="solid"/>
          </a:ln>
        </p:spPr>
        <p:txBody>
          <a:bodyPr/>
          <a:p>
            <a:r>
              <a:rPr altLang="en-US" lang="zh-CN"/>
              <a:t>
</a:t>
            </a:r>
            <a:endParaRPr altLang="en-US" lang="zh-CN"/>
          </a:p>
        </p:txBody>
      </p:sp>
      <p:sp>
        <p:nvSpPr>
          <p:cNvPr id="1048623" name="Text 2"/>
          <p:cNvSpPr/>
          <p:nvPr/>
        </p:nvSpPr>
        <p:spPr>
          <a:xfrm>
            <a:off x="833199" y="1668185"/>
            <a:ext cx="7477601" cy="2499598"/>
          </a:xfrm>
          <a:prstGeom prst="rect"/>
          <a:noFill/>
        </p:spPr>
        <p:txBody>
          <a:bodyPr anchor="t" rtlCol="0" wrap="square"/>
          <a:p>
            <a:pPr indent="0" marL="0">
              <a:lnSpc>
                <a:spcPts val="6560"/>
              </a:lnSpc>
              <a:buNone/>
            </a:pPr>
            <a:r>
              <a:rPr dirty="0" sz="5250" lang="en-US">
                <a:solidFill>
                  <a:srgbClr val="FFFFFF"/>
                </a:solidFill>
                <a:latin typeface="Times New Roman" panose="02020603050405020304" charset="0"/>
                <a:ea typeface="Fraunces" pitchFamily="34" charset="-122"/>
                <a:cs typeface="Times New Roman" panose="02020603050405020304" charset="0"/>
              </a:rPr>
              <a:t>Building a Serverless IoT Data Processing Solution</a:t>
            </a:r>
          </a:p>
        </p:txBody>
      </p:sp>
      <p:sp>
        <p:nvSpPr>
          <p:cNvPr id="1048624" name="Text 3"/>
          <p:cNvSpPr/>
          <p:nvPr/>
        </p:nvSpPr>
        <p:spPr>
          <a:xfrm>
            <a:off x="833199" y="4501039"/>
            <a:ext cx="7477601" cy="1421606"/>
          </a:xfrm>
          <a:prstGeom prst="rect"/>
          <a:noFill/>
        </p:spPr>
        <p:txBody>
          <a:bodyPr anchor="t" rtlCol="0" wrap="square"/>
          <a:p>
            <a:pPr indent="0" marL="0">
              <a:lnSpc>
                <a:spcPts val="2800"/>
              </a:lnSpc>
              <a:buNone/>
            </a:pPr>
            <a:r>
              <a:rPr dirty="0" sz="1750" lang="en-US">
                <a:solidFill>
                  <a:srgbClr val="EBECEF"/>
                </a:solidFill>
                <a:latin typeface="Times New Roman" panose="02020603050405020304" charset="0"/>
                <a:ea typeface="Epilogue" pitchFamily="34" charset="-122"/>
                <a:cs typeface="Times New Roman" panose="02020603050405020304" charset="0"/>
              </a:rPr>
              <a:t>Learn how to create a powerful serverless IoT data processing solution using IBM Cloud Functions and device integration. This guide will walk you through the process of integrating smart devices and setting up data collection.</a:t>
            </a:r>
            <a:endParaRPr dirty="0" sz="1750" lang="en-US">
              <a:latin typeface="Times New Roman" panose="02020603050405020304" charset="0"/>
              <a:cs typeface="Times New Roman" panose="02020603050405020304" charset="0"/>
            </a:endParaRPr>
          </a:p>
        </p:txBody>
      </p:sp>
      <p:sp>
        <p:nvSpPr>
          <p:cNvPr id="1048625" name="Shape 4"/>
          <p:cNvSpPr/>
          <p:nvPr/>
        </p:nvSpPr>
        <p:spPr>
          <a:xfrm>
            <a:off x="833199" y="6189226"/>
            <a:ext cx="355402" cy="355402"/>
          </a:xfrm>
          <a:prstGeom prst="roundRect">
            <a:avLst>
              <a:gd name="adj" fmla="val 25726039"/>
            </a:avLst>
          </a:prstGeom>
          <a:solidFill>
            <a:srgbClr val="2DCCB0"/>
          </a:solidFill>
          <a:ln w="7620">
            <a:solidFill>
              <a:srgbClr val="FFFFFF"/>
            </a:solidFill>
            <a:prstDash val="solid"/>
          </a:ln>
        </p:spPr>
      </p:sp>
      <p:sp>
        <p:nvSpPr>
          <p:cNvPr id="1048626" name="Text 5"/>
          <p:cNvSpPr/>
          <p:nvPr/>
        </p:nvSpPr>
        <p:spPr>
          <a:xfrm>
            <a:off x="907971" y="6184106"/>
            <a:ext cx="205740" cy="365760"/>
          </a:xfrm>
          <a:prstGeom prst="rect"/>
          <a:noFill/>
        </p:spPr>
        <p:txBody>
          <a:bodyPr anchor="t" rtlCol="0" wrap="none"/>
          <a:p>
            <a:pPr algn="ctr" indent="0" marL="0">
              <a:lnSpc>
                <a:spcPts val="2880"/>
              </a:lnSpc>
              <a:buNone/>
            </a:pPr>
            <a:r>
              <a:rPr dirty="0" sz="1150" lang="en-US">
                <a:solidFill>
                  <a:srgbClr val="3C3838"/>
                </a:solidFill>
                <a:latin typeface="Epilogue" pitchFamily="34" charset="0"/>
                <a:ea typeface="Epilogue" pitchFamily="34" charset="-122"/>
                <a:cs typeface="Epilogue" pitchFamily="34" charset="-120"/>
              </a:rPr>
              <a:t>PM</a:t>
            </a:r>
            <a:endParaRPr dirty="0" sz="1150" lang="en-US"/>
          </a:p>
        </p:txBody>
      </p:sp>
      <p:sp>
        <p:nvSpPr>
          <p:cNvPr id="1048627" name="Text 6"/>
          <p:cNvSpPr/>
          <p:nvPr/>
        </p:nvSpPr>
        <p:spPr>
          <a:xfrm>
            <a:off x="1299845" y="6172835"/>
            <a:ext cx="2541905" cy="388620"/>
          </a:xfrm>
          <a:prstGeom prst="rect"/>
          <a:noFill/>
        </p:spPr>
        <p:txBody>
          <a:bodyPr anchor="t" rtlCol="0" wrap="none"/>
          <a:p>
            <a:pPr algn="l" indent="0" marL="0">
              <a:lnSpc>
                <a:spcPts val="3060"/>
              </a:lnSpc>
              <a:buNone/>
            </a:pPr>
            <a:r>
              <a:rPr b="1" dirty="0" sz="2185" lang="en-US">
                <a:solidFill>
                  <a:srgbClr val="EBECEF"/>
                </a:solidFill>
                <a:latin typeface="Times New Roman" panose="02020603050405020304" charset="0"/>
                <a:ea typeface="Epilogue" pitchFamily="34" charset="-122"/>
                <a:cs typeface="Times New Roman" panose="02020603050405020304" charset="0"/>
              </a:rPr>
              <a:t>S</a:t>
            </a:r>
            <a:r>
              <a:rPr b="1" dirty="0" sz="2185" lang="en-US">
                <a:solidFill>
                  <a:srgbClr val="EBECEF"/>
                </a:solidFill>
                <a:latin typeface="Times New Roman" panose="02020603050405020304" charset="0"/>
                <a:ea typeface="Epilogue" pitchFamily="34" charset="-122"/>
                <a:cs typeface="Times New Roman" panose="02020603050405020304" charset="0"/>
              </a:rPr>
              <a:t>A</a:t>
            </a:r>
            <a:r>
              <a:rPr b="1" dirty="0" sz="2185" lang="en-US">
                <a:solidFill>
                  <a:srgbClr val="EBECEF"/>
                </a:solidFill>
                <a:latin typeface="Times New Roman" panose="02020603050405020304" charset="0"/>
                <a:ea typeface="Epilogue" pitchFamily="34" charset="-122"/>
                <a:cs typeface="Times New Roman" panose="02020603050405020304" charset="0"/>
              </a:rPr>
              <a:t>K</a:t>
            </a:r>
            <a:r>
              <a:rPr b="1" dirty="0" sz="2185" lang="en-US">
                <a:solidFill>
                  <a:srgbClr val="EBECEF"/>
                </a:solidFill>
                <a:latin typeface="Times New Roman" panose="02020603050405020304" charset="0"/>
                <a:ea typeface="Epilogue" pitchFamily="34" charset="-122"/>
                <a:cs typeface="Times New Roman" panose="02020603050405020304" charset="0"/>
              </a:rPr>
              <a:t>THIVEL </a:t>
            </a:r>
            <a:r>
              <a:rPr b="1" dirty="0" sz="2185" lang="en-US">
                <a:solidFill>
                  <a:srgbClr val="EBECEF"/>
                </a:solidFill>
                <a:latin typeface="Times New Roman" panose="02020603050405020304" charset="0"/>
                <a:ea typeface="Epilogue" pitchFamily="34" charset="-122"/>
                <a:cs typeface="Times New Roman" panose="02020603050405020304" charset="0"/>
              </a:rPr>
              <a:t>MURUGAN </a:t>
            </a:r>
            <a:r>
              <a:rPr b="1" dirty="0" sz="2185" lang="en-US">
                <a:solidFill>
                  <a:srgbClr val="EBECEF"/>
                </a:solidFill>
                <a:latin typeface="Times New Roman" panose="02020603050405020304" charset="0"/>
                <a:ea typeface="Epilogue" pitchFamily="34" charset="-122"/>
                <a:cs typeface="Times New Roman" panose="02020603050405020304" charset="0"/>
              </a:rPr>
              <a:t> </a:t>
            </a:r>
            <a:r>
              <a:rPr b="1" dirty="0" sz="2185" lang="en-US">
                <a:solidFill>
                  <a:srgbClr val="EBECEF"/>
                </a:solidFill>
                <a:latin typeface="Times New Roman" panose="02020603050405020304" charset="0"/>
                <a:ea typeface="Epilogue" pitchFamily="34" charset="-122"/>
                <a:cs typeface="Times New Roman" panose="02020603050405020304" charset="0"/>
              </a:rPr>
              <a:t>S </a:t>
            </a:r>
            <a:endParaRPr altLang="en-US" lang="zh-CN"/>
          </a:p>
        </p:txBody>
      </p:sp>
      <p:pic>
        <p:nvPicPr>
          <p:cNvPr id="2097154"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76" name="Shape 0"/>
          <p:cNvSpPr/>
          <p:nvPr/>
        </p:nvSpPr>
        <p:spPr>
          <a:xfrm>
            <a:off x="0" y="0"/>
            <a:ext cx="14630400" cy="8229600"/>
          </a:xfrm>
          <a:prstGeom prst="rect"/>
          <a:solidFill>
            <a:srgbClr val="A8AFCC"/>
          </a:solidFill>
        </p:spPr>
      </p:sp>
      <p:sp>
        <p:nvSpPr>
          <p:cNvPr id="1048577" name="Shape 1"/>
          <p:cNvSpPr/>
          <p:nvPr/>
        </p:nvSpPr>
        <p:spPr>
          <a:xfrm>
            <a:off x="0" y="0"/>
            <a:ext cx="14630400" cy="8229600"/>
          </a:xfrm>
          <a:prstGeom prst="rect"/>
          <a:solidFill>
            <a:srgbClr val="080E26"/>
          </a:solidFill>
          <a:ln w="13811">
            <a:solidFill>
              <a:srgbClr val="565151"/>
            </a:solidFill>
            <a:prstDash val="solid"/>
          </a:ln>
        </p:spPr>
      </p:sp>
      <p:sp>
        <p:nvSpPr>
          <p:cNvPr id="1048578" name="Text 2"/>
          <p:cNvSpPr/>
          <p:nvPr/>
        </p:nvSpPr>
        <p:spPr>
          <a:xfrm>
            <a:off x="833199" y="2712482"/>
            <a:ext cx="4443889" cy="694373"/>
          </a:xfrm>
          <a:prstGeom prst="rect"/>
          <a:noFill/>
        </p:spPr>
        <p:txBody>
          <a:bodyPr anchor="t" rtlCol="0" wrap="none"/>
          <a:p>
            <a:pPr indent="0" marL="0">
              <a:lnSpc>
                <a:spcPts val="5470"/>
              </a:lnSpc>
              <a:buNone/>
            </a:pPr>
            <a:r>
              <a:rPr dirty="0" sz="4375" lang="en-US">
                <a:solidFill>
                  <a:srgbClr val="FFFFFF"/>
                </a:solidFill>
                <a:latin typeface="Fraunces" pitchFamily="34" charset="0"/>
                <a:ea typeface="Fraunces" pitchFamily="34" charset="-122"/>
                <a:cs typeface="Fraunces" pitchFamily="34" charset="-120"/>
              </a:rPr>
              <a:t>Conclusion</a:t>
            </a:r>
            <a:endParaRPr dirty="0" sz="4375" lang="en-US"/>
          </a:p>
        </p:txBody>
      </p:sp>
      <p:sp>
        <p:nvSpPr>
          <p:cNvPr id="1048579" name="Text 3"/>
          <p:cNvSpPr/>
          <p:nvPr/>
        </p:nvSpPr>
        <p:spPr>
          <a:xfrm>
            <a:off x="833199" y="3740110"/>
            <a:ext cx="7477601" cy="1777008"/>
          </a:xfrm>
          <a:prstGeom prst="rect"/>
          <a:noFill/>
        </p:spPr>
        <p:txBody>
          <a:bodyPr anchor="t" rtlCol="0" wrap="square"/>
          <a:p>
            <a:pPr indent="0" marL="0">
              <a:lnSpc>
                <a:spcPts val="2800"/>
              </a:lnSpc>
              <a:buNone/>
            </a:pPr>
            <a:r>
              <a:rPr dirty="0" sz="1750" lang="en-US">
                <a:solidFill>
                  <a:srgbClr val="EBECEF"/>
                </a:solidFill>
                <a:latin typeface="Epilogue" pitchFamily="34" charset="0"/>
                <a:ea typeface="Epilogue" pitchFamily="34" charset="-122"/>
                <a:cs typeface="Epilogue" pitchFamily="34" charset="-120"/>
              </a:rPr>
              <a:t>In conclusion, building a serverless IoT data processing solution using IBM Cloud Functions and device integration can empower your organization with valuable insights and enable data-driven decision-making. Follow the outlined steps to create a powerful system that extracts maximum value from the collected IoT data.</a:t>
            </a:r>
            <a:endParaRPr dirty="0" sz="1750" lang="en-US"/>
          </a:p>
        </p:txBody>
      </p:sp>
      <p:pic>
        <p:nvPicPr>
          <p:cNvPr id="2097152"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31" name="Shape 0"/>
          <p:cNvSpPr/>
          <p:nvPr/>
        </p:nvSpPr>
        <p:spPr>
          <a:xfrm>
            <a:off x="0" y="0"/>
            <a:ext cx="14630400" cy="8229600"/>
          </a:xfrm>
          <a:prstGeom prst="rect"/>
          <a:solidFill>
            <a:srgbClr val="A8AFCC"/>
          </a:solidFill>
        </p:spPr>
      </p:sp>
      <p:sp>
        <p:nvSpPr>
          <p:cNvPr id="1048632" name="Shape 1"/>
          <p:cNvSpPr/>
          <p:nvPr/>
        </p:nvSpPr>
        <p:spPr>
          <a:xfrm>
            <a:off x="0" y="0"/>
            <a:ext cx="14630400" cy="8229600"/>
          </a:xfrm>
          <a:prstGeom prst="rect"/>
          <a:solidFill>
            <a:srgbClr val="080E26"/>
          </a:solidFill>
          <a:ln w="13811">
            <a:solidFill>
              <a:srgbClr val="565151"/>
            </a:solidFill>
            <a:prstDash val="solid"/>
          </a:ln>
        </p:spPr>
      </p:sp>
      <p:sp>
        <p:nvSpPr>
          <p:cNvPr id="1048633" name="Text 2"/>
          <p:cNvSpPr/>
          <p:nvPr/>
        </p:nvSpPr>
        <p:spPr>
          <a:xfrm>
            <a:off x="2037993" y="734497"/>
            <a:ext cx="6728460" cy="694373"/>
          </a:xfrm>
          <a:prstGeom prst="rect"/>
          <a:noFill/>
        </p:spPr>
        <p:txBody>
          <a:bodyPr anchor="t" rtlCol="0" wrap="none"/>
          <a:p>
            <a:pPr indent="0" marL="0">
              <a:lnSpc>
                <a:spcPts val="5470"/>
              </a:lnSpc>
              <a:buNone/>
            </a:pPr>
            <a:r>
              <a:rPr dirty="0" sz="4375" lang="en-US">
                <a:solidFill>
                  <a:srgbClr val="FFFFFF"/>
                </a:solidFill>
                <a:latin typeface="Times New Roman" panose="02020603050405020304" charset="0"/>
                <a:ea typeface="Fraunces" pitchFamily="34" charset="-122"/>
                <a:cs typeface="Times New Roman" panose="02020603050405020304" charset="0"/>
              </a:rPr>
              <a:t>Step 1: Device Integration</a:t>
            </a:r>
          </a:p>
        </p:txBody>
      </p:sp>
      <p:sp>
        <p:nvSpPr>
          <p:cNvPr id="1048634" name="Text 3"/>
          <p:cNvSpPr/>
          <p:nvPr/>
        </p:nvSpPr>
        <p:spPr>
          <a:xfrm>
            <a:off x="2037993" y="1873210"/>
            <a:ext cx="10554414" cy="1066205"/>
          </a:xfrm>
          <a:prstGeom prst="rect"/>
          <a:noFill/>
        </p:spPr>
        <p:txBody>
          <a:bodyPr anchor="t" rtlCol="0" wrap="square"/>
          <a:p>
            <a:pPr indent="0" marL="0">
              <a:lnSpc>
                <a:spcPts val="2800"/>
              </a:lnSpc>
              <a:buNone/>
            </a:pPr>
            <a:r>
              <a:rPr dirty="0" sz="1750" lang="en-US">
                <a:solidFill>
                  <a:srgbClr val="EBECEF"/>
                </a:solidFill>
                <a:latin typeface="Times New Roman" panose="02020603050405020304" charset="0"/>
                <a:ea typeface="Epilogue" pitchFamily="34" charset="-122"/>
                <a:cs typeface="Times New Roman" panose="02020603050405020304" charset="0"/>
              </a:rPr>
              <a:t>Start by integrating your smart devices into the system. Connect each device securely and ensure they can communicate with the cloud platform. This will allow for seamless data collection and processing.</a:t>
            </a:r>
          </a:p>
        </p:txBody>
      </p:sp>
      <p:pic>
        <p:nvPicPr>
          <p:cNvPr id="2097155" name="Image 0" descr="preencoded.png"/>
          <p:cNvPicPr>
            <a:picLocks noChangeAspect="1"/>
          </p:cNvPicPr>
          <p:nvPr/>
        </p:nvPicPr>
        <p:blipFill>
          <a:blip xmlns:r="http://schemas.openxmlformats.org/officeDocument/2006/relationships" r:embed="rId1"/>
          <a:stretch>
            <a:fillRect/>
          </a:stretch>
        </p:blipFill>
        <p:spPr>
          <a:xfrm>
            <a:off x="2037993" y="3189327"/>
            <a:ext cx="3295888" cy="2036921"/>
          </a:xfrm>
          <a:prstGeom prst="rect"/>
        </p:spPr>
      </p:pic>
      <p:sp>
        <p:nvSpPr>
          <p:cNvPr id="1048635" name="Text 4"/>
          <p:cNvSpPr/>
          <p:nvPr/>
        </p:nvSpPr>
        <p:spPr>
          <a:xfrm>
            <a:off x="2037993" y="5503902"/>
            <a:ext cx="2221944" cy="347186"/>
          </a:xfrm>
          <a:prstGeom prst="rect"/>
          <a:noFill/>
        </p:spPr>
        <p:txBody>
          <a:bodyPr anchor="t" rtlCol="0" wrap="none"/>
          <a:p>
            <a:pPr algn="l" indent="0" marL="0">
              <a:lnSpc>
                <a:spcPts val="2735"/>
              </a:lnSpc>
              <a:buNone/>
            </a:pPr>
            <a:r>
              <a:rPr dirty="0" sz="2185" lang="en-US">
                <a:solidFill>
                  <a:srgbClr val="FFFFFF"/>
                </a:solidFill>
                <a:latin typeface="Times New Roman" panose="02020603050405020304" charset="0"/>
                <a:ea typeface="Fraunces" pitchFamily="34" charset="-122"/>
                <a:cs typeface="Times New Roman" panose="02020603050405020304" charset="0"/>
              </a:rPr>
              <a:t>Connect Devices</a:t>
            </a:r>
          </a:p>
        </p:txBody>
      </p:sp>
      <p:sp>
        <p:nvSpPr>
          <p:cNvPr id="1048636" name="Text 5"/>
          <p:cNvSpPr/>
          <p:nvPr/>
        </p:nvSpPr>
        <p:spPr>
          <a:xfrm>
            <a:off x="2037993" y="6073259"/>
            <a:ext cx="3295888" cy="1066205"/>
          </a:xfrm>
          <a:prstGeom prst="rect"/>
          <a:noFill/>
        </p:spPr>
        <p:txBody>
          <a:bodyPr anchor="t" rtlCol="0" wrap="square"/>
          <a:p>
            <a:pPr algn="l" indent="0" marL="0">
              <a:lnSpc>
                <a:spcPts val="2800"/>
              </a:lnSpc>
              <a:buNone/>
            </a:pPr>
            <a:r>
              <a:rPr dirty="0" sz="1750" lang="en-US">
                <a:solidFill>
                  <a:srgbClr val="EBECEF"/>
                </a:solidFill>
                <a:latin typeface="Times New Roman" panose="02020603050405020304" charset="0"/>
                <a:ea typeface="Epilogue" pitchFamily="34" charset="-122"/>
                <a:cs typeface="Times New Roman" panose="02020603050405020304" charset="0"/>
              </a:rPr>
              <a:t>Integrate your smart devices and ensure secure connections.</a:t>
            </a:r>
          </a:p>
        </p:txBody>
      </p:sp>
      <p:pic>
        <p:nvPicPr>
          <p:cNvPr id="2097156" name="Image 1" descr="preencoded.png"/>
          <p:cNvPicPr>
            <a:picLocks noChangeAspect="1"/>
          </p:cNvPicPr>
          <p:nvPr/>
        </p:nvPicPr>
        <p:blipFill>
          <a:blip xmlns:r="http://schemas.openxmlformats.org/officeDocument/2006/relationships" r:embed="rId2"/>
          <a:stretch>
            <a:fillRect/>
          </a:stretch>
        </p:blipFill>
        <p:spPr>
          <a:xfrm>
            <a:off x="5667137" y="3189327"/>
            <a:ext cx="3296007" cy="2037040"/>
          </a:xfrm>
          <a:prstGeom prst="rect"/>
        </p:spPr>
      </p:pic>
      <p:sp>
        <p:nvSpPr>
          <p:cNvPr id="1048637" name="Text 6"/>
          <p:cNvSpPr/>
          <p:nvPr/>
        </p:nvSpPr>
        <p:spPr>
          <a:xfrm>
            <a:off x="5667137" y="5504021"/>
            <a:ext cx="2221944" cy="347186"/>
          </a:xfrm>
          <a:prstGeom prst="rect"/>
          <a:noFill/>
        </p:spPr>
        <p:txBody>
          <a:bodyPr anchor="t" rtlCol="0" wrap="none"/>
          <a:p>
            <a:pPr algn="l" indent="0" marL="0">
              <a:lnSpc>
                <a:spcPts val="2735"/>
              </a:lnSpc>
              <a:buNone/>
            </a:pPr>
            <a:r>
              <a:rPr dirty="0" sz="2185" lang="en-US">
                <a:solidFill>
                  <a:srgbClr val="FFFFFF"/>
                </a:solidFill>
                <a:latin typeface="Times New Roman" panose="02020603050405020304" charset="0"/>
                <a:ea typeface="Fraunces" pitchFamily="34" charset="-122"/>
                <a:cs typeface="Times New Roman" panose="02020603050405020304" charset="0"/>
              </a:rPr>
              <a:t>Collect Data</a:t>
            </a:r>
          </a:p>
        </p:txBody>
      </p:sp>
      <p:sp>
        <p:nvSpPr>
          <p:cNvPr id="1048638" name="Text 7"/>
          <p:cNvSpPr/>
          <p:nvPr/>
        </p:nvSpPr>
        <p:spPr>
          <a:xfrm>
            <a:off x="5667137" y="6073378"/>
            <a:ext cx="3296007" cy="1066205"/>
          </a:xfrm>
          <a:prstGeom prst="rect"/>
          <a:noFill/>
        </p:spPr>
        <p:txBody>
          <a:bodyPr anchor="t" rtlCol="0" wrap="square"/>
          <a:p>
            <a:pPr algn="l" indent="0" marL="0">
              <a:lnSpc>
                <a:spcPts val="2800"/>
              </a:lnSpc>
              <a:buNone/>
            </a:pPr>
            <a:r>
              <a:rPr dirty="0" sz="1750" lang="en-US">
                <a:solidFill>
                  <a:srgbClr val="EBECEF"/>
                </a:solidFill>
                <a:latin typeface="Times New Roman" panose="02020603050405020304" charset="0"/>
                <a:ea typeface="Epilogue" pitchFamily="34" charset="-122"/>
                <a:cs typeface="Times New Roman" panose="02020603050405020304" charset="0"/>
              </a:rPr>
              <a:t>Gather data from each device to be processed and analyzed.</a:t>
            </a:r>
          </a:p>
        </p:txBody>
      </p:sp>
      <p:pic>
        <p:nvPicPr>
          <p:cNvPr id="2097157" name="Image 2" descr="preencoded.png"/>
          <p:cNvPicPr>
            <a:picLocks noChangeAspect="1"/>
          </p:cNvPicPr>
          <p:nvPr/>
        </p:nvPicPr>
        <p:blipFill>
          <a:blip xmlns:r="http://schemas.openxmlformats.org/officeDocument/2006/relationships" r:embed="rId3"/>
          <a:stretch>
            <a:fillRect/>
          </a:stretch>
        </p:blipFill>
        <p:spPr>
          <a:xfrm>
            <a:off x="9296400" y="3189327"/>
            <a:ext cx="3296007" cy="2037040"/>
          </a:xfrm>
          <a:prstGeom prst="rect"/>
        </p:spPr>
      </p:pic>
      <p:sp>
        <p:nvSpPr>
          <p:cNvPr id="1048639" name="Text 8"/>
          <p:cNvSpPr/>
          <p:nvPr/>
        </p:nvSpPr>
        <p:spPr>
          <a:xfrm>
            <a:off x="9296400" y="5504021"/>
            <a:ext cx="2339340" cy="347186"/>
          </a:xfrm>
          <a:prstGeom prst="rect"/>
          <a:noFill/>
        </p:spPr>
        <p:txBody>
          <a:bodyPr anchor="t" rtlCol="0" wrap="none"/>
          <a:p>
            <a:pPr algn="l" indent="0" marL="0">
              <a:lnSpc>
                <a:spcPts val="2735"/>
              </a:lnSpc>
              <a:buNone/>
            </a:pPr>
            <a:r>
              <a:rPr dirty="0" sz="2185" lang="en-US">
                <a:solidFill>
                  <a:srgbClr val="FFFFFF"/>
                </a:solidFill>
                <a:latin typeface="Times New Roman" panose="02020603050405020304" charset="0"/>
                <a:ea typeface="Fraunces" pitchFamily="34" charset="-122"/>
                <a:cs typeface="Times New Roman" panose="02020603050405020304" charset="0"/>
              </a:rPr>
              <a:t>Cloud Integration</a:t>
            </a:r>
          </a:p>
        </p:txBody>
      </p:sp>
      <p:sp>
        <p:nvSpPr>
          <p:cNvPr id="1048640" name="Text 9"/>
          <p:cNvSpPr/>
          <p:nvPr/>
        </p:nvSpPr>
        <p:spPr>
          <a:xfrm>
            <a:off x="9296400" y="6073378"/>
            <a:ext cx="3296007" cy="1421606"/>
          </a:xfrm>
          <a:prstGeom prst="rect"/>
          <a:noFill/>
        </p:spPr>
        <p:txBody>
          <a:bodyPr anchor="t" rtlCol="0" wrap="square"/>
          <a:p>
            <a:pPr algn="l" indent="0" marL="0">
              <a:lnSpc>
                <a:spcPts val="2800"/>
              </a:lnSpc>
              <a:buNone/>
            </a:pPr>
            <a:r>
              <a:rPr dirty="0" sz="1750" lang="en-US">
                <a:solidFill>
                  <a:srgbClr val="EBECEF"/>
                </a:solidFill>
                <a:latin typeface="Times New Roman" panose="02020603050405020304" charset="0"/>
                <a:ea typeface="Epilogue" pitchFamily="34" charset="-122"/>
                <a:cs typeface="Times New Roman" panose="02020603050405020304" charset="0"/>
              </a:rPr>
              <a:t>Integrate your devices with an efficient cloud platform for data storage and processing.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44" name="Shape 0"/>
          <p:cNvSpPr/>
          <p:nvPr/>
        </p:nvSpPr>
        <p:spPr>
          <a:xfrm>
            <a:off x="0" y="0"/>
            <a:ext cx="14630400" cy="8229600"/>
          </a:xfrm>
          <a:prstGeom prst="rect"/>
          <a:solidFill>
            <a:srgbClr val="A8AFCC"/>
          </a:solidFill>
        </p:spPr>
      </p:sp>
      <p:sp>
        <p:nvSpPr>
          <p:cNvPr id="1048645" name="Shape 1"/>
          <p:cNvSpPr/>
          <p:nvPr/>
        </p:nvSpPr>
        <p:spPr>
          <a:xfrm>
            <a:off x="0" y="0"/>
            <a:ext cx="14630400" cy="8229600"/>
          </a:xfrm>
          <a:prstGeom prst="rect"/>
          <a:solidFill>
            <a:srgbClr val="080E26"/>
          </a:solidFill>
          <a:ln w="13811">
            <a:solidFill>
              <a:srgbClr val="565151"/>
            </a:solidFill>
            <a:prstDash val="solid"/>
          </a:ln>
        </p:spPr>
      </p:sp>
      <p:sp>
        <p:nvSpPr>
          <p:cNvPr id="1048646" name="Text 2"/>
          <p:cNvSpPr/>
          <p:nvPr/>
        </p:nvSpPr>
        <p:spPr>
          <a:xfrm>
            <a:off x="2037993" y="943213"/>
            <a:ext cx="5989320" cy="694373"/>
          </a:xfrm>
          <a:prstGeom prst="rect"/>
          <a:noFill/>
        </p:spPr>
        <p:txBody>
          <a:bodyPr anchor="t" rtlCol="0" wrap="none"/>
          <a:p>
            <a:pPr indent="0" marL="0">
              <a:lnSpc>
                <a:spcPts val="5470"/>
              </a:lnSpc>
              <a:buNone/>
            </a:pPr>
            <a:r>
              <a:rPr dirty="0" sz="4375" lang="en-US">
                <a:solidFill>
                  <a:srgbClr val="FFFFFF"/>
                </a:solidFill>
                <a:latin typeface="Times New Roman" panose="02020603050405020304" charset="0"/>
                <a:ea typeface="Fraunces" pitchFamily="34" charset="-122"/>
                <a:cs typeface="Times New Roman" panose="02020603050405020304" charset="0"/>
              </a:rPr>
              <a:t>Step 2: Data Collection</a:t>
            </a:r>
          </a:p>
        </p:txBody>
      </p:sp>
      <p:sp>
        <p:nvSpPr>
          <p:cNvPr id="1048647" name="Text 3"/>
          <p:cNvSpPr/>
          <p:nvPr/>
        </p:nvSpPr>
        <p:spPr>
          <a:xfrm>
            <a:off x="2037993" y="2081927"/>
            <a:ext cx="10554414" cy="1066205"/>
          </a:xfrm>
          <a:prstGeom prst="rect"/>
          <a:noFill/>
        </p:spPr>
        <p:txBody>
          <a:bodyPr anchor="t" rtlCol="0" wrap="square"/>
          <a:p>
            <a:pPr indent="0" marL="0">
              <a:lnSpc>
                <a:spcPts val="2800"/>
              </a:lnSpc>
              <a:buNone/>
            </a:pPr>
            <a:r>
              <a:rPr dirty="0" sz="1750" lang="en-US">
                <a:solidFill>
                  <a:srgbClr val="EBECEF"/>
                </a:solidFill>
                <a:latin typeface="Times New Roman" panose="02020603050405020304" charset="0"/>
                <a:ea typeface="Epilogue" pitchFamily="34" charset="-122"/>
                <a:cs typeface="Times New Roman" panose="02020603050405020304" charset="0"/>
              </a:rPr>
              <a:t>With the devices integrated, it's time to set up data collection. Define the types of data to be collected and establish data gathering protocols. Ensure that the collected data is accurate, reliable, and in the desired format for further processing.</a:t>
            </a:r>
          </a:p>
        </p:txBody>
      </p:sp>
      <p:sp>
        <p:nvSpPr>
          <p:cNvPr id="1048648" name="Shape 4"/>
          <p:cNvSpPr/>
          <p:nvPr/>
        </p:nvSpPr>
        <p:spPr>
          <a:xfrm>
            <a:off x="7293054" y="3398044"/>
            <a:ext cx="44410" cy="3888224"/>
          </a:xfrm>
          <a:prstGeom prst="rect"/>
          <a:solidFill>
            <a:srgbClr val="303B69"/>
          </a:solidFill>
        </p:spPr>
      </p:sp>
      <p:sp>
        <p:nvSpPr>
          <p:cNvPr id="1048649" name="Shape 5"/>
          <p:cNvSpPr/>
          <p:nvPr/>
        </p:nvSpPr>
        <p:spPr>
          <a:xfrm>
            <a:off x="7565172" y="3799344"/>
            <a:ext cx="777597" cy="44410"/>
          </a:xfrm>
          <a:prstGeom prst="rect"/>
          <a:solidFill>
            <a:srgbClr val="303B69"/>
          </a:solidFill>
        </p:spPr>
      </p:sp>
      <p:sp>
        <p:nvSpPr>
          <p:cNvPr id="1048650" name="Shape 6"/>
          <p:cNvSpPr/>
          <p:nvPr/>
        </p:nvSpPr>
        <p:spPr>
          <a:xfrm>
            <a:off x="7065228" y="3571637"/>
            <a:ext cx="499943" cy="499943"/>
          </a:xfrm>
          <a:prstGeom prst="roundRect">
            <a:avLst>
              <a:gd name="adj" fmla="val 20000"/>
            </a:avLst>
          </a:prstGeom>
          <a:solidFill>
            <a:srgbClr val="283157"/>
          </a:solidFill>
          <a:ln w="13811">
            <a:solidFill>
              <a:srgbClr val="303B69"/>
            </a:solidFill>
            <a:prstDash val="solid"/>
          </a:ln>
        </p:spPr>
      </p:sp>
      <p:sp>
        <p:nvSpPr>
          <p:cNvPr id="1048651" name="Text 7"/>
          <p:cNvSpPr/>
          <p:nvPr/>
        </p:nvSpPr>
        <p:spPr>
          <a:xfrm>
            <a:off x="7238940" y="3613309"/>
            <a:ext cx="152400" cy="416481"/>
          </a:xfrm>
          <a:prstGeom prst="rect"/>
          <a:noFill/>
        </p:spPr>
        <p:txBody>
          <a:bodyPr anchor="t" rtlCol="0" wrap="none"/>
          <a:p>
            <a:pPr algn="ctr" indent="0" marL="0">
              <a:lnSpc>
                <a:spcPts val="3280"/>
              </a:lnSpc>
              <a:buNone/>
            </a:pPr>
            <a:r>
              <a:rPr dirty="0" sz="2625" lang="en-US">
                <a:solidFill>
                  <a:srgbClr val="EBECEF"/>
                </a:solidFill>
                <a:latin typeface="Fraunces" pitchFamily="34" charset="0"/>
                <a:ea typeface="Fraunces" pitchFamily="34" charset="-122"/>
                <a:cs typeface="Fraunces" pitchFamily="34" charset="-120"/>
              </a:rPr>
              <a:t>1</a:t>
            </a:r>
            <a:endParaRPr dirty="0" sz="2625" lang="en-US"/>
          </a:p>
        </p:txBody>
      </p:sp>
      <p:sp>
        <p:nvSpPr>
          <p:cNvPr id="1048652" name="Text 8"/>
          <p:cNvSpPr/>
          <p:nvPr/>
        </p:nvSpPr>
        <p:spPr>
          <a:xfrm>
            <a:off x="8537258" y="3620214"/>
            <a:ext cx="2415540" cy="347186"/>
          </a:xfrm>
          <a:prstGeom prst="rect"/>
          <a:noFill/>
        </p:spPr>
        <p:txBody>
          <a:bodyPr anchor="t" rtlCol="0" wrap="none"/>
          <a:p>
            <a:pPr algn="l" indent="0" marL="0">
              <a:lnSpc>
                <a:spcPts val="2735"/>
              </a:lnSpc>
              <a:buNone/>
            </a:pPr>
            <a:r>
              <a:rPr dirty="0" sz="2185" lang="en-US">
                <a:solidFill>
                  <a:srgbClr val="EBECEF"/>
                </a:solidFill>
                <a:latin typeface="Times New Roman" panose="02020603050405020304" charset="0"/>
                <a:ea typeface="Fraunces" pitchFamily="34" charset="-122"/>
                <a:cs typeface="Times New Roman" panose="02020603050405020304" charset="0"/>
              </a:rPr>
              <a:t>Define Data Types</a:t>
            </a:r>
            <a:endParaRPr dirty="0" sz="2185" lang="en-US">
              <a:latin typeface="Times New Roman" panose="02020603050405020304" charset="0"/>
              <a:cs typeface="Times New Roman" panose="02020603050405020304" charset="0"/>
            </a:endParaRPr>
          </a:p>
        </p:txBody>
      </p:sp>
      <p:sp>
        <p:nvSpPr>
          <p:cNvPr id="1048653" name="Text 9"/>
          <p:cNvSpPr/>
          <p:nvPr/>
        </p:nvSpPr>
        <p:spPr>
          <a:xfrm>
            <a:off x="8537258" y="4189571"/>
            <a:ext cx="4055150" cy="710803"/>
          </a:xfrm>
          <a:prstGeom prst="rect"/>
          <a:noFill/>
        </p:spPr>
        <p:txBody>
          <a:bodyPr anchor="t" rtlCol="0" wrap="square"/>
          <a:p>
            <a:pPr algn="l" indent="0" marL="0">
              <a:lnSpc>
                <a:spcPts val="2800"/>
              </a:lnSpc>
              <a:buNone/>
            </a:pPr>
            <a:r>
              <a:rPr dirty="0" sz="1750" lang="en-US">
                <a:solidFill>
                  <a:srgbClr val="EBECEF"/>
                </a:solidFill>
                <a:latin typeface="Times New Roman" panose="02020603050405020304" charset="0"/>
                <a:ea typeface="Epilogue" pitchFamily="34" charset="-122"/>
                <a:cs typeface="Times New Roman" panose="02020603050405020304" charset="0"/>
              </a:rPr>
              <a:t>Determine the specific types of data to be collected from each device.</a:t>
            </a:r>
          </a:p>
        </p:txBody>
      </p:sp>
      <p:sp>
        <p:nvSpPr>
          <p:cNvPr id="1048654" name="Shape 10"/>
          <p:cNvSpPr/>
          <p:nvPr/>
        </p:nvSpPr>
        <p:spPr>
          <a:xfrm>
            <a:off x="6287631" y="4910197"/>
            <a:ext cx="777597" cy="44410"/>
          </a:xfrm>
          <a:prstGeom prst="rect"/>
          <a:solidFill>
            <a:srgbClr val="303B69"/>
          </a:solidFill>
        </p:spPr>
      </p:sp>
      <p:sp>
        <p:nvSpPr>
          <p:cNvPr id="1048655" name="Shape 11"/>
          <p:cNvSpPr/>
          <p:nvPr/>
        </p:nvSpPr>
        <p:spPr>
          <a:xfrm>
            <a:off x="7065228" y="4682490"/>
            <a:ext cx="499943" cy="499943"/>
          </a:xfrm>
          <a:prstGeom prst="roundRect">
            <a:avLst>
              <a:gd name="adj" fmla="val 20000"/>
            </a:avLst>
          </a:prstGeom>
          <a:solidFill>
            <a:srgbClr val="283157"/>
          </a:solidFill>
          <a:ln w="13811">
            <a:solidFill>
              <a:srgbClr val="303B69"/>
            </a:solidFill>
            <a:prstDash val="solid"/>
          </a:ln>
        </p:spPr>
      </p:sp>
      <p:sp>
        <p:nvSpPr>
          <p:cNvPr id="1048656" name="Text 12"/>
          <p:cNvSpPr/>
          <p:nvPr/>
        </p:nvSpPr>
        <p:spPr>
          <a:xfrm>
            <a:off x="7212270" y="4724162"/>
            <a:ext cx="205740" cy="416481"/>
          </a:xfrm>
          <a:prstGeom prst="rect"/>
          <a:noFill/>
        </p:spPr>
        <p:txBody>
          <a:bodyPr anchor="t" rtlCol="0" wrap="none"/>
          <a:p>
            <a:pPr algn="ctr" indent="0" marL="0">
              <a:lnSpc>
                <a:spcPts val="3280"/>
              </a:lnSpc>
              <a:buNone/>
            </a:pPr>
            <a:r>
              <a:rPr dirty="0" sz="2625" lang="en-US">
                <a:solidFill>
                  <a:srgbClr val="EBECEF"/>
                </a:solidFill>
                <a:latin typeface="Fraunces" pitchFamily="34" charset="0"/>
                <a:ea typeface="Fraunces" pitchFamily="34" charset="-122"/>
                <a:cs typeface="Fraunces" pitchFamily="34" charset="-120"/>
              </a:rPr>
              <a:t>2</a:t>
            </a:r>
            <a:endParaRPr dirty="0" sz="2625" lang="en-US"/>
          </a:p>
        </p:txBody>
      </p:sp>
      <p:sp>
        <p:nvSpPr>
          <p:cNvPr id="1048657" name="Text 13"/>
          <p:cNvSpPr/>
          <p:nvPr/>
        </p:nvSpPr>
        <p:spPr>
          <a:xfrm>
            <a:off x="3426143" y="4731068"/>
            <a:ext cx="2667000" cy="347186"/>
          </a:xfrm>
          <a:prstGeom prst="rect"/>
          <a:noFill/>
        </p:spPr>
        <p:txBody>
          <a:bodyPr anchor="t" rtlCol="0" wrap="none"/>
          <a:p>
            <a:pPr algn="r" indent="0" marL="0">
              <a:lnSpc>
                <a:spcPts val="2735"/>
              </a:lnSpc>
              <a:buNone/>
            </a:pPr>
            <a:r>
              <a:rPr dirty="0" sz="2185" lang="en-US">
                <a:solidFill>
                  <a:srgbClr val="EBECEF"/>
                </a:solidFill>
                <a:latin typeface="Times New Roman" panose="02020603050405020304" charset="0"/>
                <a:ea typeface="Fraunces" pitchFamily="34" charset="-122"/>
                <a:cs typeface="Times New Roman" panose="02020603050405020304" charset="0"/>
              </a:rPr>
              <a:t>Gathering Protocols</a:t>
            </a:r>
          </a:p>
        </p:txBody>
      </p:sp>
      <p:sp>
        <p:nvSpPr>
          <p:cNvPr id="1048658" name="Text 14"/>
          <p:cNvSpPr/>
          <p:nvPr/>
        </p:nvSpPr>
        <p:spPr>
          <a:xfrm>
            <a:off x="2037993" y="5300424"/>
            <a:ext cx="4055150" cy="710803"/>
          </a:xfrm>
          <a:prstGeom prst="rect"/>
          <a:noFill/>
        </p:spPr>
        <p:txBody>
          <a:bodyPr anchor="t" rtlCol="0" wrap="square"/>
          <a:p>
            <a:pPr algn="r" indent="0" marL="0">
              <a:lnSpc>
                <a:spcPts val="2800"/>
              </a:lnSpc>
              <a:buNone/>
            </a:pPr>
            <a:r>
              <a:rPr dirty="0" sz="1750" lang="en-US">
                <a:solidFill>
                  <a:srgbClr val="EBECEF"/>
                </a:solidFill>
                <a:latin typeface="Times New Roman" panose="02020603050405020304" charset="0"/>
                <a:ea typeface="Epilogue" pitchFamily="34" charset="-122"/>
                <a:cs typeface="Times New Roman" panose="02020603050405020304" charset="0"/>
              </a:rPr>
              <a:t>Establish protocols and methods for gathering data effectively.</a:t>
            </a:r>
            <a:endParaRPr dirty="0" sz="1750" lang="en-US">
              <a:latin typeface="Times New Roman" panose="02020603050405020304" charset="0"/>
              <a:cs typeface="Times New Roman" panose="02020603050405020304" charset="0"/>
            </a:endParaRPr>
          </a:p>
        </p:txBody>
      </p:sp>
      <p:sp>
        <p:nvSpPr>
          <p:cNvPr id="1048659" name="Shape 15"/>
          <p:cNvSpPr/>
          <p:nvPr/>
        </p:nvSpPr>
        <p:spPr>
          <a:xfrm>
            <a:off x="7565172" y="5909965"/>
            <a:ext cx="777597" cy="44410"/>
          </a:xfrm>
          <a:prstGeom prst="rect"/>
          <a:solidFill>
            <a:srgbClr val="303B69"/>
          </a:solidFill>
        </p:spPr>
      </p:sp>
      <p:sp>
        <p:nvSpPr>
          <p:cNvPr id="1048660" name="Shape 16"/>
          <p:cNvSpPr/>
          <p:nvPr/>
        </p:nvSpPr>
        <p:spPr>
          <a:xfrm>
            <a:off x="7065228" y="5682258"/>
            <a:ext cx="499943" cy="499943"/>
          </a:xfrm>
          <a:prstGeom prst="roundRect">
            <a:avLst>
              <a:gd name="adj" fmla="val 20000"/>
            </a:avLst>
          </a:prstGeom>
          <a:solidFill>
            <a:srgbClr val="283157"/>
          </a:solidFill>
          <a:ln w="13811">
            <a:solidFill>
              <a:srgbClr val="303B69"/>
            </a:solidFill>
            <a:prstDash val="solid"/>
          </a:ln>
        </p:spPr>
      </p:sp>
      <p:sp>
        <p:nvSpPr>
          <p:cNvPr id="1048661" name="Text 17"/>
          <p:cNvSpPr/>
          <p:nvPr/>
        </p:nvSpPr>
        <p:spPr>
          <a:xfrm>
            <a:off x="7223700" y="5723930"/>
            <a:ext cx="182880" cy="416481"/>
          </a:xfrm>
          <a:prstGeom prst="rect"/>
          <a:noFill/>
        </p:spPr>
        <p:txBody>
          <a:bodyPr anchor="t" rtlCol="0" wrap="none"/>
          <a:p>
            <a:pPr algn="ctr" indent="0" marL="0">
              <a:lnSpc>
                <a:spcPts val="3280"/>
              </a:lnSpc>
              <a:buNone/>
            </a:pPr>
            <a:r>
              <a:rPr dirty="0" sz="2625" lang="en-US">
                <a:solidFill>
                  <a:srgbClr val="EBECEF"/>
                </a:solidFill>
                <a:latin typeface="Fraunces" pitchFamily="34" charset="0"/>
                <a:ea typeface="Fraunces" pitchFamily="34" charset="-122"/>
                <a:cs typeface="Fraunces" pitchFamily="34" charset="-120"/>
              </a:rPr>
              <a:t>3</a:t>
            </a:r>
            <a:endParaRPr dirty="0" sz="2625" lang="en-US"/>
          </a:p>
        </p:txBody>
      </p:sp>
      <p:sp>
        <p:nvSpPr>
          <p:cNvPr id="1048662" name="Text 18"/>
          <p:cNvSpPr/>
          <p:nvPr/>
        </p:nvSpPr>
        <p:spPr>
          <a:xfrm>
            <a:off x="8537258" y="5730835"/>
            <a:ext cx="2651760" cy="347186"/>
          </a:xfrm>
          <a:prstGeom prst="rect"/>
          <a:noFill/>
        </p:spPr>
        <p:txBody>
          <a:bodyPr anchor="t" rtlCol="0" wrap="none"/>
          <a:p>
            <a:pPr algn="l" indent="0" marL="0">
              <a:lnSpc>
                <a:spcPts val="2735"/>
              </a:lnSpc>
              <a:buNone/>
            </a:pPr>
            <a:r>
              <a:rPr dirty="0" sz="2185" lang="en-US">
                <a:solidFill>
                  <a:srgbClr val="EBECEF"/>
                </a:solidFill>
                <a:latin typeface="Times New Roman" panose="02020603050405020304" charset="0"/>
                <a:ea typeface="Fraunces" pitchFamily="34" charset="-122"/>
                <a:cs typeface="Times New Roman" panose="02020603050405020304" charset="0"/>
              </a:rPr>
              <a:t>Accuracy Validation</a:t>
            </a:r>
            <a:endParaRPr dirty="0" sz="2185" lang="en-US">
              <a:latin typeface="Times New Roman" panose="02020603050405020304" charset="0"/>
              <a:cs typeface="Times New Roman" panose="02020603050405020304" charset="0"/>
            </a:endParaRPr>
          </a:p>
        </p:txBody>
      </p:sp>
      <p:sp>
        <p:nvSpPr>
          <p:cNvPr id="1048663" name="Text 19"/>
          <p:cNvSpPr/>
          <p:nvPr/>
        </p:nvSpPr>
        <p:spPr>
          <a:xfrm>
            <a:off x="8537258" y="6300192"/>
            <a:ext cx="4055150" cy="710803"/>
          </a:xfrm>
          <a:prstGeom prst="rect"/>
          <a:noFill/>
        </p:spPr>
        <p:txBody>
          <a:bodyPr anchor="t" rtlCol="0" wrap="square"/>
          <a:p>
            <a:pPr algn="l" indent="0" marL="0">
              <a:lnSpc>
                <a:spcPts val="2800"/>
              </a:lnSpc>
              <a:buNone/>
            </a:pPr>
            <a:r>
              <a:rPr dirty="0" sz="1750" lang="en-US">
                <a:solidFill>
                  <a:srgbClr val="EBECEF"/>
                </a:solidFill>
                <a:latin typeface="Times New Roman" panose="02020603050405020304" charset="0"/>
                <a:ea typeface="Epilogue" pitchFamily="34" charset="-122"/>
                <a:cs typeface="Times New Roman" panose="02020603050405020304" charset="0"/>
              </a:rPr>
              <a:t>Verify the accuracy of the collected data to ensure reliability.</a:t>
            </a:r>
            <a:endParaRPr dirty="0" sz="1750"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67" name="Shape 0"/>
          <p:cNvSpPr/>
          <p:nvPr/>
        </p:nvSpPr>
        <p:spPr>
          <a:xfrm>
            <a:off x="0" y="0"/>
            <a:ext cx="14630400" cy="8229600"/>
          </a:xfrm>
          <a:prstGeom prst="rect"/>
          <a:solidFill>
            <a:srgbClr val="A8AFCC"/>
          </a:solidFill>
        </p:spPr>
      </p:sp>
      <p:sp>
        <p:nvSpPr>
          <p:cNvPr id="1048668" name="Shape 1"/>
          <p:cNvSpPr/>
          <p:nvPr/>
        </p:nvSpPr>
        <p:spPr>
          <a:xfrm>
            <a:off x="0" y="0"/>
            <a:ext cx="14630400" cy="8229600"/>
          </a:xfrm>
          <a:prstGeom prst="rect"/>
          <a:solidFill>
            <a:srgbClr val="080E26"/>
          </a:solidFill>
          <a:ln w="13811">
            <a:solidFill>
              <a:srgbClr val="565151"/>
            </a:solidFill>
            <a:prstDash val="solid"/>
          </a:ln>
        </p:spPr>
      </p:sp>
      <p:sp>
        <p:nvSpPr>
          <p:cNvPr id="1048669" name="Text 2"/>
          <p:cNvSpPr/>
          <p:nvPr/>
        </p:nvSpPr>
        <p:spPr>
          <a:xfrm>
            <a:off x="2037993" y="1655921"/>
            <a:ext cx="6164580" cy="694373"/>
          </a:xfrm>
          <a:prstGeom prst="rect"/>
          <a:noFill/>
        </p:spPr>
        <p:txBody>
          <a:bodyPr anchor="t" rtlCol="0" wrap="none"/>
          <a:p>
            <a:pPr indent="0" marL="0">
              <a:lnSpc>
                <a:spcPts val="5470"/>
              </a:lnSpc>
              <a:buNone/>
            </a:pPr>
            <a:r>
              <a:rPr dirty="0" sz="4375" lang="en-US">
                <a:solidFill>
                  <a:srgbClr val="FFFFFF"/>
                </a:solidFill>
                <a:latin typeface="Fraunces" pitchFamily="34" charset="0"/>
                <a:ea typeface="Fraunces" pitchFamily="34" charset="-122"/>
                <a:cs typeface="Fraunces" pitchFamily="34" charset="-120"/>
              </a:rPr>
              <a:t>Step 3: Data Processing</a:t>
            </a:r>
            <a:endParaRPr dirty="0" sz="4375" lang="en-US"/>
          </a:p>
        </p:txBody>
      </p:sp>
      <p:sp>
        <p:nvSpPr>
          <p:cNvPr id="1048670" name="Text 3"/>
          <p:cNvSpPr/>
          <p:nvPr/>
        </p:nvSpPr>
        <p:spPr>
          <a:xfrm>
            <a:off x="2037993" y="2794635"/>
            <a:ext cx="10554414" cy="1066205"/>
          </a:xfrm>
          <a:prstGeom prst="rect"/>
          <a:noFill/>
        </p:spPr>
        <p:txBody>
          <a:bodyPr anchor="t" rtlCol="0" wrap="square"/>
          <a:p>
            <a:pPr indent="0" marL="0">
              <a:lnSpc>
                <a:spcPts val="2800"/>
              </a:lnSpc>
              <a:buNone/>
            </a:pPr>
            <a:r>
              <a:rPr dirty="0" sz="1750" lang="en-US">
                <a:solidFill>
                  <a:srgbClr val="EBECEF"/>
                </a:solidFill>
                <a:latin typeface="Epilogue" pitchFamily="34" charset="0"/>
                <a:ea typeface="Epilogue" pitchFamily="34" charset="-122"/>
                <a:cs typeface="Epilogue" pitchFamily="34" charset="-120"/>
              </a:rPr>
              <a:t>Now that the data is collected, it's time to process it. Use IBM Cloud Functions to create serverless functions that will analyze and transform the collected data. Leverage the power of cloud computing to perform complex calculations and extract valuable insights.</a:t>
            </a:r>
            <a:endParaRPr dirty="0" sz="1750" lang="en-US"/>
          </a:p>
        </p:txBody>
      </p:sp>
      <p:sp>
        <p:nvSpPr>
          <p:cNvPr id="1048671" name="Shape 4"/>
          <p:cNvSpPr/>
          <p:nvPr/>
        </p:nvSpPr>
        <p:spPr>
          <a:xfrm>
            <a:off x="2037993" y="4110752"/>
            <a:ext cx="3370064" cy="2462927"/>
          </a:xfrm>
          <a:prstGeom prst="roundRect">
            <a:avLst>
              <a:gd name="adj" fmla="val 4060"/>
            </a:avLst>
          </a:prstGeom>
          <a:solidFill>
            <a:srgbClr val="283157"/>
          </a:solidFill>
          <a:ln w="13811">
            <a:solidFill>
              <a:srgbClr val="303B69"/>
            </a:solidFill>
            <a:prstDash val="solid"/>
          </a:ln>
        </p:spPr>
      </p:sp>
      <p:sp>
        <p:nvSpPr>
          <p:cNvPr id="1048672" name="Text 5"/>
          <p:cNvSpPr/>
          <p:nvPr/>
        </p:nvSpPr>
        <p:spPr>
          <a:xfrm>
            <a:off x="2273975" y="4346734"/>
            <a:ext cx="2221944" cy="347186"/>
          </a:xfrm>
          <a:prstGeom prst="rect"/>
          <a:noFill/>
        </p:spPr>
        <p:txBody>
          <a:bodyPr anchor="t" rtlCol="0" wrap="none"/>
          <a:p>
            <a:pPr indent="0" marL="0">
              <a:lnSpc>
                <a:spcPts val="2735"/>
              </a:lnSpc>
              <a:buNone/>
            </a:pPr>
            <a:r>
              <a:rPr dirty="0" sz="2185" lang="en-US">
                <a:solidFill>
                  <a:srgbClr val="EBECEF"/>
                </a:solidFill>
                <a:latin typeface="Fraunces" pitchFamily="34" charset="0"/>
                <a:ea typeface="Fraunces" pitchFamily="34" charset="-122"/>
                <a:cs typeface="Fraunces" pitchFamily="34" charset="-120"/>
              </a:rPr>
              <a:t>Data Analysis</a:t>
            </a:r>
            <a:endParaRPr dirty="0" sz="2185" lang="en-US"/>
          </a:p>
        </p:txBody>
      </p:sp>
      <p:sp>
        <p:nvSpPr>
          <p:cNvPr id="1048673" name="Text 6"/>
          <p:cNvSpPr/>
          <p:nvPr/>
        </p:nvSpPr>
        <p:spPr>
          <a:xfrm>
            <a:off x="2273975" y="4916091"/>
            <a:ext cx="2898100" cy="1066205"/>
          </a:xfrm>
          <a:prstGeom prst="rect"/>
          <a:noFill/>
        </p:spPr>
        <p:txBody>
          <a:bodyPr anchor="t" rtlCol="0" wrap="square"/>
          <a:p>
            <a:pPr indent="0" marL="0">
              <a:lnSpc>
                <a:spcPts val="2800"/>
              </a:lnSpc>
              <a:buNone/>
            </a:pPr>
            <a:r>
              <a:rPr dirty="0" sz="1750" lang="en-US">
                <a:solidFill>
                  <a:srgbClr val="EBECEF"/>
                </a:solidFill>
                <a:latin typeface="Epilogue" pitchFamily="34" charset="0"/>
                <a:ea typeface="Epilogue" pitchFamily="34" charset="-122"/>
                <a:cs typeface="Epilogue" pitchFamily="34" charset="-120"/>
              </a:rPr>
              <a:t>Analyze the collected data to identify patterns, trends, and anomalies.</a:t>
            </a:r>
            <a:endParaRPr dirty="0" sz="1750" lang="en-US"/>
          </a:p>
        </p:txBody>
      </p:sp>
      <p:sp>
        <p:nvSpPr>
          <p:cNvPr id="1048674" name="Shape 7"/>
          <p:cNvSpPr/>
          <p:nvPr/>
        </p:nvSpPr>
        <p:spPr>
          <a:xfrm>
            <a:off x="5630228" y="4110752"/>
            <a:ext cx="3370064" cy="2462927"/>
          </a:xfrm>
          <a:prstGeom prst="roundRect">
            <a:avLst>
              <a:gd name="adj" fmla="val 4060"/>
            </a:avLst>
          </a:prstGeom>
          <a:solidFill>
            <a:srgbClr val="283157"/>
          </a:solidFill>
          <a:ln w="13811">
            <a:solidFill>
              <a:srgbClr val="303B69"/>
            </a:solidFill>
            <a:prstDash val="solid"/>
          </a:ln>
        </p:spPr>
      </p:sp>
      <p:sp>
        <p:nvSpPr>
          <p:cNvPr id="1048675" name="Text 8"/>
          <p:cNvSpPr/>
          <p:nvPr/>
        </p:nvSpPr>
        <p:spPr>
          <a:xfrm>
            <a:off x="5866209" y="4346734"/>
            <a:ext cx="2804160" cy="347186"/>
          </a:xfrm>
          <a:prstGeom prst="rect"/>
          <a:noFill/>
        </p:spPr>
        <p:txBody>
          <a:bodyPr anchor="t" rtlCol="0" wrap="none"/>
          <a:p>
            <a:pPr indent="0" marL="0">
              <a:lnSpc>
                <a:spcPts val="2735"/>
              </a:lnSpc>
              <a:buNone/>
            </a:pPr>
            <a:r>
              <a:rPr dirty="0" sz="2185" lang="en-US">
                <a:solidFill>
                  <a:srgbClr val="EBECEF"/>
                </a:solidFill>
                <a:latin typeface="Fraunces" pitchFamily="34" charset="0"/>
                <a:ea typeface="Fraunces" pitchFamily="34" charset="-122"/>
                <a:cs typeface="Fraunces" pitchFamily="34" charset="-120"/>
              </a:rPr>
              <a:t>Data Transformation</a:t>
            </a:r>
            <a:endParaRPr dirty="0" sz="2185" lang="en-US"/>
          </a:p>
        </p:txBody>
      </p:sp>
      <p:sp>
        <p:nvSpPr>
          <p:cNvPr id="1048676" name="Text 9"/>
          <p:cNvSpPr/>
          <p:nvPr/>
        </p:nvSpPr>
        <p:spPr>
          <a:xfrm>
            <a:off x="5866209" y="4916091"/>
            <a:ext cx="2898100" cy="1066205"/>
          </a:xfrm>
          <a:prstGeom prst="rect"/>
          <a:noFill/>
        </p:spPr>
        <p:txBody>
          <a:bodyPr anchor="t" rtlCol="0" wrap="square"/>
          <a:p>
            <a:pPr indent="0" marL="0">
              <a:lnSpc>
                <a:spcPts val="2800"/>
              </a:lnSpc>
              <a:buNone/>
            </a:pPr>
            <a:r>
              <a:rPr dirty="0" sz="1750" lang="en-US">
                <a:solidFill>
                  <a:srgbClr val="EBECEF"/>
                </a:solidFill>
                <a:latin typeface="Epilogue" pitchFamily="34" charset="0"/>
                <a:ea typeface="Epilogue" pitchFamily="34" charset="-122"/>
                <a:cs typeface="Epilogue" pitchFamily="34" charset="-120"/>
              </a:rPr>
              <a:t>Transform the data into a format that is suitable for further analysis.</a:t>
            </a:r>
            <a:endParaRPr dirty="0" sz="1750" lang="en-US"/>
          </a:p>
        </p:txBody>
      </p:sp>
      <p:sp>
        <p:nvSpPr>
          <p:cNvPr id="1048677" name="Shape 10"/>
          <p:cNvSpPr/>
          <p:nvPr/>
        </p:nvSpPr>
        <p:spPr>
          <a:xfrm>
            <a:off x="9222462" y="4110752"/>
            <a:ext cx="3370064" cy="2462927"/>
          </a:xfrm>
          <a:prstGeom prst="roundRect">
            <a:avLst>
              <a:gd name="adj" fmla="val 4060"/>
            </a:avLst>
          </a:prstGeom>
          <a:solidFill>
            <a:srgbClr val="283157"/>
          </a:solidFill>
          <a:ln w="13811">
            <a:solidFill>
              <a:srgbClr val="303B69"/>
            </a:solidFill>
            <a:prstDash val="solid"/>
          </a:ln>
        </p:spPr>
      </p:sp>
      <p:sp>
        <p:nvSpPr>
          <p:cNvPr id="1048678" name="Text 11"/>
          <p:cNvSpPr/>
          <p:nvPr/>
        </p:nvSpPr>
        <p:spPr>
          <a:xfrm>
            <a:off x="9458444" y="4346734"/>
            <a:ext cx="2392680" cy="347186"/>
          </a:xfrm>
          <a:prstGeom prst="rect"/>
          <a:noFill/>
        </p:spPr>
        <p:txBody>
          <a:bodyPr anchor="t" rtlCol="0" wrap="none"/>
          <a:p>
            <a:pPr indent="0" marL="0">
              <a:lnSpc>
                <a:spcPts val="2735"/>
              </a:lnSpc>
              <a:buNone/>
            </a:pPr>
            <a:r>
              <a:rPr dirty="0" sz="2185" lang="en-US">
                <a:solidFill>
                  <a:srgbClr val="EBECEF"/>
                </a:solidFill>
                <a:latin typeface="Fraunces" pitchFamily="34" charset="0"/>
                <a:ea typeface="Fraunces" pitchFamily="34" charset="-122"/>
                <a:cs typeface="Fraunces" pitchFamily="34" charset="-120"/>
              </a:rPr>
              <a:t>Insight Extraction</a:t>
            </a:r>
            <a:endParaRPr dirty="0" sz="2185" lang="en-US"/>
          </a:p>
        </p:txBody>
      </p:sp>
      <p:sp>
        <p:nvSpPr>
          <p:cNvPr id="1048679" name="Text 12"/>
          <p:cNvSpPr/>
          <p:nvPr/>
        </p:nvSpPr>
        <p:spPr>
          <a:xfrm>
            <a:off x="9458444" y="4916091"/>
            <a:ext cx="2898100" cy="1421606"/>
          </a:xfrm>
          <a:prstGeom prst="rect"/>
          <a:noFill/>
        </p:spPr>
        <p:txBody>
          <a:bodyPr anchor="t" rtlCol="0" wrap="square"/>
          <a:p>
            <a:pPr indent="0" marL="0">
              <a:lnSpc>
                <a:spcPts val="2800"/>
              </a:lnSpc>
              <a:buNone/>
            </a:pPr>
            <a:r>
              <a:rPr dirty="0" sz="1750" lang="en-US">
                <a:solidFill>
                  <a:srgbClr val="EBECEF"/>
                </a:solidFill>
                <a:latin typeface="Epilogue" pitchFamily="34" charset="0"/>
                <a:ea typeface="Epilogue" pitchFamily="34" charset="-122"/>
                <a:cs typeface="Epilogue" pitchFamily="34" charset="-120"/>
              </a:rPr>
              <a:t>Extract valuable insights and actionable information from the processed data.</a:t>
            </a:r>
            <a:endParaRPr dirty="0" sz="175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83" name="Shape 0"/>
          <p:cNvSpPr/>
          <p:nvPr/>
        </p:nvSpPr>
        <p:spPr>
          <a:xfrm>
            <a:off x="0" y="0"/>
            <a:ext cx="14630400" cy="8229600"/>
          </a:xfrm>
          <a:prstGeom prst="rect"/>
          <a:solidFill>
            <a:srgbClr val="A8AFCC"/>
          </a:solidFill>
        </p:spPr>
      </p:sp>
      <p:sp>
        <p:nvSpPr>
          <p:cNvPr id="1048684" name="Shape 1"/>
          <p:cNvSpPr/>
          <p:nvPr/>
        </p:nvSpPr>
        <p:spPr>
          <a:xfrm>
            <a:off x="0" y="0"/>
            <a:ext cx="14630400" cy="8229600"/>
          </a:xfrm>
          <a:prstGeom prst="rect"/>
          <a:solidFill>
            <a:srgbClr val="080E26"/>
          </a:solidFill>
          <a:ln w="12025">
            <a:solidFill>
              <a:srgbClr val="565151"/>
            </a:solidFill>
            <a:prstDash val="solid"/>
          </a:ln>
        </p:spPr>
      </p:sp>
      <p:sp>
        <p:nvSpPr>
          <p:cNvPr id="1048685" name="Text 2"/>
          <p:cNvSpPr/>
          <p:nvPr/>
        </p:nvSpPr>
        <p:spPr>
          <a:xfrm>
            <a:off x="2722602" y="532686"/>
            <a:ext cx="6629400" cy="604242"/>
          </a:xfrm>
          <a:prstGeom prst="rect"/>
          <a:noFill/>
        </p:spPr>
        <p:txBody>
          <a:bodyPr anchor="t" rtlCol="0" wrap="none"/>
          <a:p>
            <a:pPr indent="0" marL="0">
              <a:lnSpc>
                <a:spcPts val="4760"/>
              </a:lnSpc>
              <a:buNone/>
            </a:pPr>
            <a:r>
              <a:rPr dirty="0" sz="3805" lang="en-US">
                <a:solidFill>
                  <a:srgbClr val="FFFFFF"/>
                </a:solidFill>
                <a:latin typeface="Fraunces" pitchFamily="34" charset="0"/>
                <a:ea typeface="Fraunces" pitchFamily="34" charset="-122"/>
                <a:cs typeface="Fraunces" pitchFamily="34" charset="-120"/>
              </a:rPr>
              <a:t>Step 4: Real-time Monitoring</a:t>
            </a:r>
            <a:endParaRPr dirty="0" sz="3805" lang="en-US"/>
          </a:p>
        </p:txBody>
      </p:sp>
      <p:sp>
        <p:nvSpPr>
          <p:cNvPr id="1048686" name="Text 3"/>
          <p:cNvSpPr/>
          <p:nvPr/>
        </p:nvSpPr>
        <p:spPr>
          <a:xfrm>
            <a:off x="2722602" y="1523643"/>
            <a:ext cx="9185077" cy="927973"/>
          </a:xfrm>
          <a:prstGeom prst="rect"/>
          <a:noFill/>
        </p:spPr>
        <p:txBody>
          <a:bodyPr anchor="t" rtlCol="0" wrap="square"/>
          <a:p>
            <a:pPr indent="0" marL="0">
              <a:lnSpc>
                <a:spcPts val="2435"/>
              </a:lnSpc>
              <a:buNone/>
            </a:pPr>
            <a:r>
              <a:rPr dirty="0" sz="1525" lang="en-US">
                <a:solidFill>
                  <a:srgbClr val="EBECEF"/>
                </a:solidFill>
                <a:latin typeface="Epilogue" pitchFamily="34" charset="0"/>
                <a:ea typeface="Epilogue" pitchFamily="34" charset="-122"/>
                <a:cs typeface="Epilogue" pitchFamily="34" charset="-120"/>
              </a:rPr>
              <a:t>Enable real-time monitoring of the IoT data. Set up alerts and notifications based on predefined rules and thresholds. Ensure that any anomalies or critical events are immediately detected and appropriate actions are taken.</a:t>
            </a:r>
            <a:endParaRPr dirty="0" sz="1525" lang="en-US"/>
          </a:p>
        </p:txBody>
      </p:sp>
      <p:sp>
        <p:nvSpPr>
          <p:cNvPr id="1048687" name="Shape 4"/>
          <p:cNvSpPr/>
          <p:nvPr/>
        </p:nvSpPr>
        <p:spPr>
          <a:xfrm>
            <a:off x="2993350" y="2669143"/>
            <a:ext cx="38576" cy="5027652"/>
          </a:xfrm>
          <a:prstGeom prst="rect"/>
          <a:solidFill>
            <a:srgbClr val="303B69"/>
          </a:solidFill>
        </p:spPr>
      </p:sp>
      <p:sp>
        <p:nvSpPr>
          <p:cNvPr id="1048688" name="Shape 5"/>
          <p:cNvSpPr/>
          <p:nvPr/>
        </p:nvSpPr>
        <p:spPr>
          <a:xfrm>
            <a:off x="3230166" y="3018353"/>
            <a:ext cx="676751" cy="38576"/>
          </a:xfrm>
          <a:prstGeom prst="rect"/>
          <a:solidFill>
            <a:srgbClr val="303B69"/>
          </a:solidFill>
        </p:spPr>
      </p:sp>
      <p:sp>
        <p:nvSpPr>
          <p:cNvPr id="1048689" name="Shape 6"/>
          <p:cNvSpPr/>
          <p:nvPr/>
        </p:nvSpPr>
        <p:spPr>
          <a:xfrm>
            <a:off x="2795111" y="2820233"/>
            <a:ext cx="435054" cy="435054"/>
          </a:xfrm>
          <a:prstGeom prst="roundRect">
            <a:avLst>
              <a:gd name="adj" fmla="val 20002"/>
            </a:avLst>
          </a:prstGeom>
          <a:solidFill>
            <a:srgbClr val="283157"/>
          </a:solidFill>
          <a:ln w="12025">
            <a:solidFill>
              <a:srgbClr val="303B69"/>
            </a:solidFill>
            <a:prstDash val="solid"/>
          </a:ln>
        </p:spPr>
      </p:sp>
      <p:sp>
        <p:nvSpPr>
          <p:cNvPr id="1048690" name="Text 7"/>
          <p:cNvSpPr/>
          <p:nvPr/>
        </p:nvSpPr>
        <p:spPr>
          <a:xfrm>
            <a:off x="2947868" y="2856428"/>
            <a:ext cx="129540" cy="362545"/>
          </a:xfrm>
          <a:prstGeom prst="rect"/>
          <a:noFill/>
        </p:spPr>
        <p:txBody>
          <a:bodyPr anchor="t" rtlCol="0" wrap="none"/>
          <a:p>
            <a:pPr algn="ctr" indent="0" marL="0">
              <a:lnSpc>
                <a:spcPts val="2855"/>
              </a:lnSpc>
              <a:buNone/>
            </a:pPr>
            <a:r>
              <a:rPr dirty="0" sz="2285" lang="en-US">
                <a:solidFill>
                  <a:srgbClr val="EBECEF"/>
                </a:solidFill>
                <a:latin typeface="Fraunces" pitchFamily="34" charset="0"/>
                <a:ea typeface="Fraunces" pitchFamily="34" charset="-122"/>
                <a:cs typeface="Fraunces" pitchFamily="34" charset="-120"/>
              </a:rPr>
              <a:t>1</a:t>
            </a:r>
            <a:endParaRPr dirty="0" sz="2285" lang="en-US"/>
          </a:p>
        </p:txBody>
      </p:sp>
      <p:sp>
        <p:nvSpPr>
          <p:cNvPr id="1048691" name="Text 8"/>
          <p:cNvSpPr/>
          <p:nvPr/>
        </p:nvSpPr>
        <p:spPr>
          <a:xfrm>
            <a:off x="4076105" y="2862501"/>
            <a:ext cx="2735580" cy="302062"/>
          </a:xfrm>
          <a:prstGeom prst="rect"/>
          <a:noFill/>
        </p:spPr>
        <p:txBody>
          <a:bodyPr anchor="t" rtlCol="0" wrap="none"/>
          <a:p>
            <a:pPr algn="l" indent="0" marL="0">
              <a:lnSpc>
                <a:spcPts val="2380"/>
              </a:lnSpc>
              <a:buNone/>
            </a:pPr>
            <a:r>
              <a:rPr dirty="0" sz="1905" lang="en-US">
                <a:solidFill>
                  <a:srgbClr val="EBECEF"/>
                </a:solidFill>
                <a:latin typeface="Fraunces" pitchFamily="34" charset="0"/>
                <a:ea typeface="Fraunces" pitchFamily="34" charset="-122"/>
                <a:cs typeface="Fraunces" pitchFamily="34" charset="-120"/>
              </a:rPr>
              <a:t>Alerts and Notifications</a:t>
            </a:r>
            <a:endParaRPr dirty="0" sz="1905" lang="en-US"/>
          </a:p>
        </p:txBody>
      </p:sp>
      <p:sp>
        <p:nvSpPr>
          <p:cNvPr id="1048692" name="Text 9"/>
          <p:cNvSpPr/>
          <p:nvPr/>
        </p:nvSpPr>
        <p:spPr>
          <a:xfrm>
            <a:off x="4076105" y="3357920"/>
            <a:ext cx="7831574" cy="309324"/>
          </a:xfrm>
          <a:prstGeom prst="rect"/>
          <a:noFill/>
        </p:spPr>
        <p:txBody>
          <a:bodyPr anchor="t" rtlCol="0" wrap="none"/>
          <a:p>
            <a:pPr algn="l" indent="0" marL="0">
              <a:lnSpc>
                <a:spcPts val="2435"/>
              </a:lnSpc>
              <a:buNone/>
            </a:pPr>
            <a:r>
              <a:rPr dirty="0" sz="1525" lang="en-US">
                <a:solidFill>
                  <a:srgbClr val="EBECEF"/>
                </a:solidFill>
                <a:latin typeface="Epilogue" pitchFamily="34" charset="0"/>
                <a:ea typeface="Epilogue" pitchFamily="34" charset="-122"/>
                <a:cs typeface="Epilogue" pitchFamily="34" charset="-120"/>
              </a:rPr>
              <a:t>Set up alerts and notifications for real-time detection of anomalies.</a:t>
            </a:r>
            <a:endParaRPr dirty="0" sz="1525" lang="en-US"/>
          </a:p>
        </p:txBody>
      </p:sp>
      <p:sp>
        <p:nvSpPr>
          <p:cNvPr id="1048693" name="Shape 10"/>
          <p:cNvSpPr/>
          <p:nvPr/>
        </p:nvSpPr>
        <p:spPr>
          <a:xfrm>
            <a:off x="3230166" y="4758690"/>
            <a:ext cx="676751" cy="38576"/>
          </a:xfrm>
          <a:prstGeom prst="rect"/>
          <a:solidFill>
            <a:srgbClr val="303B69"/>
          </a:solidFill>
        </p:spPr>
      </p:sp>
      <p:sp>
        <p:nvSpPr>
          <p:cNvPr id="1048694" name="Shape 11"/>
          <p:cNvSpPr/>
          <p:nvPr/>
        </p:nvSpPr>
        <p:spPr>
          <a:xfrm>
            <a:off x="2795111" y="4560570"/>
            <a:ext cx="435054" cy="435054"/>
          </a:xfrm>
          <a:prstGeom prst="roundRect">
            <a:avLst>
              <a:gd name="adj" fmla="val 20002"/>
            </a:avLst>
          </a:prstGeom>
          <a:solidFill>
            <a:srgbClr val="283157"/>
          </a:solidFill>
          <a:ln w="12025">
            <a:solidFill>
              <a:srgbClr val="303B69"/>
            </a:solidFill>
            <a:prstDash val="solid"/>
          </a:ln>
        </p:spPr>
      </p:sp>
      <p:sp>
        <p:nvSpPr>
          <p:cNvPr id="1048695" name="Text 12"/>
          <p:cNvSpPr/>
          <p:nvPr/>
        </p:nvSpPr>
        <p:spPr>
          <a:xfrm>
            <a:off x="2925008" y="4596765"/>
            <a:ext cx="175260" cy="362545"/>
          </a:xfrm>
          <a:prstGeom prst="rect"/>
          <a:noFill/>
        </p:spPr>
        <p:txBody>
          <a:bodyPr anchor="t" rtlCol="0" wrap="none"/>
          <a:p>
            <a:pPr algn="ctr" indent="0" marL="0">
              <a:lnSpc>
                <a:spcPts val="2855"/>
              </a:lnSpc>
              <a:buNone/>
            </a:pPr>
            <a:r>
              <a:rPr dirty="0" sz="2285" lang="en-US">
                <a:solidFill>
                  <a:srgbClr val="EBECEF"/>
                </a:solidFill>
                <a:latin typeface="Fraunces" pitchFamily="34" charset="0"/>
                <a:ea typeface="Fraunces" pitchFamily="34" charset="-122"/>
                <a:cs typeface="Fraunces" pitchFamily="34" charset="-120"/>
              </a:rPr>
              <a:t>2</a:t>
            </a:r>
            <a:endParaRPr dirty="0" sz="2285" lang="en-US"/>
          </a:p>
        </p:txBody>
      </p:sp>
      <p:sp>
        <p:nvSpPr>
          <p:cNvPr id="1048696" name="Text 13"/>
          <p:cNvSpPr/>
          <p:nvPr/>
        </p:nvSpPr>
        <p:spPr>
          <a:xfrm>
            <a:off x="4076105" y="4602837"/>
            <a:ext cx="2682240" cy="302062"/>
          </a:xfrm>
          <a:prstGeom prst="rect"/>
          <a:noFill/>
        </p:spPr>
        <p:txBody>
          <a:bodyPr anchor="t" rtlCol="0" wrap="none"/>
          <a:p>
            <a:pPr algn="l" indent="0" marL="0">
              <a:lnSpc>
                <a:spcPts val="2380"/>
              </a:lnSpc>
              <a:buNone/>
            </a:pPr>
            <a:r>
              <a:rPr dirty="0" sz="1905" lang="en-US">
                <a:solidFill>
                  <a:srgbClr val="EBECEF"/>
                </a:solidFill>
                <a:latin typeface="Fraunces" pitchFamily="34" charset="0"/>
                <a:ea typeface="Fraunces" pitchFamily="34" charset="-122"/>
                <a:cs typeface="Fraunces" pitchFamily="34" charset="-120"/>
              </a:rPr>
              <a:t>Rule-Based Monitoring</a:t>
            </a:r>
            <a:endParaRPr dirty="0" sz="1905" lang="en-US"/>
          </a:p>
        </p:txBody>
      </p:sp>
      <p:sp>
        <p:nvSpPr>
          <p:cNvPr id="1048697" name="Text 14"/>
          <p:cNvSpPr/>
          <p:nvPr/>
        </p:nvSpPr>
        <p:spPr>
          <a:xfrm>
            <a:off x="4076105" y="5098256"/>
            <a:ext cx="7831574" cy="309324"/>
          </a:xfrm>
          <a:prstGeom prst="rect"/>
          <a:noFill/>
        </p:spPr>
        <p:txBody>
          <a:bodyPr anchor="t" rtlCol="0" wrap="none"/>
          <a:p>
            <a:pPr algn="l" indent="0" marL="0">
              <a:lnSpc>
                <a:spcPts val="2435"/>
              </a:lnSpc>
              <a:buNone/>
            </a:pPr>
            <a:r>
              <a:rPr dirty="0" sz="1525" lang="en-US">
                <a:solidFill>
                  <a:srgbClr val="EBECEF"/>
                </a:solidFill>
                <a:latin typeface="Epilogue" pitchFamily="34" charset="0"/>
                <a:ea typeface="Epilogue" pitchFamily="34" charset="-122"/>
                <a:cs typeface="Epilogue" pitchFamily="34" charset="-120"/>
              </a:rPr>
              <a:t>Define rules and thresholds to monitor the data in real-time.</a:t>
            </a:r>
            <a:endParaRPr dirty="0" sz="1525" lang="en-US"/>
          </a:p>
        </p:txBody>
      </p:sp>
      <p:sp>
        <p:nvSpPr>
          <p:cNvPr id="1048698" name="Shape 15"/>
          <p:cNvSpPr/>
          <p:nvPr/>
        </p:nvSpPr>
        <p:spPr>
          <a:xfrm>
            <a:off x="3230166" y="6499027"/>
            <a:ext cx="676751" cy="38576"/>
          </a:xfrm>
          <a:prstGeom prst="rect"/>
          <a:solidFill>
            <a:srgbClr val="303B69"/>
          </a:solidFill>
        </p:spPr>
      </p:sp>
      <p:sp>
        <p:nvSpPr>
          <p:cNvPr id="1048699" name="Shape 16"/>
          <p:cNvSpPr/>
          <p:nvPr/>
        </p:nvSpPr>
        <p:spPr>
          <a:xfrm>
            <a:off x="2795111" y="6300907"/>
            <a:ext cx="435054" cy="435054"/>
          </a:xfrm>
          <a:prstGeom prst="roundRect">
            <a:avLst>
              <a:gd name="adj" fmla="val 20002"/>
            </a:avLst>
          </a:prstGeom>
          <a:solidFill>
            <a:srgbClr val="283157"/>
          </a:solidFill>
          <a:ln w="12025">
            <a:solidFill>
              <a:srgbClr val="303B69"/>
            </a:solidFill>
            <a:prstDash val="solid"/>
          </a:ln>
        </p:spPr>
      </p:sp>
      <p:sp>
        <p:nvSpPr>
          <p:cNvPr id="1048700" name="Text 17"/>
          <p:cNvSpPr/>
          <p:nvPr/>
        </p:nvSpPr>
        <p:spPr>
          <a:xfrm>
            <a:off x="2932628" y="6337102"/>
            <a:ext cx="160020" cy="362545"/>
          </a:xfrm>
          <a:prstGeom prst="rect"/>
          <a:noFill/>
        </p:spPr>
        <p:txBody>
          <a:bodyPr anchor="t" rtlCol="0" wrap="none"/>
          <a:p>
            <a:pPr algn="ctr" indent="0" marL="0">
              <a:lnSpc>
                <a:spcPts val="2855"/>
              </a:lnSpc>
              <a:buNone/>
            </a:pPr>
            <a:r>
              <a:rPr dirty="0" sz="2285" lang="en-US">
                <a:solidFill>
                  <a:srgbClr val="EBECEF"/>
                </a:solidFill>
                <a:latin typeface="Fraunces" pitchFamily="34" charset="0"/>
                <a:ea typeface="Fraunces" pitchFamily="34" charset="-122"/>
                <a:cs typeface="Fraunces" pitchFamily="34" charset="-120"/>
              </a:rPr>
              <a:t>3</a:t>
            </a:r>
            <a:endParaRPr dirty="0" sz="2285" lang="en-US"/>
          </a:p>
        </p:txBody>
      </p:sp>
      <p:sp>
        <p:nvSpPr>
          <p:cNvPr id="1048701" name="Text 18"/>
          <p:cNvSpPr/>
          <p:nvPr/>
        </p:nvSpPr>
        <p:spPr>
          <a:xfrm>
            <a:off x="4076105" y="6343174"/>
            <a:ext cx="2407920" cy="302062"/>
          </a:xfrm>
          <a:prstGeom prst="rect"/>
          <a:noFill/>
        </p:spPr>
        <p:txBody>
          <a:bodyPr anchor="t" rtlCol="0" wrap="none"/>
          <a:p>
            <a:pPr algn="l" indent="0" marL="0">
              <a:lnSpc>
                <a:spcPts val="2380"/>
              </a:lnSpc>
              <a:buNone/>
            </a:pPr>
            <a:r>
              <a:rPr dirty="0" sz="1905" lang="en-US">
                <a:solidFill>
                  <a:srgbClr val="EBECEF"/>
                </a:solidFill>
                <a:latin typeface="Fraunces" pitchFamily="34" charset="0"/>
                <a:ea typeface="Fraunces" pitchFamily="34" charset="-122"/>
                <a:cs typeface="Fraunces" pitchFamily="34" charset="-120"/>
              </a:rPr>
              <a:t>Actionable Response</a:t>
            </a:r>
            <a:endParaRPr dirty="0" sz="1905" lang="en-US"/>
          </a:p>
        </p:txBody>
      </p:sp>
      <p:sp>
        <p:nvSpPr>
          <p:cNvPr id="1048702" name="Text 19"/>
          <p:cNvSpPr/>
          <p:nvPr/>
        </p:nvSpPr>
        <p:spPr>
          <a:xfrm>
            <a:off x="4076105" y="6838593"/>
            <a:ext cx="7831574" cy="309324"/>
          </a:xfrm>
          <a:prstGeom prst="rect"/>
          <a:noFill/>
        </p:spPr>
        <p:txBody>
          <a:bodyPr anchor="t" rtlCol="0" wrap="none"/>
          <a:p>
            <a:pPr algn="l" indent="0" marL="0">
              <a:lnSpc>
                <a:spcPts val="2435"/>
              </a:lnSpc>
              <a:buNone/>
            </a:pPr>
            <a:r>
              <a:rPr dirty="0" sz="1525" lang="en-US">
                <a:solidFill>
                  <a:srgbClr val="EBECEF"/>
                </a:solidFill>
                <a:latin typeface="Epilogue" pitchFamily="34" charset="0"/>
                <a:ea typeface="Epilogue" pitchFamily="34" charset="-122"/>
                <a:cs typeface="Epilogue" pitchFamily="34" charset="-120"/>
              </a:rPr>
              <a:t>Take appropriate actions in response to detected anomalies or critical events.</a:t>
            </a:r>
            <a:endParaRPr dirty="0" sz="1525"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706" name="Shape 0"/>
          <p:cNvSpPr/>
          <p:nvPr/>
        </p:nvSpPr>
        <p:spPr>
          <a:xfrm>
            <a:off x="0" y="0"/>
            <a:ext cx="14630400" cy="8229600"/>
          </a:xfrm>
          <a:prstGeom prst="rect"/>
          <a:solidFill>
            <a:srgbClr val="A8AFCC"/>
          </a:solidFill>
        </p:spPr>
      </p:sp>
      <p:sp>
        <p:nvSpPr>
          <p:cNvPr id="1048707" name="Shape 1"/>
          <p:cNvSpPr/>
          <p:nvPr/>
        </p:nvSpPr>
        <p:spPr>
          <a:xfrm>
            <a:off x="0" y="0"/>
            <a:ext cx="14630400" cy="8229600"/>
          </a:xfrm>
          <a:prstGeom prst="rect"/>
          <a:solidFill>
            <a:srgbClr val="080E26"/>
          </a:solidFill>
          <a:ln w="13811">
            <a:solidFill>
              <a:srgbClr val="565151"/>
            </a:solidFill>
            <a:prstDash val="solid"/>
          </a:ln>
        </p:spPr>
      </p:sp>
      <p:sp>
        <p:nvSpPr>
          <p:cNvPr id="1048708" name="Text 2"/>
          <p:cNvSpPr/>
          <p:nvPr/>
        </p:nvSpPr>
        <p:spPr>
          <a:xfrm>
            <a:off x="2037993" y="912257"/>
            <a:ext cx="6705600" cy="694373"/>
          </a:xfrm>
          <a:prstGeom prst="rect"/>
          <a:noFill/>
        </p:spPr>
        <p:txBody>
          <a:bodyPr anchor="t" rtlCol="0" wrap="none"/>
          <a:p>
            <a:pPr indent="0" marL="0">
              <a:lnSpc>
                <a:spcPts val="5470"/>
              </a:lnSpc>
              <a:buNone/>
            </a:pPr>
            <a:r>
              <a:rPr dirty="0" sz="4375" lang="en-US">
                <a:solidFill>
                  <a:srgbClr val="FFFFFF"/>
                </a:solidFill>
                <a:latin typeface="Fraunces" pitchFamily="34" charset="0"/>
                <a:ea typeface="Fraunces" pitchFamily="34" charset="-122"/>
                <a:cs typeface="Fraunces" pitchFamily="34" charset="-120"/>
              </a:rPr>
              <a:t>Step 5: Data Visualization</a:t>
            </a:r>
            <a:endParaRPr dirty="0" sz="4375" lang="en-US"/>
          </a:p>
        </p:txBody>
      </p:sp>
      <p:sp>
        <p:nvSpPr>
          <p:cNvPr id="1048709" name="Text 3"/>
          <p:cNvSpPr/>
          <p:nvPr/>
        </p:nvSpPr>
        <p:spPr>
          <a:xfrm>
            <a:off x="2037993" y="2050971"/>
            <a:ext cx="10554414" cy="1066205"/>
          </a:xfrm>
          <a:prstGeom prst="rect"/>
          <a:noFill/>
        </p:spPr>
        <p:txBody>
          <a:bodyPr anchor="t" rtlCol="0" wrap="square"/>
          <a:p>
            <a:pPr indent="0" marL="0">
              <a:lnSpc>
                <a:spcPts val="2800"/>
              </a:lnSpc>
              <a:buNone/>
            </a:pPr>
            <a:r>
              <a:rPr dirty="0" sz="1750" lang="en-US">
                <a:solidFill>
                  <a:srgbClr val="EBECEF"/>
                </a:solidFill>
                <a:latin typeface="Epilogue" pitchFamily="34" charset="0"/>
                <a:ea typeface="Epilogue" pitchFamily="34" charset="-122"/>
                <a:cs typeface="Epilogue" pitchFamily="34" charset="-120"/>
              </a:rPr>
              <a:t>Visualize the processed data to gain meaningful insights and facilitate decision-making. Use charts, graphs, and dashboards to present the data in a clear and concise manner. Allow users to interact with the visualizations to explore the data further.</a:t>
            </a:r>
            <a:endParaRPr dirty="0" sz="1750" lang="en-US"/>
          </a:p>
        </p:txBody>
      </p:sp>
      <p:pic>
        <p:nvPicPr>
          <p:cNvPr id="2097158" name="Image 0" descr="preencoded.png"/>
          <p:cNvPicPr>
            <a:picLocks noChangeAspect="1"/>
          </p:cNvPicPr>
          <p:nvPr/>
        </p:nvPicPr>
        <p:blipFill>
          <a:blip xmlns:r="http://schemas.openxmlformats.org/officeDocument/2006/relationships" r:embed="rId1"/>
          <a:stretch>
            <a:fillRect/>
          </a:stretch>
        </p:blipFill>
        <p:spPr>
          <a:xfrm>
            <a:off x="2037993" y="3367088"/>
            <a:ext cx="3295888" cy="2036921"/>
          </a:xfrm>
          <a:prstGeom prst="rect"/>
        </p:spPr>
      </p:pic>
      <p:sp>
        <p:nvSpPr>
          <p:cNvPr id="1048710" name="Text 4"/>
          <p:cNvSpPr/>
          <p:nvPr/>
        </p:nvSpPr>
        <p:spPr>
          <a:xfrm>
            <a:off x="2037993" y="5681663"/>
            <a:ext cx="2468880" cy="347186"/>
          </a:xfrm>
          <a:prstGeom prst="rect"/>
          <a:noFill/>
        </p:spPr>
        <p:txBody>
          <a:bodyPr anchor="t" rtlCol="0" wrap="none"/>
          <a:p>
            <a:pPr algn="l" indent="0" marL="0">
              <a:lnSpc>
                <a:spcPts val="2735"/>
              </a:lnSpc>
              <a:buNone/>
            </a:pPr>
            <a:r>
              <a:rPr dirty="0" sz="2185" lang="en-US">
                <a:solidFill>
                  <a:srgbClr val="FFFFFF"/>
                </a:solidFill>
                <a:latin typeface="Fraunces" pitchFamily="34" charset="0"/>
                <a:ea typeface="Fraunces" pitchFamily="34" charset="-122"/>
                <a:cs typeface="Fraunces" pitchFamily="34" charset="-120"/>
              </a:rPr>
              <a:t>Charts and Graphs</a:t>
            </a:r>
            <a:endParaRPr dirty="0" sz="2185" lang="en-US"/>
          </a:p>
        </p:txBody>
      </p:sp>
      <p:sp>
        <p:nvSpPr>
          <p:cNvPr id="1048711" name="Text 5"/>
          <p:cNvSpPr/>
          <p:nvPr/>
        </p:nvSpPr>
        <p:spPr>
          <a:xfrm>
            <a:off x="2037993" y="6251019"/>
            <a:ext cx="3295888" cy="1066205"/>
          </a:xfrm>
          <a:prstGeom prst="rect"/>
          <a:noFill/>
        </p:spPr>
        <p:txBody>
          <a:bodyPr anchor="t" rtlCol="0" wrap="square"/>
          <a:p>
            <a:pPr algn="l" indent="0" marL="0">
              <a:lnSpc>
                <a:spcPts val="2800"/>
              </a:lnSpc>
              <a:buNone/>
            </a:pPr>
            <a:r>
              <a:rPr dirty="0" sz="1750" lang="en-US">
                <a:solidFill>
                  <a:srgbClr val="EBECEF"/>
                </a:solidFill>
                <a:latin typeface="Epilogue" pitchFamily="34" charset="0"/>
                <a:ea typeface="Epilogue" pitchFamily="34" charset="-122"/>
                <a:cs typeface="Epilogue" pitchFamily="34" charset="-120"/>
              </a:rPr>
              <a:t>Present the processed data using visually appealing charts and graphs.</a:t>
            </a:r>
            <a:endParaRPr dirty="0" sz="1750" lang="en-US"/>
          </a:p>
        </p:txBody>
      </p:sp>
      <p:pic>
        <p:nvPicPr>
          <p:cNvPr id="2097159" name="Image 1" descr="preencoded.png"/>
          <p:cNvPicPr>
            <a:picLocks noChangeAspect="1"/>
          </p:cNvPicPr>
          <p:nvPr/>
        </p:nvPicPr>
        <p:blipFill>
          <a:blip xmlns:r="http://schemas.openxmlformats.org/officeDocument/2006/relationships" r:embed="rId2"/>
          <a:stretch>
            <a:fillRect/>
          </a:stretch>
        </p:blipFill>
        <p:spPr>
          <a:xfrm>
            <a:off x="5667137" y="3367088"/>
            <a:ext cx="3296007" cy="2037040"/>
          </a:xfrm>
          <a:prstGeom prst="rect"/>
        </p:spPr>
      </p:pic>
      <p:sp>
        <p:nvSpPr>
          <p:cNvPr id="1048712" name="Text 6"/>
          <p:cNvSpPr/>
          <p:nvPr/>
        </p:nvSpPr>
        <p:spPr>
          <a:xfrm>
            <a:off x="5667137" y="5681782"/>
            <a:ext cx="2221944" cy="347186"/>
          </a:xfrm>
          <a:prstGeom prst="rect"/>
          <a:noFill/>
        </p:spPr>
        <p:txBody>
          <a:bodyPr anchor="t" rtlCol="0" wrap="none"/>
          <a:p>
            <a:pPr algn="l" indent="0" marL="0">
              <a:lnSpc>
                <a:spcPts val="2735"/>
              </a:lnSpc>
              <a:buNone/>
            </a:pPr>
            <a:r>
              <a:rPr dirty="0" sz="2185" lang="en-US">
                <a:solidFill>
                  <a:srgbClr val="FFFFFF"/>
                </a:solidFill>
                <a:latin typeface="Fraunces" pitchFamily="34" charset="0"/>
                <a:ea typeface="Fraunces" pitchFamily="34" charset="-122"/>
                <a:cs typeface="Fraunces" pitchFamily="34" charset="-120"/>
              </a:rPr>
              <a:t>Data Dashboard</a:t>
            </a:r>
            <a:endParaRPr dirty="0" sz="2185" lang="en-US"/>
          </a:p>
        </p:txBody>
      </p:sp>
      <p:sp>
        <p:nvSpPr>
          <p:cNvPr id="1048713" name="Text 7"/>
          <p:cNvSpPr/>
          <p:nvPr/>
        </p:nvSpPr>
        <p:spPr>
          <a:xfrm>
            <a:off x="5667137" y="6251138"/>
            <a:ext cx="3296007" cy="1066205"/>
          </a:xfrm>
          <a:prstGeom prst="rect"/>
          <a:noFill/>
        </p:spPr>
        <p:txBody>
          <a:bodyPr anchor="t" rtlCol="0" wrap="square"/>
          <a:p>
            <a:pPr algn="l" indent="0" marL="0">
              <a:lnSpc>
                <a:spcPts val="2800"/>
              </a:lnSpc>
              <a:buNone/>
            </a:pPr>
            <a:r>
              <a:rPr dirty="0" sz="1750" lang="en-US">
                <a:solidFill>
                  <a:srgbClr val="EBECEF"/>
                </a:solidFill>
                <a:latin typeface="Epilogue" pitchFamily="34" charset="0"/>
                <a:ea typeface="Epilogue" pitchFamily="34" charset="-122"/>
                <a:cs typeface="Epilogue" pitchFamily="34" charset="-120"/>
              </a:rPr>
              <a:t>Create a user-friendly dashboard to display key metrics and insights.</a:t>
            </a:r>
            <a:endParaRPr dirty="0" sz="1750" lang="en-US"/>
          </a:p>
        </p:txBody>
      </p:sp>
      <p:pic>
        <p:nvPicPr>
          <p:cNvPr id="2097160" name="Image 2" descr="preencoded.png"/>
          <p:cNvPicPr>
            <a:picLocks noChangeAspect="1"/>
          </p:cNvPicPr>
          <p:nvPr/>
        </p:nvPicPr>
        <p:blipFill>
          <a:blip xmlns:r="http://schemas.openxmlformats.org/officeDocument/2006/relationships" r:embed="rId3"/>
          <a:stretch>
            <a:fillRect/>
          </a:stretch>
        </p:blipFill>
        <p:spPr>
          <a:xfrm>
            <a:off x="9296400" y="3367088"/>
            <a:ext cx="3296007" cy="2037040"/>
          </a:xfrm>
          <a:prstGeom prst="rect"/>
        </p:spPr>
      </p:pic>
      <p:sp>
        <p:nvSpPr>
          <p:cNvPr id="1048714" name="Text 8"/>
          <p:cNvSpPr/>
          <p:nvPr/>
        </p:nvSpPr>
        <p:spPr>
          <a:xfrm>
            <a:off x="9296400" y="5681782"/>
            <a:ext cx="2720340" cy="347186"/>
          </a:xfrm>
          <a:prstGeom prst="rect"/>
          <a:noFill/>
        </p:spPr>
        <p:txBody>
          <a:bodyPr anchor="t" rtlCol="0" wrap="none"/>
          <a:p>
            <a:pPr algn="l" indent="0" marL="0">
              <a:lnSpc>
                <a:spcPts val="2735"/>
              </a:lnSpc>
              <a:buNone/>
            </a:pPr>
            <a:r>
              <a:rPr dirty="0" sz="2185" lang="en-US">
                <a:solidFill>
                  <a:srgbClr val="FFFFFF"/>
                </a:solidFill>
                <a:latin typeface="Fraunces" pitchFamily="34" charset="0"/>
                <a:ea typeface="Fraunces" pitchFamily="34" charset="-122"/>
                <a:cs typeface="Fraunces" pitchFamily="34" charset="-120"/>
              </a:rPr>
              <a:t>Interactive Interface</a:t>
            </a:r>
            <a:endParaRPr dirty="0" sz="2185" lang="en-US"/>
          </a:p>
        </p:txBody>
      </p:sp>
      <p:sp>
        <p:nvSpPr>
          <p:cNvPr id="1048715" name="Text 9"/>
          <p:cNvSpPr/>
          <p:nvPr/>
        </p:nvSpPr>
        <p:spPr>
          <a:xfrm>
            <a:off x="9296400" y="6251138"/>
            <a:ext cx="3296007" cy="1066205"/>
          </a:xfrm>
          <a:prstGeom prst="rect"/>
          <a:noFill/>
        </p:spPr>
        <p:txBody>
          <a:bodyPr anchor="t" rtlCol="0" wrap="square"/>
          <a:p>
            <a:pPr algn="l" indent="0" marL="0">
              <a:lnSpc>
                <a:spcPts val="2800"/>
              </a:lnSpc>
              <a:buNone/>
            </a:pPr>
            <a:r>
              <a:rPr dirty="0" sz="1750" lang="en-US">
                <a:solidFill>
                  <a:srgbClr val="EBECEF"/>
                </a:solidFill>
                <a:latin typeface="Epilogue" pitchFamily="34" charset="0"/>
                <a:ea typeface="Epilogue" pitchFamily="34" charset="-122"/>
                <a:cs typeface="Epilogue" pitchFamily="34" charset="-120"/>
              </a:rPr>
              <a:t>Enable user interaction with the visualizations to explore data in detail.</a:t>
            </a:r>
            <a:endParaRPr dirty="0" sz="175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2" name="Shape 0"/>
          <p:cNvSpPr/>
          <p:nvPr/>
        </p:nvSpPr>
        <p:spPr>
          <a:xfrm>
            <a:off x="0" y="0"/>
            <a:ext cx="14630400" cy="8229600"/>
          </a:xfrm>
          <a:prstGeom prst="rect"/>
          <a:solidFill>
            <a:srgbClr val="A8AFCC"/>
          </a:solidFill>
        </p:spPr>
      </p:sp>
      <p:sp>
        <p:nvSpPr>
          <p:cNvPr id="1048603" name="Shape 1"/>
          <p:cNvSpPr/>
          <p:nvPr/>
        </p:nvSpPr>
        <p:spPr>
          <a:xfrm>
            <a:off x="0" y="0"/>
            <a:ext cx="14630400" cy="8229600"/>
          </a:xfrm>
          <a:prstGeom prst="rect"/>
          <a:solidFill>
            <a:srgbClr val="080E26"/>
          </a:solidFill>
          <a:ln w="13811">
            <a:solidFill>
              <a:srgbClr val="565151"/>
            </a:solidFill>
            <a:prstDash val="solid"/>
          </a:ln>
        </p:spPr>
      </p:sp>
      <p:sp>
        <p:nvSpPr>
          <p:cNvPr id="1048604" name="Text 2"/>
          <p:cNvSpPr/>
          <p:nvPr/>
        </p:nvSpPr>
        <p:spPr>
          <a:xfrm>
            <a:off x="829389" y="783788"/>
            <a:ext cx="6995160" cy="691158"/>
          </a:xfrm>
          <a:prstGeom prst="rect"/>
          <a:noFill/>
        </p:spPr>
        <p:txBody>
          <a:bodyPr anchor="t" rtlCol="0" wrap="none"/>
          <a:p>
            <a:pPr indent="0" marL="0">
              <a:lnSpc>
                <a:spcPts val="5440"/>
              </a:lnSpc>
              <a:buNone/>
            </a:pPr>
            <a:r>
              <a:rPr dirty="0" sz="4355" lang="en-US">
                <a:solidFill>
                  <a:srgbClr val="FFFFFF"/>
                </a:solidFill>
                <a:latin typeface="Fraunces" pitchFamily="34" charset="0"/>
                <a:ea typeface="Fraunces" pitchFamily="34" charset="-122"/>
                <a:cs typeface="Fraunces" pitchFamily="34" charset="-120"/>
              </a:rPr>
              <a:t>Step 6: Actionable Insights</a:t>
            </a:r>
            <a:endParaRPr dirty="0" sz="4355" lang="en-US"/>
          </a:p>
        </p:txBody>
      </p:sp>
      <p:sp>
        <p:nvSpPr>
          <p:cNvPr id="1048605" name="Text 3"/>
          <p:cNvSpPr/>
          <p:nvPr/>
        </p:nvSpPr>
        <p:spPr>
          <a:xfrm>
            <a:off x="829389" y="1806654"/>
            <a:ext cx="7485221" cy="1415415"/>
          </a:xfrm>
          <a:prstGeom prst="rect"/>
          <a:noFill/>
        </p:spPr>
        <p:txBody>
          <a:bodyPr anchor="t" rtlCol="0" wrap="square"/>
          <a:p>
            <a:pPr indent="0" marL="0">
              <a:lnSpc>
                <a:spcPts val="2785"/>
              </a:lnSpc>
              <a:buNone/>
            </a:pPr>
            <a:r>
              <a:rPr dirty="0" sz="1740" lang="en-US">
                <a:solidFill>
                  <a:srgbClr val="EBECEF"/>
                </a:solidFill>
                <a:latin typeface="Epilogue" pitchFamily="34" charset="0"/>
                <a:ea typeface="Epilogue" pitchFamily="34" charset="-122"/>
                <a:cs typeface="Epilogue" pitchFamily="34" charset="-120"/>
              </a:rPr>
              <a:t>Once the data is visualized, extract actionable insights from it. Identify trends, make predictions, and optimize processes based on the derived insights. Use the power of data-driven decision-making to drive innovation and improve efficiency.</a:t>
            </a:r>
            <a:endParaRPr dirty="0" sz="1740" lang="en-US"/>
          </a:p>
        </p:txBody>
      </p:sp>
      <p:sp>
        <p:nvSpPr>
          <p:cNvPr id="1048606" name="Shape 4"/>
          <p:cNvSpPr/>
          <p:nvPr/>
        </p:nvSpPr>
        <p:spPr>
          <a:xfrm>
            <a:off x="829389" y="3643551"/>
            <a:ext cx="497562" cy="497562"/>
          </a:xfrm>
          <a:prstGeom prst="roundRect">
            <a:avLst>
              <a:gd name="adj" fmla="val 20003"/>
            </a:avLst>
          </a:prstGeom>
          <a:solidFill>
            <a:srgbClr val="283157"/>
          </a:solidFill>
          <a:ln w="13811">
            <a:solidFill>
              <a:srgbClr val="303B69"/>
            </a:solidFill>
            <a:prstDash val="solid"/>
          </a:ln>
        </p:spPr>
      </p:sp>
      <p:sp>
        <p:nvSpPr>
          <p:cNvPr id="1048607" name="Text 5"/>
          <p:cNvSpPr/>
          <p:nvPr/>
        </p:nvSpPr>
        <p:spPr>
          <a:xfrm>
            <a:off x="1001911" y="3684984"/>
            <a:ext cx="152400" cy="414576"/>
          </a:xfrm>
          <a:prstGeom prst="rect"/>
          <a:noFill/>
        </p:spPr>
        <p:txBody>
          <a:bodyPr anchor="t" rtlCol="0" wrap="none"/>
          <a:p>
            <a:pPr algn="ctr" indent="0" marL="0">
              <a:lnSpc>
                <a:spcPts val="3265"/>
              </a:lnSpc>
              <a:buNone/>
            </a:pPr>
            <a:r>
              <a:rPr dirty="0" sz="2610" lang="en-US">
                <a:solidFill>
                  <a:srgbClr val="EBECEF"/>
                </a:solidFill>
                <a:latin typeface="Fraunces" pitchFamily="34" charset="0"/>
                <a:ea typeface="Fraunces" pitchFamily="34" charset="-122"/>
                <a:cs typeface="Fraunces" pitchFamily="34" charset="-120"/>
              </a:rPr>
              <a:t>1</a:t>
            </a:r>
            <a:endParaRPr dirty="0" sz="2610" lang="en-US"/>
          </a:p>
        </p:txBody>
      </p:sp>
      <p:sp>
        <p:nvSpPr>
          <p:cNvPr id="1048608" name="Text 6"/>
          <p:cNvSpPr/>
          <p:nvPr/>
        </p:nvSpPr>
        <p:spPr>
          <a:xfrm>
            <a:off x="1548051" y="3719513"/>
            <a:ext cx="2659380" cy="345519"/>
          </a:xfrm>
          <a:prstGeom prst="rect"/>
          <a:noFill/>
        </p:spPr>
        <p:txBody>
          <a:bodyPr anchor="t" rtlCol="0" wrap="none"/>
          <a:p>
            <a:pPr indent="0" marL="0">
              <a:lnSpc>
                <a:spcPts val="2720"/>
              </a:lnSpc>
              <a:buNone/>
            </a:pPr>
            <a:r>
              <a:rPr dirty="0" sz="2175" lang="en-US">
                <a:solidFill>
                  <a:srgbClr val="EBECEF"/>
                </a:solidFill>
                <a:latin typeface="Fraunces" pitchFamily="34" charset="0"/>
                <a:ea typeface="Fraunces" pitchFamily="34" charset="-122"/>
                <a:cs typeface="Fraunces" pitchFamily="34" charset="-120"/>
              </a:rPr>
              <a:t>Trend Identification</a:t>
            </a:r>
            <a:endParaRPr dirty="0" sz="2175" lang="en-US"/>
          </a:p>
        </p:txBody>
      </p:sp>
      <p:sp>
        <p:nvSpPr>
          <p:cNvPr id="1048609" name="Text 7"/>
          <p:cNvSpPr/>
          <p:nvPr/>
        </p:nvSpPr>
        <p:spPr>
          <a:xfrm>
            <a:off x="1548051" y="4286131"/>
            <a:ext cx="2913459" cy="1415415"/>
          </a:xfrm>
          <a:prstGeom prst="rect"/>
          <a:noFill/>
        </p:spPr>
        <p:txBody>
          <a:bodyPr anchor="t" rtlCol="0" wrap="square"/>
          <a:p>
            <a:pPr indent="0" marL="0">
              <a:lnSpc>
                <a:spcPts val="2785"/>
              </a:lnSpc>
              <a:buNone/>
            </a:pPr>
            <a:r>
              <a:rPr dirty="0" sz="1740" lang="en-US">
                <a:solidFill>
                  <a:srgbClr val="EBECEF"/>
                </a:solidFill>
                <a:latin typeface="Epilogue" pitchFamily="34" charset="0"/>
                <a:ea typeface="Epilogue" pitchFamily="34" charset="-122"/>
                <a:cs typeface="Epilogue" pitchFamily="34" charset="-120"/>
              </a:rPr>
              <a:t>Identify trends and patterns in the data to gain a deep understanding of the system.</a:t>
            </a:r>
            <a:endParaRPr dirty="0" sz="1740" lang="en-US"/>
          </a:p>
        </p:txBody>
      </p:sp>
      <p:sp>
        <p:nvSpPr>
          <p:cNvPr id="1048610" name="Shape 8"/>
          <p:cNvSpPr/>
          <p:nvPr/>
        </p:nvSpPr>
        <p:spPr>
          <a:xfrm>
            <a:off x="4682609" y="3643551"/>
            <a:ext cx="497562" cy="497562"/>
          </a:xfrm>
          <a:prstGeom prst="roundRect">
            <a:avLst>
              <a:gd name="adj" fmla="val 20003"/>
            </a:avLst>
          </a:prstGeom>
          <a:solidFill>
            <a:srgbClr val="283157"/>
          </a:solidFill>
          <a:ln w="13811">
            <a:solidFill>
              <a:srgbClr val="303B69"/>
            </a:solidFill>
            <a:prstDash val="solid"/>
          </a:ln>
        </p:spPr>
      </p:sp>
      <p:sp>
        <p:nvSpPr>
          <p:cNvPr id="1048611" name="Text 9"/>
          <p:cNvSpPr/>
          <p:nvPr/>
        </p:nvSpPr>
        <p:spPr>
          <a:xfrm>
            <a:off x="4832271" y="3684984"/>
            <a:ext cx="198120" cy="414576"/>
          </a:xfrm>
          <a:prstGeom prst="rect"/>
          <a:noFill/>
        </p:spPr>
        <p:txBody>
          <a:bodyPr anchor="t" rtlCol="0" wrap="none"/>
          <a:p>
            <a:pPr algn="ctr" indent="0" marL="0">
              <a:lnSpc>
                <a:spcPts val="3265"/>
              </a:lnSpc>
              <a:buNone/>
            </a:pPr>
            <a:r>
              <a:rPr dirty="0" sz="2610" lang="en-US">
                <a:solidFill>
                  <a:srgbClr val="EBECEF"/>
                </a:solidFill>
                <a:latin typeface="Fraunces" pitchFamily="34" charset="0"/>
                <a:ea typeface="Fraunces" pitchFamily="34" charset="-122"/>
                <a:cs typeface="Fraunces" pitchFamily="34" charset="-120"/>
              </a:rPr>
              <a:t>2</a:t>
            </a:r>
            <a:endParaRPr dirty="0" sz="2610" lang="en-US"/>
          </a:p>
        </p:txBody>
      </p:sp>
      <p:sp>
        <p:nvSpPr>
          <p:cNvPr id="1048612" name="Text 10"/>
          <p:cNvSpPr/>
          <p:nvPr/>
        </p:nvSpPr>
        <p:spPr>
          <a:xfrm>
            <a:off x="5401270" y="3719513"/>
            <a:ext cx="2514600" cy="345519"/>
          </a:xfrm>
          <a:prstGeom prst="rect"/>
          <a:noFill/>
        </p:spPr>
        <p:txBody>
          <a:bodyPr anchor="t" rtlCol="0" wrap="none"/>
          <a:p>
            <a:pPr indent="0" marL="0">
              <a:lnSpc>
                <a:spcPts val="2720"/>
              </a:lnSpc>
              <a:buNone/>
            </a:pPr>
            <a:r>
              <a:rPr dirty="0" sz="2175" lang="en-US">
                <a:solidFill>
                  <a:srgbClr val="EBECEF"/>
                </a:solidFill>
                <a:latin typeface="Fraunces" pitchFamily="34" charset="0"/>
                <a:ea typeface="Fraunces" pitchFamily="34" charset="-122"/>
                <a:cs typeface="Fraunces" pitchFamily="34" charset="-120"/>
              </a:rPr>
              <a:t>Predictive Analysis</a:t>
            </a:r>
            <a:endParaRPr dirty="0" sz="2175" lang="en-US"/>
          </a:p>
        </p:txBody>
      </p:sp>
      <p:sp>
        <p:nvSpPr>
          <p:cNvPr id="1048613" name="Text 11"/>
          <p:cNvSpPr/>
          <p:nvPr/>
        </p:nvSpPr>
        <p:spPr>
          <a:xfrm>
            <a:off x="5401270" y="4286131"/>
            <a:ext cx="2913459" cy="1415415"/>
          </a:xfrm>
          <a:prstGeom prst="rect"/>
          <a:noFill/>
        </p:spPr>
        <p:txBody>
          <a:bodyPr anchor="t" rtlCol="0" wrap="square"/>
          <a:p>
            <a:pPr indent="0" marL="0">
              <a:lnSpc>
                <a:spcPts val="2785"/>
              </a:lnSpc>
              <a:buNone/>
            </a:pPr>
            <a:r>
              <a:rPr dirty="0" sz="1740" lang="en-US">
                <a:solidFill>
                  <a:srgbClr val="EBECEF"/>
                </a:solidFill>
                <a:latin typeface="Epilogue" pitchFamily="34" charset="0"/>
                <a:ea typeface="Epilogue" pitchFamily="34" charset="-122"/>
                <a:cs typeface="Epilogue" pitchFamily="34" charset="-120"/>
              </a:rPr>
              <a:t>Use predictive models to forecast future outcomes and make informed decisions.</a:t>
            </a:r>
            <a:endParaRPr dirty="0" sz="1740" lang="en-US"/>
          </a:p>
        </p:txBody>
      </p:sp>
      <p:sp>
        <p:nvSpPr>
          <p:cNvPr id="1048614" name="Shape 12"/>
          <p:cNvSpPr/>
          <p:nvPr/>
        </p:nvSpPr>
        <p:spPr>
          <a:xfrm>
            <a:off x="829389" y="6095405"/>
            <a:ext cx="497562" cy="497562"/>
          </a:xfrm>
          <a:prstGeom prst="roundRect">
            <a:avLst>
              <a:gd name="adj" fmla="val 20003"/>
            </a:avLst>
          </a:prstGeom>
          <a:solidFill>
            <a:srgbClr val="283157"/>
          </a:solidFill>
          <a:ln w="13811">
            <a:solidFill>
              <a:srgbClr val="303B69"/>
            </a:solidFill>
            <a:prstDash val="solid"/>
          </a:ln>
        </p:spPr>
      </p:sp>
      <p:sp>
        <p:nvSpPr>
          <p:cNvPr id="1048615" name="Text 13"/>
          <p:cNvSpPr/>
          <p:nvPr/>
        </p:nvSpPr>
        <p:spPr>
          <a:xfrm>
            <a:off x="986671" y="6136838"/>
            <a:ext cx="182880" cy="414576"/>
          </a:xfrm>
          <a:prstGeom prst="rect"/>
          <a:noFill/>
        </p:spPr>
        <p:txBody>
          <a:bodyPr anchor="t" rtlCol="0" wrap="none"/>
          <a:p>
            <a:pPr algn="ctr" indent="0" marL="0">
              <a:lnSpc>
                <a:spcPts val="3265"/>
              </a:lnSpc>
              <a:buNone/>
            </a:pPr>
            <a:r>
              <a:rPr dirty="0" sz="2610" lang="en-US">
                <a:solidFill>
                  <a:srgbClr val="EBECEF"/>
                </a:solidFill>
                <a:latin typeface="Fraunces" pitchFamily="34" charset="0"/>
                <a:ea typeface="Fraunces" pitchFamily="34" charset="-122"/>
                <a:cs typeface="Fraunces" pitchFamily="34" charset="-120"/>
              </a:rPr>
              <a:t>3</a:t>
            </a:r>
            <a:endParaRPr dirty="0" sz="2610" lang="en-US"/>
          </a:p>
        </p:txBody>
      </p:sp>
      <p:sp>
        <p:nvSpPr>
          <p:cNvPr id="1048616" name="Text 14"/>
          <p:cNvSpPr/>
          <p:nvPr/>
        </p:nvSpPr>
        <p:spPr>
          <a:xfrm>
            <a:off x="1548051" y="6171367"/>
            <a:ext cx="2827020" cy="345519"/>
          </a:xfrm>
          <a:prstGeom prst="rect"/>
          <a:noFill/>
        </p:spPr>
        <p:txBody>
          <a:bodyPr anchor="t" rtlCol="0" wrap="none"/>
          <a:p>
            <a:pPr indent="0" marL="0">
              <a:lnSpc>
                <a:spcPts val="2720"/>
              </a:lnSpc>
              <a:buNone/>
            </a:pPr>
            <a:r>
              <a:rPr dirty="0" sz="2175" lang="en-US">
                <a:solidFill>
                  <a:srgbClr val="EBECEF"/>
                </a:solidFill>
                <a:latin typeface="Fraunces" pitchFamily="34" charset="0"/>
                <a:ea typeface="Fraunces" pitchFamily="34" charset="-122"/>
                <a:cs typeface="Fraunces" pitchFamily="34" charset="-120"/>
              </a:rPr>
              <a:t>Process Optimization</a:t>
            </a:r>
            <a:endParaRPr dirty="0" sz="2175" lang="en-US"/>
          </a:p>
        </p:txBody>
      </p:sp>
      <p:sp>
        <p:nvSpPr>
          <p:cNvPr id="1048617" name="Text 15"/>
          <p:cNvSpPr/>
          <p:nvPr/>
        </p:nvSpPr>
        <p:spPr>
          <a:xfrm>
            <a:off x="1548051" y="6737985"/>
            <a:ext cx="6766560" cy="707707"/>
          </a:xfrm>
          <a:prstGeom prst="rect"/>
          <a:noFill/>
        </p:spPr>
        <p:txBody>
          <a:bodyPr anchor="t" rtlCol="0" wrap="square"/>
          <a:p>
            <a:pPr indent="0" marL="0">
              <a:lnSpc>
                <a:spcPts val="2785"/>
              </a:lnSpc>
              <a:buNone/>
            </a:pPr>
            <a:r>
              <a:rPr dirty="0" sz="1740" lang="en-US">
                <a:solidFill>
                  <a:srgbClr val="EBECEF"/>
                </a:solidFill>
                <a:latin typeface="Epilogue" pitchFamily="34" charset="0"/>
                <a:ea typeface="Epilogue" pitchFamily="34" charset="-122"/>
                <a:cs typeface="Epilogue" pitchFamily="34" charset="-120"/>
              </a:rPr>
              <a:t>Optimize processes based on the insights gained from the data analysis.</a:t>
            </a:r>
            <a:endParaRPr dirty="0" sz="1740" lang="en-US"/>
          </a:p>
        </p:txBody>
      </p:sp>
      <p:pic>
        <p:nvPicPr>
          <p:cNvPr id="2097153"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6" name="Shape 0"/>
          <p:cNvSpPr/>
          <p:nvPr/>
        </p:nvSpPr>
        <p:spPr>
          <a:xfrm>
            <a:off x="0" y="0"/>
            <a:ext cx="14630400" cy="8229600"/>
          </a:xfrm>
          <a:prstGeom prst="rect"/>
          <a:solidFill>
            <a:srgbClr val="A8AFCC"/>
          </a:solidFill>
        </p:spPr>
      </p:sp>
      <p:sp>
        <p:nvSpPr>
          <p:cNvPr id="1048587" name="Shape 1"/>
          <p:cNvSpPr/>
          <p:nvPr/>
        </p:nvSpPr>
        <p:spPr>
          <a:xfrm>
            <a:off x="0" y="0"/>
            <a:ext cx="14630400" cy="8229600"/>
          </a:xfrm>
          <a:prstGeom prst="rect"/>
          <a:solidFill>
            <a:srgbClr val="080E26"/>
          </a:solidFill>
          <a:ln w="13811">
            <a:solidFill>
              <a:srgbClr val="565151"/>
            </a:solidFill>
            <a:prstDash val="solid"/>
          </a:ln>
        </p:spPr>
      </p:sp>
      <p:sp>
        <p:nvSpPr>
          <p:cNvPr id="1048588" name="Text 2"/>
          <p:cNvSpPr/>
          <p:nvPr/>
        </p:nvSpPr>
        <p:spPr>
          <a:xfrm>
            <a:off x="2037993" y="1482328"/>
            <a:ext cx="8679180" cy="694373"/>
          </a:xfrm>
          <a:prstGeom prst="rect"/>
          <a:noFill/>
        </p:spPr>
        <p:txBody>
          <a:bodyPr anchor="t" rtlCol="0" wrap="none"/>
          <a:p>
            <a:pPr indent="0" marL="0">
              <a:lnSpc>
                <a:spcPts val="5470"/>
              </a:lnSpc>
              <a:buNone/>
            </a:pPr>
            <a:r>
              <a:rPr dirty="0" sz="4375" lang="en-US">
                <a:solidFill>
                  <a:srgbClr val="FFFFFF"/>
                </a:solidFill>
                <a:latin typeface="Fraunces" pitchFamily="34" charset="0"/>
                <a:ea typeface="Fraunces" pitchFamily="34" charset="-122"/>
                <a:cs typeface="Fraunces" pitchFamily="34" charset="-120"/>
              </a:rPr>
              <a:t>Step </a:t>
            </a:r>
            <a:r>
              <a:rPr dirty="0" sz="4375" lang="en-US" smtClean="0">
                <a:solidFill>
                  <a:srgbClr val="FFFFFF"/>
                </a:solidFill>
                <a:latin typeface="Fraunces" pitchFamily="34" charset="0"/>
                <a:ea typeface="Fraunces" pitchFamily="34" charset="-122"/>
                <a:cs typeface="Fraunces" pitchFamily="34" charset="-120"/>
              </a:rPr>
              <a:t>7: </a:t>
            </a:r>
            <a:r>
              <a:rPr dirty="0" sz="4375" lang="en-US">
                <a:solidFill>
                  <a:srgbClr val="FFFFFF"/>
                </a:solidFill>
                <a:latin typeface="Fraunces" pitchFamily="34" charset="0"/>
                <a:ea typeface="Fraunces" pitchFamily="34" charset="-122"/>
                <a:cs typeface="Fraunces" pitchFamily="34" charset="-120"/>
              </a:rPr>
              <a:t>Continuous Improvement</a:t>
            </a:r>
            <a:endParaRPr dirty="0" sz="4375" lang="en-US"/>
          </a:p>
        </p:txBody>
      </p:sp>
      <p:sp>
        <p:nvSpPr>
          <p:cNvPr id="1048589" name="Text 3"/>
          <p:cNvSpPr/>
          <p:nvPr/>
        </p:nvSpPr>
        <p:spPr>
          <a:xfrm>
            <a:off x="2037993" y="2621042"/>
            <a:ext cx="10554414" cy="1066205"/>
          </a:xfrm>
          <a:prstGeom prst="rect"/>
          <a:noFill/>
        </p:spPr>
        <p:txBody>
          <a:bodyPr anchor="t" rtlCol="0" wrap="square"/>
          <a:p>
            <a:pPr indent="0" marL="0">
              <a:lnSpc>
                <a:spcPts val="2800"/>
              </a:lnSpc>
              <a:buNone/>
            </a:pPr>
            <a:r>
              <a:rPr dirty="0" sz="1750" lang="en-US">
                <a:solidFill>
                  <a:srgbClr val="EBECEF"/>
                </a:solidFill>
                <a:latin typeface="Epilogue" pitchFamily="34" charset="0"/>
                <a:ea typeface="Epilogue" pitchFamily="34" charset="-122"/>
                <a:cs typeface="Epilogue" pitchFamily="34" charset="-120"/>
              </a:rPr>
              <a:t>Building a serverless IoT data processing solution is an iterative process. Continuously monitor and evaluate the system's performance. Identify areas for improvement and implement necessary changes to enhance efficiency, reliability, and security.</a:t>
            </a:r>
            <a:endParaRPr dirty="0" sz="1750" lang="en-US"/>
          </a:p>
        </p:txBody>
      </p:sp>
      <p:sp>
        <p:nvSpPr>
          <p:cNvPr id="1048590" name="Shape 4"/>
          <p:cNvSpPr/>
          <p:nvPr/>
        </p:nvSpPr>
        <p:spPr>
          <a:xfrm>
            <a:off x="2037993" y="3937159"/>
            <a:ext cx="3370064" cy="2810113"/>
          </a:xfrm>
          <a:prstGeom prst="roundRect">
            <a:avLst>
              <a:gd name="adj" fmla="val 3558"/>
            </a:avLst>
          </a:prstGeom>
          <a:solidFill>
            <a:srgbClr val="283157"/>
          </a:solidFill>
          <a:ln w="13811">
            <a:solidFill>
              <a:srgbClr val="303B69"/>
            </a:solidFill>
            <a:prstDash val="solid"/>
          </a:ln>
        </p:spPr>
      </p:sp>
      <p:sp>
        <p:nvSpPr>
          <p:cNvPr id="1048591" name="Text 5"/>
          <p:cNvSpPr/>
          <p:nvPr/>
        </p:nvSpPr>
        <p:spPr>
          <a:xfrm>
            <a:off x="2273975" y="4173141"/>
            <a:ext cx="2898100" cy="694373"/>
          </a:xfrm>
          <a:prstGeom prst="rect"/>
          <a:noFill/>
        </p:spPr>
        <p:txBody>
          <a:bodyPr anchor="t" rtlCol="0" wrap="square"/>
          <a:p>
            <a:pPr indent="0" marL="0">
              <a:lnSpc>
                <a:spcPts val="2735"/>
              </a:lnSpc>
              <a:buNone/>
            </a:pPr>
            <a:r>
              <a:rPr dirty="0" sz="2185" lang="en-US">
                <a:solidFill>
                  <a:srgbClr val="EBECEF"/>
                </a:solidFill>
                <a:latin typeface="Fraunces" pitchFamily="34" charset="0"/>
                <a:ea typeface="Fraunces" pitchFamily="34" charset="-122"/>
                <a:cs typeface="Fraunces" pitchFamily="34" charset="-120"/>
              </a:rPr>
              <a:t>Performance Monitoring</a:t>
            </a:r>
            <a:endParaRPr dirty="0" sz="2185" lang="en-US"/>
          </a:p>
        </p:txBody>
      </p:sp>
      <p:sp>
        <p:nvSpPr>
          <p:cNvPr id="1048592" name="Text 6"/>
          <p:cNvSpPr/>
          <p:nvPr/>
        </p:nvSpPr>
        <p:spPr>
          <a:xfrm>
            <a:off x="2273975" y="5089684"/>
            <a:ext cx="2898100" cy="1421606"/>
          </a:xfrm>
          <a:prstGeom prst="rect"/>
          <a:noFill/>
        </p:spPr>
        <p:txBody>
          <a:bodyPr anchor="t" rtlCol="0" wrap="square"/>
          <a:p>
            <a:pPr indent="0" marL="0">
              <a:lnSpc>
                <a:spcPts val="2800"/>
              </a:lnSpc>
              <a:buNone/>
            </a:pPr>
            <a:r>
              <a:rPr dirty="0" sz="1750" lang="en-US">
                <a:solidFill>
                  <a:srgbClr val="EBECEF"/>
                </a:solidFill>
                <a:latin typeface="Epilogue" pitchFamily="34" charset="0"/>
                <a:ea typeface="Epilogue" pitchFamily="34" charset="-122"/>
                <a:cs typeface="Epilogue" pitchFamily="34" charset="-120"/>
              </a:rPr>
              <a:t>Regularly monitor the system's performance to identify bottlenecks or areas of improvement.</a:t>
            </a:r>
            <a:endParaRPr dirty="0" sz="1750" lang="en-US"/>
          </a:p>
        </p:txBody>
      </p:sp>
      <p:sp>
        <p:nvSpPr>
          <p:cNvPr id="1048593" name="Shape 7"/>
          <p:cNvSpPr/>
          <p:nvPr/>
        </p:nvSpPr>
        <p:spPr>
          <a:xfrm>
            <a:off x="5630228" y="3937159"/>
            <a:ext cx="3370064" cy="2810113"/>
          </a:xfrm>
          <a:prstGeom prst="roundRect">
            <a:avLst>
              <a:gd name="adj" fmla="val 3558"/>
            </a:avLst>
          </a:prstGeom>
          <a:solidFill>
            <a:srgbClr val="283157"/>
          </a:solidFill>
          <a:ln w="13811">
            <a:solidFill>
              <a:srgbClr val="303B69"/>
            </a:solidFill>
            <a:prstDash val="solid"/>
          </a:ln>
        </p:spPr>
      </p:sp>
      <p:sp>
        <p:nvSpPr>
          <p:cNvPr id="1048594" name="Text 8"/>
          <p:cNvSpPr/>
          <p:nvPr/>
        </p:nvSpPr>
        <p:spPr>
          <a:xfrm>
            <a:off x="5866209" y="4173141"/>
            <a:ext cx="2773680" cy="347186"/>
          </a:xfrm>
          <a:prstGeom prst="rect"/>
          <a:noFill/>
        </p:spPr>
        <p:txBody>
          <a:bodyPr anchor="t" rtlCol="0" wrap="none"/>
          <a:p>
            <a:pPr indent="0" marL="0">
              <a:lnSpc>
                <a:spcPts val="2735"/>
              </a:lnSpc>
              <a:buNone/>
            </a:pPr>
            <a:r>
              <a:rPr dirty="0" sz="2185" lang="en-US">
                <a:solidFill>
                  <a:srgbClr val="EBECEF"/>
                </a:solidFill>
                <a:latin typeface="Fraunces" pitchFamily="34" charset="0"/>
                <a:ea typeface="Fraunces" pitchFamily="34" charset="-122"/>
                <a:cs typeface="Fraunces" pitchFamily="34" charset="-120"/>
              </a:rPr>
              <a:t>System Optimization</a:t>
            </a:r>
            <a:endParaRPr dirty="0" sz="2185" lang="en-US"/>
          </a:p>
        </p:txBody>
      </p:sp>
      <p:sp>
        <p:nvSpPr>
          <p:cNvPr id="1048595" name="Text 9"/>
          <p:cNvSpPr/>
          <p:nvPr/>
        </p:nvSpPr>
        <p:spPr>
          <a:xfrm>
            <a:off x="5866209" y="4742498"/>
            <a:ext cx="2898100" cy="1421606"/>
          </a:xfrm>
          <a:prstGeom prst="rect"/>
          <a:noFill/>
        </p:spPr>
        <p:txBody>
          <a:bodyPr anchor="t" rtlCol="0" wrap="square"/>
          <a:p>
            <a:pPr indent="0" marL="0">
              <a:lnSpc>
                <a:spcPts val="2800"/>
              </a:lnSpc>
              <a:buNone/>
            </a:pPr>
            <a:r>
              <a:rPr dirty="0" sz="1750" lang="en-US">
                <a:solidFill>
                  <a:srgbClr val="EBECEF"/>
                </a:solidFill>
                <a:latin typeface="Epilogue" pitchFamily="34" charset="0"/>
                <a:ea typeface="Epilogue" pitchFamily="34" charset="-122"/>
                <a:cs typeface="Epilogue" pitchFamily="34" charset="-120"/>
              </a:rPr>
              <a:t>Implement changes and optimizations to enhance system efficiency and reliability.</a:t>
            </a:r>
            <a:endParaRPr dirty="0" sz="1750" lang="en-US"/>
          </a:p>
        </p:txBody>
      </p:sp>
      <p:sp>
        <p:nvSpPr>
          <p:cNvPr id="1048596" name="Shape 10"/>
          <p:cNvSpPr/>
          <p:nvPr/>
        </p:nvSpPr>
        <p:spPr>
          <a:xfrm>
            <a:off x="9222462" y="3937159"/>
            <a:ext cx="3370064" cy="2810113"/>
          </a:xfrm>
          <a:prstGeom prst="roundRect">
            <a:avLst>
              <a:gd name="adj" fmla="val 3558"/>
            </a:avLst>
          </a:prstGeom>
          <a:solidFill>
            <a:srgbClr val="283157"/>
          </a:solidFill>
          <a:ln w="13811">
            <a:solidFill>
              <a:srgbClr val="303B69"/>
            </a:solidFill>
            <a:prstDash val="solid"/>
          </a:ln>
        </p:spPr>
      </p:sp>
      <p:sp>
        <p:nvSpPr>
          <p:cNvPr id="1048597" name="Text 11"/>
          <p:cNvSpPr/>
          <p:nvPr/>
        </p:nvSpPr>
        <p:spPr>
          <a:xfrm>
            <a:off x="9458444" y="4173141"/>
            <a:ext cx="2898100" cy="694373"/>
          </a:xfrm>
          <a:prstGeom prst="rect"/>
          <a:noFill/>
        </p:spPr>
        <p:txBody>
          <a:bodyPr anchor="t" rtlCol="0" wrap="square"/>
          <a:p>
            <a:pPr indent="0" marL="0">
              <a:lnSpc>
                <a:spcPts val="2735"/>
              </a:lnSpc>
              <a:buNone/>
            </a:pPr>
            <a:r>
              <a:rPr dirty="0" sz="2185" lang="en-US">
                <a:solidFill>
                  <a:srgbClr val="EBECEF"/>
                </a:solidFill>
                <a:latin typeface="Fraunces" pitchFamily="34" charset="0"/>
                <a:ea typeface="Fraunces" pitchFamily="34" charset="-122"/>
                <a:cs typeface="Fraunces" pitchFamily="34" charset="-120"/>
              </a:rPr>
              <a:t>Security Enhancements</a:t>
            </a:r>
            <a:endParaRPr dirty="0" sz="2185" lang="en-US"/>
          </a:p>
        </p:txBody>
      </p:sp>
      <p:sp>
        <p:nvSpPr>
          <p:cNvPr id="1048598" name="Text 12"/>
          <p:cNvSpPr/>
          <p:nvPr/>
        </p:nvSpPr>
        <p:spPr>
          <a:xfrm>
            <a:off x="9458444" y="5089684"/>
            <a:ext cx="2898100" cy="1421606"/>
          </a:xfrm>
          <a:prstGeom prst="rect"/>
          <a:noFill/>
        </p:spPr>
        <p:txBody>
          <a:bodyPr anchor="t" rtlCol="0" wrap="square"/>
          <a:p>
            <a:pPr indent="0" marL="0">
              <a:lnSpc>
                <a:spcPts val="2800"/>
              </a:lnSpc>
              <a:buNone/>
            </a:pPr>
            <a:r>
              <a:rPr dirty="0" sz="1750" lang="en-US">
                <a:solidFill>
                  <a:srgbClr val="EBECEF"/>
                </a:solidFill>
                <a:latin typeface="Epilogue" pitchFamily="34" charset="0"/>
                <a:ea typeface="Epilogue" pitchFamily="34" charset="-122"/>
                <a:cs typeface="Epilogue" pitchFamily="34" charset="-120"/>
              </a:rPr>
              <a:t>Strengthen the security measures to protect the system from potential threats.</a:t>
            </a:r>
            <a:endParaRPr dirty="0" sz="1750"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3" name="Shape 1"/>
          <p:cNvSpPr/>
          <p:nvPr/>
        </p:nvSpPr>
        <p:spPr>
          <a:xfrm>
            <a:off x="0" y="0"/>
            <a:ext cx="14630400" cy="8229600"/>
          </a:xfrm>
          <a:prstGeom prst="rect"/>
          <a:solidFill>
            <a:srgbClr val="080E26"/>
          </a:solidFill>
          <a:ln w="13811">
            <a:solidFill>
              <a:srgbClr val="565151"/>
            </a:solidFill>
            <a:prstDash val="solid"/>
          </a:ln>
        </p:spPr>
      </p:sp>
      <p:sp>
        <p:nvSpPr>
          <p:cNvPr id="1048584" name="TextBox 3"/>
          <p:cNvSpPr txBox="1"/>
          <p:nvPr/>
        </p:nvSpPr>
        <p:spPr>
          <a:xfrm>
            <a:off x="1021278" y="665018"/>
            <a:ext cx="12908478" cy="1412240"/>
          </a:xfrm>
          <a:prstGeom prst="rect"/>
          <a:noFill/>
        </p:spPr>
        <p:txBody>
          <a:bodyPr rtlCol="0" wrap="square">
            <a:spAutoFit/>
          </a:bodyPr>
          <a:p>
            <a:r>
              <a:rPr dirty="0" sz="4400" lang="en-US">
                <a:solidFill>
                  <a:schemeClr val="bg1"/>
                </a:solidFill>
                <a:latin typeface="Fraunces" pitchFamily="34" charset="0"/>
                <a:ea typeface="Fraunces" pitchFamily="34" charset="-122"/>
                <a:cs typeface="Fraunces" pitchFamily="34" charset="-120"/>
              </a:rPr>
              <a:t>Step </a:t>
            </a:r>
            <a:r>
              <a:rPr dirty="0" sz="4400" lang="en-US" smtClean="0">
                <a:solidFill>
                  <a:schemeClr val="bg1"/>
                </a:solidFill>
                <a:latin typeface="Fraunces" pitchFamily="34" charset="0"/>
                <a:ea typeface="Fraunces" pitchFamily="34" charset="-122"/>
                <a:cs typeface="Fraunces" pitchFamily="34" charset="-120"/>
              </a:rPr>
              <a:t>8:</a:t>
            </a:r>
            <a:r>
              <a:rPr dirty="0" sz="4400" lang="en-US" smtClean="0">
                <a:solidFill>
                  <a:schemeClr val="bg1"/>
                </a:solidFill>
              </a:rPr>
              <a:t>DEVICE INTEGRATION AND DATA INTEGRATION</a:t>
            </a:r>
            <a:endParaRPr dirty="0" sz="4400" lang="en-US">
              <a:solidFill>
                <a:schemeClr val="bg1"/>
              </a:solidFill>
            </a:endParaRPr>
          </a:p>
        </p:txBody>
      </p:sp>
      <p:sp>
        <p:nvSpPr>
          <p:cNvPr id="1048585" name="TextBox 4"/>
          <p:cNvSpPr txBox="1"/>
          <p:nvPr/>
        </p:nvSpPr>
        <p:spPr>
          <a:xfrm>
            <a:off x="1341912" y="1781299"/>
            <a:ext cx="10984675" cy="5120641"/>
          </a:xfrm>
          <a:prstGeom prst="rect"/>
          <a:noFill/>
        </p:spPr>
        <p:txBody>
          <a:bodyPr rtlCol="0" wrap="square">
            <a:spAutoFit/>
          </a:bodyPr>
          <a:p>
            <a:r>
              <a:rPr dirty="0" sz="2800" lang="en-US">
                <a:solidFill>
                  <a:schemeClr val="bg1"/>
                </a:solidFill>
              </a:rPr>
              <a:t># Example code for data collection from a motion sensor </a:t>
            </a:r>
            <a:endParaRPr dirty="0" sz="2800" lang="en-US">
              <a:solidFill>
                <a:schemeClr val="bg1"/>
              </a:solidFill>
            </a:endParaRPr>
          </a:p>
          <a:p>
            <a:r>
              <a:rPr dirty="0" sz="2800" lang="en-US" smtClean="0">
                <a:solidFill>
                  <a:schemeClr val="bg1"/>
                </a:solidFill>
              </a:rPr>
              <a:t>	import </a:t>
            </a:r>
            <a:r>
              <a:rPr dirty="0" sz="2800" lang="en-US" err="1">
                <a:solidFill>
                  <a:schemeClr val="bg1"/>
                </a:solidFill>
              </a:rPr>
              <a:t>paho.mqtt.client</a:t>
            </a:r>
            <a:r>
              <a:rPr dirty="0" sz="2800" lang="en-US">
                <a:solidFill>
                  <a:schemeClr val="bg1"/>
                </a:solidFill>
              </a:rPr>
              <a:t> as </a:t>
            </a:r>
            <a:r>
              <a:rPr dirty="0" sz="2800" lang="en-US" err="1">
                <a:solidFill>
                  <a:schemeClr val="bg1"/>
                </a:solidFill>
              </a:rPr>
              <a:t>mqtt</a:t>
            </a:r>
            <a:r>
              <a:rPr dirty="0" sz="2800" lang="en-US">
                <a:solidFill>
                  <a:schemeClr val="bg1"/>
                </a:solidFill>
              </a:rPr>
              <a:t> </a:t>
            </a:r>
            <a:endParaRPr dirty="0" sz="2800" lang="en-US">
              <a:solidFill>
                <a:schemeClr val="bg1"/>
              </a:solidFill>
            </a:endParaRPr>
          </a:p>
          <a:p>
            <a:r>
              <a:rPr dirty="0" sz="2800" lang="en-US" smtClean="0">
                <a:solidFill>
                  <a:schemeClr val="bg1"/>
                </a:solidFill>
              </a:rPr>
              <a:t>	</a:t>
            </a:r>
            <a:r>
              <a:rPr dirty="0" sz="2800" lang="en-US" err="1" smtClean="0">
                <a:solidFill>
                  <a:schemeClr val="bg1"/>
                </a:solidFill>
              </a:rPr>
              <a:t>def</a:t>
            </a:r>
            <a:r>
              <a:rPr dirty="0" sz="2800" lang="en-US" smtClean="0">
                <a:solidFill>
                  <a:schemeClr val="bg1"/>
                </a:solidFill>
              </a:rPr>
              <a:t> </a:t>
            </a:r>
            <a:r>
              <a:rPr dirty="0" sz="2800" lang="en-US" err="1">
                <a:solidFill>
                  <a:schemeClr val="bg1"/>
                </a:solidFill>
              </a:rPr>
              <a:t>on_connect</a:t>
            </a:r>
            <a:r>
              <a:rPr dirty="0" sz="2800" lang="en-US">
                <a:solidFill>
                  <a:schemeClr val="bg1"/>
                </a:solidFill>
              </a:rPr>
              <a:t>(client, </a:t>
            </a:r>
            <a:r>
              <a:rPr dirty="0" sz="2800" lang="en-US" err="1">
                <a:solidFill>
                  <a:schemeClr val="bg1"/>
                </a:solidFill>
              </a:rPr>
              <a:t>userdata</a:t>
            </a:r>
            <a:r>
              <a:rPr dirty="0" sz="2800" lang="en-US">
                <a:solidFill>
                  <a:schemeClr val="bg1"/>
                </a:solidFill>
              </a:rPr>
              <a:t>, flags, </a:t>
            </a:r>
            <a:r>
              <a:rPr dirty="0" sz="2800" lang="en-US" err="1">
                <a:solidFill>
                  <a:schemeClr val="bg1"/>
                </a:solidFill>
              </a:rPr>
              <a:t>rc</a:t>
            </a:r>
            <a:r>
              <a:rPr dirty="0" sz="2800" lang="en-US">
                <a:solidFill>
                  <a:schemeClr val="bg1"/>
                </a:solidFill>
              </a:rPr>
              <a:t>): </a:t>
            </a:r>
            <a:endParaRPr dirty="0" sz="2800" lang="en-US">
              <a:solidFill>
                <a:schemeClr val="bg1"/>
              </a:solidFill>
            </a:endParaRPr>
          </a:p>
          <a:p>
            <a:r>
              <a:rPr dirty="0" sz="2800" lang="en-US" smtClean="0">
                <a:solidFill>
                  <a:schemeClr val="bg1"/>
                </a:solidFill>
              </a:rPr>
              <a:t>	print</a:t>
            </a:r>
            <a:r>
              <a:rPr dirty="0" sz="2800" lang="en-US">
                <a:solidFill>
                  <a:schemeClr val="bg1"/>
                </a:solidFill>
              </a:rPr>
              <a:t>("Connected with result code "+</a:t>
            </a:r>
            <a:r>
              <a:rPr dirty="0" sz="2800" lang="en-US" err="1">
                <a:solidFill>
                  <a:schemeClr val="bg1"/>
                </a:solidFill>
              </a:rPr>
              <a:t>str</a:t>
            </a:r>
            <a:r>
              <a:rPr dirty="0" sz="2800" lang="en-US">
                <a:solidFill>
                  <a:schemeClr val="bg1"/>
                </a:solidFill>
              </a:rPr>
              <a:t>(</a:t>
            </a:r>
            <a:r>
              <a:rPr dirty="0" sz="2800" lang="en-US" err="1">
                <a:solidFill>
                  <a:schemeClr val="bg1"/>
                </a:solidFill>
              </a:rPr>
              <a:t>rc</a:t>
            </a:r>
            <a:r>
              <a:rPr dirty="0" sz="2800" lang="en-US">
                <a:solidFill>
                  <a:schemeClr val="bg1"/>
                </a:solidFill>
              </a:rPr>
              <a:t>)) </a:t>
            </a:r>
            <a:endParaRPr dirty="0" sz="2800" lang="en-US">
              <a:solidFill>
                <a:schemeClr val="bg1"/>
              </a:solidFill>
            </a:endParaRPr>
          </a:p>
          <a:p>
            <a:r>
              <a:rPr dirty="0" sz="2800" lang="en-US" smtClean="0">
                <a:solidFill>
                  <a:schemeClr val="bg1"/>
                </a:solidFill>
              </a:rPr>
              <a:t>	</a:t>
            </a:r>
            <a:r>
              <a:rPr dirty="0" sz="2800" lang="en-US" err="1" smtClean="0">
                <a:solidFill>
                  <a:schemeClr val="bg1"/>
                </a:solidFill>
              </a:rPr>
              <a:t>client.subscribe</a:t>
            </a:r>
            <a:r>
              <a:rPr dirty="0" sz="2800" lang="en-US">
                <a:solidFill>
                  <a:schemeClr val="bg1"/>
                </a:solidFill>
              </a:rPr>
              <a:t>("</a:t>
            </a:r>
            <a:r>
              <a:rPr dirty="0" sz="2800" lang="en-US" err="1">
                <a:solidFill>
                  <a:schemeClr val="bg1"/>
                </a:solidFill>
              </a:rPr>
              <a:t>motion_sensor</a:t>
            </a:r>
            <a:r>
              <a:rPr dirty="0" sz="2800" lang="en-US">
                <a:solidFill>
                  <a:schemeClr val="bg1"/>
                </a:solidFill>
              </a:rPr>
              <a:t>") </a:t>
            </a:r>
            <a:endParaRPr dirty="0" sz="2800" lang="en-US">
              <a:solidFill>
                <a:schemeClr val="bg1"/>
              </a:solidFill>
            </a:endParaRPr>
          </a:p>
          <a:p>
            <a:r>
              <a:rPr dirty="0" sz="2800" lang="en-US" smtClean="0">
                <a:solidFill>
                  <a:schemeClr val="bg1"/>
                </a:solidFill>
              </a:rPr>
              <a:t>	</a:t>
            </a:r>
            <a:r>
              <a:rPr dirty="0" sz="2800" lang="en-US" err="1" smtClean="0">
                <a:solidFill>
                  <a:schemeClr val="bg1"/>
                </a:solidFill>
              </a:rPr>
              <a:t>def</a:t>
            </a:r>
            <a:r>
              <a:rPr dirty="0" sz="2800" lang="en-US" smtClean="0">
                <a:solidFill>
                  <a:schemeClr val="bg1"/>
                </a:solidFill>
              </a:rPr>
              <a:t> </a:t>
            </a:r>
            <a:r>
              <a:rPr dirty="0" sz="2800" lang="en-US" err="1">
                <a:solidFill>
                  <a:schemeClr val="bg1"/>
                </a:solidFill>
              </a:rPr>
              <a:t>on_message</a:t>
            </a:r>
            <a:r>
              <a:rPr dirty="0" sz="2800" lang="en-US">
                <a:solidFill>
                  <a:schemeClr val="bg1"/>
                </a:solidFill>
              </a:rPr>
              <a:t>(client, </a:t>
            </a:r>
            <a:r>
              <a:rPr dirty="0" sz="2800" lang="en-US" err="1">
                <a:solidFill>
                  <a:schemeClr val="bg1"/>
                </a:solidFill>
              </a:rPr>
              <a:t>userdata</a:t>
            </a:r>
            <a:r>
              <a:rPr dirty="0" sz="2800" lang="en-US">
                <a:solidFill>
                  <a:schemeClr val="bg1"/>
                </a:solidFill>
              </a:rPr>
              <a:t>, </a:t>
            </a:r>
            <a:r>
              <a:rPr dirty="0" sz="2800" lang="en-US" err="1">
                <a:solidFill>
                  <a:schemeClr val="bg1"/>
                </a:solidFill>
              </a:rPr>
              <a:t>msg</a:t>
            </a:r>
            <a:r>
              <a:rPr dirty="0" sz="2800" lang="en-US">
                <a:solidFill>
                  <a:schemeClr val="bg1"/>
                </a:solidFill>
              </a:rPr>
              <a:t>): </a:t>
            </a:r>
            <a:endParaRPr dirty="0" sz="2800" lang="en-US">
              <a:solidFill>
                <a:schemeClr val="bg1"/>
              </a:solidFill>
            </a:endParaRPr>
          </a:p>
          <a:p>
            <a:r>
              <a:rPr dirty="0" sz="2800" lang="en-US" smtClean="0">
                <a:solidFill>
                  <a:schemeClr val="bg1"/>
                </a:solidFill>
              </a:rPr>
              <a:t>	print</a:t>
            </a:r>
            <a:r>
              <a:rPr dirty="0" sz="2800" lang="en-US">
                <a:solidFill>
                  <a:schemeClr val="bg1"/>
                </a:solidFill>
              </a:rPr>
              <a:t>("Received message:", </a:t>
            </a:r>
            <a:r>
              <a:rPr dirty="0" sz="2800" lang="en-US" err="1">
                <a:solidFill>
                  <a:schemeClr val="bg1"/>
                </a:solidFill>
              </a:rPr>
              <a:t>msg.payload.decode</a:t>
            </a:r>
            <a:r>
              <a:rPr dirty="0" sz="2800" lang="en-US">
                <a:solidFill>
                  <a:schemeClr val="bg1"/>
                </a:solidFill>
              </a:rPr>
              <a:t>()) </a:t>
            </a:r>
            <a:endParaRPr dirty="0" sz="2800" lang="en-US" smtClean="0">
              <a:solidFill>
                <a:schemeClr val="bg1"/>
              </a:solidFill>
            </a:endParaRPr>
          </a:p>
          <a:p>
            <a:r>
              <a:rPr dirty="0" sz="2800" lang="en-US" smtClean="0">
                <a:solidFill>
                  <a:schemeClr val="bg1"/>
                </a:solidFill>
              </a:rPr>
              <a:t>	Client </a:t>
            </a:r>
            <a:r>
              <a:rPr dirty="0" sz="2800" lang="en-US">
                <a:solidFill>
                  <a:schemeClr val="bg1"/>
                </a:solidFill>
              </a:rPr>
              <a:t>= </a:t>
            </a:r>
            <a:r>
              <a:rPr dirty="0" sz="2800" lang="en-US" err="1">
                <a:solidFill>
                  <a:schemeClr val="bg1"/>
                </a:solidFill>
              </a:rPr>
              <a:t>mqtt.Client</a:t>
            </a:r>
            <a:r>
              <a:rPr dirty="0" sz="2800" lang="en-US">
                <a:solidFill>
                  <a:schemeClr val="bg1"/>
                </a:solidFill>
              </a:rPr>
              <a:t>() </a:t>
            </a:r>
            <a:endParaRPr dirty="0" sz="2800" lang="en-US">
              <a:solidFill>
                <a:schemeClr val="bg1"/>
              </a:solidFill>
            </a:endParaRPr>
          </a:p>
          <a:p>
            <a:r>
              <a:rPr dirty="0" sz="2800" lang="en-US" smtClean="0">
                <a:solidFill>
                  <a:schemeClr val="bg1"/>
                </a:solidFill>
              </a:rPr>
              <a:t>	</a:t>
            </a:r>
            <a:r>
              <a:rPr dirty="0" sz="2800" lang="en-US" err="1" smtClean="0">
                <a:solidFill>
                  <a:schemeClr val="bg1"/>
                </a:solidFill>
              </a:rPr>
              <a:t>client.on_connect</a:t>
            </a:r>
            <a:r>
              <a:rPr dirty="0" sz="2800" lang="en-US" smtClean="0">
                <a:solidFill>
                  <a:schemeClr val="bg1"/>
                </a:solidFill>
              </a:rPr>
              <a:t> </a:t>
            </a:r>
            <a:r>
              <a:rPr dirty="0" sz="2800" lang="en-US">
                <a:solidFill>
                  <a:schemeClr val="bg1"/>
                </a:solidFill>
              </a:rPr>
              <a:t>= </a:t>
            </a:r>
            <a:r>
              <a:rPr dirty="0" sz="2800" lang="en-US" err="1">
                <a:solidFill>
                  <a:schemeClr val="bg1"/>
                </a:solidFill>
              </a:rPr>
              <a:t>on_connect</a:t>
            </a:r>
            <a:r>
              <a:rPr dirty="0" sz="2800" lang="en-US">
                <a:solidFill>
                  <a:schemeClr val="bg1"/>
                </a:solidFill>
              </a:rPr>
              <a:t> </a:t>
            </a:r>
            <a:endParaRPr dirty="0" sz="2800" lang="en-US">
              <a:solidFill>
                <a:schemeClr val="bg1"/>
              </a:solidFill>
            </a:endParaRPr>
          </a:p>
          <a:p>
            <a:r>
              <a:rPr dirty="0" sz="2800" lang="en-US" smtClean="0">
                <a:solidFill>
                  <a:schemeClr val="bg1"/>
                </a:solidFill>
              </a:rPr>
              <a:t>	</a:t>
            </a:r>
            <a:r>
              <a:rPr dirty="0" sz="2800" lang="en-US" err="1" smtClean="0">
                <a:solidFill>
                  <a:schemeClr val="bg1"/>
                </a:solidFill>
              </a:rPr>
              <a:t>client.on_message</a:t>
            </a:r>
            <a:r>
              <a:rPr dirty="0" sz="2800" lang="en-US" smtClean="0">
                <a:solidFill>
                  <a:schemeClr val="bg1"/>
                </a:solidFill>
              </a:rPr>
              <a:t> </a:t>
            </a:r>
            <a:r>
              <a:rPr dirty="0" sz="2800" lang="en-US">
                <a:solidFill>
                  <a:schemeClr val="bg1"/>
                </a:solidFill>
              </a:rPr>
              <a:t>= </a:t>
            </a:r>
            <a:r>
              <a:rPr dirty="0" sz="2800" lang="en-US" err="1">
                <a:solidFill>
                  <a:schemeClr val="bg1"/>
                </a:solidFill>
              </a:rPr>
              <a:t>on_message</a:t>
            </a:r>
            <a:r>
              <a:rPr dirty="0" sz="2800" lang="en-US">
                <a:solidFill>
                  <a:schemeClr val="bg1"/>
                </a:solidFill>
              </a:rPr>
              <a:t> </a:t>
            </a:r>
            <a:endParaRPr dirty="0" sz="2800" lang="en-US">
              <a:solidFill>
                <a:schemeClr val="bg1"/>
              </a:solidFill>
            </a:endParaRPr>
          </a:p>
          <a:p>
            <a:r>
              <a:rPr dirty="0" sz="2800" lang="en-US" smtClean="0">
                <a:solidFill>
                  <a:schemeClr val="bg1"/>
                </a:solidFill>
              </a:rPr>
              <a:t>	</a:t>
            </a:r>
            <a:r>
              <a:rPr dirty="0" sz="2800" lang="en-US" err="1" smtClean="0">
                <a:solidFill>
                  <a:schemeClr val="bg1"/>
                </a:solidFill>
              </a:rPr>
              <a:t>client.connect</a:t>
            </a:r>
            <a:r>
              <a:rPr dirty="0" sz="2800" lang="en-US">
                <a:solidFill>
                  <a:schemeClr val="bg1"/>
                </a:solidFill>
              </a:rPr>
              <a:t>("broker.example.com", 1883, 60) </a:t>
            </a:r>
            <a:endParaRPr dirty="0" sz="2800" lang="en-US">
              <a:solidFill>
                <a:schemeClr val="bg1"/>
              </a:solidFill>
            </a:endParaRPr>
          </a:p>
          <a:p>
            <a:r>
              <a:rPr dirty="0" sz="2800" lang="en-US" smtClean="0">
                <a:solidFill>
                  <a:schemeClr val="bg1"/>
                </a:solidFill>
              </a:rPr>
              <a:t>	</a:t>
            </a:r>
            <a:r>
              <a:rPr dirty="0" sz="2800" lang="en-US" err="1" smtClean="0">
                <a:solidFill>
                  <a:schemeClr val="bg1"/>
                </a:solidFill>
              </a:rPr>
              <a:t>client.loop_forever</a:t>
            </a:r>
            <a:r>
              <a:rPr dirty="0" sz="2800" lang="en-US">
                <a:solidFill>
                  <a:schemeClr val="bg1"/>
                </a:solidFill>
              </a:rPr>
              <a:t>() </a:t>
            </a:r>
            <a:endParaRPr dirty="0" sz="2800" lang="en-US">
              <a:solidFill>
                <a:schemeClr val="bg1"/>
              </a:solidFill>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Kiran Easwar</cp:lastModifiedBy>
  <dcterms:created xsi:type="dcterms:W3CDTF">2023-10-16T04:05:00Z</dcterms:created>
  <dcterms:modified xsi:type="dcterms:W3CDTF">2023-10-26T12:52:34Z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E7F33555451C42509C0D1F184B6AB13B_12</vt:lpwstr>
  </property>
  <property fmtid="{D5CDD505-2E9C-101B-9397-08002B2CF9AE}" pid="3" name="KSOProductBuildVer">
    <vt:lpwstr>1033-12.2.0.13215</vt:lpwstr>
  </property>
</Properties>
</file>