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pitchFamily="2" charset="0"/>
      <p:regular r:id="rId11"/>
    </p:embeddedFont>
    <p:embeddedFont>
      <p:font typeface="DM Sans Bold" charset="0"/>
      <p:regular r:id="rId12"/>
    </p:embeddedFont>
    <p:embeddedFont>
      <p:font typeface="DM Sans Medium"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44.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45.svg"/><Relationship Id="rId9" Type="http://schemas.openxmlformats.org/officeDocument/2006/relationships/image" Target="../media/image14.png"/><Relationship Id="rId1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120575" y="3209535"/>
            <a:ext cx="18167425" cy="1976247"/>
          </a:xfrm>
          <a:prstGeom prst="rect">
            <a:avLst/>
          </a:prstGeom>
        </p:spPr>
        <p:txBody>
          <a:bodyPr lIns="0" tIns="0" rIns="0" bIns="0" rtlCol="0" anchor="t">
            <a:spAutoFit/>
          </a:bodyPr>
          <a:lstStyle/>
          <a:p>
            <a:pPr algn="ctr">
              <a:lnSpc>
                <a:spcPts val="7520"/>
              </a:lnSpc>
            </a:pPr>
            <a:r>
              <a:rPr lang="en-US" sz="8000" dirty="0" err="1">
                <a:solidFill>
                  <a:srgbClr val="000000"/>
                </a:solidFill>
                <a:latin typeface="DM Sans Bold"/>
              </a:rPr>
              <a:t>FileBot</a:t>
            </a:r>
            <a:r>
              <a:rPr lang="en-US" sz="8000" dirty="0">
                <a:solidFill>
                  <a:srgbClr val="000000"/>
                </a:solidFill>
                <a:latin typeface="DM Sans Bold"/>
              </a:rPr>
              <a:t>:</a:t>
            </a:r>
          </a:p>
          <a:p>
            <a:pPr algn="ctr">
              <a:lnSpc>
                <a:spcPts val="7520"/>
              </a:lnSpc>
            </a:pPr>
            <a:r>
              <a:rPr lang="en-US" sz="8000" dirty="0">
                <a:solidFill>
                  <a:srgbClr val="000000"/>
                </a:solidFill>
                <a:latin typeface="DM Sans Bold"/>
              </a:rPr>
              <a:t> Your AI Assistant </a:t>
            </a:r>
            <a:r>
              <a:rPr lang="en-US" sz="8000">
                <a:solidFill>
                  <a:srgbClr val="000000"/>
                </a:solidFill>
                <a:latin typeface="DM Sans Bold"/>
              </a:rPr>
              <a:t>for Content</a:t>
            </a:r>
            <a:endParaRPr lang="en-US" sz="8000" dirty="0">
              <a:solidFill>
                <a:srgbClr val="000000"/>
              </a:solidFill>
              <a:latin typeface="DM Sans Bold"/>
            </a:endParaRP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898168"/>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AGENDA</a:t>
            </a:r>
          </a:p>
        </p:txBody>
      </p:sp>
      <p:sp>
        <p:nvSpPr>
          <p:cNvPr id="5" name="TextBox 5"/>
          <p:cNvSpPr txBox="1"/>
          <p:nvPr/>
        </p:nvSpPr>
        <p:spPr>
          <a:xfrm>
            <a:off x="1504950" y="4807557"/>
            <a:ext cx="7707571" cy="2756652"/>
          </a:xfrm>
          <a:prstGeom prst="rect">
            <a:avLst/>
          </a:prstGeom>
        </p:spPr>
        <p:txBody>
          <a:bodyPr lIns="0" tIns="0" rIns="0" bIns="0" rtlCol="0" anchor="t">
            <a:spAutoFit/>
          </a:bodyPr>
          <a:lstStyle/>
          <a:p>
            <a:pPr marL="558800" lvl="1" indent="-342900" algn="just">
              <a:lnSpc>
                <a:spcPts val="2699"/>
              </a:lnSpc>
              <a:spcBef>
                <a:spcPct val="0"/>
              </a:spcBef>
              <a:buFont typeface="Arial" panose="020B0604020202020204" pitchFamily="34" charset="0"/>
              <a:buChar char="•"/>
            </a:pPr>
            <a:r>
              <a:rPr lang="en-US" sz="3200" spc="119" dirty="0">
                <a:solidFill>
                  <a:srgbClr val="000000"/>
                </a:solidFill>
                <a:latin typeface="DM Sans"/>
              </a:rPr>
              <a:t>Abstract</a:t>
            </a:r>
          </a:p>
          <a:p>
            <a:pPr marL="558800" lvl="1" indent="-342900" algn="just">
              <a:lnSpc>
                <a:spcPts val="2699"/>
              </a:lnSpc>
              <a:spcBef>
                <a:spcPct val="0"/>
              </a:spcBef>
              <a:buFont typeface="Arial" panose="020B0604020202020204" pitchFamily="34" charset="0"/>
              <a:buChar char="•"/>
            </a:pPr>
            <a:r>
              <a:rPr lang="en-US" sz="3200" spc="119" dirty="0">
                <a:solidFill>
                  <a:srgbClr val="000000"/>
                </a:solidFill>
                <a:latin typeface="DM Sans"/>
              </a:rPr>
              <a:t>Introduction</a:t>
            </a:r>
          </a:p>
          <a:p>
            <a:pPr marL="558800" lvl="1" indent="-342900" algn="just">
              <a:lnSpc>
                <a:spcPts val="2699"/>
              </a:lnSpc>
              <a:spcBef>
                <a:spcPct val="0"/>
              </a:spcBef>
              <a:buFont typeface="Arial" panose="020B0604020202020204" pitchFamily="34" charset="0"/>
              <a:buChar char="•"/>
            </a:pPr>
            <a:r>
              <a:rPr lang="en-US" sz="3200" spc="119" dirty="0">
                <a:solidFill>
                  <a:srgbClr val="000000"/>
                </a:solidFill>
                <a:latin typeface="DM Sans"/>
              </a:rPr>
              <a:t>Advantages</a:t>
            </a:r>
          </a:p>
          <a:p>
            <a:pPr marL="558800" lvl="1" indent="-342900" algn="just">
              <a:lnSpc>
                <a:spcPts val="2699"/>
              </a:lnSpc>
              <a:spcBef>
                <a:spcPct val="0"/>
              </a:spcBef>
              <a:buFont typeface="Arial" panose="020B0604020202020204" pitchFamily="34" charset="0"/>
              <a:buChar char="•"/>
            </a:pPr>
            <a:r>
              <a:rPr lang="en-US" sz="3200" spc="119" dirty="0">
                <a:solidFill>
                  <a:srgbClr val="000000"/>
                </a:solidFill>
                <a:latin typeface="DM Sans"/>
              </a:rPr>
              <a:t>technology used</a:t>
            </a:r>
          </a:p>
          <a:p>
            <a:pPr marL="558800" lvl="1" indent="-342900" algn="just">
              <a:lnSpc>
                <a:spcPts val="2699"/>
              </a:lnSpc>
              <a:spcBef>
                <a:spcPct val="0"/>
              </a:spcBef>
              <a:buFont typeface="Arial" panose="020B0604020202020204" pitchFamily="34" charset="0"/>
              <a:buChar char="•"/>
            </a:pPr>
            <a:r>
              <a:rPr lang="en-US" sz="3200" spc="119" dirty="0">
                <a:solidFill>
                  <a:srgbClr val="000000"/>
                </a:solidFill>
                <a:latin typeface="DM Sans"/>
              </a:rPr>
              <a:t>Working of </a:t>
            </a:r>
            <a:r>
              <a:rPr lang="en-US" sz="3200" spc="119" dirty="0" err="1">
                <a:solidFill>
                  <a:srgbClr val="000000"/>
                </a:solidFill>
                <a:latin typeface="DM Sans"/>
              </a:rPr>
              <a:t>Filebot</a:t>
            </a:r>
            <a:endParaRPr lang="en-US" sz="3200" spc="119" dirty="0">
              <a:solidFill>
                <a:srgbClr val="000000"/>
              </a:solidFill>
              <a:latin typeface="DM Sans"/>
            </a:endParaRPr>
          </a:p>
          <a:p>
            <a:pPr marL="558800" lvl="1" indent="-342900" algn="just">
              <a:lnSpc>
                <a:spcPts val="2699"/>
              </a:lnSpc>
              <a:spcBef>
                <a:spcPct val="0"/>
              </a:spcBef>
              <a:buFont typeface="Arial" panose="020B0604020202020204" pitchFamily="34" charset="0"/>
              <a:buChar char="•"/>
            </a:pPr>
            <a:r>
              <a:rPr lang="en-US" sz="3200" spc="119" dirty="0">
                <a:solidFill>
                  <a:srgbClr val="000000"/>
                </a:solidFill>
                <a:latin typeface="DM Sans"/>
              </a:rPr>
              <a:t>conclusion</a:t>
            </a:r>
          </a:p>
          <a:p>
            <a:pPr marL="558800" lvl="1" indent="-342900" algn="just">
              <a:lnSpc>
                <a:spcPts val="2699"/>
              </a:lnSpc>
              <a:spcBef>
                <a:spcPct val="0"/>
              </a:spcBef>
              <a:buFont typeface="Arial" panose="020B0604020202020204" pitchFamily="34" charset="0"/>
              <a:buChar char="•"/>
            </a:pPr>
            <a:endParaRPr lang="en-US" sz="2800" u="sng" spc="119" dirty="0">
              <a:solidFill>
                <a:srgbClr val="000000"/>
              </a:solidFill>
              <a:latin typeface="DM Sans"/>
            </a:endParaRPr>
          </a:p>
          <a:p>
            <a:pPr marL="342900" lvl="0" indent="-342900" algn="just">
              <a:lnSpc>
                <a:spcPts val="2699"/>
              </a:lnSpc>
              <a:spcBef>
                <a:spcPct val="0"/>
              </a:spcBef>
              <a:buFont typeface="Arial" panose="020B0604020202020204" pitchFamily="34" charset="0"/>
              <a:buChar char="•"/>
            </a:pPr>
            <a:endParaRPr lang="en-US" u="sng" spc="119" dirty="0">
              <a:solidFill>
                <a:srgbClr val="000000"/>
              </a:solidFill>
              <a:latin typeface="DM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1386143"/>
            <a:ext cx="8092094" cy="1177290"/>
          </a:xfrm>
          <a:prstGeom prst="rect">
            <a:avLst/>
          </a:prstGeom>
        </p:spPr>
        <p:txBody>
          <a:bodyPr lIns="0" tIns="0" rIns="0" bIns="0" rtlCol="0" anchor="t">
            <a:spAutoFit/>
          </a:bodyPr>
          <a:lstStyle/>
          <a:p>
            <a:pPr>
              <a:lnSpc>
                <a:spcPts val="8730"/>
              </a:lnSpc>
            </a:pPr>
            <a:r>
              <a:rPr lang="en-US" sz="9000" u="sng">
                <a:solidFill>
                  <a:srgbClr val="000000"/>
                </a:solidFill>
                <a:latin typeface="DM Sans Bold"/>
              </a:rPr>
              <a:t>Abstract</a:t>
            </a:r>
          </a:p>
        </p:txBody>
      </p:sp>
      <p:sp>
        <p:nvSpPr>
          <p:cNvPr id="6" name="TextBox 6"/>
          <p:cNvSpPr txBox="1"/>
          <p:nvPr/>
        </p:nvSpPr>
        <p:spPr>
          <a:xfrm>
            <a:off x="1697211" y="3524430"/>
            <a:ext cx="7707571" cy="1990725"/>
          </a:xfrm>
          <a:prstGeom prst="rect">
            <a:avLst/>
          </a:prstGeom>
        </p:spPr>
        <p:txBody>
          <a:bodyPr lIns="0" tIns="0" rIns="0" bIns="0" rtlCol="0" anchor="t">
            <a:spAutoFit/>
          </a:bodyPr>
          <a:lstStyle/>
          <a:p>
            <a:pPr marL="431799" lvl="1" indent="-215899">
              <a:lnSpc>
                <a:spcPts val="2699"/>
              </a:lnSpc>
              <a:buFont typeface="Arial"/>
              <a:buChar char="•"/>
            </a:pPr>
            <a:r>
              <a:rPr lang="en-US" sz="1999" spc="119">
                <a:solidFill>
                  <a:srgbClr val="000000"/>
                </a:solidFill>
                <a:latin typeface="DM Sans"/>
              </a:rPr>
              <a:t>This is friendly AI assistant! It analyzes documents, creating clear summaries. Imagine having a conversation with your files! Ask questions, seek details, or get a general overview. It uses the file's content to answer in a conversational way, making information retrieval a breeze.</a:t>
            </a:r>
          </a:p>
        </p:txBody>
      </p:sp>
      <p:sp>
        <p:nvSpPr>
          <p:cNvPr id="7" name="TextBox 7"/>
          <p:cNvSpPr txBox="1"/>
          <p:nvPr/>
        </p:nvSpPr>
        <p:spPr>
          <a:xfrm>
            <a:off x="1697211" y="6005074"/>
            <a:ext cx="7707571" cy="1990725"/>
          </a:xfrm>
          <a:prstGeom prst="rect">
            <a:avLst/>
          </a:prstGeom>
        </p:spPr>
        <p:txBody>
          <a:bodyPr lIns="0" tIns="0" rIns="0" bIns="0" rtlCol="0" anchor="t">
            <a:spAutoFit/>
          </a:bodyPr>
          <a:lstStyle/>
          <a:p>
            <a:pPr marL="431799" lvl="1" indent="-215899">
              <a:lnSpc>
                <a:spcPts val="2699"/>
              </a:lnSpc>
              <a:buFont typeface="Arial"/>
              <a:buChar char="•"/>
            </a:pPr>
            <a:r>
              <a:rPr lang="en-US" sz="1999" spc="119">
                <a:solidFill>
                  <a:srgbClr val="000000"/>
                </a:solidFill>
                <a:latin typeface="DM Sans"/>
              </a:rPr>
              <a:t>No matter if you're a student researching papers or a busy professional needing quick report summaries, It's user-friendly interface makes it perfect for everyone. It unlocks the power of AI for content management, fostering a new era of interactive information access and understanding.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3671421"/>
            <a:ext cx="7025086"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Introduction</a:t>
            </a:r>
          </a:p>
        </p:txBody>
      </p:sp>
      <p:sp>
        <p:nvSpPr>
          <p:cNvPr id="4" name="TextBox 4"/>
          <p:cNvSpPr txBox="1"/>
          <p:nvPr/>
        </p:nvSpPr>
        <p:spPr>
          <a:xfrm>
            <a:off x="1504950" y="6041223"/>
            <a:ext cx="7025086" cy="1657350"/>
          </a:xfrm>
          <a:prstGeom prst="rect">
            <a:avLst/>
          </a:prstGeom>
        </p:spPr>
        <p:txBody>
          <a:bodyPr lIns="0" tIns="0" rIns="0" bIns="0" rtlCol="0" anchor="t">
            <a:spAutoFit/>
          </a:bodyPr>
          <a:lstStyle/>
          <a:p>
            <a:pPr marL="0" lvl="0" indent="0">
              <a:lnSpc>
                <a:spcPts val="2699"/>
              </a:lnSpc>
              <a:spcBef>
                <a:spcPct val="0"/>
              </a:spcBef>
            </a:pPr>
            <a:r>
              <a:rPr lang="en-US" sz="1999" spc="119">
                <a:solidFill>
                  <a:srgbClr val="000000"/>
                </a:solidFill>
                <a:latin typeface="DM Sans"/>
              </a:rPr>
              <a:t>Great project presentations can inform, persuade, and excite your audience about your work. FileBot can assist you throughout the process, from structuring your content to crafting a compelling delivery.</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03.</a:t>
            </a:r>
          </a:p>
        </p:txBody>
      </p:sp>
      <p:sp>
        <p:nvSpPr>
          <p:cNvPr id="17" name="TextBox 17"/>
          <p:cNvSpPr txBox="1"/>
          <p:nvPr/>
        </p:nvSpPr>
        <p:spPr>
          <a:xfrm>
            <a:off x="12218908" y="1876667"/>
            <a:ext cx="4132127" cy="1110615"/>
          </a:xfrm>
          <a:prstGeom prst="rect">
            <a:avLst/>
          </a:prstGeom>
        </p:spPr>
        <p:txBody>
          <a:bodyPr lIns="0" tIns="0" rIns="0" bIns="0" rtlCol="0" anchor="t">
            <a:spAutoFit/>
          </a:bodyPr>
          <a:lstStyle/>
          <a:p>
            <a:pPr marL="0" lvl="0" indent="0" algn="just">
              <a:lnSpc>
                <a:spcPts val="2969"/>
              </a:lnSpc>
              <a:spcBef>
                <a:spcPct val="0"/>
              </a:spcBef>
            </a:pPr>
            <a:r>
              <a:rPr lang="en-US" sz="2199" spc="35">
                <a:solidFill>
                  <a:srgbClr val="000000"/>
                </a:solidFill>
                <a:latin typeface="DM Sans"/>
              </a:rPr>
              <a:t>FileBot analyzes documents &amp; lets you chat for summaries, details, or overviews.</a:t>
            </a:r>
          </a:p>
        </p:txBody>
      </p:sp>
      <p:sp>
        <p:nvSpPr>
          <p:cNvPr id="18" name="TextBox 18"/>
          <p:cNvSpPr txBox="1"/>
          <p:nvPr/>
        </p:nvSpPr>
        <p:spPr>
          <a:xfrm>
            <a:off x="12218908" y="4596377"/>
            <a:ext cx="4132127" cy="1055370"/>
          </a:xfrm>
          <a:prstGeom prst="rect">
            <a:avLst/>
          </a:prstGeom>
        </p:spPr>
        <p:txBody>
          <a:bodyPr lIns="0" tIns="0" rIns="0" bIns="0" rtlCol="0" anchor="t">
            <a:spAutoFit/>
          </a:bodyPr>
          <a:lstStyle/>
          <a:p>
            <a:pPr marL="0" lvl="0" indent="0" algn="just">
              <a:lnSpc>
                <a:spcPts val="2834"/>
              </a:lnSpc>
              <a:spcBef>
                <a:spcPct val="0"/>
              </a:spcBef>
            </a:pPr>
            <a:r>
              <a:rPr lang="en-US" sz="2099" spc="33">
                <a:solidFill>
                  <a:srgbClr val="000000"/>
                </a:solidFill>
                <a:latin typeface="DM Sans Medium"/>
              </a:rPr>
              <a:t>Students or professionals, FileBot's user-friendly interface makes it perfect.</a:t>
            </a:r>
          </a:p>
        </p:txBody>
      </p:sp>
      <p:sp>
        <p:nvSpPr>
          <p:cNvPr id="19" name="Freeform 1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1" name="Freeform 2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2" name="Freeform 2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3" name="TextBox 23"/>
          <p:cNvSpPr txBox="1"/>
          <p:nvPr/>
        </p:nvSpPr>
        <p:spPr>
          <a:xfrm>
            <a:off x="12218908" y="7115042"/>
            <a:ext cx="4132127" cy="1407795"/>
          </a:xfrm>
          <a:prstGeom prst="rect">
            <a:avLst/>
          </a:prstGeom>
        </p:spPr>
        <p:txBody>
          <a:bodyPr lIns="0" tIns="0" rIns="0" bIns="0" rtlCol="0" anchor="t">
            <a:spAutoFit/>
          </a:bodyPr>
          <a:lstStyle/>
          <a:p>
            <a:pPr algn="just">
              <a:lnSpc>
                <a:spcPts val="2834"/>
              </a:lnSpc>
            </a:pPr>
            <a:r>
              <a:rPr lang="en-US" sz="2099" spc="33">
                <a:solidFill>
                  <a:srgbClr val="000000"/>
                </a:solidFill>
                <a:latin typeface="DM Sans Medium"/>
              </a:rPr>
              <a:t>Students or professionals, FileBot's user-friendly interface makes it perfect.</a:t>
            </a:r>
          </a:p>
          <a:p>
            <a:pPr marL="0" lvl="0" indent="0" algn="just">
              <a:lnSpc>
                <a:spcPts val="2834"/>
              </a:lnSpc>
              <a:spcBef>
                <a:spcPct val="0"/>
              </a:spcBef>
            </a:pPr>
            <a:endParaRPr lang="en-US" sz="2099" spc="33">
              <a:solidFill>
                <a:srgbClr val="000000"/>
              </a:solidFill>
              <a:latin typeface="DM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72061" y="6595378"/>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028700" y="1064414"/>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28700" y="6598786"/>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p:cNvSpPr/>
          <p:nvPr/>
        </p:nvSpPr>
        <p:spPr>
          <a:xfrm>
            <a:off x="1264609" y="1499419"/>
            <a:ext cx="1829699" cy="1745076"/>
          </a:xfrm>
          <a:custGeom>
            <a:avLst/>
            <a:gdLst/>
            <a:ahLst/>
            <a:cxnLst/>
            <a:rect l="l" t="t" r="r" b="b"/>
            <a:pathLst>
              <a:path w="1829699" h="1745076">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Freeform 20"/>
          <p:cNvSpPr/>
          <p:nvPr/>
        </p:nvSpPr>
        <p:spPr>
          <a:xfrm>
            <a:off x="1206092" y="7066570"/>
            <a:ext cx="1946733" cy="1700958"/>
          </a:xfrm>
          <a:custGeom>
            <a:avLst/>
            <a:gdLst/>
            <a:ahLst/>
            <a:cxnLst/>
            <a:rect l="l" t="t" r="r" b="b"/>
            <a:pathLst>
              <a:path w="1946733" h="1700958">
                <a:moveTo>
                  <a:pt x="0" y="0"/>
                </a:moveTo>
                <a:lnTo>
                  <a:pt x="1946733" y="0"/>
                </a:lnTo>
                <a:lnTo>
                  <a:pt x="1946733" y="1700958"/>
                </a:lnTo>
                <a:lnTo>
                  <a:pt x="0" y="17009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a:off x="12118917" y="1547255"/>
            <a:ext cx="1521152" cy="1697240"/>
          </a:xfrm>
          <a:custGeom>
            <a:avLst/>
            <a:gdLst/>
            <a:ahLst/>
            <a:cxnLst/>
            <a:rect l="l" t="t" r="r" b="b"/>
            <a:pathLst>
              <a:path w="1521152" h="1697240">
                <a:moveTo>
                  <a:pt x="0" y="0"/>
                </a:moveTo>
                <a:lnTo>
                  <a:pt x="1521151" y="0"/>
                </a:lnTo>
                <a:lnTo>
                  <a:pt x="1521151" y="1697240"/>
                </a:lnTo>
                <a:lnTo>
                  <a:pt x="0" y="169724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2" name="Freeform 22"/>
          <p:cNvSpPr/>
          <p:nvPr/>
        </p:nvSpPr>
        <p:spPr>
          <a:xfrm>
            <a:off x="11944417" y="7131683"/>
            <a:ext cx="1907691" cy="1635845"/>
          </a:xfrm>
          <a:custGeom>
            <a:avLst/>
            <a:gdLst/>
            <a:ahLst/>
            <a:cxnLst/>
            <a:rect l="l" t="t" r="r" b="b"/>
            <a:pathLst>
              <a:path w="1907691" h="1635845">
                <a:moveTo>
                  <a:pt x="0" y="0"/>
                </a:moveTo>
                <a:lnTo>
                  <a:pt x="1907692" y="0"/>
                </a:lnTo>
                <a:lnTo>
                  <a:pt x="1907692" y="1635845"/>
                </a:lnTo>
                <a:lnTo>
                  <a:pt x="0" y="163584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3" name="TextBox 23"/>
          <p:cNvSpPr txBox="1"/>
          <p:nvPr/>
        </p:nvSpPr>
        <p:spPr>
          <a:xfrm>
            <a:off x="14101836" y="1944586"/>
            <a:ext cx="2816627" cy="1418971"/>
          </a:xfrm>
          <a:prstGeom prst="rect">
            <a:avLst/>
          </a:prstGeom>
        </p:spPr>
        <p:txBody>
          <a:bodyPr lIns="0" tIns="0" rIns="0" bIns="0" rtlCol="0" anchor="t">
            <a:spAutoFit/>
          </a:bodyPr>
          <a:lstStyle/>
          <a:p>
            <a:pPr marL="280668" lvl="1" indent="-140334" algn="l">
              <a:lnSpc>
                <a:spcPts val="1936"/>
              </a:lnSpc>
              <a:spcBef>
                <a:spcPct val="0"/>
              </a:spcBef>
              <a:buFont typeface="Arial"/>
              <a:buChar char="•"/>
            </a:pPr>
            <a:r>
              <a:rPr lang="en-US" sz="1299">
                <a:solidFill>
                  <a:srgbClr val="000000"/>
                </a:solidFill>
                <a:latin typeface="DM Sans"/>
              </a:rPr>
              <a:t>F</a:t>
            </a:r>
            <a:r>
              <a:rPr lang="en-US" sz="1299" u="none" strike="noStrike">
                <a:solidFill>
                  <a:srgbClr val="000000"/>
                </a:solidFill>
                <a:latin typeface="DM Sans"/>
              </a:rPr>
              <a:t>ileBot helps you present complex information in a clear and concise way through data visualization and well-structured content.</a:t>
            </a:r>
          </a:p>
          <a:p>
            <a:pPr marL="0" lvl="0" indent="0" algn="l">
              <a:lnSpc>
                <a:spcPts val="1936"/>
              </a:lnSpc>
              <a:spcBef>
                <a:spcPct val="0"/>
              </a:spcBef>
            </a:pPr>
            <a:endParaRPr lang="en-US" sz="1299" u="none" strike="noStrike">
              <a:solidFill>
                <a:srgbClr val="000000"/>
              </a:solidFill>
              <a:latin typeface="DM Sans"/>
            </a:endParaRPr>
          </a:p>
        </p:txBody>
      </p:sp>
      <p:sp>
        <p:nvSpPr>
          <p:cNvPr id="24" name="TextBox 24"/>
          <p:cNvSpPr txBox="1"/>
          <p:nvPr/>
        </p:nvSpPr>
        <p:spPr>
          <a:xfrm>
            <a:off x="14101836" y="7391373"/>
            <a:ext cx="2816627" cy="1657096"/>
          </a:xfrm>
          <a:prstGeom prst="rect">
            <a:avLst/>
          </a:prstGeom>
        </p:spPr>
        <p:txBody>
          <a:bodyPr lIns="0" tIns="0" rIns="0" bIns="0" rtlCol="0" anchor="t">
            <a:spAutoFit/>
          </a:bodyPr>
          <a:lstStyle/>
          <a:p>
            <a:pPr marL="280668" lvl="1" indent="-140334" algn="l">
              <a:lnSpc>
                <a:spcPts val="1936"/>
              </a:lnSpc>
              <a:spcBef>
                <a:spcPct val="0"/>
              </a:spcBef>
              <a:buFont typeface="Arial"/>
              <a:buChar char="•"/>
            </a:pPr>
            <a:r>
              <a:rPr lang="en-US" sz="1299">
                <a:solidFill>
                  <a:srgbClr val="000000"/>
                </a:solidFill>
                <a:latin typeface="DM Sans"/>
              </a:rPr>
              <a:t>By l</a:t>
            </a:r>
            <a:r>
              <a:rPr lang="en-US" sz="1299" u="none" strike="noStrike">
                <a:solidFill>
                  <a:srgbClr val="000000"/>
                </a:solidFill>
                <a:latin typeface="DM Sans"/>
              </a:rPr>
              <a:t>everaging FileBot's capabilities, you can create a professional and impactful presentation that effectively communicates your project and captivates your audience.</a:t>
            </a:r>
          </a:p>
          <a:p>
            <a:pPr marL="0" lvl="0" indent="0" algn="l">
              <a:lnSpc>
                <a:spcPts val="1936"/>
              </a:lnSpc>
              <a:spcBef>
                <a:spcPct val="0"/>
              </a:spcBef>
            </a:pPr>
            <a:endParaRPr lang="en-US" sz="1299" u="none" strike="noStrike">
              <a:solidFill>
                <a:srgbClr val="000000"/>
              </a:solidFill>
              <a:latin typeface="DM Sans"/>
            </a:endParaRPr>
          </a:p>
        </p:txBody>
      </p:sp>
      <p:sp>
        <p:nvSpPr>
          <p:cNvPr id="25" name="TextBox 25"/>
          <p:cNvSpPr txBox="1"/>
          <p:nvPr/>
        </p:nvSpPr>
        <p:spPr>
          <a:xfrm>
            <a:off x="3385248" y="2063649"/>
            <a:ext cx="2816627" cy="1180846"/>
          </a:xfrm>
          <a:prstGeom prst="rect">
            <a:avLst/>
          </a:prstGeom>
        </p:spPr>
        <p:txBody>
          <a:bodyPr lIns="0" tIns="0" rIns="0" bIns="0" rtlCol="0" anchor="t">
            <a:spAutoFit/>
          </a:bodyPr>
          <a:lstStyle/>
          <a:p>
            <a:pPr marL="280668" lvl="1" indent="-140334" algn="l">
              <a:lnSpc>
                <a:spcPts val="1936"/>
              </a:lnSpc>
              <a:buFont typeface="Arial"/>
              <a:buChar char="•"/>
            </a:pPr>
            <a:r>
              <a:rPr lang="en-US" sz="1299">
                <a:solidFill>
                  <a:srgbClr val="000000"/>
                </a:solidFill>
                <a:latin typeface="DM Sans"/>
              </a:rPr>
              <a:t>F</a:t>
            </a:r>
            <a:r>
              <a:rPr lang="en-US" sz="1299" u="none" strike="noStrike">
                <a:solidFill>
                  <a:srgbClr val="000000"/>
                </a:solidFill>
                <a:latin typeface="DM Sans"/>
              </a:rPr>
              <a:t>ileBot automates tasks like research, data integration, and slide deck creation, saving you significant time and effort.</a:t>
            </a:r>
          </a:p>
          <a:p>
            <a:pPr marL="0" lvl="0" indent="0" algn="l">
              <a:lnSpc>
                <a:spcPts val="1936"/>
              </a:lnSpc>
            </a:pPr>
            <a:endParaRPr lang="en-US" sz="1299" u="none" strike="noStrike">
              <a:solidFill>
                <a:srgbClr val="000000"/>
              </a:solidFill>
              <a:latin typeface="DM Sans"/>
            </a:endParaRPr>
          </a:p>
        </p:txBody>
      </p:sp>
      <p:sp>
        <p:nvSpPr>
          <p:cNvPr id="26" name="TextBox 26"/>
          <p:cNvSpPr txBox="1"/>
          <p:nvPr/>
        </p:nvSpPr>
        <p:spPr>
          <a:xfrm>
            <a:off x="3458475" y="7336505"/>
            <a:ext cx="2816627" cy="1657096"/>
          </a:xfrm>
          <a:prstGeom prst="rect">
            <a:avLst/>
          </a:prstGeom>
        </p:spPr>
        <p:txBody>
          <a:bodyPr lIns="0" tIns="0" rIns="0" bIns="0" rtlCol="0" anchor="t">
            <a:spAutoFit/>
          </a:bodyPr>
          <a:lstStyle/>
          <a:p>
            <a:pPr marL="280668" lvl="1" indent="-140334" algn="l">
              <a:lnSpc>
                <a:spcPts val="1936"/>
              </a:lnSpc>
              <a:buFont typeface="Arial"/>
              <a:buChar char="•"/>
            </a:pPr>
            <a:r>
              <a:rPr lang="en-US" sz="1299">
                <a:solidFill>
                  <a:srgbClr val="000000"/>
                </a:solidFill>
                <a:latin typeface="DM Sans"/>
              </a:rPr>
              <a:t>F</a:t>
            </a:r>
            <a:r>
              <a:rPr lang="en-US" sz="1299" u="none" strike="noStrike">
                <a:solidFill>
                  <a:srgbClr val="000000"/>
                </a:solidFill>
                <a:latin typeface="DM Sans"/>
              </a:rPr>
              <a:t>ileBot can help you brainstorm stronger ideas, craft a compelling narrative, and design visually appealing slides, leading to a more impactful presentation.</a:t>
            </a:r>
          </a:p>
          <a:p>
            <a:pPr algn="l">
              <a:lnSpc>
                <a:spcPts val="1936"/>
              </a:lnSpc>
            </a:pPr>
            <a:endParaRPr lang="en-US" sz="1299" u="none" strike="noStrike">
              <a:solidFill>
                <a:srgbClr val="000000"/>
              </a:solidFill>
              <a:latin typeface="DM Sans"/>
            </a:endParaRPr>
          </a:p>
        </p:txBody>
      </p:sp>
      <p:sp>
        <p:nvSpPr>
          <p:cNvPr id="27" name="TextBox 27"/>
          <p:cNvSpPr txBox="1"/>
          <p:nvPr/>
        </p:nvSpPr>
        <p:spPr>
          <a:xfrm>
            <a:off x="5636075" y="4786197"/>
            <a:ext cx="7262188" cy="912246"/>
          </a:xfrm>
          <a:prstGeom prst="rect">
            <a:avLst/>
          </a:prstGeom>
        </p:spPr>
        <p:txBody>
          <a:bodyPr lIns="0" tIns="0" rIns="0" bIns="0" rtlCol="0" anchor="t">
            <a:spAutoFit/>
          </a:bodyPr>
          <a:lstStyle/>
          <a:p>
            <a:pPr marL="0" lvl="1" indent="0" algn="ctr">
              <a:lnSpc>
                <a:spcPts val="6887"/>
              </a:lnSpc>
              <a:spcBef>
                <a:spcPct val="0"/>
              </a:spcBef>
            </a:pPr>
            <a:r>
              <a:rPr lang="en-US" sz="7100">
                <a:solidFill>
                  <a:srgbClr val="000000"/>
                </a:solidFill>
                <a:latin typeface="DM Sans Bold"/>
              </a:rPr>
              <a:t>ADVANTAGES</a:t>
            </a:r>
          </a:p>
        </p:txBody>
      </p:sp>
      <p:sp>
        <p:nvSpPr>
          <p:cNvPr id="28" name="TextBox 28"/>
          <p:cNvSpPr txBox="1"/>
          <p:nvPr/>
        </p:nvSpPr>
        <p:spPr>
          <a:xfrm>
            <a:off x="3458475" y="1499630"/>
            <a:ext cx="2816627" cy="299340"/>
          </a:xfrm>
          <a:prstGeom prst="rect">
            <a:avLst/>
          </a:prstGeom>
        </p:spPr>
        <p:txBody>
          <a:bodyPr lIns="0" tIns="0" rIns="0" bIns="0" rtlCol="0" anchor="t">
            <a:spAutoFit/>
          </a:bodyPr>
          <a:lstStyle/>
          <a:p>
            <a:pPr marL="0" lvl="0" indent="0" algn="l">
              <a:lnSpc>
                <a:spcPts val="2532"/>
              </a:lnSpc>
            </a:pPr>
            <a:r>
              <a:rPr lang="en-US" sz="1699">
                <a:solidFill>
                  <a:srgbClr val="000000"/>
                </a:solidFill>
                <a:latin typeface="DM Sans"/>
              </a:rPr>
              <a:t>I</a:t>
            </a:r>
            <a:r>
              <a:rPr lang="en-US" sz="1699">
                <a:solidFill>
                  <a:srgbClr val="000000"/>
                </a:solidFill>
                <a:latin typeface="DM Sans Bold"/>
              </a:rPr>
              <a:t>ncreased Efficiency:</a:t>
            </a:r>
          </a:p>
        </p:txBody>
      </p:sp>
      <p:sp>
        <p:nvSpPr>
          <p:cNvPr id="29" name="TextBox 29"/>
          <p:cNvSpPr txBox="1"/>
          <p:nvPr/>
        </p:nvSpPr>
        <p:spPr>
          <a:xfrm>
            <a:off x="3458475" y="6893088"/>
            <a:ext cx="2816627" cy="299340"/>
          </a:xfrm>
          <a:prstGeom prst="rect">
            <a:avLst/>
          </a:prstGeom>
        </p:spPr>
        <p:txBody>
          <a:bodyPr lIns="0" tIns="0" rIns="0" bIns="0" rtlCol="0" anchor="t">
            <a:spAutoFit/>
          </a:bodyPr>
          <a:lstStyle/>
          <a:p>
            <a:pPr marL="0" lvl="0" indent="0" algn="l">
              <a:lnSpc>
                <a:spcPts val="2532"/>
              </a:lnSpc>
            </a:pPr>
            <a:r>
              <a:rPr lang="en-US" sz="1699">
                <a:solidFill>
                  <a:srgbClr val="000000"/>
                </a:solidFill>
                <a:latin typeface="DM Sans Bold"/>
              </a:rPr>
              <a:t>Improved Quality:</a:t>
            </a:r>
          </a:p>
        </p:txBody>
      </p:sp>
      <p:sp>
        <p:nvSpPr>
          <p:cNvPr id="30" name="TextBox 30"/>
          <p:cNvSpPr txBox="1"/>
          <p:nvPr/>
        </p:nvSpPr>
        <p:spPr>
          <a:xfrm>
            <a:off x="14101836" y="1325937"/>
            <a:ext cx="2816627" cy="544831"/>
          </a:xfrm>
          <a:prstGeom prst="rect">
            <a:avLst/>
          </a:prstGeom>
        </p:spPr>
        <p:txBody>
          <a:bodyPr lIns="0" tIns="0" rIns="0" bIns="0" rtlCol="0" anchor="t">
            <a:spAutoFit/>
          </a:bodyPr>
          <a:lstStyle/>
          <a:p>
            <a:pPr marL="0" lvl="0" indent="0" algn="l">
              <a:lnSpc>
                <a:spcPts val="2234"/>
              </a:lnSpc>
            </a:pPr>
            <a:r>
              <a:rPr lang="en-US" sz="1499">
                <a:solidFill>
                  <a:srgbClr val="000000"/>
                </a:solidFill>
                <a:latin typeface="DM Sans Bold"/>
              </a:rPr>
              <a:t>Enhanced Clarity and Conciseness:</a:t>
            </a:r>
          </a:p>
        </p:txBody>
      </p:sp>
      <p:sp>
        <p:nvSpPr>
          <p:cNvPr id="31" name="TextBox 31"/>
          <p:cNvSpPr txBox="1"/>
          <p:nvPr/>
        </p:nvSpPr>
        <p:spPr>
          <a:xfrm>
            <a:off x="14101836" y="6770342"/>
            <a:ext cx="2816627" cy="283973"/>
          </a:xfrm>
          <a:prstGeom prst="rect">
            <a:avLst/>
          </a:prstGeom>
        </p:spPr>
        <p:txBody>
          <a:bodyPr lIns="0" tIns="0" rIns="0" bIns="0" rtlCol="0" anchor="t">
            <a:spAutoFit/>
          </a:bodyPr>
          <a:lstStyle/>
          <a:p>
            <a:pPr marL="0" lvl="0" indent="0" algn="l">
              <a:lnSpc>
                <a:spcPts val="2383"/>
              </a:lnSpc>
            </a:pPr>
            <a:r>
              <a:rPr lang="en-US" sz="1599">
                <a:solidFill>
                  <a:srgbClr val="000000"/>
                </a:solidFill>
                <a:latin typeface="DM Sans Bold"/>
              </a:rPr>
              <a:t>Overall Impact: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028700" y="1766034"/>
            <a:ext cx="5038071" cy="3559266"/>
            <a:chOff x="0" y="0"/>
            <a:chExt cx="1048738" cy="740906"/>
          </a:xfrm>
        </p:grpSpPr>
        <p:sp>
          <p:nvSpPr>
            <p:cNvPr id="4" name="Freeform 4"/>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5874864"/>
            <a:ext cx="5038071" cy="3559266"/>
            <a:chOff x="0" y="0"/>
            <a:chExt cx="1048738" cy="740906"/>
          </a:xfrm>
        </p:grpSpPr>
        <p:sp>
          <p:nvSpPr>
            <p:cNvPr id="7" name="Freeform 7"/>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692531" y="1766034"/>
            <a:ext cx="5038071" cy="3559266"/>
            <a:chOff x="0" y="0"/>
            <a:chExt cx="1048738" cy="740906"/>
          </a:xfrm>
        </p:grpSpPr>
        <p:sp>
          <p:nvSpPr>
            <p:cNvPr id="10" name="Freeform 10"/>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1" name="TextBox 11"/>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692531" y="5874864"/>
            <a:ext cx="5038071" cy="3559266"/>
            <a:chOff x="0" y="0"/>
            <a:chExt cx="1048738" cy="740906"/>
          </a:xfrm>
        </p:grpSpPr>
        <p:sp>
          <p:nvSpPr>
            <p:cNvPr id="13" name="Freeform 13"/>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4" name="TextBox 14"/>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028700" y="1766034"/>
            <a:ext cx="5038071" cy="668736"/>
            <a:chOff x="0" y="0"/>
            <a:chExt cx="1048738" cy="139206"/>
          </a:xfrm>
        </p:grpSpPr>
        <p:sp>
          <p:nvSpPr>
            <p:cNvPr id="16" name="Freeform 16"/>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7" name="TextBox 17"/>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028700" y="5874864"/>
            <a:ext cx="5038071" cy="668736"/>
            <a:chOff x="0" y="0"/>
            <a:chExt cx="1048738" cy="139206"/>
          </a:xfrm>
        </p:grpSpPr>
        <p:sp>
          <p:nvSpPr>
            <p:cNvPr id="19" name="Freeform 19"/>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0" name="TextBox 20"/>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692531" y="1766034"/>
            <a:ext cx="5038071" cy="668736"/>
            <a:chOff x="0" y="0"/>
            <a:chExt cx="1048738" cy="139206"/>
          </a:xfrm>
        </p:grpSpPr>
        <p:sp>
          <p:nvSpPr>
            <p:cNvPr id="22" name="Freeform 22"/>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3" name="TextBox 23"/>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6692531" y="5874864"/>
            <a:ext cx="5038071" cy="668736"/>
            <a:chOff x="0" y="0"/>
            <a:chExt cx="1048738" cy="139206"/>
          </a:xfrm>
        </p:grpSpPr>
        <p:sp>
          <p:nvSpPr>
            <p:cNvPr id="25" name="Freeform 25"/>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6" name="TextBox 26"/>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13804083" y="2719983"/>
            <a:ext cx="3032484" cy="6646539"/>
          </a:xfrm>
          <a:custGeom>
            <a:avLst/>
            <a:gdLst/>
            <a:ahLst/>
            <a:cxnLst/>
            <a:rect l="l" t="t" r="r" b="b"/>
            <a:pathLst>
              <a:path w="3032484" h="6646539">
                <a:moveTo>
                  <a:pt x="0" y="0"/>
                </a:moveTo>
                <a:lnTo>
                  <a:pt x="3032483" y="0"/>
                </a:lnTo>
                <a:lnTo>
                  <a:pt x="3032483" y="6646539"/>
                </a:lnTo>
                <a:lnTo>
                  <a:pt x="0" y="66465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1345712" y="1956739"/>
            <a:ext cx="3739422"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streamlit</a:t>
            </a:r>
          </a:p>
        </p:txBody>
      </p:sp>
      <p:sp>
        <p:nvSpPr>
          <p:cNvPr id="29" name="TextBox 29"/>
          <p:cNvSpPr txBox="1"/>
          <p:nvPr/>
        </p:nvSpPr>
        <p:spPr>
          <a:xfrm>
            <a:off x="7062826" y="1956739"/>
            <a:ext cx="3739422"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langchain</a:t>
            </a:r>
          </a:p>
        </p:txBody>
      </p:sp>
      <p:sp>
        <p:nvSpPr>
          <p:cNvPr id="30" name="TextBox 30"/>
          <p:cNvSpPr txBox="1"/>
          <p:nvPr/>
        </p:nvSpPr>
        <p:spPr>
          <a:xfrm>
            <a:off x="1345712" y="6058256"/>
            <a:ext cx="4137951"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llama2</a:t>
            </a:r>
          </a:p>
        </p:txBody>
      </p:sp>
      <p:sp>
        <p:nvSpPr>
          <p:cNvPr id="31" name="TextBox 31"/>
          <p:cNvSpPr txBox="1"/>
          <p:nvPr/>
        </p:nvSpPr>
        <p:spPr>
          <a:xfrm>
            <a:off x="7062826" y="6058256"/>
            <a:ext cx="3739422" cy="628402"/>
          </a:xfrm>
          <a:prstGeom prst="rect">
            <a:avLst/>
          </a:prstGeom>
        </p:spPr>
        <p:txBody>
          <a:bodyPr lIns="0" tIns="0" rIns="0" bIns="0" rtlCol="0" anchor="t">
            <a:spAutoFit/>
          </a:bodyPr>
          <a:lstStyle/>
          <a:p>
            <a:pPr>
              <a:lnSpc>
                <a:spcPts val="2495"/>
              </a:lnSpc>
            </a:pPr>
            <a:r>
              <a:rPr lang="en-US" sz="2132">
                <a:solidFill>
                  <a:srgbClr val="000000"/>
                </a:solidFill>
                <a:latin typeface="DM Sans"/>
              </a:rPr>
              <a:t>tempfile</a:t>
            </a:r>
          </a:p>
          <a:p>
            <a:pPr>
              <a:lnSpc>
                <a:spcPts val="2495"/>
              </a:lnSpc>
            </a:pPr>
            <a:endParaRPr lang="en-US" sz="2132">
              <a:solidFill>
                <a:srgbClr val="000000"/>
              </a:solidFill>
              <a:latin typeface="DM Sans"/>
            </a:endParaRPr>
          </a:p>
        </p:txBody>
      </p:sp>
      <p:sp>
        <p:nvSpPr>
          <p:cNvPr id="32" name="TextBox 32"/>
          <p:cNvSpPr txBox="1"/>
          <p:nvPr/>
        </p:nvSpPr>
        <p:spPr>
          <a:xfrm>
            <a:off x="1345712" y="2886019"/>
            <a:ext cx="4137951" cy="1657350"/>
          </a:xfrm>
          <a:prstGeom prst="rect">
            <a:avLst/>
          </a:prstGeom>
        </p:spPr>
        <p:txBody>
          <a:bodyPr lIns="0" tIns="0" rIns="0" bIns="0" rtlCol="0" anchor="t">
            <a:spAutoFit/>
          </a:bodyPr>
          <a:lstStyle/>
          <a:p>
            <a:pPr marL="0" lvl="0" indent="0">
              <a:lnSpc>
                <a:spcPts val="2699"/>
              </a:lnSpc>
              <a:spcBef>
                <a:spcPct val="0"/>
              </a:spcBef>
            </a:pPr>
            <a:r>
              <a:rPr lang="en-US" sz="1999" spc="119">
                <a:solidFill>
                  <a:srgbClr val="000000"/>
                </a:solidFill>
                <a:latin typeface="DM Sans"/>
              </a:rPr>
              <a:t>Streamlit is a free and open-source Python library designed specifically to make creating web apps for data science and machine learning a breeze.</a:t>
            </a:r>
          </a:p>
        </p:txBody>
      </p:sp>
      <p:sp>
        <p:nvSpPr>
          <p:cNvPr id="33" name="TextBox 33"/>
          <p:cNvSpPr txBox="1"/>
          <p:nvPr/>
        </p:nvSpPr>
        <p:spPr>
          <a:xfrm>
            <a:off x="7062826" y="2586834"/>
            <a:ext cx="4137951" cy="2583180"/>
          </a:xfrm>
          <a:prstGeom prst="rect">
            <a:avLst/>
          </a:prstGeom>
        </p:spPr>
        <p:txBody>
          <a:bodyPr lIns="0" tIns="0" rIns="0" bIns="0" rtlCol="0" anchor="t">
            <a:spAutoFit/>
          </a:bodyPr>
          <a:lstStyle/>
          <a:p>
            <a:pPr marL="0" lvl="0" indent="0">
              <a:lnSpc>
                <a:spcPts val="2564"/>
              </a:lnSpc>
              <a:spcBef>
                <a:spcPct val="0"/>
              </a:spcBef>
            </a:pPr>
            <a:r>
              <a:rPr lang="en-US" sz="1899" spc="113">
                <a:solidFill>
                  <a:srgbClr val="000000"/>
                </a:solidFill>
                <a:latin typeface="DM Sans"/>
              </a:rPr>
              <a:t>LangChain is a powerful Python library designed to streamline the development of applications that utilize Large Language Models (LLMs). It simplifies the process of building AI-powered tools by providing pre-built components and functionalities.</a:t>
            </a:r>
          </a:p>
        </p:txBody>
      </p:sp>
      <p:sp>
        <p:nvSpPr>
          <p:cNvPr id="34" name="TextBox 34"/>
          <p:cNvSpPr txBox="1"/>
          <p:nvPr/>
        </p:nvSpPr>
        <p:spPr>
          <a:xfrm>
            <a:off x="7062826" y="6991275"/>
            <a:ext cx="4137951" cy="1598295"/>
          </a:xfrm>
          <a:prstGeom prst="rect">
            <a:avLst/>
          </a:prstGeom>
        </p:spPr>
        <p:txBody>
          <a:bodyPr lIns="0" tIns="0" rIns="0" bIns="0" rtlCol="0" anchor="t">
            <a:spAutoFit/>
          </a:bodyPr>
          <a:lstStyle/>
          <a:p>
            <a:pPr marL="0" lvl="0" indent="0">
              <a:lnSpc>
                <a:spcPts val="2160"/>
              </a:lnSpc>
              <a:spcBef>
                <a:spcPct val="0"/>
              </a:spcBef>
            </a:pPr>
            <a:r>
              <a:rPr lang="en-US" sz="1600" spc="96">
                <a:solidFill>
                  <a:srgbClr val="000000"/>
                </a:solidFill>
                <a:latin typeface="DM Sans"/>
              </a:rPr>
              <a:t>The tempfile module in Python is all about creating temporary files and directories. These temporary files are useful for various scenarios where you need a place to store data temporarily during your program's execution. </a:t>
            </a:r>
          </a:p>
        </p:txBody>
      </p:sp>
      <p:sp>
        <p:nvSpPr>
          <p:cNvPr id="35" name="TextBox 35"/>
          <p:cNvSpPr txBox="1"/>
          <p:nvPr/>
        </p:nvSpPr>
        <p:spPr>
          <a:xfrm>
            <a:off x="1345712" y="6991275"/>
            <a:ext cx="4137951" cy="1331595"/>
          </a:xfrm>
          <a:prstGeom prst="rect">
            <a:avLst/>
          </a:prstGeom>
        </p:spPr>
        <p:txBody>
          <a:bodyPr lIns="0" tIns="0" rIns="0" bIns="0" rtlCol="0" anchor="t">
            <a:spAutoFit/>
          </a:bodyPr>
          <a:lstStyle/>
          <a:p>
            <a:pPr marL="0" lvl="0" indent="0">
              <a:lnSpc>
                <a:spcPts val="2160"/>
              </a:lnSpc>
              <a:spcBef>
                <a:spcPct val="0"/>
              </a:spcBef>
            </a:pPr>
            <a:r>
              <a:rPr lang="en-US" sz="1600" spc="96">
                <a:solidFill>
                  <a:srgbClr val="000000"/>
                </a:solidFill>
                <a:latin typeface="DM Sans"/>
              </a:rPr>
              <a:t>Llama2 in Python refers to interacting with the Llama2 large language model (LLM) developed by Meta AI. Llama2 itself isn't a direct Python library, but you can use Python to interac</a:t>
            </a:r>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43" name="TextBox 43"/>
          <p:cNvSpPr txBox="1"/>
          <p:nvPr/>
        </p:nvSpPr>
        <p:spPr>
          <a:xfrm>
            <a:off x="1067753" y="695990"/>
            <a:ext cx="12346787" cy="934223"/>
          </a:xfrm>
          <a:prstGeom prst="rect">
            <a:avLst/>
          </a:prstGeom>
        </p:spPr>
        <p:txBody>
          <a:bodyPr lIns="0" tIns="0" rIns="0" bIns="0" rtlCol="0" anchor="t">
            <a:spAutoFit/>
          </a:bodyPr>
          <a:lstStyle/>
          <a:p>
            <a:pPr>
              <a:lnSpc>
                <a:spcPts val="6984"/>
              </a:lnSpc>
            </a:pPr>
            <a:r>
              <a:rPr lang="en-US" sz="7200">
                <a:solidFill>
                  <a:srgbClr val="000000"/>
                </a:solidFill>
                <a:latin typeface="DM Sans Bold"/>
              </a:rPr>
              <a:t>technology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338647" y="1219200"/>
            <a:ext cx="8751165"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Working of Filebot</a:t>
            </a:r>
          </a:p>
        </p:txBody>
      </p:sp>
      <p:sp>
        <p:nvSpPr>
          <p:cNvPr id="6" name="TextBox 6"/>
          <p:cNvSpPr txBox="1"/>
          <p:nvPr/>
        </p:nvSpPr>
        <p:spPr>
          <a:xfrm>
            <a:off x="1258233" y="4230295"/>
            <a:ext cx="8997882" cy="3896589"/>
          </a:xfrm>
          <a:prstGeom prst="rect">
            <a:avLst/>
          </a:prstGeom>
        </p:spPr>
        <p:txBody>
          <a:bodyPr lIns="0" tIns="0" rIns="0" bIns="0" rtlCol="0" anchor="t">
            <a:spAutoFit/>
          </a:bodyPr>
          <a:lstStyle/>
          <a:p>
            <a:pPr marL="0" lvl="0" indent="0">
              <a:lnSpc>
                <a:spcPts val="3939"/>
              </a:lnSpc>
              <a:spcBef>
                <a:spcPct val="0"/>
              </a:spcBef>
            </a:pPr>
            <a:r>
              <a:rPr lang="en-US" sz="2918" spc="175">
                <a:solidFill>
                  <a:srgbClr val="000000"/>
                </a:solidFill>
                <a:latin typeface="DM Sans"/>
              </a:rPr>
              <a:t>Imagine a virtual sidekick that helps you summarize and extract key points from your local documents. This Python-powered chatbot utilizes cutting-edge tools like Streamlit for a user-friendly interface, Langchain to manage the workflow, and the powerful Llama2 language model for summarizing your content.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3864059" y="2237100"/>
            <a:ext cx="10014901" cy="909320"/>
          </a:xfrm>
          <a:prstGeom prst="rect">
            <a:avLst/>
          </a:prstGeom>
        </p:spPr>
        <p:txBody>
          <a:bodyPr lIns="0" tIns="0" rIns="0" bIns="0" rtlCol="0" anchor="t">
            <a:spAutoFit/>
          </a:bodyPr>
          <a:lstStyle/>
          <a:p>
            <a:pPr algn="ctr">
              <a:lnSpc>
                <a:spcPts val="6789"/>
              </a:lnSpc>
            </a:pPr>
            <a:r>
              <a:rPr lang="en-US" sz="6999" dirty="0">
                <a:solidFill>
                  <a:srgbClr val="000000"/>
                </a:solidFill>
                <a:latin typeface="DM Sans Bold"/>
              </a:rPr>
              <a:t>conclusion</a:t>
            </a:r>
          </a:p>
        </p:txBody>
      </p:sp>
      <p:sp>
        <p:nvSpPr>
          <p:cNvPr id="4" name="TextBox 4"/>
          <p:cNvSpPr txBox="1"/>
          <p:nvPr/>
        </p:nvSpPr>
        <p:spPr>
          <a:xfrm>
            <a:off x="3949487" y="4384670"/>
            <a:ext cx="9844046" cy="2657475"/>
          </a:xfrm>
          <a:prstGeom prst="rect">
            <a:avLst/>
          </a:prstGeom>
        </p:spPr>
        <p:txBody>
          <a:bodyPr lIns="0" tIns="0" rIns="0" bIns="0" rtlCol="0" anchor="t">
            <a:spAutoFit/>
          </a:bodyPr>
          <a:lstStyle/>
          <a:p>
            <a:pPr marL="0" lvl="0" indent="0" algn="ctr">
              <a:lnSpc>
                <a:spcPts val="2699"/>
              </a:lnSpc>
              <a:spcBef>
                <a:spcPct val="0"/>
              </a:spcBef>
            </a:pPr>
            <a:r>
              <a:rPr lang="en-US" sz="1999" spc="119">
                <a:solidFill>
                  <a:srgbClr val="000000"/>
                </a:solidFill>
                <a:latin typeface="DM Sans"/>
              </a:rPr>
              <a:t>Leverage the power of AI to transform your local files into readily digestible content. This Python chatbot, armed with the summarizing prowess of Llama2 and the user-friendly interface of Streamlit, streamlines your workflow and unlocks valuable insights hidden within your documents. Whether you're tackling lengthy reports or condensing research papers, this AI assistant becomes your secret weapon for maximizing your productivity and extracting the essence of your local content.</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8" name="Freeform 18"/>
          <p:cNvSpPr/>
          <p:nvPr/>
        </p:nvSpPr>
        <p:spPr>
          <a:xfrm>
            <a:off x="-1914249" y="8115013"/>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467572"/>
            <a:ext cx="10910396" cy="3364511"/>
          </a:xfrm>
          <a:prstGeom prst="rect">
            <a:avLst/>
          </a:prstGeom>
        </p:spPr>
        <p:txBody>
          <a:bodyPr lIns="0" tIns="0" rIns="0" bIns="0" rtlCol="0" anchor="t">
            <a:spAutoFit/>
          </a:bodyPr>
          <a:lstStyle/>
          <a:p>
            <a:pPr algn="ctr">
              <a:lnSpc>
                <a:spcPts val="12699"/>
              </a:lnSpc>
            </a:pPr>
            <a:r>
              <a:rPr lang="en-US" sz="14597" dirty="0">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569</Words>
  <Application>Microsoft Office PowerPoint</Application>
  <PresentationFormat>Custom</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DM Sans Bold</vt:lpstr>
      <vt:lpstr>Calibri</vt:lpstr>
      <vt:lpstr>DM Sans Medium</vt:lpstr>
      <vt:lpstr>DM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Futuristic Illustrative Artificial Intelligence Project Presentation</dc:title>
  <cp:lastModifiedBy>sakthivinash B</cp:lastModifiedBy>
  <cp:revision>3</cp:revision>
  <dcterms:created xsi:type="dcterms:W3CDTF">2006-08-16T00:00:00Z</dcterms:created>
  <dcterms:modified xsi:type="dcterms:W3CDTF">2024-04-02T05:21:34Z</dcterms:modified>
  <dc:identifier>DAF9q9c_WYc</dc:identifier>
</cp:coreProperties>
</file>