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F21MP%20Completed\Alternate\Presentation\Precision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Alternate\Presentation\Precis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lma\OneDrive\Documents\HW\F21MP\Presentation\Visualis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</a:t>
            </a:r>
            <a:r>
              <a:rPr lang="en-GB" baseline="0" dirty="0"/>
              <a:t> (Cosine Similarity)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Precision!$A$201</c:f>
              <c:strCache>
                <c:ptCount val="1"/>
                <c:pt idx="0">
                  <c:v>Average Precision: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(Precision!$B$205,Precision!$D$205,Precision!$F$205,Precision!$H$205,Precision!$J$205,Precision!$L$205,Precision!$N$205)</c:f>
              <c:strCache>
                <c:ptCount val="7"/>
                <c:pt idx="0">
                  <c:v>HOG</c:v>
                </c:pt>
                <c:pt idx="1">
                  <c:v>LDN</c:v>
                </c:pt>
                <c:pt idx="2">
                  <c:v>RESNET</c:v>
                </c:pt>
                <c:pt idx="3">
                  <c:v>LBP</c:v>
                </c:pt>
                <c:pt idx="4">
                  <c:v>LDSP</c:v>
                </c:pt>
                <c:pt idx="5">
                  <c:v>VGGNET</c:v>
                </c:pt>
                <c:pt idx="6">
                  <c:v>LTP</c:v>
                </c:pt>
              </c:strCache>
            </c:strRef>
          </c:cat>
          <c:val>
            <c:numRef>
              <c:f>(Precision!$B$201,Precision!$D$201,Precision!$F$201,Precision!$H$201,Precision!$J$201,Precision!$L$201,Precision!$N$201)</c:f>
              <c:numCache>
                <c:formatCode>0.00%</c:formatCode>
                <c:ptCount val="7"/>
                <c:pt idx="0">
                  <c:v>4.4444444444444439E-2</c:v>
                </c:pt>
                <c:pt idx="1">
                  <c:v>0.32222222222222235</c:v>
                </c:pt>
                <c:pt idx="2">
                  <c:v>0.1707070707070707</c:v>
                </c:pt>
                <c:pt idx="3">
                  <c:v>0.39797979797979838</c:v>
                </c:pt>
                <c:pt idx="4">
                  <c:v>0.25454545454545474</c:v>
                </c:pt>
                <c:pt idx="5">
                  <c:v>0.2020202020202021</c:v>
                </c:pt>
                <c:pt idx="6">
                  <c:v>0.4121212121212125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6-4BA2-B514-85462E0889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4855071"/>
        <c:axId val="1571115487"/>
      </c:barChart>
      <c:catAx>
        <c:axId val="1574855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115487"/>
        <c:crosses val="autoZero"/>
        <c:auto val="1"/>
        <c:lblAlgn val="ctr"/>
        <c:lblOffset val="100"/>
        <c:noMultiLvlLbl val="0"/>
      </c:catAx>
      <c:valAx>
        <c:axId val="1571115487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8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 (Euclidean Distance, WOMEN)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Precision!$A$203</c:f>
              <c:strCache>
                <c:ptCount val="1"/>
                <c:pt idx="0">
                  <c:v>Average Precision (WOMEN):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(Precision!$B$205,Precision!$D$205,Precision!$H$205,Precision!$J$205,Precision!$N$205,Precision!$N$205)</c:f>
              <c:strCache>
                <c:ptCount val="6"/>
                <c:pt idx="0">
                  <c:v>HOG</c:v>
                </c:pt>
                <c:pt idx="1">
                  <c:v>LDN</c:v>
                </c:pt>
                <c:pt idx="2">
                  <c:v>LBP</c:v>
                </c:pt>
                <c:pt idx="3">
                  <c:v>LDSP</c:v>
                </c:pt>
                <c:pt idx="4">
                  <c:v>LTP</c:v>
                </c:pt>
                <c:pt idx="5">
                  <c:v>LTP</c:v>
                </c:pt>
              </c:strCache>
              <c:extLst/>
            </c:strRef>
          </c:cat>
          <c:val>
            <c:numRef>
              <c:f>(Precision!$C$203,Precision!$E$203,Precision!$I$203,Precision!$K$203,Precision!$O$203)</c:f>
              <c:numCache>
                <c:formatCode>0.00%</c:formatCode>
                <c:ptCount val="5"/>
                <c:pt idx="0">
                  <c:v>0.66326530612244883</c:v>
                </c:pt>
                <c:pt idx="1">
                  <c:v>0.31020408163265289</c:v>
                </c:pt>
                <c:pt idx="2">
                  <c:v>0.23673469387755083</c:v>
                </c:pt>
                <c:pt idx="3">
                  <c:v>0.20204081632653051</c:v>
                </c:pt>
                <c:pt idx="4">
                  <c:v>0.32040816326530586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D41-4965-8D60-2688CC348E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612671"/>
        <c:axId val="1743617471"/>
      </c:barChart>
      <c:catAx>
        <c:axId val="1743612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7471"/>
        <c:crosses val="autoZero"/>
        <c:auto val="1"/>
        <c:lblAlgn val="ctr"/>
        <c:lblOffset val="100"/>
        <c:noMultiLvlLbl val="0"/>
      </c:catAx>
      <c:valAx>
        <c:axId val="17436174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 (Cosine Similarity, WOMEN)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Precision!$A$203</c:f>
              <c:strCache>
                <c:ptCount val="1"/>
                <c:pt idx="0">
                  <c:v>Average Precision (WOMEN):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(Precision!$B$205,Precision!$D$205,Precision!$F$205,Precision!$H$205,Precision!$J$205,Precision!$L$205,Precision!$N$205)</c:f>
              <c:strCache>
                <c:ptCount val="7"/>
                <c:pt idx="0">
                  <c:v>HOG</c:v>
                </c:pt>
                <c:pt idx="1">
                  <c:v>LDN</c:v>
                </c:pt>
                <c:pt idx="2">
                  <c:v>RESNET</c:v>
                </c:pt>
                <c:pt idx="3">
                  <c:v>LBP</c:v>
                </c:pt>
                <c:pt idx="4">
                  <c:v>LDSP</c:v>
                </c:pt>
                <c:pt idx="5">
                  <c:v>VGGNET</c:v>
                </c:pt>
                <c:pt idx="6">
                  <c:v>LTP</c:v>
                </c:pt>
              </c:strCache>
            </c:strRef>
          </c:cat>
          <c:val>
            <c:numRef>
              <c:f>(Precision!$B$203,Precision!$D$203,Precision!$F$203,Precision!$H$203,Precision!$J$203,Precision!$L$203,Precision!$N$203)</c:f>
              <c:numCache>
                <c:formatCode>0.00%</c:formatCode>
                <c:ptCount val="7"/>
                <c:pt idx="0">
                  <c:v>8.1632653061224497E-3</c:v>
                </c:pt>
                <c:pt idx="1">
                  <c:v>0.36734693877551045</c:v>
                </c:pt>
                <c:pt idx="2">
                  <c:v>8.1632653061224483E-2</c:v>
                </c:pt>
                <c:pt idx="3">
                  <c:v>0.3612244897959182</c:v>
                </c:pt>
                <c:pt idx="4">
                  <c:v>0.27142857142857124</c:v>
                </c:pt>
                <c:pt idx="5">
                  <c:v>5.1020408163265314E-2</c:v>
                </c:pt>
                <c:pt idx="6">
                  <c:v>0.41428571428571437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59-4CB1-A4F3-B0CFECE15F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612671"/>
        <c:axId val="1743617471"/>
      </c:barChart>
      <c:catAx>
        <c:axId val="1743612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7471"/>
        <c:crosses val="autoZero"/>
        <c:auto val="1"/>
        <c:lblAlgn val="ctr"/>
        <c:lblOffset val="100"/>
        <c:noMultiLvlLbl val="0"/>
      </c:catAx>
      <c:valAx>
        <c:axId val="17436174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</a:t>
            </a:r>
            <a:r>
              <a:rPr lang="en-IN" baseline="0" dirty="0"/>
              <a:t> </a:t>
            </a:r>
            <a:r>
              <a:rPr lang="en-IN" dirty="0"/>
              <a:t>Precision (Cosine Similarity,</a:t>
            </a:r>
            <a:r>
              <a:rPr lang="en-IN" baseline="0" dirty="0"/>
              <a:t> WOMEN)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(Sheet1!$A$133,Sheet1!$A$134,Sheet1!$A$129,Sheet1!$A$128,Sheet1!$A$131,Sheet1!$A$130,Sheet1!$A$132)</c:f>
              <c:strCache>
                <c:ptCount val="7"/>
                <c:pt idx="0">
                  <c:v>HOG</c:v>
                </c:pt>
                <c:pt idx="1">
                  <c:v>LDN</c:v>
                </c:pt>
                <c:pt idx="2">
                  <c:v>RESNET</c:v>
                </c:pt>
                <c:pt idx="3">
                  <c:v>LBP</c:v>
                </c:pt>
                <c:pt idx="4">
                  <c:v>LDSP</c:v>
                </c:pt>
                <c:pt idx="5">
                  <c:v>VGGNET</c:v>
                </c:pt>
                <c:pt idx="6">
                  <c:v>LTP</c:v>
                </c:pt>
              </c:strCache>
            </c:strRef>
          </c:cat>
          <c:val>
            <c:numRef>
              <c:f>(Sheet1!$B$133,Sheet1!$B$134,Sheet1!$B$129,Sheet1!$B$128,Sheet1!$B$131,Sheet1!$B$130,Sheet1!$B$132)</c:f>
              <c:numCache>
                <c:formatCode>0.00%</c:formatCode>
                <c:ptCount val="7"/>
                <c:pt idx="0">
                  <c:v>6.0100000000000001E-2</c:v>
                </c:pt>
                <c:pt idx="1">
                  <c:v>0.1177</c:v>
                </c:pt>
                <c:pt idx="2">
                  <c:v>7.0400000000000004E-2</c:v>
                </c:pt>
                <c:pt idx="3">
                  <c:v>0.13159999999999999</c:v>
                </c:pt>
                <c:pt idx="4">
                  <c:v>0.1008</c:v>
                </c:pt>
                <c:pt idx="5">
                  <c:v>7.8700000000000006E-2</c:v>
                </c:pt>
                <c:pt idx="6">
                  <c:v>0.16600000000000001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FC-4FAB-AAA5-A3CF501BDE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3209104"/>
        <c:axId val="1047847888"/>
      </c:barChart>
      <c:catAx>
        <c:axId val="1043209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</a:t>
                </a:r>
                <a:r>
                  <a:rPr lang="en-IN" baseline="0"/>
                  <a:t> Algorithm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47888"/>
        <c:crosses val="autoZero"/>
        <c:auto val="1"/>
        <c:lblAlgn val="ctr"/>
        <c:lblOffset val="100"/>
        <c:noMultiLvlLbl val="0"/>
      </c:catAx>
      <c:valAx>
        <c:axId val="1047847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3209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(Cosine Similarity)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(Precision!$P$205,Precision!$R$205,Precision!$S$205,Precision!$T$205)</c:f>
              <c:strCache>
                <c:ptCount val="4"/>
                <c:pt idx="0">
                  <c:v>HOG_LTP</c:v>
                </c:pt>
                <c:pt idx="1">
                  <c:v>RESNET_LTP</c:v>
                </c:pt>
                <c:pt idx="2">
                  <c:v>LDN_LTP</c:v>
                </c:pt>
                <c:pt idx="3">
                  <c:v>VGGNET_LTP</c:v>
                </c:pt>
              </c:strCache>
            </c:strRef>
          </c:cat>
          <c:val>
            <c:numRef>
              <c:f>(Precision!$P$201,Precision!$R$201,Precision!$S$201,Precision!$T$201)</c:f>
              <c:numCache>
                <c:formatCode>0.00%</c:formatCode>
                <c:ptCount val="4"/>
                <c:pt idx="0">
                  <c:v>0.4222222222222225</c:v>
                </c:pt>
                <c:pt idx="1">
                  <c:v>0.41111111111111159</c:v>
                </c:pt>
                <c:pt idx="2">
                  <c:v>0.4323232323232325</c:v>
                </c:pt>
                <c:pt idx="3">
                  <c:v>0.41010101010101052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80-4CB8-9708-6699303F85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8599999"/>
        <c:axId val="318585119"/>
      </c:barChart>
      <c:catAx>
        <c:axId val="3185999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85119"/>
        <c:crosses val="autoZero"/>
        <c:auto val="1"/>
        <c:lblAlgn val="ctr"/>
        <c:lblOffset val="100"/>
        <c:noMultiLvlLbl val="0"/>
      </c:catAx>
      <c:valAx>
        <c:axId val="31858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99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(Euclidean Distance)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(Precision!$Q$205,Precision!$U$205,Precision!$V$205)</c:f>
              <c:strCache>
                <c:ptCount val="3"/>
                <c:pt idx="0">
                  <c:v>HOG_LTP</c:v>
                </c:pt>
                <c:pt idx="1">
                  <c:v>HOG_LDN</c:v>
                </c:pt>
                <c:pt idx="2">
                  <c:v>HOG_LTP_LDN</c:v>
                </c:pt>
              </c:strCache>
            </c:strRef>
          </c:cat>
          <c:val>
            <c:numRef>
              <c:f>(Precision!$Q$201,Precision!$U$201,Precision!$V$201)</c:f>
              <c:numCache>
                <c:formatCode>0.00%</c:formatCode>
                <c:ptCount val="3"/>
                <c:pt idx="0">
                  <c:v>0.29696969696969716</c:v>
                </c:pt>
                <c:pt idx="1">
                  <c:v>0.29696969696969722</c:v>
                </c:pt>
                <c:pt idx="2">
                  <c:v>0.37373737373737403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D8-4223-B1CA-387B34EFA39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92747855"/>
        <c:axId val="1792744975"/>
      </c:barChart>
      <c:catAx>
        <c:axId val="1792747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744975"/>
        <c:crosses val="autoZero"/>
        <c:auto val="1"/>
        <c:lblAlgn val="ctr"/>
        <c:lblOffset val="100"/>
        <c:noMultiLvlLbl val="0"/>
      </c:catAx>
      <c:valAx>
        <c:axId val="179274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74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(Cosine Similarity,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(Precision!$P$205,Precision!$R$205,Precision!$S$205,Precision!$T$205)</c:f>
              <c:strCache>
                <c:ptCount val="4"/>
                <c:pt idx="0">
                  <c:v>HOG_LTP</c:v>
                </c:pt>
                <c:pt idx="1">
                  <c:v>RESNET_LTP</c:v>
                </c:pt>
                <c:pt idx="2">
                  <c:v>LDN_LTP</c:v>
                </c:pt>
                <c:pt idx="3">
                  <c:v>VGGNET_LTP</c:v>
                </c:pt>
              </c:strCache>
            </c:strRef>
          </c:cat>
          <c:val>
            <c:numRef>
              <c:f>(Precision!$P$202,Precision!$R$202,Precision!$S$202,Precision!$T$202)</c:f>
              <c:numCache>
                <c:formatCode>0.00%</c:formatCode>
                <c:ptCount val="4"/>
                <c:pt idx="0">
                  <c:v>0.41</c:v>
                </c:pt>
                <c:pt idx="1">
                  <c:v>0.44399999999999989</c:v>
                </c:pt>
                <c:pt idx="2">
                  <c:v>0.43</c:v>
                </c:pt>
                <c:pt idx="3">
                  <c:v>0.43999999999999984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55-47CB-8472-0261E0E20F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8591359"/>
        <c:axId val="318587519"/>
      </c:barChart>
      <c:catAx>
        <c:axId val="3185913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87519"/>
        <c:crosses val="autoZero"/>
        <c:auto val="1"/>
        <c:lblAlgn val="ctr"/>
        <c:lblOffset val="100"/>
        <c:noMultiLvlLbl val="0"/>
      </c:catAx>
      <c:valAx>
        <c:axId val="318587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8591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(Cosine Similarity, WOMEN)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(Precision!$P$205,Precision!$R$205,Precision!$S$205,Precision!$T$205)</c:f>
              <c:strCache>
                <c:ptCount val="4"/>
                <c:pt idx="0">
                  <c:v>HOG_LTP</c:v>
                </c:pt>
                <c:pt idx="1">
                  <c:v>RESNET_LTP</c:v>
                </c:pt>
                <c:pt idx="2">
                  <c:v>LDN_LTP</c:v>
                </c:pt>
                <c:pt idx="3">
                  <c:v>VGGNET_LTP</c:v>
                </c:pt>
              </c:strCache>
            </c:strRef>
          </c:cat>
          <c:val>
            <c:numRef>
              <c:f>(Precision!$P$203,Precision!$R$203,Precision!$S$203,Precision!$T$203)</c:f>
              <c:numCache>
                <c:formatCode>0.00%</c:formatCode>
                <c:ptCount val="4"/>
                <c:pt idx="0">
                  <c:v>0.4346938775510204</c:v>
                </c:pt>
                <c:pt idx="1">
                  <c:v>0.37755102040816324</c:v>
                </c:pt>
                <c:pt idx="2">
                  <c:v>0.43469387755102062</c:v>
                </c:pt>
                <c:pt idx="3">
                  <c:v>0.37959183673469399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33-4B5C-8FC0-F43C4A3BC10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2927247"/>
        <c:axId val="1882925327"/>
      </c:barChart>
      <c:catAx>
        <c:axId val="1882927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5327"/>
        <c:crosses val="autoZero"/>
        <c:auto val="1"/>
        <c:lblAlgn val="ctr"/>
        <c:lblOffset val="100"/>
        <c:noMultiLvlLbl val="0"/>
      </c:catAx>
      <c:valAx>
        <c:axId val="1882925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Precision (Euclidean Distance,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(Precision!$Q$205,Precision!$U$205,Precision!$V$205)</c:f>
              <c:strCache>
                <c:ptCount val="3"/>
                <c:pt idx="0">
                  <c:v>HOG_LTP</c:v>
                </c:pt>
                <c:pt idx="1">
                  <c:v>HOG_LDN</c:v>
                </c:pt>
                <c:pt idx="2">
                  <c:v>HOG_LTP_LDN</c:v>
                </c:pt>
              </c:strCache>
            </c:strRef>
          </c:cat>
          <c:val>
            <c:numRef>
              <c:f>(Precision!$Q$202,Precision!$U$202,Precision!$V$202)</c:f>
              <c:numCache>
                <c:formatCode>0.00%</c:formatCode>
                <c:ptCount val="3"/>
                <c:pt idx="0">
                  <c:v>0.28199999999999981</c:v>
                </c:pt>
                <c:pt idx="1">
                  <c:v>0.29599999999999993</c:v>
                </c:pt>
                <c:pt idx="2">
                  <c:v>0.36599999999999988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75-4FA7-972A-87B72A7C49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2922927"/>
        <c:axId val="1882926287"/>
      </c:barChart>
      <c:catAx>
        <c:axId val="1882922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6287"/>
        <c:crosses val="autoZero"/>
        <c:auto val="1"/>
        <c:lblAlgn val="ctr"/>
        <c:lblOffset val="100"/>
        <c:noMultiLvlLbl val="0"/>
      </c:catAx>
      <c:valAx>
        <c:axId val="188292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Precision (Euclidean Distance, WOMEN)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(Precision!$Q$205,Precision!$U$205,Precision!$V$205)</c:f>
              <c:strCache>
                <c:ptCount val="3"/>
                <c:pt idx="0">
                  <c:v>HOG_LTP</c:v>
                </c:pt>
                <c:pt idx="1">
                  <c:v>HOG_LDN</c:v>
                </c:pt>
                <c:pt idx="2">
                  <c:v>HOG_LTP_LDN</c:v>
                </c:pt>
              </c:strCache>
            </c:strRef>
          </c:cat>
          <c:val>
            <c:numRef>
              <c:f>(Precision!$Q$203,Precision!$U$203,Precision!$V$203)</c:f>
              <c:numCache>
                <c:formatCode>0.00%</c:formatCode>
                <c:ptCount val="3"/>
                <c:pt idx="0">
                  <c:v>0.31224489795918348</c:v>
                </c:pt>
                <c:pt idx="1">
                  <c:v>0.2979591836734693</c:v>
                </c:pt>
                <c:pt idx="2">
                  <c:v>0.3816326530612244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6-425A-9469-FADEDE4C03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82922927"/>
        <c:axId val="1882926287"/>
      </c:barChart>
      <c:catAx>
        <c:axId val="18829229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Feature Extraction Algorithm Combinations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6287"/>
        <c:crosses val="autoZero"/>
        <c:auto val="1"/>
        <c:lblAlgn val="ctr"/>
        <c:lblOffset val="100"/>
        <c:noMultiLvlLbl val="0"/>
      </c:catAx>
      <c:valAx>
        <c:axId val="1882926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2922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</a:t>
            </a:r>
            <a:r>
              <a:rPr lang="en-IN" baseline="0"/>
              <a:t> Precision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Precision!$A$201</c:f>
              <c:strCache>
                <c:ptCount val="1"/>
                <c:pt idx="0">
                  <c:v>Average Precision: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Precision!$B$204:$V$205</c:f>
              <c:multiLvlStrCache>
                <c:ptCount val="21"/>
                <c:lvl>
                  <c:pt idx="0">
                    <c:v>HOG</c:v>
                  </c:pt>
                  <c:pt idx="2">
                    <c:v>LDN</c:v>
                  </c:pt>
                  <c:pt idx="4">
                    <c:v>RESNET</c:v>
                  </c:pt>
                  <c:pt idx="6">
                    <c:v>LBP</c:v>
                  </c:pt>
                  <c:pt idx="8">
                    <c:v>LDSP</c:v>
                  </c:pt>
                  <c:pt idx="10">
                    <c:v>VGGNET</c:v>
                  </c:pt>
                  <c:pt idx="12">
                    <c:v>LTP</c:v>
                  </c:pt>
                  <c:pt idx="14">
                    <c:v>HOG_LTP</c:v>
                  </c:pt>
                  <c:pt idx="15">
                    <c:v>HOG_LTP</c:v>
                  </c:pt>
                  <c:pt idx="16">
                    <c:v>RESNET_LTP</c:v>
                  </c:pt>
                  <c:pt idx="17">
                    <c:v>LDN_LTP</c:v>
                  </c:pt>
                  <c:pt idx="18">
                    <c:v>VGGNET_LTP</c:v>
                  </c:pt>
                  <c:pt idx="19">
                    <c:v>HOG_LDN</c:v>
                  </c:pt>
                  <c:pt idx="20">
                    <c:v>HOG_LTP_LDN</c:v>
                  </c:pt>
                </c:lvl>
                <c:lvl>
                  <c:pt idx="0">
                    <c:v>Precision (Cosine)</c:v>
                  </c:pt>
                  <c:pt idx="1">
                    <c:v>Precision (Euclidean)</c:v>
                  </c:pt>
                  <c:pt idx="2">
                    <c:v>Precision (Cosine)</c:v>
                  </c:pt>
                  <c:pt idx="3">
                    <c:v>Precision (Euclidean)</c:v>
                  </c:pt>
                  <c:pt idx="4">
                    <c:v>Precision (Cosine)</c:v>
                  </c:pt>
                  <c:pt idx="5">
                    <c:v>Precision (Euclidean)</c:v>
                  </c:pt>
                  <c:pt idx="6">
                    <c:v>Precision (Cosine)</c:v>
                  </c:pt>
                  <c:pt idx="7">
                    <c:v>Precision (Euclidean)</c:v>
                  </c:pt>
                  <c:pt idx="8">
                    <c:v>Precision (Cosine)</c:v>
                  </c:pt>
                  <c:pt idx="9">
                    <c:v>Precision (Euclidean)</c:v>
                  </c:pt>
                  <c:pt idx="10">
                    <c:v>Precision (Cosine)</c:v>
                  </c:pt>
                  <c:pt idx="11">
                    <c:v>Precision (Euclidean)</c:v>
                  </c:pt>
                  <c:pt idx="12">
                    <c:v>Precision (Cosine)</c:v>
                  </c:pt>
                  <c:pt idx="13">
                    <c:v>Precision (Euclidean)</c:v>
                  </c:pt>
                  <c:pt idx="14">
                    <c:v>Precision (Cosine)</c:v>
                  </c:pt>
                  <c:pt idx="15">
                    <c:v>Precision (Euclidean)</c:v>
                  </c:pt>
                  <c:pt idx="16">
                    <c:v>Precision (Cosine)</c:v>
                  </c:pt>
                  <c:pt idx="17">
                    <c:v>Precision (Cosine)</c:v>
                  </c:pt>
                  <c:pt idx="18">
                    <c:v>Precision (Cosine)</c:v>
                  </c:pt>
                  <c:pt idx="19">
                    <c:v>Precision (Euclidean)</c:v>
                  </c:pt>
                  <c:pt idx="20">
                    <c:v>Precision (Euclidean)</c:v>
                  </c:pt>
                </c:lvl>
              </c:multiLvlStrCache>
            </c:multiLvlStrRef>
          </c:cat>
          <c:val>
            <c:numRef>
              <c:f>Precision!$B$201:$V$201</c:f>
              <c:numCache>
                <c:formatCode>0.00%</c:formatCode>
                <c:ptCount val="21"/>
                <c:pt idx="0">
                  <c:v>4.4444444444444439E-2</c:v>
                </c:pt>
                <c:pt idx="1">
                  <c:v>0.7373737373737369</c:v>
                </c:pt>
                <c:pt idx="2">
                  <c:v>0.32222222222222235</c:v>
                </c:pt>
                <c:pt idx="3">
                  <c:v>0.29898989898989925</c:v>
                </c:pt>
                <c:pt idx="4">
                  <c:v>0.1707070707070707</c:v>
                </c:pt>
                <c:pt idx="5">
                  <c:v>0.12222222222222223</c:v>
                </c:pt>
                <c:pt idx="6">
                  <c:v>0.39797979797979838</c:v>
                </c:pt>
                <c:pt idx="7">
                  <c:v>0.26464646464646491</c:v>
                </c:pt>
                <c:pt idx="8">
                  <c:v>0.25454545454545474</c:v>
                </c:pt>
                <c:pt idx="9">
                  <c:v>0.21111111111111117</c:v>
                </c:pt>
                <c:pt idx="10">
                  <c:v>0.2020202020202021</c:v>
                </c:pt>
                <c:pt idx="11">
                  <c:v>0.1434343434343435</c:v>
                </c:pt>
                <c:pt idx="12">
                  <c:v>0.4121212121212125</c:v>
                </c:pt>
                <c:pt idx="13">
                  <c:v>0.30404040404040422</c:v>
                </c:pt>
                <c:pt idx="14">
                  <c:v>0.4222222222222225</c:v>
                </c:pt>
                <c:pt idx="15">
                  <c:v>0.29696969696969716</c:v>
                </c:pt>
                <c:pt idx="16">
                  <c:v>0.41111111111111159</c:v>
                </c:pt>
                <c:pt idx="17">
                  <c:v>0.4323232323232325</c:v>
                </c:pt>
                <c:pt idx="18">
                  <c:v>0.41010101010101052</c:v>
                </c:pt>
                <c:pt idx="19">
                  <c:v>0.29696969696969722</c:v>
                </c:pt>
                <c:pt idx="20">
                  <c:v>0.37373737373737403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B3-4A8A-A577-B7FB4E2F3543}"/>
            </c:ext>
          </c:extLst>
        </c:ser>
        <c:ser>
          <c:idx val="1"/>
          <c:order val="1"/>
          <c:tx>
            <c:strRef>
              <c:f>Precision!$A$202</c:f>
              <c:strCache>
                <c:ptCount val="1"/>
                <c:pt idx="0">
                  <c:v>Average Precision (MEN):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Precision!$B$204:$V$205</c:f>
              <c:multiLvlStrCache>
                <c:ptCount val="21"/>
                <c:lvl>
                  <c:pt idx="0">
                    <c:v>HOG</c:v>
                  </c:pt>
                  <c:pt idx="2">
                    <c:v>LDN</c:v>
                  </c:pt>
                  <c:pt idx="4">
                    <c:v>RESNET</c:v>
                  </c:pt>
                  <c:pt idx="6">
                    <c:v>LBP</c:v>
                  </c:pt>
                  <c:pt idx="8">
                    <c:v>LDSP</c:v>
                  </c:pt>
                  <c:pt idx="10">
                    <c:v>VGGNET</c:v>
                  </c:pt>
                  <c:pt idx="12">
                    <c:v>LTP</c:v>
                  </c:pt>
                  <c:pt idx="14">
                    <c:v>HOG_LTP</c:v>
                  </c:pt>
                  <c:pt idx="15">
                    <c:v>HOG_LTP</c:v>
                  </c:pt>
                  <c:pt idx="16">
                    <c:v>RESNET_LTP</c:v>
                  </c:pt>
                  <c:pt idx="17">
                    <c:v>LDN_LTP</c:v>
                  </c:pt>
                  <c:pt idx="18">
                    <c:v>VGGNET_LTP</c:v>
                  </c:pt>
                  <c:pt idx="19">
                    <c:v>HOG_LDN</c:v>
                  </c:pt>
                  <c:pt idx="20">
                    <c:v>HOG_LTP_LDN</c:v>
                  </c:pt>
                </c:lvl>
                <c:lvl>
                  <c:pt idx="0">
                    <c:v>Precision (Cosine)</c:v>
                  </c:pt>
                  <c:pt idx="1">
                    <c:v>Precision (Euclidean)</c:v>
                  </c:pt>
                  <c:pt idx="2">
                    <c:v>Precision (Cosine)</c:v>
                  </c:pt>
                  <c:pt idx="3">
                    <c:v>Precision (Euclidean)</c:v>
                  </c:pt>
                  <c:pt idx="4">
                    <c:v>Precision (Cosine)</c:v>
                  </c:pt>
                  <c:pt idx="5">
                    <c:v>Precision (Euclidean)</c:v>
                  </c:pt>
                  <c:pt idx="6">
                    <c:v>Precision (Cosine)</c:v>
                  </c:pt>
                  <c:pt idx="7">
                    <c:v>Precision (Euclidean)</c:v>
                  </c:pt>
                  <c:pt idx="8">
                    <c:v>Precision (Cosine)</c:v>
                  </c:pt>
                  <c:pt idx="9">
                    <c:v>Precision (Euclidean)</c:v>
                  </c:pt>
                  <c:pt idx="10">
                    <c:v>Precision (Cosine)</c:v>
                  </c:pt>
                  <c:pt idx="11">
                    <c:v>Precision (Euclidean)</c:v>
                  </c:pt>
                  <c:pt idx="12">
                    <c:v>Precision (Cosine)</c:v>
                  </c:pt>
                  <c:pt idx="13">
                    <c:v>Precision (Euclidean)</c:v>
                  </c:pt>
                  <c:pt idx="14">
                    <c:v>Precision (Cosine)</c:v>
                  </c:pt>
                  <c:pt idx="15">
                    <c:v>Precision (Euclidean)</c:v>
                  </c:pt>
                  <c:pt idx="16">
                    <c:v>Precision (Cosine)</c:v>
                  </c:pt>
                  <c:pt idx="17">
                    <c:v>Precision (Cosine)</c:v>
                  </c:pt>
                  <c:pt idx="18">
                    <c:v>Precision (Cosine)</c:v>
                  </c:pt>
                  <c:pt idx="19">
                    <c:v>Precision (Euclidean)</c:v>
                  </c:pt>
                  <c:pt idx="20">
                    <c:v>Precision (Euclidean)</c:v>
                  </c:pt>
                </c:lvl>
              </c:multiLvlStrCache>
            </c:multiLvlStrRef>
          </c:cat>
          <c:val>
            <c:numRef>
              <c:f>Precision!$B$202:$V$202</c:f>
              <c:numCache>
                <c:formatCode>0.00%</c:formatCode>
                <c:ptCount val="21"/>
                <c:pt idx="0">
                  <c:v>8.0000000000000016E-2</c:v>
                </c:pt>
                <c:pt idx="1">
                  <c:v>0.80999999999999972</c:v>
                </c:pt>
                <c:pt idx="2">
                  <c:v>0.27799999999999986</c:v>
                </c:pt>
                <c:pt idx="3">
                  <c:v>0.28799999999999998</c:v>
                </c:pt>
                <c:pt idx="4">
                  <c:v>0.25800000000000001</c:v>
                </c:pt>
                <c:pt idx="5">
                  <c:v>0.24200000000000002</c:v>
                </c:pt>
                <c:pt idx="6">
                  <c:v>0.434</c:v>
                </c:pt>
                <c:pt idx="7">
                  <c:v>0.29199999999999987</c:v>
                </c:pt>
                <c:pt idx="8">
                  <c:v>0.23799999999999991</c:v>
                </c:pt>
                <c:pt idx="9">
                  <c:v>0.21999999999999997</c:v>
                </c:pt>
                <c:pt idx="10">
                  <c:v>0.35000000000000009</c:v>
                </c:pt>
                <c:pt idx="11">
                  <c:v>0.28400000000000014</c:v>
                </c:pt>
                <c:pt idx="12">
                  <c:v>0.41000000000000009</c:v>
                </c:pt>
                <c:pt idx="13">
                  <c:v>0.28799999999999976</c:v>
                </c:pt>
                <c:pt idx="14">
                  <c:v>0.41</c:v>
                </c:pt>
                <c:pt idx="15">
                  <c:v>0.28199999999999981</c:v>
                </c:pt>
                <c:pt idx="16">
                  <c:v>0.44399999999999989</c:v>
                </c:pt>
                <c:pt idx="17">
                  <c:v>0.43</c:v>
                </c:pt>
                <c:pt idx="18">
                  <c:v>0.43999999999999984</c:v>
                </c:pt>
                <c:pt idx="19">
                  <c:v>0.29599999999999993</c:v>
                </c:pt>
                <c:pt idx="20">
                  <c:v>0.36599999999999988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B3-4A8A-A577-B7FB4E2F3543}"/>
            </c:ext>
          </c:extLst>
        </c:ser>
        <c:ser>
          <c:idx val="2"/>
          <c:order val="2"/>
          <c:tx>
            <c:strRef>
              <c:f>Precision!$A$203</c:f>
              <c:strCache>
                <c:ptCount val="1"/>
                <c:pt idx="0">
                  <c:v>Average Precision (WOMEN):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Precision!$B$204:$V$205</c:f>
              <c:multiLvlStrCache>
                <c:ptCount val="21"/>
                <c:lvl>
                  <c:pt idx="0">
                    <c:v>HOG</c:v>
                  </c:pt>
                  <c:pt idx="2">
                    <c:v>LDN</c:v>
                  </c:pt>
                  <c:pt idx="4">
                    <c:v>RESNET</c:v>
                  </c:pt>
                  <c:pt idx="6">
                    <c:v>LBP</c:v>
                  </c:pt>
                  <c:pt idx="8">
                    <c:v>LDSP</c:v>
                  </c:pt>
                  <c:pt idx="10">
                    <c:v>VGGNET</c:v>
                  </c:pt>
                  <c:pt idx="12">
                    <c:v>LTP</c:v>
                  </c:pt>
                  <c:pt idx="14">
                    <c:v>HOG_LTP</c:v>
                  </c:pt>
                  <c:pt idx="15">
                    <c:v>HOG_LTP</c:v>
                  </c:pt>
                  <c:pt idx="16">
                    <c:v>RESNET_LTP</c:v>
                  </c:pt>
                  <c:pt idx="17">
                    <c:v>LDN_LTP</c:v>
                  </c:pt>
                  <c:pt idx="18">
                    <c:v>VGGNET_LTP</c:v>
                  </c:pt>
                  <c:pt idx="19">
                    <c:v>HOG_LDN</c:v>
                  </c:pt>
                  <c:pt idx="20">
                    <c:v>HOG_LTP_LDN</c:v>
                  </c:pt>
                </c:lvl>
                <c:lvl>
                  <c:pt idx="0">
                    <c:v>Precision (Cosine)</c:v>
                  </c:pt>
                  <c:pt idx="1">
                    <c:v>Precision (Euclidean)</c:v>
                  </c:pt>
                  <c:pt idx="2">
                    <c:v>Precision (Cosine)</c:v>
                  </c:pt>
                  <c:pt idx="3">
                    <c:v>Precision (Euclidean)</c:v>
                  </c:pt>
                  <c:pt idx="4">
                    <c:v>Precision (Cosine)</c:v>
                  </c:pt>
                  <c:pt idx="5">
                    <c:v>Precision (Euclidean)</c:v>
                  </c:pt>
                  <c:pt idx="6">
                    <c:v>Precision (Cosine)</c:v>
                  </c:pt>
                  <c:pt idx="7">
                    <c:v>Precision (Euclidean)</c:v>
                  </c:pt>
                  <c:pt idx="8">
                    <c:v>Precision (Cosine)</c:v>
                  </c:pt>
                  <c:pt idx="9">
                    <c:v>Precision (Euclidean)</c:v>
                  </c:pt>
                  <c:pt idx="10">
                    <c:v>Precision (Cosine)</c:v>
                  </c:pt>
                  <c:pt idx="11">
                    <c:v>Precision (Euclidean)</c:v>
                  </c:pt>
                  <c:pt idx="12">
                    <c:v>Precision (Cosine)</c:v>
                  </c:pt>
                  <c:pt idx="13">
                    <c:v>Precision (Euclidean)</c:v>
                  </c:pt>
                  <c:pt idx="14">
                    <c:v>Precision (Cosine)</c:v>
                  </c:pt>
                  <c:pt idx="15">
                    <c:v>Precision (Euclidean)</c:v>
                  </c:pt>
                  <c:pt idx="16">
                    <c:v>Precision (Cosine)</c:v>
                  </c:pt>
                  <c:pt idx="17">
                    <c:v>Precision (Cosine)</c:v>
                  </c:pt>
                  <c:pt idx="18">
                    <c:v>Precision (Cosine)</c:v>
                  </c:pt>
                  <c:pt idx="19">
                    <c:v>Precision (Euclidean)</c:v>
                  </c:pt>
                  <c:pt idx="20">
                    <c:v>Precision (Euclidean)</c:v>
                  </c:pt>
                </c:lvl>
              </c:multiLvlStrCache>
            </c:multiLvlStrRef>
          </c:cat>
          <c:val>
            <c:numRef>
              <c:f>Precision!$B$203:$V$203</c:f>
              <c:numCache>
                <c:formatCode>0.00%</c:formatCode>
                <c:ptCount val="21"/>
                <c:pt idx="0">
                  <c:v>8.1632653061224497E-3</c:v>
                </c:pt>
                <c:pt idx="1">
                  <c:v>0.66326530612244883</c:v>
                </c:pt>
                <c:pt idx="2">
                  <c:v>0.36734693877551045</c:v>
                </c:pt>
                <c:pt idx="3">
                  <c:v>0.31020408163265289</c:v>
                </c:pt>
                <c:pt idx="4">
                  <c:v>8.1632653061224483E-2</c:v>
                </c:pt>
                <c:pt idx="5">
                  <c:v>0</c:v>
                </c:pt>
                <c:pt idx="6">
                  <c:v>0.3612244897959182</c:v>
                </c:pt>
                <c:pt idx="7">
                  <c:v>0.23673469387755083</c:v>
                </c:pt>
                <c:pt idx="8">
                  <c:v>0.27142857142857124</c:v>
                </c:pt>
                <c:pt idx="9">
                  <c:v>0.20204081632653051</c:v>
                </c:pt>
                <c:pt idx="10">
                  <c:v>5.1020408163265314E-2</c:v>
                </c:pt>
                <c:pt idx="11">
                  <c:v>0</c:v>
                </c:pt>
                <c:pt idx="12">
                  <c:v>0.41428571428571437</c:v>
                </c:pt>
                <c:pt idx="13">
                  <c:v>0.32040816326530586</c:v>
                </c:pt>
                <c:pt idx="14">
                  <c:v>0.4346938775510204</c:v>
                </c:pt>
                <c:pt idx="15">
                  <c:v>0.31224489795918348</c:v>
                </c:pt>
                <c:pt idx="16">
                  <c:v>0.37755102040816324</c:v>
                </c:pt>
                <c:pt idx="17">
                  <c:v>0.43469387755102062</c:v>
                </c:pt>
                <c:pt idx="18">
                  <c:v>0.37959183673469399</c:v>
                </c:pt>
                <c:pt idx="19">
                  <c:v>0.2979591836734693</c:v>
                </c:pt>
                <c:pt idx="20">
                  <c:v>0.3816326530612244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B3-4A8A-A577-B7FB4E2F35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153407"/>
        <c:axId val="418175487"/>
      </c:barChart>
      <c:catAx>
        <c:axId val="4181534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Feature Extraction Algorithms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75487"/>
        <c:crosses val="autoZero"/>
        <c:auto val="1"/>
        <c:lblAlgn val="ctr"/>
        <c:lblOffset val="100"/>
        <c:noMultiLvlLbl val="1"/>
      </c:catAx>
      <c:valAx>
        <c:axId val="418175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5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(Cosine Similarity)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(Sheet1!$A$36,Sheet1!$A$37,Sheet1!$A$32,Sheet1!$A$31,Sheet1!$A$34,Sheet1!$A$33,Sheet1!$A$35)</c:f>
              <c:strCache>
                <c:ptCount val="7"/>
                <c:pt idx="0">
                  <c:v>HOG </c:v>
                </c:pt>
                <c:pt idx="1">
                  <c:v>LDN </c:v>
                </c:pt>
                <c:pt idx="2">
                  <c:v>RESNET </c:v>
                </c:pt>
                <c:pt idx="3">
                  <c:v>LBP </c:v>
                </c:pt>
                <c:pt idx="4">
                  <c:v>LDSP </c:v>
                </c:pt>
                <c:pt idx="5">
                  <c:v>VGGNET </c:v>
                </c:pt>
                <c:pt idx="6">
                  <c:v>LTP </c:v>
                </c:pt>
              </c:strCache>
            </c:strRef>
          </c:cat>
          <c:val>
            <c:numRef>
              <c:f>(Sheet1!$B$36,Sheet1!$B$37,Sheet1!$B$32,Sheet1!$B$31,Sheet1!$B$34,Sheet1!$B$33,Sheet1!$B$35)</c:f>
              <c:numCache>
                <c:formatCode>0.00%</c:formatCode>
                <c:ptCount val="7"/>
                <c:pt idx="0">
                  <c:v>5.5500000000000001E-2</c:v>
                </c:pt>
                <c:pt idx="1">
                  <c:v>0.1153</c:v>
                </c:pt>
                <c:pt idx="2">
                  <c:v>7.0400000000000004E-2</c:v>
                </c:pt>
                <c:pt idx="3">
                  <c:v>0.12839999999999999</c:v>
                </c:pt>
                <c:pt idx="4">
                  <c:v>9.7000000000000003E-2</c:v>
                </c:pt>
                <c:pt idx="5">
                  <c:v>8.7800000000000003E-2</c:v>
                </c:pt>
                <c:pt idx="6">
                  <c:v>0.15890000000000001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F9-43EC-862B-2A11B9E79E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8073072"/>
        <c:axId val="1040277584"/>
      </c:barChart>
      <c:catAx>
        <c:axId val="1338073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0277584"/>
        <c:crosses val="autoZero"/>
        <c:auto val="1"/>
        <c:lblAlgn val="ctr"/>
        <c:lblOffset val="100"/>
        <c:noMultiLvlLbl val="0"/>
      </c:catAx>
      <c:valAx>
        <c:axId val="104027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3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</a:t>
            </a:r>
            <a:r>
              <a:rPr lang="en-IN" baseline="0" dirty="0"/>
              <a:t> (</a:t>
            </a:r>
            <a:r>
              <a:rPr lang="en-IN" dirty="0"/>
              <a:t>Euclidean Distance)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(Sheet1!$A$15,Sheet1!$A$16,Sheet1!$A$12,Sheet1!$A$13,Sheet1!$A$14)</c:f>
              <c:strCache>
                <c:ptCount val="5"/>
                <c:pt idx="0">
                  <c:v>HOG </c:v>
                </c:pt>
                <c:pt idx="1">
                  <c:v>LDN </c:v>
                </c:pt>
                <c:pt idx="2">
                  <c:v>LBP </c:v>
                </c:pt>
                <c:pt idx="3">
                  <c:v>LDSP </c:v>
                </c:pt>
                <c:pt idx="4">
                  <c:v>LTP </c:v>
                </c:pt>
              </c:strCache>
            </c:strRef>
          </c:cat>
          <c:val>
            <c:numRef>
              <c:f>(Sheet1!$B$15,Sheet1!$B$16,Sheet1!$B$12,Sheet1!$B$13,Sheet1!$B$14)</c:f>
              <c:numCache>
                <c:formatCode>0.00%</c:formatCode>
                <c:ptCount val="5"/>
                <c:pt idx="0">
                  <c:v>0.24610000000000001</c:v>
                </c:pt>
                <c:pt idx="1">
                  <c:v>0.1021</c:v>
                </c:pt>
                <c:pt idx="2">
                  <c:v>0.1101</c:v>
                </c:pt>
                <c:pt idx="3">
                  <c:v>8.2299999999999998E-2</c:v>
                </c:pt>
                <c:pt idx="4">
                  <c:v>0.1376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A5-46C1-97E3-D60B55732C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8231376"/>
        <c:axId val="913741216"/>
      </c:barChart>
      <c:catAx>
        <c:axId val="1048231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3741216"/>
        <c:crosses val="autoZero"/>
        <c:auto val="1"/>
        <c:lblAlgn val="ctr"/>
        <c:lblOffset val="100"/>
        <c:noMultiLvlLbl val="0"/>
      </c:catAx>
      <c:valAx>
        <c:axId val="913741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23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</a:t>
            </a:r>
            <a:r>
              <a:rPr lang="en-GB" baseline="0" dirty="0"/>
              <a:t> (Euclidean Distance)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Precision!$A$201</c:f>
              <c:strCache>
                <c:ptCount val="1"/>
                <c:pt idx="0">
                  <c:v>Average Precision: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(Precision!$B$205,Precision!$D$205,Precision!$H$205,Precision!$J$205,Precision!$N$205)</c:f>
              <c:strCache>
                <c:ptCount val="5"/>
                <c:pt idx="0">
                  <c:v>HOG</c:v>
                </c:pt>
                <c:pt idx="1">
                  <c:v>LDN</c:v>
                </c:pt>
                <c:pt idx="2">
                  <c:v>LBP</c:v>
                </c:pt>
                <c:pt idx="3">
                  <c:v>LDSP</c:v>
                </c:pt>
                <c:pt idx="4">
                  <c:v>LTP</c:v>
                </c:pt>
              </c:strCache>
              <c:extLst/>
            </c:strRef>
          </c:cat>
          <c:val>
            <c:numRef>
              <c:f>(Precision!$C$201,Precision!$E$201,Precision!$I$201,Precision!$K$201,Precision!$O$201)</c:f>
              <c:numCache>
                <c:formatCode>0.00%</c:formatCode>
                <c:ptCount val="5"/>
                <c:pt idx="0">
                  <c:v>0.7373737373737369</c:v>
                </c:pt>
                <c:pt idx="1">
                  <c:v>0.29898989898989925</c:v>
                </c:pt>
                <c:pt idx="2">
                  <c:v>0.26464646464646491</c:v>
                </c:pt>
                <c:pt idx="3">
                  <c:v>0.21111111111111117</c:v>
                </c:pt>
                <c:pt idx="4">
                  <c:v>0.30404040404040422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C17-41D0-B56B-2C098F5BF4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615551"/>
        <c:axId val="1743616031"/>
      </c:barChart>
      <c:catAx>
        <c:axId val="1743615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</a:t>
                </a:r>
                <a:r>
                  <a:rPr lang="en-GB" baseline="0"/>
                  <a:t> Extraction Algorithm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6031"/>
        <c:crosses val="autoZero"/>
        <c:auto val="1"/>
        <c:lblAlgn val="ctr"/>
        <c:lblOffset val="100"/>
        <c:noMultiLvlLbl val="0"/>
      </c:catAx>
      <c:valAx>
        <c:axId val="174361603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5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 Precision (Euclidean Distance,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(Sheet1!$A$62,Sheet1!$A$63,Sheet1!$A$59,Sheet1!$A$60,Sheet1!$A$61)</c:f>
              <c:strCache>
                <c:ptCount val="5"/>
                <c:pt idx="0">
                  <c:v>HOG</c:v>
                </c:pt>
                <c:pt idx="1">
                  <c:v>LDN</c:v>
                </c:pt>
                <c:pt idx="2">
                  <c:v>LBP</c:v>
                </c:pt>
                <c:pt idx="3">
                  <c:v>LDSP</c:v>
                </c:pt>
                <c:pt idx="4">
                  <c:v>LTP</c:v>
                </c:pt>
              </c:strCache>
            </c:strRef>
          </c:cat>
          <c:val>
            <c:numRef>
              <c:f>(Sheet1!$B$62,Sheet1!$B$63,Sheet1!$B$59,Sheet1!$B$60,Sheet1!$B$61)</c:f>
              <c:numCache>
                <c:formatCode>0.00%</c:formatCode>
                <c:ptCount val="5"/>
                <c:pt idx="0">
                  <c:v>0.26590000000000003</c:v>
                </c:pt>
                <c:pt idx="1">
                  <c:v>6.8199999999999997E-2</c:v>
                </c:pt>
                <c:pt idx="2">
                  <c:v>5.45E-2</c:v>
                </c:pt>
                <c:pt idx="3">
                  <c:v>4.3200000000000002E-2</c:v>
                </c:pt>
                <c:pt idx="4">
                  <c:v>4.5499999999999999E-2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F6-40F0-B8AC-62377713F7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48483040"/>
        <c:axId val="1348493600"/>
      </c:barChart>
      <c:catAx>
        <c:axId val="1348483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93600"/>
        <c:crosses val="autoZero"/>
        <c:auto val="1"/>
        <c:lblAlgn val="ctr"/>
        <c:lblOffset val="100"/>
        <c:noMultiLvlLbl val="0"/>
      </c:catAx>
      <c:valAx>
        <c:axId val="134849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84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 (Euclidean Distance,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Precision!$A$202</c:f>
              <c:strCache>
                <c:ptCount val="1"/>
                <c:pt idx="0">
                  <c:v>Average Precision (MEN):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(Precision!$B$205,Precision!$D$205,Precision!$H$205,Precision!$J$205,Precision!$N$205)</c:f>
              <c:strCache>
                <c:ptCount val="5"/>
                <c:pt idx="0">
                  <c:v>HOG</c:v>
                </c:pt>
                <c:pt idx="1">
                  <c:v>LDN</c:v>
                </c:pt>
                <c:pt idx="2">
                  <c:v>LBP</c:v>
                </c:pt>
                <c:pt idx="3">
                  <c:v>LDSP</c:v>
                </c:pt>
                <c:pt idx="4">
                  <c:v>LTP</c:v>
                </c:pt>
              </c:strCache>
              <c:extLst/>
            </c:strRef>
          </c:cat>
          <c:val>
            <c:numRef>
              <c:f>(Precision!$C$202,Precision!$E$202,Precision!$I$202,Precision!$K$202,Precision!$O$202)</c:f>
              <c:numCache>
                <c:formatCode>0.00%</c:formatCode>
                <c:ptCount val="5"/>
                <c:pt idx="0">
                  <c:v>0.80999999999999972</c:v>
                </c:pt>
                <c:pt idx="1">
                  <c:v>0.28799999999999998</c:v>
                </c:pt>
                <c:pt idx="2">
                  <c:v>0.29199999999999987</c:v>
                </c:pt>
                <c:pt idx="3">
                  <c:v>0.21999999999999997</c:v>
                </c:pt>
                <c:pt idx="4">
                  <c:v>0.28799999999999976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F8B-44BB-B21D-277F577A7B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612671"/>
        <c:axId val="1743617471"/>
      </c:barChart>
      <c:catAx>
        <c:axId val="1743612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7471"/>
        <c:crosses val="autoZero"/>
        <c:auto val="1"/>
        <c:lblAlgn val="ctr"/>
        <c:lblOffset val="100"/>
        <c:noMultiLvlLbl val="0"/>
      </c:catAx>
      <c:valAx>
        <c:axId val="17436174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 Precision (Cosine Similarity,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Precision!$A$202</c:f>
              <c:strCache>
                <c:ptCount val="1"/>
                <c:pt idx="0">
                  <c:v>Average Precision (MEN):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(Precision!$B$205,Precision!$D$205,Precision!$F$205,Precision!$H$205,Precision!$J$205,Precision!$L$205,Precision!$N$205)</c:f>
              <c:strCache>
                <c:ptCount val="7"/>
                <c:pt idx="0">
                  <c:v>HOG</c:v>
                </c:pt>
                <c:pt idx="1">
                  <c:v>LDN</c:v>
                </c:pt>
                <c:pt idx="2">
                  <c:v>RESNET</c:v>
                </c:pt>
                <c:pt idx="3">
                  <c:v>LBP</c:v>
                </c:pt>
                <c:pt idx="4">
                  <c:v>LDSP</c:v>
                </c:pt>
                <c:pt idx="5">
                  <c:v>VGGNET</c:v>
                </c:pt>
                <c:pt idx="6">
                  <c:v>LTP</c:v>
                </c:pt>
              </c:strCache>
            </c:strRef>
          </c:cat>
          <c:val>
            <c:numRef>
              <c:f>(Precision!$B$202,Precision!$D$202,Precision!$F$202,Precision!$H$202,Precision!$J$202,Precision!$L$202,Precision!$N$202)</c:f>
              <c:numCache>
                <c:formatCode>0.00%</c:formatCode>
                <c:ptCount val="7"/>
                <c:pt idx="0">
                  <c:v>8.0000000000000016E-2</c:v>
                </c:pt>
                <c:pt idx="1">
                  <c:v>0.27799999999999986</c:v>
                </c:pt>
                <c:pt idx="2">
                  <c:v>0.25800000000000001</c:v>
                </c:pt>
                <c:pt idx="3">
                  <c:v>0.434</c:v>
                </c:pt>
                <c:pt idx="4">
                  <c:v>0.23799999999999991</c:v>
                </c:pt>
                <c:pt idx="5">
                  <c:v>0.35000000000000009</c:v>
                </c:pt>
                <c:pt idx="6">
                  <c:v>0.41000000000000009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32-46E1-B337-A88A88EA96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43612671"/>
        <c:axId val="1743617471"/>
      </c:barChart>
      <c:catAx>
        <c:axId val="1743612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7471"/>
        <c:crosses val="autoZero"/>
        <c:auto val="1"/>
        <c:lblAlgn val="ctr"/>
        <c:lblOffset val="100"/>
        <c:noMultiLvlLbl val="0"/>
      </c:catAx>
      <c:valAx>
        <c:axId val="174361747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3612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</a:t>
            </a:r>
            <a:r>
              <a:rPr lang="en-IN" baseline="0" dirty="0"/>
              <a:t> </a:t>
            </a:r>
            <a:r>
              <a:rPr lang="en-IN" dirty="0"/>
              <a:t>Precision (Cosine Similarity, 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(Sheet1!$A$106,Sheet1!$A$107,Sheet1!$A$102,Sheet1!$A$101,Sheet1!$A$104,Sheet1!$A$103,Sheet1!$A$105)</c:f>
              <c:strCache>
                <c:ptCount val="7"/>
                <c:pt idx="0">
                  <c:v>HOG</c:v>
                </c:pt>
                <c:pt idx="1">
                  <c:v>LDN</c:v>
                </c:pt>
                <c:pt idx="2">
                  <c:v>RESNET</c:v>
                </c:pt>
                <c:pt idx="3">
                  <c:v>LBP</c:v>
                </c:pt>
                <c:pt idx="4">
                  <c:v>LDSP</c:v>
                </c:pt>
                <c:pt idx="5">
                  <c:v>VGGNET</c:v>
                </c:pt>
                <c:pt idx="6">
                  <c:v>LTP</c:v>
                </c:pt>
              </c:strCache>
            </c:strRef>
          </c:cat>
          <c:val>
            <c:numRef>
              <c:f>(Sheet1!$B$106,Sheet1!$B$107,Sheet1!$B$102,Sheet1!$B$101,Sheet1!$B$104,Sheet1!$B$103,Sheet1!$B$105)</c:f>
              <c:numCache>
                <c:formatCode>0.00%</c:formatCode>
                <c:ptCount val="7"/>
                <c:pt idx="0">
                  <c:v>9.1000000000000004E-3</c:v>
                </c:pt>
                <c:pt idx="1">
                  <c:v>9.0899999999999995E-2</c:v>
                </c:pt>
                <c:pt idx="2">
                  <c:v>7.0499999999999993E-2</c:v>
                </c:pt>
                <c:pt idx="3">
                  <c:v>9.5500000000000002E-2</c:v>
                </c:pt>
                <c:pt idx="4">
                  <c:v>5.91E-2</c:v>
                </c:pt>
                <c:pt idx="5">
                  <c:v>0.17949999999999999</c:v>
                </c:pt>
                <c:pt idx="6">
                  <c:v>8.6400000000000005E-2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63-44A3-AA84-EFB232E1E4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7838240"/>
        <c:axId val="1047835840"/>
      </c:barChart>
      <c:catAx>
        <c:axId val="1047838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35840"/>
        <c:crosses val="autoZero"/>
        <c:auto val="1"/>
        <c:lblAlgn val="ctr"/>
        <c:lblOffset val="100"/>
        <c:noMultiLvlLbl val="0"/>
      </c:catAx>
      <c:valAx>
        <c:axId val="104783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83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Precision (Euclidean Distance, WOMEN)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(Sheet1!$A$84,Sheet1!$A$85,Sheet1!$A$81,Sheet1!$A$82,Sheet1!$A$83)</c:f>
              <c:strCache>
                <c:ptCount val="5"/>
                <c:pt idx="0">
                  <c:v>HOG</c:v>
                </c:pt>
                <c:pt idx="1">
                  <c:v>LDN</c:v>
                </c:pt>
                <c:pt idx="2">
                  <c:v>LBP</c:v>
                </c:pt>
                <c:pt idx="3">
                  <c:v>LDSP</c:v>
                </c:pt>
                <c:pt idx="4">
                  <c:v>LTP</c:v>
                </c:pt>
              </c:strCache>
            </c:strRef>
          </c:cat>
          <c:val>
            <c:numRef>
              <c:f>(Sheet1!$B$84,Sheet1!$B$85,Sheet1!$B$81,Sheet1!$B$82,Sheet1!$B$83)</c:f>
              <c:numCache>
                <c:formatCode>0.00%</c:formatCode>
                <c:ptCount val="5"/>
                <c:pt idx="0">
                  <c:v>0.24410000000000001</c:v>
                </c:pt>
                <c:pt idx="1">
                  <c:v>0.1055</c:v>
                </c:pt>
                <c:pt idx="2">
                  <c:v>0.11559999999999999</c:v>
                </c:pt>
                <c:pt idx="3">
                  <c:v>8.6199999999999999E-2</c:v>
                </c:pt>
                <c:pt idx="4">
                  <c:v>0.1467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0-4175-962E-D58CB4B2F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38068752"/>
        <c:axId val="1338072112"/>
      </c:barChart>
      <c:catAx>
        <c:axId val="1338068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Feature Extraction Algorithm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2112"/>
        <c:crosses val="autoZero"/>
        <c:auto val="1"/>
        <c:lblAlgn val="ctr"/>
        <c:lblOffset val="100"/>
        <c:noMultiLvlLbl val="0"/>
      </c:catAx>
      <c:valAx>
        <c:axId val="133807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68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50313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8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3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3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43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5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9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9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1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28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F7F417E-0190-4A77-88F5-E80736F24E4D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BC7A921-B567-4978-B538-FEFAC6E058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6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75FC-94ED-1771-CC22-BF8293C2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PRECISION CALCULATION UPDATED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D08F-AB11-AC93-7357-36A8FCE21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7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4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(MEN)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7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(WOMEN)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6A1E366-D0BE-9705-9FED-133D024C9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7499051"/>
              </p:ext>
            </p:extLst>
          </p:nvPr>
        </p:nvGraphicFramePr>
        <p:xfrm>
          <a:off x="5377344" y="1"/>
          <a:ext cx="5919834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070359-6E64-4759-AD17-6ACDD35374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437269"/>
              </p:ext>
            </p:extLst>
          </p:nvPr>
        </p:nvGraphicFramePr>
        <p:xfrm>
          <a:off x="5377345" y="3467779"/>
          <a:ext cx="5919834" cy="3390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A182BE-A110-B838-442E-C9A2019A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620633"/>
              </p:ext>
            </p:extLst>
          </p:nvPr>
        </p:nvGraphicFramePr>
        <p:xfrm>
          <a:off x="0" y="947956"/>
          <a:ext cx="11283193" cy="5910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1EBA88-D2F1-E49D-2226-D3CA9E7C23B1}"/>
              </a:ext>
            </a:extLst>
          </p:cNvPr>
          <p:cNvSpPr txBox="1"/>
          <p:nvPr/>
        </p:nvSpPr>
        <p:spPr>
          <a:xfrm>
            <a:off x="4622333" y="27253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Overall Precision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00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3AD6AE1-2EBB-42DC-467E-89240FED99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702882"/>
              </p:ext>
            </p:extLst>
          </p:nvPr>
        </p:nvGraphicFramePr>
        <p:xfrm>
          <a:off x="4409387" y="0"/>
          <a:ext cx="6820678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6B55741-F02A-F39D-9156-759F8E201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49584"/>
              </p:ext>
            </p:extLst>
          </p:nvPr>
        </p:nvGraphicFramePr>
        <p:xfrm>
          <a:off x="4409387" y="3441926"/>
          <a:ext cx="6899315" cy="341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983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BA23A6-6D6D-C6B9-8B13-0C5120146C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138982"/>
              </p:ext>
            </p:extLst>
          </p:nvPr>
        </p:nvGraphicFramePr>
        <p:xfrm>
          <a:off x="4357396" y="3467778"/>
          <a:ext cx="6950203" cy="33902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3C065EC-9D8B-DED5-AD97-518C6E1FF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363071"/>
              </p:ext>
            </p:extLst>
          </p:nvPr>
        </p:nvGraphicFramePr>
        <p:xfrm>
          <a:off x="4357397" y="0"/>
          <a:ext cx="695020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17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C099AB4-7F46-14FE-CB33-FCA6F9796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773557"/>
              </p:ext>
            </p:extLst>
          </p:nvPr>
        </p:nvGraphicFramePr>
        <p:xfrm>
          <a:off x="4800794" y="3454852"/>
          <a:ext cx="6498577" cy="3401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BAE47C-D6BD-40EE-92BD-9157A6F1F4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492350"/>
              </p:ext>
            </p:extLst>
          </p:nvPr>
        </p:nvGraphicFramePr>
        <p:xfrm>
          <a:off x="4800794" y="0"/>
          <a:ext cx="6498577" cy="345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024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BA7248B-48DA-65BD-98A2-FD2C90D29C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826173"/>
              </p:ext>
            </p:extLst>
          </p:nvPr>
        </p:nvGraphicFramePr>
        <p:xfrm>
          <a:off x="4861249" y="0"/>
          <a:ext cx="6438122" cy="3428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3010E0-E961-4FE5-4698-D477A504C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636414"/>
              </p:ext>
            </p:extLst>
          </p:nvPr>
        </p:nvGraphicFramePr>
        <p:xfrm>
          <a:off x="4861249" y="3441926"/>
          <a:ext cx="6438122" cy="340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404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453B412-839D-0B0F-D1F3-22510F0566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192171"/>
              </p:ext>
            </p:extLst>
          </p:nvPr>
        </p:nvGraphicFramePr>
        <p:xfrm>
          <a:off x="4674638" y="3429000"/>
          <a:ext cx="6624734" cy="341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8D3B314-F47F-4C6F-A8FB-B9F3EA06A8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6728136"/>
              </p:ext>
            </p:extLst>
          </p:nvPr>
        </p:nvGraphicFramePr>
        <p:xfrm>
          <a:off x="4674638" y="0"/>
          <a:ext cx="6624734" cy="341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23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Dataset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Previous Dataset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8E7241F-D0BB-46B4-B603-11A5A9C3D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21223"/>
              </p:ext>
            </p:extLst>
          </p:nvPr>
        </p:nvGraphicFramePr>
        <p:xfrm>
          <a:off x="4665306" y="0"/>
          <a:ext cx="6640740" cy="341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E5BCDEC-F82E-7884-570B-9304EE203C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337706"/>
              </p:ext>
            </p:extLst>
          </p:nvPr>
        </p:nvGraphicFramePr>
        <p:xfrm>
          <a:off x="4665306" y="3454852"/>
          <a:ext cx="6643850" cy="3403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200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7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(COSINE)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340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(EUCLIDEAN)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E4B87F-9BD5-9F55-249F-4CB2BB0C6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274942"/>
              </p:ext>
            </p:extLst>
          </p:nvPr>
        </p:nvGraphicFramePr>
        <p:xfrm>
          <a:off x="5108896" y="1"/>
          <a:ext cx="6191076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06BEFB2-9CB0-47D5-EAD8-7AB9682029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035082"/>
              </p:ext>
            </p:extLst>
          </p:nvPr>
        </p:nvGraphicFramePr>
        <p:xfrm>
          <a:off x="5108897" y="3454851"/>
          <a:ext cx="6191076" cy="3403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337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61035B-BFFD-982B-44F2-BAE60BB51B8D}"/>
              </a:ext>
            </a:extLst>
          </p:cNvPr>
          <p:cNvSpPr txBox="1"/>
          <p:nvPr/>
        </p:nvSpPr>
        <p:spPr>
          <a:xfrm>
            <a:off x="961935" y="1455339"/>
            <a:ext cx="24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(MEN)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0FDB9-D4A6-75D4-911B-1560267CE19E}"/>
              </a:ext>
            </a:extLst>
          </p:cNvPr>
          <p:cNvSpPr txBox="1"/>
          <p:nvPr/>
        </p:nvSpPr>
        <p:spPr>
          <a:xfrm>
            <a:off x="961935" y="4848663"/>
            <a:ext cx="275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 (WOMEN)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E3C57C-8C4A-07FB-16AC-4AB7774EE7F1}"/>
              </a:ext>
            </a:extLst>
          </p:cNvPr>
          <p:cNvCxnSpPr>
            <a:cxnSpLocks/>
          </p:cNvCxnSpPr>
          <p:nvPr/>
        </p:nvCxnSpPr>
        <p:spPr>
          <a:xfrm flipV="1">
            <a:off x="0" y="3429000"/>
            <a:ext cx="12192000" cy="129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E4A635-4866-6D7D-1B16-2F8714D2D1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427631"/>
              </p:ext>
            </p:extLst>
          </p:nvPr>
        </p:nvGraphicFramePr>
        <p:xfrm>
          <a:off x="5209563" y="0"/>
          <a:ext cx="6090452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80EB3A-5ECA-8FB0-0327-B02098A88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376652"/>
              </p:ext>
            </p:extLst>
          </p:nvPr>
        </p:nvGraphicFramePr>
        <p:xfrm>
          <a:off x="5209563" y="3441927"/>
          <a:ext cx="6090452" cy="3403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17748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94</TotalTime>
  <Words>250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PRECISION CALCULATION UPDATED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CALCULATION UPDATED</dc:title>
  <dc:creator>Ansari, Salman</dc:creator>
  <cp:lastModifiedBy>Ansari, Salman</cp:lastModifiedBy>
  <cp:revision>4</cp:revision>
  <dcterms:created xsi:type="dcterms:W3CDTF">2023-07-21T10:10:26Z</dcterms:created>
  <dcterms:modified xsi:type="dcterms:W3CDTF">2023-08-01T08:41:59Z</dcterms:modified>
</cp:coreProperties>
</file>