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8937F9-3541-4AD7-B937-F890198B9B2F}" type="datetimeFigureOut">
              <a:rPr lang="en-IN" smtClean="0"/>
              <a:t>01-09-2023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256975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937F9-3541-4AD7-B937-F890198B9B2F}"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94564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937F9-3541-4AD7-B937-F890198B9B2F}"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1035599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937F9-3541-4AD7-B937-F890198B9B2F}"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CB857-EEBD-4C2C-A331-5BE5D9DC4D2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322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937F9-3541-4AD7-B937-F890198B9B2F}"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270128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8937F9-3541-4AD7-B937-F890198B9B2F}" type="datetimeFigureOut">
              <a:rPr lang="en-IN" smtClean="0"/>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110425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8937F9-3541-4AD7-B937-F890198B9B2F}" type="datetimeFigureOut">
              <a:rPr lang="en-IN" smtClean="0"/>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2040720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937F9-3541-4AD7-B937-F890198B9B2F}"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281979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937F9-3541-4AD7-B937-F890198B9B2F}"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234427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937F9-3541-4AD7-B937-F890198B9B2F}"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264608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937F9-3541-4AD7-B937-F890198B9B2F}"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241641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8937F9-3541-4AD7-B937-F890198B9B2F}"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63505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937F9-3541-4AD7-B937-F890198B9B2F}" type="datetimeFigureOut">
              <a:rPr lang="en-IN" smtClean="0"/>
              <a:t>01-09-2023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10203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8937F9-3541-4AD7-B937-F890198B9B2F}" type="datetimeFigureOut">
              <a:rPr lang="en-IN" smtClean="0"/>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172798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937F9-3541-4AD7-B937-F890198B9B2F}" type="datetimeFigureOut">
              <a:rPr lang="en-IN" smtClean="0"/>
              <a:t>01-09-2023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302778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937F9-3541-4AD7-B937-F890198B9B2F}"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427474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937F9-3541-4AD7-B937-F890198B9B2F}"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CB857-EEBD-4C2C-A331-5BE5D9DC4D28}" type="slidenum">
              <a:rPr lang="en-IN" smtClean="0"/>
              <a:t>‹#›</a:t>
            </a:fld>
            <a:endParaRPr lang="en-IN"/>
          </a:p>
        </p:txBody>
      </p:sp>
    </p:spTree>
    <p:extLst>
      <p:ext uri="{BB962C8B-B14F-4D97-AF65-F5344CB8AC3E}">
        <p14:creationId xmlns:p14="http://schemas.microsoft.com/office/powerpoint/2010/main" val="174751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8937F9-3541-4AD7-B937-F890198B9B2F}" type="datetimeFigureOut">
              <a:rPr lang="en-IN" smtClean="0"/>
              <a:t>01-09-2023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8CB857-EEBD-4C2C-A331-5BE5D9DC4D28}" type="slidenum">
              <a:rPr lang="en-IN" smtClean="0"/>
              <a:t>‹#›</a:t>
            </a:fld>
            <a:endParaRPr lang="en-IN"/>
          </a:p>
        </p:txBody>
      </p:sp>
    </p:spTree>
    <p:extLst>
      <p:ext uri="{BB962C8B-B14F-4D97-AF65-F5344CB8AC3E}">
        <p14:creationId xmlns:p14="http://schemas.microsoft.com/office/powerpoint/2010/main" val="283498540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61E9-CC20-707B-35C6-53AA7F00ECC4}"/>
              </a:ext>
            </a:extLst>
          </p:cNvPr>
          <p:cNvSpPr>
            <a:spLocks noGrp="1"/>
          </p:cNvSpPr>
          <p:nvPr>
            <p:ph type="ctrTitle"/>
          </p:nvPr>
        </p:nvSpPr>
        <p:spPr/>
        <p:txBody>
          <a:bodyPr/>
          <a:lstStyle/>
          <a:p>
            <a:pPr algn="ctr"/>
            <a:br>
              <a:rPr lang="en-IN" sz="1800" b="0" i="0" u="none" strike="noStrike" baseline="0" dirty="0">
                <a:solidFill>
                  <a:srgbClr val="000000"/>
                </a:solidFill>
                <a:latin typeface="Calibri" panose="020F0502020204030204" pitchFamily="34" charset="0"/>
              </a:rPr>
            </a:br>
            <a:r>
              <a:rPr lang="en-US" sz="3200" b="0" i="0" u="none" strike="noStrike" baseline="0" dirty="0">
                <a:solidFill>
                  <a:srgbClr val="000000"/>
                </a:solidFill>
                <a:latin typeface="Calibri" panose="020F0502020204030204" pitchFamily="34" charset="0"/>
              </a:rPr>
              <a:t> </a:t>
            </a:r>
            <a:r>
              <a:rPr lang="en-US" sz="3200" b="1" i="0" u="none" strike="noStrike" baseline="0" dirty="0">
                <a:solidFill>
                  <a:schemeClr val="tx2">
                    <a:lumMod val="40000"/>
                    <a:lumOff val="60000"/>
                  </a:schemeClr>
                </a:solidFill>
                <a:latin typeface="Calibri" panose="020F0502020204030204" pitchFamily="34" charset="0"/>
              </a:rPr>
              <a:t>Practical Task 1: </a:t>
            </a:r>
            <a:br>
              <a:rPr lang="en-US" sz="3200" b="1" i="0" u="none" strike="noStrike" baseline="0" dirty="0">
                <a:solidFill>
                  <a:schemeClr val="tx2">
                    <a:lumMod val="40000"/>
                    <a:lumOff val="60000"/>
                  </a:schemeClr>
                </a:solidFill>
                <a:latin typeface="Calibri" panose="020F0502020204030204" pitchFamily="34" charset="0"/>
              </a:rPr>
            </a:br>
            <a:r>
              <a:rPr lang="en-US" sz="3200" b="1" i="0" u="none" strike="noStrike" baseline="0" dirty="0">
                <a:solidFill>
                  <a:schemeClr val="tx2">
                    <a:lumMod val="40000"/>
                    <a:lumOff val="60000"/>
                  </a:schemeClr>
                </a:solidFill>
                <a:latin typeface="Calibri" panose="020F0502020204030204" pitchFamily="34" charset="0"/>
              </a:rPr>
              <a:t>Analyzing Student Feedback Using Artificial Intelligence techniques in Python </a:t>
            </a:r>
            <a:endParaRPr lang="en-IN" b="1" dirty="0">
              <a:solidFill>
                <a:schemeClr val="tx2">
                  <a:lumMod val="40000"/>
                  <a:lumOff val="60000"/>
                </a:schemeClr>
              </a:solidFill>
            </a:endParaRPr>
          </a:p>
        </p:txBody>
      </p:sp>
    </p:spTree>
    <p:extLst>
      <p:ext uri="{BB962C8B-B14F-4D97-AF65-F5344CB8AC3E}">
        <p14:creationId xmlns:p14="http://schemas.microsoft.com/office/powerpoint/2010/main" val="281464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5C90F-C389-9ADB-26E6-BB4664A6791F}"/>
              </a:ext>
            </a:extLst>
          </p:cNvPr>
          <p:cNvSpPr/>
          <p:nvPr/>
        </p:nvSpPr>
        <p:spPr>
          <a:xfrm>
            <a:off x="5897461" y="1249960"/>
            <a:ext cx="6294539" cy="47649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a:xfrm>
            <a:off x="1143001" y="241014"/>
            <a:ext cx="9905998" cy="1478570"/>
          </a:xfrm>
        </p:spPr>
        <p:txBody>
          <a:bodyPr/>
          <a:lstStyle/>
          <a:p>
            <a:pPr algn="ctr"/>
            <a:r>
              <a:rPr lang="en-US" dirty="0">
                <a:solidFill>
                  <a:schemeClr val="tx2">
                    <a:lumMod val="40000"/>
                    <a:lumOff val="60000"/>
                  </a:schemeClr>
                </a:solidFill>
                <a:latin typeface="Calibri" panose="020F0502020204030204" pitchFamily="34" charset="0"/>
                <a:cs typeface="Calibri" panose="020F0502020204030204" pitchFamily="34" charset="0"/>
              </a:rPr>
              <a:t>100% stacked Bar graph</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6842F3-F72F-ACEC-65A8-A87117D3B815}"/>
              </a:ext>
            </a:extLst>
          </p:cNvPr>
          <p:cNvSpPr txBox="1"/>
          <p:nvPr/>
        </p:nvSpPr>
        <p:spPr>
          <a:xfrm>
            <a:off x="855677" y="1912690"/>
            <a:ext cx="4832059"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From the stacked bar graph, we can see that Master of Criminal Sciences have higher disagreement responses compared to other courses.</a:t>
            </a: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Bachlor</a:t>
            </a:r>
            <a:r>
              <a:rPr lang="en-US" sz="2400" dirty="0">
                <a:latin typeface="Calibri" panose="020F0502020204030204" pitchFamily="34" charset="0"/>
                <a:cs typeface="Calibri" panose="020F0502020204030204" pitchFamily="34" charset="0"/>
              </a:rPr>
              <a:t> of Law has high agreement responses.</a:t>
            </a:r>
          </a:p>
        </p:txBody>
      </p:sp>
      <p:pic>
        <p:nvPicPr>
          <p:cNvPr id="3" name="Picture 2">
            <a:extLst>
              <a:ext uri="{FF2B5EF4-FFF2-40B4-BE49-F238E27FC236}">
                <a16:creationId xmlns:a16="http://schemas.microsoft.com/office/drawing/2014/main" id="{38CD2F99-2CD2-8544-45C2-013E98A89173}"/>
              </a:ext>
            </a:extLst>
          </p:cNvPr>
          <p:cNvPicPr>
            <a:picLocks noChangeAspect="1"/>
          </p:cNvPicPr>
          <p:nvPr/>
        </p:nvPicPr>
        <p:blipFill>
          <a:blip r:embed="rId2"/>
          <a:stretch>
            <a:fillRect/>
          </a:stretch>
        </p:blipFill>
        <p:spPr>
          <a:xfrm>
            <a:off x="5971986" y="1249959"/>
            <a:ext cx="6220013" cy="4764946"/>
          </a:xfrm>
          <a:prstGeom prst="rect">
            <a:avLst/>
          </a:prstGeom>
        </p:spPr>
      </p:pic>
    </p:spTree>
    <p:extLst>
      <p:ext uri="{BB962C8B-B14F-4D97-AF65-F5344CB8AC3E}">
        <p14:creationId xmlns:p14="http://schemas.microsoft.com/office/powerpoint/2010/main" val="62347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5C90F-C389-9ADB-26E6-BB4664A6791F}"/>
              </a:ext>
            </a:extLst>
          </p:cNvPr>
          <p:cNvSpPr/>
          <p:nvPr/>
        </p:nvSpPr>
        <p:spPr>
          <a:xfrm>
            <a:off x="5897461" y="1249960"/>
            <a:ext cx="6294539" cy="47649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a:xfrm>
            <a:off x="1143001" y="241014"/>
            <a:ext cx="9905998" cy="1478570"/>
          </a:xfrm>
        </p:spPr>
        <p:txBody>
          <a:bodyPr/>
          <a:lstStyle/>
          <a:p>
            <a:pPr algn="ctr"/>
            <a:r>
              <a:rPr lang="en-US" dirty="0">
                <a:solidFill>
                  <a:schemeClr val="tx2">
                    <a:lumMod val="40000"/>
                    <a:lumOff val="60000"/>
                  </a:schemeClr>
                </a:solidFill>
                <a:latin typeface="Calibri" panose="020F0502020204030204" pitchFamily="34" charset="0"/>
                <a:cs typeface="Calibri" panose="020F0502020204030204" pitchFamily="34" charset="0"/>
              </a:rPr>
              <a:t>Area graph</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6842F3-F72F-ACEC-65A8-A87117D3B815}"/>
              </a:ext>
            </a:extLst>
          </p:cNvPr>
          <p:cNvSpPr txBox="1"/>
          <p:nvPr/>
        </p:nvSpPr>
        <p:spPr>
          <a:xfrm>
            <a:off x="855677" y="1912690"/>
            <a:ext cx="483205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From the Area Graph, we can clearly observe that majority of the responses have been recorded from the Bachelors degree level.</a:t>
            </a:r>
          </a:p>
        </p:txBody>
      </p:sp>
      <p:pic>
        <p:nvPicPr>
          <p:cNvPr id="1026" name="Picture 2">
            <a:extLst>
              <a:ext uri="{FF2B5EF4-FFF2-40B4-BE49-F238E27FC236}">
                <a16:creationId xmlns:a16="http://schemas.microsoft.com/office/drawing/2014/main" id="{02F1F743-1C56-6943-5373-0A42FA764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461" y="2163759"/>
            <a:ext cx="6286019" cy="319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95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5C90F-C389-9ADB-26E6-BB4664A6791F}"/>
              </a:ext>
            </a:extLst>
          </p:cNvPr>
          <p:cNvSpPr/>
          <p:nvPr/>
        </p:nvSpPr>
        <p:spPr>
          <a:xfrm>
            <a:off x="5897461" y="1249960"/>
            <a:ext cx="6294539" cy="47649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a:xfrm>
            <a:off x="1143001" y="241014"/>
            <a:ext cx="9905998" cy="1478570"/>
          </a:xfrm>
        </p:spPr>
        <p:txBody>
          <a:bodyPr/>
          <a:lstStyle/>
          <a:p>
            <a:pPr algn="ctr"/>
            <a:r>
              <a:rPr lang="en-US" dirty="0">
                <a:solidFill>
                  <a:schemeClr val="tx2">
                    <a:lumMod val="40000"/>
                    <a:lumOff val="60000"/>
                  </a:schemeClr>
                </a:solidFill>
                <a:latin typeface="Calibri" panose="020F0502020204030204" pitchFamily="34" charset="0"/>
                <a:cs typeface="Calibri" panose="020F0502020204030204" pitchFamily="34" charset="0"/>
              </a:rPr>
              <a:t>Stack bar graph</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6842F3-F72F-ACEC-65A8-A87117D3B815}"/>
              </a:ext>
            </a:extLst>
          </p:cNvPr>
          <p:cNvSpPr txBox="1"/>
          <p:nvPr/>
        </p:nvSpPr>
        <p:spPr>
          <a:xfrm>
            <a:off x="855677" y="1912690"/>
            <a:ext cx="483205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From the Stack Bar Graph between student program and sentiments, we can observe that majority of the courses have higher positive sentiments compared to negative sentiments.</a:t>
            </a:r>
          </a:p>
        </p:txBody>
      </p:sp>
      <p:pic>
        <p:nvPicPr>
          <p:cNvPr id="2050" name="Picture 2">
            <a:extLst>
              <a:ext uri="{FF2B5EF4-FFF2-40B4-BE49-F238E27FC236}">
                <a16:creationId xmlns:a16="http://schemas.microsoft.com/office/drawing/2014/main" id="{992CE834-4213-C3ED-0288-FB254A1CD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682" y="1249959"/>
            <a:ext cx="6300317" cy="47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66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p:txBody>
          <a:bodyPr/>
          <a:lstStyle/>
          <a:p>
            <a:pPr algn="ctr"/>
            <a:r>
              <a:rPr lang="en-US" dirty="0" err="1">
                <a:solidFill>
                  <a:schemeClr val="tx2">
                    <a:lumMod val="40000"/>
                    <a:lumOff val="60000"/>
                  </a:schemeClr>
                </a:solidFill>
                <a:latin typeface="Calibri" panose="020F0502020204030204" pitchFamily="34" charset="0"/>
                <a:cs typeface="Calibri" panose="020F0502020204030204" pitchFamily="34" charset="0"/>
              </a:rPr>
              <a:t>Lda</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6931A94C-DF0D-C9F1-CE9D-F934339AB41F}"/>
              </a:ext>
            </a:extLst>
          </p:cNvPr>
          <p:cNvSpPr>
            <a:spLocks noGrp="1"/>
          </p:cNvSpPr>
          <p:nvPr>
            <p:ph idx="1"/>
          </p:nvPr>
        </p:nvSpPr>
        <p:spPr>
          <a:xfrm>
            <a:off x="1141412" y="1929468"/>
            <a:ext cx="9905999" cy="4310014"/>
          </a:xfrm>
        </p:spPr>
        <p:txBody>
          <a:bodyPr/>
          <a:lstStyle/>
          <a:p>
            <a:r>
              <a:rPr lang="en-US" dirty="0">
                <a:solidFill>
                  <a:schemeClr val="bg1"/>
                </a:solidFill>
                <a:latin typeface="Calibri" panose="020F0502020204030204" pitchFamily="34" charset="0"/>
                <a:cs typeface="Calibri" panose="020F0502020204030204" pitchFamily="34" charset="0"/>
              </a:rPr>
              <a:t>LDA is </a:t>
            </a:r>
            <a:r>
              <a:rPr lang="en-US" b="0" i="0" dirty="0">
                <a:solidFill>
                  <a:schemeClr val="bg1"/>
                </a:solidFill>
                <a:effectLst/>
                <a:latin typeface="Calibri" panose="020F0502020204030204" pitchFamily="34" charset="0"/>
                <a:cs typeface="Calibri" panose="020F0502020204030204" pitchFamily="34" charset="0"/>
              </a:rPr>
              <a:t>designed to extract topics from a corpus of text data.</a:t>
            </a:r>
          </a:p>
          <a:p>
            <a:r>
              <a:rPr lang="en-US" dirty="0">
                <a:solidFill>
                  <a:schemeClr val="bg1"/>
                </a:solidFill>
                <a:effectLst/>
                <a:latin typeface="Calibri" panose="020F0502020204030204" pitchFamily="34" charset="0"/>
                <a:cs typeface="Calibri" panose="020F0502020204030204" pitchFamily="34" charset="0"/>
              </a:rPr>
              <a:t>We have set ‘</a:t>
            </a:r>
            <a:r>
              <a:rPr lang="en-US" dirty="0" err="1">
                <a:solidFill>
                  <a:schemeClr val="bg1"/>
                </a:solidFill>
                <a:effectLst/>
                <a:latin typeface="Calibri" panose="020F0502020204030204" pitchFamily="34" charset="0"/>
                <a:cs typeface="Calibri" panose="020F0502020204030204" pitchFamily="34" charset="0"/>
              </a:rPr>
              <a:t>num_topics</a:t>
            </a:r>
            <a:r>
              <a:rPr lang="en-US" dirty="0">
                <a:solidFill>
                  <a:schemeClr val="bg1"/>
                </a:solidFill>
                <a:effectLst/>
                <a:latin typeface="Calibri" panose="020F0502020204030204" pitchFamily="34" charset="0"/>
                <a:cs typeface="Calibri" panose="020F0502020204030204" pitchFamily="34" charset="0"/>
              </a:rPr>
              <a:t>=5’ to make the LDA model identify 5 topics in the text data.</a:t>
            </a:r>
          </a:p>
          <a:p>
            <a:r>
              <a:rPr lang="en-US" dirty="0">
                <a:solidFill>
                  <a:schemeClr val="bg1"/>
                </a:solidFill>
                <a:latin typeface="Calibri" panose="020F0502020204030204" pitchFamily="34" charset="0"/>
                <a:cs typeface="Calibri" panose="020F0502020204030204" pitchFamily="34" charset="0"/>
              </a:rPr>
              <a:t>We have used </a:t>
            </a:r>
            <a:r>
              <a:rPr lang="en-US" dirty="0" err="1">
                <a:solidFill>
                  <a:schemeClr val="bg1"/>
                </a:solidFill>
                <a:latin typeface="Calibri" panose="020F0502020204030204" pitchFamily="34" charset="0"/>
                <a:cs typeface="Calibri" panose="020F0502020204030204" pitchFamily="34" charset="0"/>
              </a:rPr>
              <a:t>Gensim</a:t>
            </a:r>
            <a:r>
              <a:rPr lang="en-US" dirty="0">
                <a:solidFill>
                  <a:schemeClr val="bg1"/>
                </a:solidFill>
                <a:latin typeface="Calibri" panose="020F0502020204030204" pitchFamily="34" charset="0"/>
                <a:cs typeface="Calibri" panose="020F0502020204030204" pitchFamily="34" charset="0"/>
              </a:rPr>
              <a:t> dictionary mapping word IDs to words.</a:t>
            </a:r>
          </a:p>
          <a:p>
            <a:r>
              <a:rPr lang="en-US" b="0" i="0" dirty="0">
                <a:solidFill>
                  <a:schemeClr val="bg1"/>
                </a:solidFill>
                <a:effectLst/>
                <a:latin typeface="Calibri" panose="020F0502020204030204" pitchFamily="34" charset="0"/>
                <a:cs typeface="Calibri" panose="020F0502020204030204" pitchFamily="34" charset="0"/>
              </a:rPr>
              <a:t>The output of the code is a list of topics, each represented by a set of words. These words are the most representative words for each topic.</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062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p:txBody>
          <a:bodyPr/>
          <a:lstStyle/>
          <a:p>
            <a:pPr algn="ctr"/>
            <a:r>
              <a:rPr lang="en-US" dirty="0" err="1">
                <a:solidFill>
                  <a:schemeClr val="tx2">
                    <a:lumMod val="40000"/>
                    <a:lumOff val="60000"/>
                  </a:schemeClr>
                </a:solidFill>
                <a:latin typeface="Calibri" panose="020F0502020204030204" pitchFamily="34" charset="0"/>
                <a:cs typeface="Calibri" panose="020F0502020204030204" pitchFamily="34" charset="0"/>
              </a:rPr>
              <a:t>Lda</a:t>
            </a:r>
            <a:r>
              <a:rPr lang="en-US" dirty="0">
                <a:solidFill>
                  <a:schemeClr val="tx2">
                    <a:lumMod val="40000"/>
                    <a:lumOff val="60000"/>
                  </a:schemeClr>
                </a:solidFill>
                <a:latin typeface="Calibri" panose="020F0502020204030204" pitchFamily="34" charset="0"/>
                <a:cs typeface="Calibri" panose="020F0502020204030204" pitchFamily="34" charset="0"/>
              </a:rPr>
              <a:t> Analysis</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6931A94C-DF0D-C9F1-CE9D-F934339AB41F}"/>
              </a:ext>
            </a:extLst>
          </p:cNvPr>
          <p:cNvSpPr>
            <a:spLocks noGrp="1"/>
          </p:cNvSpPr>
          <p:nvPr>
            <p:ph idx="1"/>
          </p:nvPr>
        </p:nvSpPr>
        <p:spPr>
          <a:xfrm>
            <a:off x="1141412" y="1929468"/>
            <a:ext cx="9905999" cy="4310014"/>
          </a:xfrm>
        </p:spPr>
        <p:txBody>
          <a:bodyPr/>
          <a:lstStyle/>
          <a:p>
            <a:pPr marL="0" indent="0" algn="l">
              <a:buNone/>
            </a:pPr>
            <a:r>
              <a:rPr lang="en-IN" b="1" i="0" dirty="0">
                <a:solidFill>
                  <a:srgbClr val="000000"/>
                </a:solidFill>
                <a:effectLst/>
                <a:latin typeface="Calibri" panose="020F0502020204030204" pitchFamily="34" charset="0"/>
                <a:cs typeface="Calibri" panose="020F0502020204030204" pitchFamily="34" charset="0"/>
              </a:rPr>
              <a:t>Topic 0: Expressing Gratitude and Positivity</a:t>
            </a:r>
            <a:r>
              <a:rPr lang="en-IN" b="0" i="0" dirty="0">
                <a:solidFill>
                  <a:srgbClr val="000000"/>
                </a:solidFill>
                <a:effectLst/>
                <a:latin typeface="Calibri" panose="020F0502020204030204" pitchFamily="34" charset="0"/>
                <a:cs typeface="Calibri" panose="020F0502020204030204" pitchFamily="34" charset="0"/>
              </a:rPr>
              <a:t> </a:t>
            </a:r>
          </a:p>
          <a:p>
            <a:pPr marL="0" indent="0" algn="l">
              <a:buNone/>
            </a:pPr>
            <a:r>
              <a:rPr lang="en-IN" b="0" i="0" dirty="0">
                <a:solidFill>
                  <a:srgbClr val="000000"/>
                </a:solidFill>
                <a:effectLst/>
                <a:latin typeface="Calibri" panose="020F0502020204030204" pitchFamily="34" charset="0"/>
                <a:cs typeface="Calibri" panose="020F0502020204030204" pitchFamily="34" charset="0"/>
              </a:rPr>
              <a:t>Keywords: </a:t>
            </a:r>
            <a:r>
              <a:rPr lang="ar-AE" b="0" i="0" dirty="0">
                <a:solidFill>
                  <a:srgbClr val="000000"/>
                </a:solidFill>
                <a:effectLst/>
                <a:latin typeface="Calibri" panose="020F0502020204030204" pitchFamily="34" charset="0"/>
                <a:cs typeface="Calibri" panose="020F0502020204030204" pitchFamily="34" charset="0"/>
              </a:rPr>
              <a:t>شكرا</a:t>
            </a:r>
            <a:r>
              <a:rPr lang="en-US" b="0" i="0" dirty="0">
                <a:solidFill>
                  <a:srgbClr val="000000"/>
                </a:solidFill>
                <a:effectLst/>
                <a:latin typeface="Calibri" panose="020F0502020204030204" pitchFamily="34" charset="0"/>
                <a:cs typeface="Calibri" panose="020F0502020204030204" pitchFamily="34" charset="0"/>
              </a:rPr>
              <a:t> </a:t>
            </a:r>
            <a:r>
              <a:rPr lang="ar-AE"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cs typeface="Calibri" panose="020F0502020204030204" pitchFamily="34" charset="0"/>
              </a:rPr>
              <a:t>(</a:t>
            </a:r>
            <a:r>
              <a:rPr lang="en-IN" b="0" i="0" dirty="0">
                <a:solidFill>
                  <a:srgbClr val="000000"/>
                </a:solidFill>
                <a:effectLst/>
                <a:latin typeface="Calibri" panose="020F0502020204030204" pitchFamily="34" charset="0"/>
                <a:cs typeface="Calibri" panose="020F0502020204030204" pitchFamily="34" charset="0"/>
              </a:rPr>
              <a:t>thank you), great, course, </a:t>
            </a:r>
            <a:r>
              <a:rPr lang="ar-AE" b="0" i="0" dirty="0">
                <a:solidFill>
                  <a:srgbClr val="000000"/>
                </a:solidFill>
                <a:effectLst/>
                <a:latin typeface="Calibri" panose="020F0502020204030204" pitchFamily="34" charset="0"/>
                <a:cs typeface="Calibri" panose="020F0502020204030204" pitchFamily="34" charset="0"/>
              </a:rPr>
              <a:t>المادة</a:t>
            </a:r>
            <a:r>
              <a:rPr lang="en-US" b="0" i="0" dirty="0">
                <a:solidFill>
                  <a:srgbClr val="000000"/>
                </a:solidFill>
                <a:effectLst/>
                <a:latin typeface="Calibri" panose="020F0502020204030204" pitchFamily="34" charset="0"/>
                <a:cs typeface="Calibri" panose="020F0502020204030204" pitchFamily="34" charset="0"/>
              </a:rPr>
              <a:t> (</a:t>
            </a:r>
            <a:r>
              <a:rPr lang="en-IN" b="0" i="0" dirty="0">
                <a:solidFill>
                  <a:srgbClr val="000000"/>
                </a:solidFill>
                <a:effectLst/>
                <a:latin typeface="Calibri" panose="020F0502020204030204" pitchFamily="34" charset="0"/>
                <a:cs typeface="Calibri" panose="020F0502020204030204" pitchFamily="34" charset="0"/>
              </a:rPr>
              <a:t>the material), </a:t>
            </a:r>
            <a:r>
              <a:rPr lang="en-IN" b="0" i="0" dirty="0" err="1">
                <a:solidFill>
                  <a:srgbClr val="000000"/>
                </a:solidFill>
                <a:effectLst/>
                <a:latin typeface="Calibri" panose="020F0502020204030204" pitchFamily="34" charset="0"/>
                <a:cs typeface="Calibri" panose="020F0502020204030204" pitchFamily="34" charset="0"/>
              </a:rPr>
              <a:t>na</a:t>
            </a:r>
            <a:r>
              <a:rPr lang="en-IN" b="0" i="0" dirty="0">
                <a:solidFill>
                  <a:srgbClr val="000000"/>
                </a:solidFill>
                <a:effectLst/>
                <a:latin typeface="Calibri" panose="020F0502020204030204" pitchFamily="34" charset="0"/>
                <a:cs typeface="Calibri" panose="020F0502020204030204" pitchFamily="34" charset="0"/>
              </a:rPr>
              <a:t>, </a:t>
            </a:r>
            <a:r>
              <a:rPr lang="en-IN" b="0" i="0" dirty="0" err="1">
                <a:solidFill>
                  <a:srgbClr val="000000"/>
                </a:solidFill>
                <a:effectLst/>
                <a:latin typeface="Calibri" panose="020F0502020204030204" pitchFamily="34" charset="0"/>
                <a:cs typeface="Calibri" panose="020F0502020204030204" pitchFamily="34" charset="0"/>
              </a:rPr>
              <a:t>dr</a:t>
            </a:r>
            <a:r>
              <a:rPr lang="en-IN" b="0" i="0" dirty="0">
                <a:solidFill>
                  <a:srgbClr val="000000"/>
                </a:solidFill>
                <a:effectLst/>
                <a:latin typeface="Calibri" panose="020F0502020204030204" pitchFamily="34" charset="0"/>
                <a:cs typeface="Calibri" panose="020F0502020204030204" pitchFamily="34" charset="0"/>
              </a:rPr>
              <a:t>, </a:t>
            </a:r>
            <a:r>
              <a:rPr lang="ar-AE" b="0" i="0" dirty="0">
                <a:solidFill>
                  <a:srgbClr val="000000"/>
                </a:solidFill>
                <a:effectLst/>
                <a:latin typeface="Calibri" panose="020F0502020204030204" pitchFamily="34" charset="0"/>
                <a:cs typeface="Calibri" panose="020F0502020204030204" pitchFamily="34" charset="0"/>
              </a:rPr>
              <a:t>ممتاز</a:t>
            </a:r>
            <a:r>
              <a:rPr lang="en-US" b="0" i="0" dirty="0">
                <a:solidFill>
                  <a:srgbClr val="000000"/>
                </a:solidFill>
                <a:effectLst/>
                <a:latin typeface="Calibri" panose="020F0502020204030204" pitchFamily="34" charset="0"/>
                <a:cs typeface="Calibri" panose="020F0502020204030204" pitchFamily="34" charset="0"/>
              </a:rPr>
              <a:t> (</a:t>
            </a:r>
            <a:r>
              <a:rPr lang="en-IN" b="0" i="0" dirty="0">
                <a:solidFill>
                  <a:srgbClr val="000000"/>
                </a:solidFill>
                <a:effectLst/>
                <a:latin typeface="Calibri" panose="020F0502020204030204" pitchFamily="34" charset="0"/>
                <a:cs typeface="Calibri" panose="020F0502020204030204" pitchFamily="34" charset="0"/>
              </a:rPr>
              <a:t>excellent</a:t>
            </a:r>
            <a:r>
              <a:rPr lang="en-IN" dirty="0">
                <a:solidFill>
                  <a:srgbClr val="000000"/>
                </a:solidFill>
                <a:effectLst/>
                <a:latin typeface="Calibri" panose="020F0502020204030204" pitchFamily="34" charset="0"/>
                <a:cs typeface="Calibri" panose="020F0502020204030204" pitchFamily="34" charset="0"/>
              </a:rPr>
              <a:t>)</a:t>
            </a:r>
            <a:r>
              <a:rPr lang="en-IN" b="0" i="0" dirty="0">
                <a:solidFill>
                  <a:srgbClr val="000000"/>
                </a:solidFill>
                <a:effectLst/>
                <a:latin typeface="Calibri" panose="020F0502020204030204" pitchFamily="34" charset="0"/>
                <a:cs typeface="Calibri" panose="020F0502020204030204" pitchFamily="34" charset="0"/>
              </a:rPr>
              <a:t>, </a:t>
            </a:r>
            <a:r>
              <a:rPr lang="ar-AE" b="0" i="0" dirty="0">
                <a:solidFill>
                  <a:srgbClr val="000000"/>
                </a:solidFill>
                <a:effectLst/>
                <a:latin typeface="Calibri" panose="020F0502020204030204" pitchFamily="34" charset="0"/>
                <a:cs typeface="Calibri" panose="020F0502020204030204" pitchFamily="34" charset="0"/>
              </a:rPr>
              <a:t>الدكتور </a:t>
            </a:r>
            <a:r>
              <a:rPr lang="en-US" b="0" i="0" dirty="0">
                <a:solidFill>
                  <a:srgbClr val="000000"/>
                </a:solidFill>
                <a:effectLst/>
                <a:latin typeface="Calibri" panose="020F0502020204030204" pitchFamily="34" charset="0"/>
                <a:cs typeface="Calibri" panose="020F0502020204030204" pitchFamily="34" charset="0"/>
              </a:rPr>
              <a:t>(</a:t>
            </a:r>
            <a:r>
              <a:rPr lang="en-IN" b="0" i="0" dirty="0">
                <a:solidFill>
                  <a:srgbClr val="000000"/>
                </a:solidFill>
                <a:effectLst/>
                <a:latin typeface="Calibri" panose="020F0502020204030204" pitchFamily="34" charset="0"/>
                <a:cs typeface="Calibri" panose="020F0502020204030204" pitchFamily="34" charset="0"/>
              </a:rPr>
              <a:t>the doctor), everything, best</a:t>
            </a:r>
          </a:p>
          <a:p>
            <a:pPr marL="0" indent="0" algn="l">
              <a:buNone/>
            </a:pPr>
            <a:r>
              <a:rPr lang="en-IN" b="0" i="0" dirty="0">
                <a:solidFill>
                  <a:srgbClr val="000000"/>
                </a:solidFill>
                <a:effectLst/>
                <a:latin typeface="Calibri" panose="020F0502020204030204" pitchFamily="34" charset="0"/>
                <a:cs typeface="Calibri" panose="020F0502020204030204" pitchFamily="34" charset="0"/>
              </a:rPr>
              <a:t>This topic seems to revolve around expressions of gratitude and positivity. Participants are likely thanking someone (possibly an instructor) for the course content and might be describing it as excellent or great. "Everything" and "best" indicate high satisfaction.</a:t>
            </a:r>
          </a:p>
          <a:p>
            <a:endParaRPr lang="en-IN" dirty="0"/>
          </a:p>
        </p:txBody>
      </p:sp>
    </p:spTree>
    <p:extLst>
      <p:ext uri="{BB962C8B-B14F-4D97-AF65-F5344CB8AC3E}">
        <p14:creationId xmlns:p14="http://schemas.microsoft.com/office/powerpoint/2010/main" val="266413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p:txBody>
          <a:bodyPr/>
          <a:lstStyle/>
          <a:p>
            <a:pPr algn="ctr"/>
            <a:r>
              <a:rPr lang="en-US" dirty="0" err="1">
                <a:solidFill>
                  <a:schemeClr val="tx2">
                    <a:lumMod val="40000"/>
                    <a:lumOff val="60000"/>
                  </a:schemeClr>
                </a:solidFill>
                <a:latin typeface="Calibri" panose="020F0502020204030204" pitchFamily="34" charset="0"/>
                <a:cs typeface="Calibri" panose="020F0502020204030204" pitchFamily="34" charset="0"/>
              </a:rPr>
              <a:t>Lda</a:t>
            </a:r>
            <a:r>
              <a:rPr lang="en-US" dirty="0">
                <a:solidFill>
                  <a:schemeClr val="tx2">
                    <a:lumMod val="40000"/>
                    <a:lumOff val="60000"/>
                  </a:schemeClr>
                </a:solidFill>
                <a:latin typeface="Calibri" panose="020F0502020204030204" pitchFamily="34" charset="0"/>
                <a:cs typeface="Calibri" panose="020F0502020204030204" pitchFamily="34" charset="0"/>
              </a:rPr>
              <a:t> Analysis</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6931A94C-DF0D-C9F1-CE9D-F934339AB41F}"/>
              </a:ext>
            </a:extLst>
          </p:cNvPr>
          <p:cNvSpPr>
            <a:spLocks noGrp="1"/>
          </p:cNvSpPr>
          <p:nvPr>
            <p:ph idx="1"/>
          </p:nvPr>
        </p:nvSpPr>
        <p:spPr>
          <a:xfrm>
            <a:off x="1141412" y="1929468"/>
            <a:ext cx="9905999" cy="4310014"/>
          </a:xfrm>
        </p:spPr>
        <p:txBody>
          <a:bodyPr/>
          <a:lstStyle/>
          <a:p>
            <a:pPr marL="0" indent="0" algn="l">
              <a:buNone/>
            </a:pPr>
            <a:r>
              <a:rPr lang="en-IN" b="1" i="0" dirty="0">
                <a:solidFill>
                  <a:srgbClr val="000000"/>
                </a:solidFill>
                <a:effectLst/>
                <a:latin typeface="Calibri" panose="020F0502020204030204" pitchFamily="34" charset="0"/>
                <a:cs typeface="Calibri" panose="020F0502020204030204" pitchFamily="34" charset="0"/>
              </a:rPr>
              <a:t>Topic 1: Comments on Course Availability and Quality </a:t>
            </a:r>
          </a:p>
          <a:p>
            <a:pPr marL="0" indent="0" algn="l">
              <a:buNone/>
            </a:pPr>
            <a:r>
              <a:rPr lang="en-IN" i="0" dirty="0">
                <a:solidFill>
                  <a:srgbClr val="000000"/>
                </a:solidFill>
                <a:effectLst/>
                <a:latin typeface="Calibri" panose="020F0502020204030204" pitchFamily="34" charset="0"/>
                <a:cs typeface="Calibri" panose="020F0502020204030204" pitchFamily="34" charset="0"/>
              </a:rPr>
              <a:t>Keywords: none, </a:t>
            </a:r>
            <a:r>
              <a:rPr lang="ar-AE" i="0" dirty="0">
                <a:solidFill>
                  <a:srgbClr val="000000"/>
                </a:solidFill>
                <a:effectLst/>
                <a:latin typeface="Calibri" panose="020F0502020204030204" pitchFamily="34" charset="0"/>
                <a:cs typeface="Calibri" panose="020F0502020204030204" pitchFamily="34" charset="0"/>
              </a:rPr>
              <a:t>يوجد</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there is), amazing, course, suggestions, perfect, nothing, </a:t>
            </a:r>
            <a:r>
              <a:rPr lang="ar-AE" i="0" dirty="0">
                <a:solidFill>
                  <a:srgbClr val="000000"/>
                </a:solidFill>
                <a:effectLst/>
                <a:latin typeface="Calibri" panose="020F0502020204030204" pitchFamily="34" charset="0"/>
                <a:cs typeface="Calibri" panose="020F0502020204030204" pitchFamily="34" charset="0"/>
              </a:rPr>
              <a:t>افضل</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best), </a:t>
            </a:r>
            <a:r>
              <a:rPr lang="ar-AE" i="0" dirty="0">
                <a:solidFill>
                  <a:srgbClr val="000000"/>
                </a:solidFill>
                <a:effectLst/>
                <a:latin typeface="Calibri" panose="020F0502020204030204" pitchFamily="34" charset="0"/>
                <a:cs typeface="Calibri" panose="020F0502020204030204" pitchFamily="34" charset="0"/>
              </a:rPr>
              <a:t>دكتور</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doctor), </a:t>
            </a:r>
            <a:r>
              <a:rPr lang="ar-AE" i="0" dirty="0">
                <a:solidFill>
                  <a:srgbClr val="000000"/>
                </a:solidFill>
                <a:effectLst/>
                <a:latin typeface="Calibri" panose="020F0502020204030204" pitchFamily="34" charset="0"/>
                <a:cs typeface="Calibri" panose="020F0502020204030204" pitchFamily="34" charset="0"/>
              </a:rPr>
              <a:t>شكرا</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thank you)</a:t>
            </a:r>
          </a:p>
          <a:p>
            <a:pPr marL="0" indent="0" algn="l">
              <a:buNone/>
            </a:pPr>
            <a:r>
              <a:rPr lang="en-IN" i="0" dirty="0">
                <a:solidFill>
                  <a:srgbClr val="000000"/>
                </a:solidFill>
                <a:effectLst/>
                <a:latin typeface="Calibri" panose="020F0502020204030204" pitchFamily="34" charset="0"/>
                <a:cs typeface="Calibri" panose="020F0502020204030204" pitchFamily="34" charset="0"/>
              </a:rPr>
              <a:t>This topic appears to be a mix of comments related to course availability, quality, and satisfaction. Participants are mentioning the availability of courses, some using positive descriptors like "amazing" and "best," while others might have suggestions or comments on aspects like course quality.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511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p:txBody>
          <a:bodyPr/>
          <a:lstStyle/>
          <a:p>
            <a:pPr algn="ctr"/>
            <a:r>
              <a:rPr lang="en-US" dirty="0" err="1">
                <a:solidFill>
                  <a:schemeClr val="tx2">
                    <a:lumMod val="40000"/>
                    <a:lumOff val="60000"/>
                  </a:schemeClr>
                </a:solidFill>
                <a:latin typeface="Calibri" panose="020F0502020204030204" pitchFamily="34" charset="0"/>
                <a:cs typeface="Calibri" panose="020F0502020204030204" pitchFamily="34" charset="0"/>
              </a:rPr>
              <a:t>Lda</a:t>
            </a:r>
            <a:r>
              <a:rPr lang="en-US" dirty="0">
                <a:solidFill>
                  <a:schemeClr val="tx2">
                    <a:lumMod val="40000"/>
                    <a:lumOff val="60000"/>
                  </a:schemeClr>
                </a:solidFill>
                <a:latin typeface="Calibri" panose="020F0502020204030204" pitchFamily="34" charset="0"/>
                <a:cs typeface="Calibri" panose="020F0502020204030204" pitchFamily="34" charset="0"/>
              </a:rPr>
              <a:t> Analysis</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6931A94C-DF0D-C9F1-CE9D-F934339AB41F}"/>
              </a:ext>
            </a:extLst>
          </p:cNvPr>
          <p:cNvSpPr>
            <a:spLocks noGrp="1"/>
          </p:cNvSpPr>
          <p:nvPr>
            <p:ph idx="1"/>
          </p:nvPr>
        </p:nvSpPr>
        <p:spPr>
          <a:xfrm>
            <a:off x="1141412" y="1929468"/>
            <a:ext cx="9905999" cy="4310014"/>
          </a:xfrm>
        </p:spPr>
        <p:txBody>
          <a:bodyPr/>
          <a:lstStyle/>
          <a:p>
            <a:pPr marL="0" indent="0" algn="l">
              <a:buNone/>
            </a:pPr>
            <a:r>
              <a:rPr lang="en-IN" b="1" i="0" dirty="0">
                <a:solidFill>
                  <a:srgbClr val="000000"/>
                </a:solidFill>
                <a:effectLst/>
                <a:latin typeface="Calibri" panose="020F0502020204030204" pitchFamily="34" charset="0"/>
                <a:cs typeface="Calibri" panose="020F0502020204030204" pitchFamily="34" charset="0"/>
              </a:rPr>
              <a:t>Topic 2: Positive Feedback on Instructors and Students </a:t>
            </a:r>
          </a:p>
          <a:p>
            <a:pPr marL="0" indent="0" algn="l">
              <a:buNone/>
            </a:pPr>
            <a:r>
              <a:rPr lang="en-IN" i="0" dirty="0">
                <a:solidFill>
                  <a:srgbClr val="000000"/>
                </a:solidFill>
                <a:effectLst/>
                <a:latin typeface="Calibri" panose="020F0502020204030204" pitchFamily="34" charset="0"/>
                <a:cs typeface="Calibri" panose="020F0502020204030204" pitchFamily="34" charset="0"/>
              </a:rPr>
              <a:t>Keywords: course, </a:t>
            </a:r>
            <a:r>
              <a:rPr lang="en-IN" i="0" dirty="0" err="1">
                <a:solidFill>
                  <a:srgbClr val="000000"/>
                </a:solidFill>
                <a:effectLst/>
                <a:latin typeface="Calibri" panose="020F0502020204030204" pitchFamily="34" charset="0"/>
                <a:cs typeface="Calibri" panose="020F0502020204030204" pitchFamily="34" charset="0"/>
              </a:rPr>
              <a:t>dr</a:t>
            </a:r>
            <a:r>
              <a:rPr lang="en-IN" i="0" dirty="0">
                <a:solidFill>
                  <a:srgbClr val="000000"/>
                </a:solidFill>
                <a:effectLst/>
                <a:latin typeface="Calibri" panose="020F0502020204030204" pitchFamily="34" charset="0"/>
                <a:cs typeface="Calibri" panose="020F0502020204030204" pitchFamily="34" charset="0"/>
              </a:rPr>
              <a:t>, best, students, doctor, amazing, instructor, us, comment, </a:t>
            </a:r>
            <a:r>
              <a:rPr lang="ar-AE" i="0" dirty="0">
                <a:solidFill>
                  <a:srgbClr val="000000"/>
                </a:solidFill>
                <a:effectLst/>
                <a:latin typeface="Calibri" panose="020F0502020204030204" pitchFamily="34" charset="0"/>
                <a:cs typeface="Calibri" panose="020F0502020204030204" pitchFamily="34" charset="0"/>
              </a:rPr>
              <a:t>الدكتور</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the doctor)</a:t>
            </a:r>
          </a:p>
          <a:p>
            <a:pPr marL="0" indent="0" algn="l">
              <a:buNone/>
            </a:pPr>
            <a:r>
              <a:rPr lang="en-IN" i="0" dirty="0">
                <a:solidFill>
                  <a:srgbClr val="000000"/>
                </a:solidFill>
                <a:effectLst/>
                <a:latin typeface="Calibri" panose="020F0502020204030204" pitchFamily="34" charset="0"/>
                <a:cs typeface="Calibri" panose="020F0502020204030204" pitchFamily="34" charset="0"/>
              </a:rPr>
              <a:t>This topic seems to focus on positive feedback regarding instructors and students. Participants might be praising their instructors, referring to them as the best, and possibly highlighting positive interactions among students.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302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p:txBody>
          <a:bodyPr/>
          <a:lstStyle/>
          <a:p>
            <a:pPr algn="ctr"/>
            <a:r>
              <a:rPr lang="en-US" dirty="0" err="1">
                <a:solidFill>
                  <a:schemeClr val="tx2">
                    <a:lumMod val="40000"/>
                    <a:lumOff val="60000"/>
                  </a:schemeClr>
                </a:solidFill>
                <a:latin typeface="Calibri" panose="020F0502020204030204" pitchFamily="34" charset="0"/>
                <a:cs typeface="Calibri" panose="020F0502020204030204" pitchFamily="34" charset="0"/>
              </a:rPr>
              <a:t>Lda</a:t>
            </a:r>
            <a:r>
              <a:rPr lang="en-US" dirty="0">
                <a:solidFill>
                  <a:schemeClr val="tx2">
                    <a:lumMod val="40000"/>
                    <a:lumOff val="60000"/>
                  </a:schemeClr>
                </a:solidFill>
                <a:latin typeface="Calibri" panose="020F0502020204030204" pitchFamily="34" charset="0"/>
                <a:cs typeface="Calibri" panose="020F0502020204030204" pitchFamily="34" charset="0"/>
              </a:rPr>
              <a:t> Analysis</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6931A94C-DF0D-C9F1-CE9D-F934339AB41F}"/>
              </a:ext>
            </a:extLst>
          </p:cNvPr>
          <p:cNvSpPr>
            <a:spLocks noGrp="1"/>
          </p:cNvSpPr>
          <p:nvPr>
            <p:ph idx="1"/>
          </p:nvPr>
        </p:nvSpPr>
        <p:spPr>
          <a:xfrm>
            <a:off x="1141412" y="1929468"/>
            <a:ext cx="9905999" cy="4310014"/>
          </a:xfrm>
        </p:spPr>
        <p:txBody>
          <a:bodyPr/>
          <a:lstStyle/>
          <a:p>
            <a:pPr marL="0" indent="0" algn="l">
              <a:buNone/>
            </a:pPr>
            <a:r>
              <a:rPr lang="en-IN" b="1" i="0" dirty="0">
                <a:solidFill>
                  <a:srgbClr val="000000"/>
                </a:solidFill>
                <a:effectLst/>
                <a:latin typeface="Calibri" panose="020F0502020204030204" pitchFamily="34" charset="0"/>
                <a:cs typeface="Calibri" panose="020F0502020204030204" pitchFamily="34" charset="0"/>
              </a:rPr>
              <a:t>Topic 3: Mixed Sentiments with Thanks </a:t>
            </a:r>
          </a:p>
          <a:p>
            <a:pPr marL="0" indent="0" algn="l">
              <a:buNone/>
            </a:pPr>
            <a:r>
              <a:rPr lang="en-IN" i="0" dirty="0">
                <a:solidFill>
                  <a:srgbClr val="000000"/>
                </a:solidFill>
                <a:effectLst/>
                <a:latin typeface="Calibri" panose="020F0502020204030204" pitchFamily="34" charset="0"/>
                <a:cs typeface="Calibri" panose="020F0502020204030204" pitchFamily="34" charset="0"/>
              </a:rPr>
              <a:t>Keywords: great, thanks, nothing, everything, </a:t>
            </a:r>
            <a:r>
              <a:rPr lang="en-IN" i="0" dirty="0" err="1">
                <a:solidFill>
                  <a:srgbClr val="000000"/>
                </a:solidFill>
                <a:effectLst/>
                <a:latin typeface="Calibri" panose="020F0502020204030204" pitchFamily="34" charset="0"/>
                <a:cs typeface="Calibri" panose="020F0502020204030204" pitchFamily="34" charset="0"/>
              </a:rPr>
              <a:t>dr</a:t>
            </a:r>
            <a:r>
              <a:rPr lang="en-IN" i="0" dirty="0">
                <a:solidFill>
                  <a:srgbClr val="000000"/>
                </a:solidFill>
                <a:effectLst/>
                <a:latin typeface="Calibri" panose="020F0502020204030204" pitchFamily="34" charset="0"/>
                <a:cs typeface="Calibri" panose="020F0502020204030204" pitchFamily="34" charset="0"/>
              </a:rPr>
              <a:t>, course, good, us, </a:t>
            </a:r>
            <a:r>
              <a:rPr lang="ar-AE" i="0" dirty="0">
                <a:solidFill>
                  <a:srgbClr val="000000"/>
                </a:solidFill>
                <a:effectLst/>
                <a:latin typeface="Calibri" panose="020F0502020204030204" pitchFamily="34" charset="0"/>
                <a:cs typeface="Calibri" panose="020F0502020204030204" pitchFamily="34" charset="0"/>
              </a:rPr>
              <a:t>المادة</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the material), </a:t>
            </a:r>
            <a:r>
              <a:rPr lang="ar-AE" i="0" dirty="0">
                <a:solidFill>
                  <a:srgbClr val="000000"/>
                </a:solidFill>
                <a:effectLst/>
                <a:latin typeface="Calibri" panose="020F0502020204030204" pitchFamily="34" charset="0"/>
                <a:cs typeface="Calibri" panose="020F0502020204030204" pitchFamily="34" charset="0"/>
              </a:rPr>
              <a:t>الدكتور</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the doctor)</a:t>
            </a:r>
          </a:p>
          <a:p>
            <a:pPr marL="0" indent="0" algn="l">
              <a:buNone/>
            </a:pPr>
            <a:r>
              <a:rPr lang="en-IN" i="0" dirty="0">
                <a:solidFill>
                  <a:srgbClr val="000000"/>
                </a:solidFill>
                <a:effectLst/>
                <a:latin typeface="Calibri" panose="020F0502020204030204" pitchFamily="34" charset="0"/>
                <a:cs typeface="Calibri" panose="020F0502020204030204" pitchFamily="34" charset="0"/>
              </a:rPr>
              <a:t>This topic appears to have a mix of sentiments. While "thanks" and "good" suggest positive feedback, the presence of "nothing" and "everything" might indicate varied opinions or experiences with the course and instructor.</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220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p:txBody>
          <a:bodyPr/>
          <a:lstStyle/>
          <a:p>
            <a:pPr algn="ctr"/>
            <a:r>
              <a:rPr lang="en-US" dirty="0" err="1">
                <a:solidFill>
                  <a:schemeClr val="tx2">
                    <a:lumMod val="40000"/>
                    <a:lumOff val="60000"/>
                  </a:schemeClr>
                </a:solidFill>
                <a:latin typeface="Calibri" panose="020F0502020204030204" pitchFamily="34" charset="0"/>
                <a:cs typeface="Calibri" panose="020F0502020204030204" pitchFamily="34" charset="0"/>
              </a:rPr>
              <a:t>Lda</a:t>
            </a:r>
            <a:r>
              <a:rPr lang="en-US" dirty="0">
                <a:solidFill>
                  <a:schemeClr val="tx2">
                    <a:lumMod val="40000"/>
                    <a:lumOff val="60000"/>
                  </a:schemeClr>
                </a:solidFill>
                <a:latin typeface="Calibri" panose="020F0502020204030204" pitchFamily="34" charset="0"/>
                <a:cs typeface="Calibri" panose="020F0502020204030204" pitchFamily="34" charset="0"/>
              </a:rPr>
              <a:t> Analysis</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6931A94C-DF0D-C9F1-CE9D-F934339AB41F}"/>
              </a:ext>
            </a:extLst>
          </p:cNvPr>
          <p:cNvSpPr>
            <a:spLocks noGrp="1"/>
          </p:cNvSpPr>
          <p:nvPr>
            <p:ph idx="1"/>
          </p:nvPr>
        </p:nvSpPr>
        <p:spPr>
          <a:xfrm>
            <a:off x="1141412" y="1929468"/>
            <a:ext cx="9905999" cy="4310014"/>
          </a:xfrm>
        </p:spPr>
        <p:txBody>
          <a:bodyPr/>
          <a:lstStyle/>
          <a:p>
            <a:pPr marL="0" indent="0" algn="l">
              <a:buNone/>
            </a:pPr>
            <a:r>
              <a:rPr lang="en-IN" b="1" i="0" dirty="0">
                <a:solidFill>
                  <a:srgbClr val="000000"/>
                </a:solidFill>
                <a:effectLst/>
                <a:latin typeface="Calibri" panose="020F0502020204030204" pitchFamily="34" charset="0"/>
                <a:cs typeface="Calibri" panose="020F0502020204030204" pitchFamily="34" charset="0"/>
              </a:rPr>
              <a:t>Topic 4: Comments on Course Quality and Clear Communication </a:t>
            </a:r>
          </a:p>
          <a:p>
            <a:pPr marL="0" indent="0" algn="l">
              <a:buNone/>
            </a:pPr>
            <a:r>
              <a:rPr lang="en-IN" i="0" dirty="0">
                <a:solidFill>
                  <a:srgbClr val="000000"/>
                </a:solidFill>
                <a:effectLst/>
                <a:latin typeface="Calibri" panose="020F0502020204030204" pitchFamily="34" charset="0"/>
                <a:cs typeface="Calibri" panose="020F0502020204030204" pitchFamily="34" charset="0"/>
              </a:rPr>
              <a:t>Keywords: good, course, thank, </a:t>
            </a:r>
            <a:r>
              <a:rPr lang="en-IN" i="0" dirty="0" err="1">
                <a:solidFill>
                  <a:srgbClr val="000000"/>
                </a:solidFill>
                <a:effectLst/>
                <a:latin typeface="Calibri" panose="020F0502020204030204" pitchFamily="34" charset="0"/>
                <a:cs typeface="Calibri" panose="020F0502020204030204" pitchFamily="34" charset="0"/>
              </a:rPr>
              <a:t>dr</a:t>
            </a:r>
            <a:r>
              <a:rPr lang="en-IN" i="0" dirty="0">
                <a:solidFill>
                  <a:srgbClr val="000000"/>
                </a:solidFill>
                <a:effectLst/>
                <a:latin typeface="Calibri" panose="020F0502020204030204" pitchFamily="34" charset="0"/>
                <a:cs typeface="Calibri" panose="020F0502020204030204" pitchFamily="34" charset="0"/>
              </a:rPr>
              <a:t>, everything, clear, doctor, </a:t>
            </a:r>
            <a:r>
              <a:rPr lang="ar-AE" i="0" dirty="0">
                <a:solidFill>
                  <a:srgbClr val="000000"/>
                </a:solidFill>
                <a:effectLst/>
                <a:latin typeface="Calibri" panose="020F0502020204030204" pitchFamily="34" charset="0"/>
                <a:cs typeface="Calibri" panose="020F0502020204030204" pitchFamily="34" charset="0"/>
              </a:rPr>
              <a:t>المساق</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the course), students, </a:t>
            </a:r>
            <a:r>
              <a:rPr lang="ar-AE" i="0" dirty="0">
                <a:solidFill>
                  <a:srgbClr val="000000"/>
                </a:solidFill>
                <a:effectLst/>
                <a:latin typeface="Calibri" panose="020F0502020204030204" pitchFamily="34" charset="0"/>
                <a:cs typeface="Calibri" panose="020F0502020204030204" pitchFamily="34" charset="0"/>
              </a:rPr>
              <a:t>افضل</a:t>
            </a:r>
            <a:r>
              <a:rPr lang="en-US" i="0" dirty="0">
                <a:solidFill>
                  <a:srgbClr val="000000"/>
                </a:solidFill>
                <a:effectLst/>
                <a:latin typeface="Calibri" panose="020F0502020204030204" pitchFamily="34" charset="0"/>
                <a:cs typeface="Calibri" panose="020F0502020204030204" pitchFamily="34" charset="0"/>
              </a:rPr>
              <a:t> (</a:t>
            </a:r>
            <a:r>
              <a:rPr lang="en-IN" i="0" dirty="0">
                <a:solidFill>
                  <a:srgbClr val="000000"/>
                </a:solidFill>
                <a:effectLst/>
                <a:latin typeface="Calibri" panose="020F0502020204030204" pitchFamily="34" charset="0"/>
                <a:cs typeface="Calibri" panose="020F0502020204030204" pitchFamily="34" charset="0"/>
              </a:rPr>
              <a:t>best)</a:t>
            </a:r>
          </a:p>
          <a:p>
            <a:pPr marL="0" indent="0" algn="l">
              <a:buNone/>
            </a:pPr>
            <a:r>
              <a:rPr lang="en-IN" i="0" dirty="0">
                <a:solidFill>
                  <a:srgbClr val="000000"/>
                </a:solidFill>
                <a:effectLst/>
                <a:latin typeface="Calibri" panose="020F0502020204030204" pitchFamily="34" charset="0"/>
                <a:cs typeface="Calibri" panose="020F0502020204030204" pitchFamily="34" charset="0"/>
              </a:rPr>
              <a:t>This topic seems to </a:t>
            </a:r>
            <a:r>
              <a:rPr lang="en-IN" i="0" dirty="0" err="1">
                <a:solidFill>
                  <a:srgbClr val="000000"/>
                </a:solidFill>
                <a:effectLst/>
                <a:latin typeface="Calibri" panose="020F0502020204030204" pitchFamily="34" charset="0"/>
                <a:cs typeface="Calibri" panose="020F0502020204030204" pitchFamily="34" charset="0"/>
              </a:rPr>
              <a:t>center</a:t>
            </a:r>
            <a:r>
              <a:rPr lang="en-IN" i="0" dirty="0">
                <a:solidFill>
                  <a:srgbClr val="000000"/>
                </a:solidFill>
                <a:effectLst/>
                <a:latin typeface="Calibri" panose="020F0502020204030204" pitchFamily="34" charset="0"/>
                <a:cs typeface="Calibri" panose="020F0502020204030204" pitchFamily="34" charset="0"/>
              </a:rPr>
              <a:t> around comments on course quality, clear communication, and possibly the quality of instructors. Participants might be praising the course content and the instructors' ability to communicate effectively.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520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D9BEEF-42D0-B9D2-4846-831B97AC7C03}"/>
              </a:ext>
            </a:extLst>
          </p:cNvPr>
          <p:cNvSpPr/>
          <p:nvPr/>
        </p:nvSpPr>
        <p:spPr>
          <a:xfrm>
            <a:off x="8003097" y="1761688"/>
            <a:ext cx="4188903" cy="433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p:txBody>
          <a:bodyPr/>
          <a:lstStyle/>
          <a:p>
            <a:pPr algn="ctr"/>
            <a:r>
              <a:rPr lang="en-US" dirty="0">
                <a:solidFill>
                  <a:schemeClr val="tx2">
                    <a:lumMod val="40000"/>
                    <a:lumOff val="60000"/>
                  </a:schemeClr>
                </a:solidFill>
                <a:latin typeface="Calibri" panose="020F0502020204030204" pitchFamily="34" charset="0"/>
                <a:cs typeface="Calibri" panose="020F0502020204030204" pitchFamily="34" charset="0"/>
              </a:rPr>
              <a:t>Pie Chart</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7BE45CDA-B184-42C2-2116-CF043FF60692}"/>
              </a:ext>
            </a:extLst>
          </p:cNvPr>
          <p:cNvPicPr>
            <a:picLocks noGrp="1" noChangeAspect="1"/>
          </p:cNvPicPr>
          <p:nvPr>
            <p:ph idx="1"/>
          </p:nvPr>
        </p:nvPicPr>
        <p:blipFill>
          <a:blip r:embed="rId2"/>
          <a:stretch>
            <a:fillRect/>
          </a:stretch>
        </p:blipFill>
        <p:spPr>
          <a:xfrm>
            <a:off x="8009588" y="1778418"/>
            <a:ext cx="4182412" cy="4310062"/>
          </a:xfrm>
          <a:prstGeom prst="rect">
            <a:avLst/>
          </a:prstGeom>
        </p:spPr>
      </p:pic>
      <p:sp>
        <p:nvSpPr>
          <p:cNvPr id="7" name="TextBox 6">
            <a:extLst>
              <a:ext uri="{FF2B5EF4-FFF2-40B4-BE49-F238E27FC236}">
                <a16:creationId xmlns:a16="http://schemas.microsoft.com/office/drawing/2014/main" id="{A76842F3-F72F-ACEC-65A8-A87117D3B815}"/>
              </a:ext>
            </a:extLst>
          </p:cNvPr>
          <p:cNvSpPr txBox="1"/>
          <p:nvPr/>
        </p:nvSpPr>
        <p:spPr>
          <a:xfrm>
            <a:off x="855677" y="1912690"/>
            <a:ext cx="6375633"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From the pie chart it is evident that 96.9% of the students have opted for Rating as the Question Type.</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Only 3.1% of the students have commented.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655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5C90F-C389-9ADB-26E6-BB4664A6791F}"/>
              </a:ext>
            </a:extLst>
          </p:cNvPr>
          <p:cNvSpPr/>
          <p:nvPr/>
        </p:nvSpPr>
        <p:spPr>
          <a:xfrm>
            <a:off x="5897461" y="1249960"/>
            <a:ext cx="6294539" cy="47649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425FDA4-1A11-E283-96AE-C3F81A237EB0}"/>
              </a:ext>
            </a:extLst>
          </p:cNvPr>
          <p:cNvSpPr>
            <a:spLocks noGrp="1"/>
          </p:cNvSpPr>
          <p:nvPr>
            <p:ph type="title"/>
          </p:nvPr>
        </p:nvSpPr>
        <p:spPr>
          <a:xfrm>
            <a:off x="1143001" y="241014"/>
            <a:ext cx="9905998" cy="1478570"/>
          </a:xfrm>
        </p:spPr>
        <p:txBody>
          <a:bodyPr/>
          <a:lstStyle/>
          <a:p>
            <a:pPr algn="ctr"/>
            <a:r>
              <a:rPr lang="en-US" dirty="0">
                <a:solidFill>
                  <a:schemeClr val="tx2">
                    <a:lumMod val="40000"/>
                    <a:lumOff val="60000"/>
                  </a:schemeClr>
                </a:solidFill>
                <a:latin typeface="Calibri" panose="020F0502020204030204" pitchFamily="34" charset="0"/>
                <a:cs typeface="Calibri" panose="020F0502020204030204" pitchFamily="34" charset="0"/>
              </a:rPr>
              <a:t>Bar graph</a:t>
            </a:r>
            <a:endParaRPr lang="en-IN"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6842F3-F72F-ACEC-65A8-A87117D3B815}"/>
              </a:ext>
            </a:extLst>
          </p:cNvPr>
          <p:cNvSpPr txBox="1"/>
          <p:nvPr/>
        </p:nvSpPr>
        <p:spPr>
          <a:xfrm>
            <a:off x="855677" y="1912690"/>
            <a:ext cx="4832059"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From the bar graph, it is evident that majority of the male and female students have chosen Bachelor of Business Administration.</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least popular course is Master of Sports Management.</a:t>
            </a:r>
          </a:p>
        </p:txBody>
      </p:sp>
      <p:pic>
        <p:nvPicPr>
          <p:cNvPr id="8" name="Picture 7">
            <a:extLst>
              <a:ext uri="{FF2B5EF4-FFF2-40B4-BE49-F238E27FC236}">
                <a16:creationId xmlns:a16="http://schemas.microsoft.com/office/drawing/2014/main" id="{4B6D2563-7BE4-E7B0-0450-0955F0C3A935}"/>
              </a:ext>
            </a:extLst>
          </p:cNvPr>
          <p:cNvPicPr>
            <a:picLocks noChangeAspect="1"/>
          </p:cNvPicPr>
          <p:nvPr/>
        </p:nvPicPr>
        <p:blipFill>
          <a:blip r:embed="rId2"/>
          <a:stretch>
            <a:fillRect/>
          </a:stretch>
        </p:blipFill>
        <p:spPr>
          <a:xfrm>
            <a:off x="5897371" y="1258188"/>
            <a:ext cx="6294629" cy="4760912"/>
          </a:xfrm>
          <a:prstGeom prst="rect">
            <a:avLst/>
          </a:prstGeom>
        </p:spPr>
      </p:pic>
    </p:spTree>
    <p:extLst>
      <p:ext uri="{BB962C8B-B14F-4D97-AF65-F5344CB8AC3E}">
        <p14:creationId xmlns:p14="http://schemas.microsoft.com/office/powerpoint/2010/main" val="32178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51</TotalTime>
  <Words>665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  Practical Task 1:  Analyzing Student Feedback Using Artificial Intelligence techniques in Python </vt:lpstr>
      <vt:lpstr>Lda</vt:lpstr>
      <vt:lpstr>Lda Analysis</vt:lpstr>
      <vt:lpstr>Lda Analysis</vt:lpstr>
      <vt:lpstr>Lda Analysis</vt:lpstr>
      <vt:lpstr>Lda Analysis</vt:lpstr>
      <vt:lpstr>Lda Analysis</vt:lpstr>
      <vt:lpstr>Pie Chart</vt:lpstr>
      <vt:lpstr>Bar graph</vt:lpstr>
      <vt:lpstr>100% stacked Bar graph</vt:lpstr>
      <vt:lpstr>Area graph</vt:lpstr>
      <vt:lpstr>Stack bar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Practical Task 1:  Analyzing Student Feedback Using Artificial Intelligence techniques in Python </dc:title>
  <dc:creator>Ansari, Salman</dc:creator>
  <cp:lastModifiedBy>Ansari, Salman</cp:lastModifiedBy>
  <cp:revision>1</cp:revision>
  <dcterms:created xsi:type="dcterms:W3CDTF">2023-09-01T06:20:59Z</dcterms:created>
  <dcterms:modified xsi:type="dcterms:W3CDTF">2023-09-01T07:12:48Z</dcterms:modified>
</cp:coreProperties>
</file>