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9"/>
  </p:notesMasterIdLst>
  <p:handoutMasterIdLst>
    <p:handoutMasterId r:id="rId20"/>
  </p:handoutMasterIdLst>
  <p:sldIdLst>
    <p:sldId id="256" r:id="rId2"/>
    <p:sldId id="388" r:id="rId3"/>
    <p:sldId id="390" r:id="rId4"/>
    <p:sldId id="467" r:id="rId5"/>
    <p:sldId id="454" r:id="rId6"/>
    <p:sldId id="468" r:id="rId7"/>
    <p:sldId id="457" r:id="rId8"/>
    <p:sldId id="260" r:id="rId9"/>
    <p:sldId id="464" r:id="rId10"/>
    <p:sldId id="432" r:id="rId11"/>
    <p:sldId id="461" r:id="rId12"/>
    <p:sldId id="466" r:id="rId13"/>
    <p:sldId id="470" r:id="rId14"/>
    <p:sldId id="460" r:id="rId15"/>
    <p:sldId id="458" r:id="rId16"/>
    <p:sldId id="462" r:id="rId17"/>
    <p:sldId id="414" r:id="rId18"/>
  </p:sldIdLst>
  <p:sldSz cx="9144000" cy="6858000" type="screen4x3"/>
  <p:notesSz cx="7010400" cy="9296400"/>
  <p:embeddedFontLst>
    <p:embeddedFont>
      <p:font typeface="Book Antiqua" panose="02040602050305030304"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omic Sans MS" panose="030F0702030302020204" pitchFamily="66" charset="0"/>
      <p:regular r:id="rId29"/>
      <p:bold r:id="rId30"/>
      <p:italic r:id="rId31"/>
      <p:boldItalic r:id="rId32"/>
    </p:embeddedFont>
    <p:embeddedFont>
      <p:font typeface="Monotype Corsiva" panose="03010101010201010101" pitchFamily="66" charset="0"/>
      <p:italic r:id="rId33"/>
    </p:embeddedFont>
  </p:embeddedFontLst>
  <p:custShowLst>
    <p:custShow name="Custom Show 1" id="0">
      <p:sldLst>
        <p:sld r:id="rId2"/>
      </p:sldLst>
    </p:custShow>
  </p:custShowLst>
  <p:defaultTextStyle>
    <a:defPPr>
      <a:defRPr lang="en-US"/>
    </a:defPPr>
    <a:lvl1pPr algn="l" rtl="0" fontAlgn="base">
      <a:spcBef>
        <a:spcPct val="0"/>
      </a:spcBef>
      <a:spcAft>
        <a:spcPct val="0"/>
      </a:spcAft>
      <a:defRPr sz="2000" b="1" u="sng" kern="1200">
        <a:solidFill>
          <a:schemeClr val="tx1"/>
        </a:solidFill>
        <a:latin typeface="Times New Roman" pitchFamily="18" charset="0"/>
        <a:ea typeface="+mn-ea"/>
        <a:cs typeface="+mn-cs"/>
      </a:defRPr>
    </a:lvl1pPr>
    <a:lvl2pPr marL="457200" algn="l" rtl="0" fontAlgn="base">
      <a:spcBef>
        <a:spcPct val="0"/>
      </a:spcBef>
      <a:spcAft>
        <a:spcPct val="0"/>
      </a:spcAft>
      <a:defRPr sz="2000" b="1" u="sng" kern="1200">
        <a:solidFill>
          <a:schemeClr val="tx1"/>
        </a:solidFill>
        <a:latin typeface="Times New Roman" pitchFamily="18" charset="0"/>
        <a:ea typeface="+mn-ea"/>
        <a:cs typeface="+mn-cs"/>
      </a:defRPr>
    </a:lvl2pPr>
    <a:lvl3pPr marL="914400" algn="l" rtl="0" fontAlgn="base">
      <a:spcBef>
        <a:spcPct val="0"/>
      </a:spcBef>
      <a:spcAft>
        <a:spcPct val="0"/>
      </a:spcAft>
      <a:defRPr sz="2000" b="1" u="sng" kern="1200">
        <a:solidFill>
          <a:schemeClr val="tx1"/>
        </a:solidFill>
        <a:latin typeface="Times New Roman" pitchFamily="18" charset="0"/>
        <a:ea typeface="+mn-ea"/>
        <a:cs typeface="+mn-cs"/>
      </a:defRPr>
    </a:lvl3pPr>
    <a:lvl4pPr marL="1371600" algn="l" rtl="0" fontAlgn="base">
      <a:spcBef>
        <a:spcPct val="0"/>
      </a:spcBef>
      <a:spcAft>
        <a:spcPct val="0"/>
      </a:spcAft>
      <a:defRPr sz="2000" b="1" u="sng" kern="1200">
        <a:solidFill>
          <a:schemeClr val="tx1"/>
        </a:solidFill>
        <a:latin typeface="Times New Roman" pitchFamily="18" charset="0"/>
        <a:ea typeface="+mn-ea"/>
        <a:cs typeface="+mn-cs"/>
      </a:defRPr>
    </a:lvl4pPr>
    <a:lvl5pPr marL="1828800" algn="l" rtl="0" fontAlgn="base">
      <a:spcBef>
        <a:spcPct val="0"/>
      </a:spcBef>
      <a:spcAft>
        <a:spcPct val="0"/>
      </a:spcAft>
      <a:defRPr sz="2000" b="1" u="sng" kern="1200">
        <a:solidFill>
          <a:schemeClr val="tx1"/>
        </a:solidFill>
        <a:latin typeface="Times New Roman" pitchFamily="18" charset="0"/>
        <a:ea typeface="+mn-ea"/>
        <a:cs typeface="+mn-cs"/>
      </a:defRPr>
    </a:lvl5pPr>
    <a:lvl6pPr marL="2286000" algn="l" defTabSz="914400" rtl="0" eaLnBrk="1" latinLnBrk="0" hangingPunct="1">
      <a:defRPr sz="2000" b="1" u="sng" kern="1200">
        <a:solidFill>
          <a:schemeClr val="tx1"/>
        </a:solidFill>
        <a:latin typeface="Times New Roman" pitchFamily="18" charset="0"/>
        <a:ea typeface="+mn-ea"/>
        <a:cs typeface="+mn-cs"/>
      </a:defRPr>
    </a:lvl6pPr>
    <a:lvl7pPr marL="2743200" algn="l" defTabSz="914400" rtl="0" eaLnBrk="1" latinLnBrk="0" hangingPunct="1">
      <a:defRPr sz="2000" b="1" u="sng" kern="1200">
        <a:solidFill>
          <a:schemeClr val="tx1"/>
        </a:solidFill>
        <a:latin typeface="Times New Roman" pitchFamily="18" charset="0"/>
        <a:ea typeface="+mn-ea"/>
        <a:cs typeface="+mn-cs"/>
      </a:defRPr>
    </a:lvl7pPr>
    <a:lvl8pPr marL="3200400" algn="l" defTabSz="914400" rtl="0" eaLnBrk="1" latinLnBrk="0" hangingPunct="1">
      <a:defRPr sz="2000" b="1" u="sng" kern="1200">
        <a:solidFill>
          <a:schemeClr val="tx1"/>
        </a:solidFill>
        <a:latin typeface="Times New Roman" pitchFamily="18" charset="0"/>
        <a:ea typeface="+mn-ea"/>
        <a:cs typeface="+mn-cs"/>
      </a:defRPr>
    </a:lvl8pPr>
    <a:lvl9pPr marL="3657600" algn="l" defTabSz="914400" rtl="0" eaLnBrk="1" latinLnBrk="0" hangingPunct="1">
      <a:defRPr sz="2000" b="1" u="sng"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8000"/>
    <a:srgbClr val="0000FF"/>
    <a:srgbClr val="00FF00"/>
    <a:srgbClr val="FFFFFF"/>
    <a:srgbClr val="FFFFCC"/>
    <a:srgbClr val="FFCCCC"/>
    <a:srgbClr val="3366FF"/>
    <a:srgbClr val="00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4660"/>
  </p:normalViewPr>
  <p:slideViewPr>
    <p:cSldViewPr>
      <p:cViewPr varScale="1">
        <p:scale>
          <a:sx n="118" d="100"/>
          <a:sy n="118" d="100"/>
        </p:scale>
        <p:origin x="1032"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Actual vs Predicted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Actual</c:v>
                </c:pt>
              </c:strCache>
            </c:strRef>
          </c:tx>
          <c:spPr>
            <a:solidFill>
              <a:schemeClr val="accent1"/>
            </a:solidFill>
            <a:ln>
              <a:noFill/>
            </a:ln>
            <a:effectLst/>
          </c:spPr>
          <c:invertIfNegative val="0"/>
          <c:cat>
            <c:strRef>
              <c:f>Sheet1!$A$2:$A$5</c:f>
              <c:strCache>
                <c:ptCount val="4"/>
                <c:pt idx="0">
                  <c:v>Data 1</c:v>
                </c:pt>
                <c:pt idx="1">
                  <c:v>Data 2</c:v>
                </c:pt>
                <c:pt idx="2">
                  <c:v>Data 3</c:v>
                </c:pt>
                <c:pt idx="3">
                  <c:v>Data 4</c:v>
                </c:pt>
              </c:strCache>
            </c:strRef>
          </c:cat>
          <c:val>
            <c:numRef>
              <c:f>Sheet1!$B$2:$B$5</c:f>
              <c:numCache>
                <c:formatCode>General</c:formatCode>
                <c:ptCount val="4"/>
                <c:pt idx="0">
                  <c:v>155</c:v>
                </c:pt>
                <c:pt idx="1">
                  <c:v>142</c:v>
                </c:pt>
                <c:pt idx="2">
                  <c:v>6</c:v>
                </c:pt>
                <c:pt idx="3">
                  <c:v>96</c:v>
                </c:pt>
              </c:numCache>
            </c:numRef>
          </c:val>
          <c:extLst>
            <c:ext xmlns:c16="http://schemas.microsoft.com/office/drawing/2014/chart" uri="{C3380CC4-5D6E-409C-BE32-E72D297353CC}">
              <c16:uniqueId val="{00000000-4E1F-4532-BBC1-2697107B2770}"/>
            </c:ext>
          </c:extLst>
        </c:ser>
        <c:ser>
          <c:idx val="1"/>
          <c:order val="1"/>
          <c:tx>
            <c:strRef>
              <c:f>Sheet1!$C$1</c:f>
              <c:strCache>
                <c:ptCount val="1"/>
                <c:pt idx="0">
                  <c:v>Predicted</c:v>
                </c:pt>
              </c:strCache>
            </c:strRef>
          </c:tx>
          <c:spPr>
            <a:solidFill>
              <a:schemeClr val="accent2"/>
            </a:solidFill>
            <a:ln>
              <a:noFill/>
            </a:ln>
            <a:effectLst/>
          </c:spPr>
          <c:invertIfNegative val="0"/>
          <c:cat>
            <c:strRef>
              <c:f>Sheet1!$A$2:$A$5</c:f>
              <c:strCache>
                <c:ptCount val="4"/>
                <c:pt idx="0">
                  <c:v>Data 1</c:v>
                </c:pt>
                <c:pt idx="1">
                  <c:v>Data 2</c:v>
                </c:pt>
                <c:pt idx="2">
                  <c:v>Data 3</c:v>
                </c:pt>
                <c:pt idx="3">
                  <c:v>Data 4</c:v>
                </c:pt>
              </c:strCache>
            </c:strRef>
          </c:cat>
          <c:val>
            <c:numRef>
              <c:f>Sheet1!$C$2:$C$5</c:f>
              <c:numCache>
                <c:formatCode>General</c:formatCode>
                <c:ptCount val="4"/>
                <c:pt idx="0">
                  <c:v>145</c:v>
                </c:pt>
                <c:pt idx="1">
                  <c:v>135</c:v>
                </c:pt>
                <c:pt idx="2">
                  <c:v>6</c:v>
                </c:pt>
                <c:pt idx="3">
                  <c:v>89</c:v>
                </c:pt>
              </c:numCache>
            </c:numRef>
          </c:val>
          <c:extLst>
            <c:ext xmlns:c16="http://schemas.microsoft.com/office/drawing/2014/chart" uri="{C3380CC4-5D6E-409C-BE32-E72D297353CC}">
              <c16:uniqueId val="{00000001-4E1F-4532-BBC1-2697107B2770}"/>
            </c:ext>
          </c:extLst>
        </c:ser>
        <c:dLbls>
          <c:showLegendKey val="0"/>
          <c:showVal val="0"/>
          <c:showCatName val="0"/>
          <c:showSerName val="0"/>
          <c:showPercent val="0"/>
          <c:showBubbleSize val="0"/>
        </c:dLbls>
        <c:gapWidth val="219"/>
        <c:overlap val="-27"/>
        <c:axId val="899103536"/>
        <c:axId val="899098128"/>
      </c:barChart>
      <c:catAx>
        <c:axId val="8991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9098128"/>
        <c:crosses val="autoZero"/>
        <c:auto val="1"/>
        <c:lblAlgn val="ctr"/>
        <c:lblOffset val="100"/>
        <c:noMultiLvlLbl val="0"/>
      </c:catAx>
      <c:valAx>
        <c:axId val="89909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910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defRPr sz="1200" b="0" u="none">
                <a:solidFill>
                  <a:srgbClr val="FF0066"/>
                </a:solidFill>
              </a:defRPr>
            </a:lvl1pPr>
          </a:lstStyle>
          <a:p>
            <a:pPr>
              <a:defRPr/>
            </a:pPr>
            <a:endParaRPr lang="en-US"/>
          </a:p>
        </p:txBody>
      </p:sp>
      <p:sp>
        <p:nvSpPr>
          <p:cNvPr id="7680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b="0" u="none">
                <a:solidFill>
                  <a:srgbClr val="FF0066"/>
                </a:solidFill>
              </a:defRPr>
            </a:lvl1pPr>
          </a:lstStyle>
          <a:p>
            <a:pPr>
              <a:defRPr/>
            </a:pPr>
            <a:endParaRPr lang="en-US"/>
          </a:p>
        </p:txBody>
      </p:sp>
      <p:sp>
        <p:nvSpPr>
          <p:cNvPr id="7680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defRPr sz="1200" b="0" u="none">
                <a:solidFill>
                  <a:srgbClr val="FF0066"/>
                </a:solidFill>
              </a:defRPr>
            </a:lvl1pPr>
          </a:lstStyle>
          <a:p>
            <a:pPr>
              <a:defRPr/>
            </a:pPr>
            <a:endParaRPr lang="en-US"/>
          </a:p>
        </p:txBody>
      </p:sp>
      <p:sp>
        <p:nvSpPr>
          <p:cNvPr id="7680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b="0" u="none">
                <a:solidFill>
                  <a:srgbClr val="FF0066"/>
                </a:solidFill>
              </a:defRPr>
            </a:lvl1pPr>
          </a:lstStyle>
          <a:p>
            <a:pPr>
              <a:defRPr/>
            </a:pPr>
            <a:fld id="{88892B2D-DCAB-4AB5-8107-346A3F82B41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defRPr sz="1200" b="0" u="none"/>
            </a:lvl1pPr>
          </a:lstStyle>
          <a:p>
            <a:pPr>
              <a:defRPr/>
            </a:pPr>
            <a:endParaRPr lang="en-U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b="0" u="none"/>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defRPr sz="1200" b="0" u="none"/>
            </a:lvl1pPr>
          </a:lstStyle>
          <a:p>
            <a:pPr>
              <a:defRPr/>
            </a:pPr>
            <a:endParaRPr 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b="0" u="none"/>
            </a:lvl1pPr>
          </a:lstStyle>
          <a:p>
            <a:pPr>
              <a:defRPr/>
            </a:pPr>
            <a:fld id="{D1148491-AC3D-4A8B-BFEA-7D2897D3F5CD}" type="slidenum">
              <a:rPr lang="en-US"/>
              <a:pPr>
                <a:defRPr/>
              </a:pPr>
              <a:t>‹#›</a:t>
            </a:fld>
            <a:endParaRPr lang="en-US"/>
          </a:p>
        </p:txBody>
      </p:sp>
    </p:spTree>
    <p:extLst>
      <p:ext uri="{BB962C8B-B14F-4D97-AF65-F5344CB8AC3E}">
        <p14:creationId xmlns:p14="http://schemas.microsoft.com/office/powerpoint/2010/main" val="1066818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9B84C741-722F-4370-B2B8-BEE45FB20E21}" type="slidenum">
              <a:rPr lang="en-US" smtClean="0"/>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4</a:t>
            </a:fld>
            <a:endParaRPr lang="en-US"/>
          </a:p>
        </p:txBody>
      </p:sp>
    </p:spTree>
    <p:extLst>
      <p:ext uri="{BB962C8B-B14F-4D97-AF65-F5344CB8AC3E}">
        <p14:creationId xmlns:p14="http://schemas.microsoft.com/office/powerpoint/2010/main" val="927873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5</a:t>
            </a:fld>
            <a:endParaRPr lang="en-US"/>
          </a:p>
        </p:txBody>
      </p:sp>
    </p:spTree>
    <p:extLst>
      <p:ext uri="{BB962C8B-B14F-4D97-AF65-F5344CB8AC3E}">
        <p14:creationId xmlns:p14="http://schemas.microsoft.com/office/powerpoint/2010/main" val="179523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6</a:t>
            </a:fld>
            <a:endParaRPr lang="en-US"/>
          </a:p>
        </p:txBody>
      </p:sp>
    </p:spTree>
    <p:extLst>
      <p:ext uri="{BB962C8B-B14F-4D97-AF65-F5344CB8AC3E}">
        <p14:creationId xmlns:p14="http://schemas.microsoft.com/office/powerpoint/2010/main" val="71098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1148491-AC3D-4A8B-BFEA-7D2897D3F5CD}" type="slidenum">
              <a:rPr lang="en-US" smtClean="0"/>
              <a:pPr>
                <a:defRPr/>
              </a:pPr>
              <a:t>10</a:t>
            </a:fld>
            <a:endParaRPr lang="en-US"/>
          </a:p>
        </p:txBody>
      </p:sp>
    </p:spTree>
    <p:extLst>
      <p:ext uri="{BB962C8B-B14F-4D97-AF65-F5344CB8AC3E}">
        <p14:creationId xmlns:p14="http://schemas.microsoft.com/office/powerpoint/2010/main" val="233612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8F06F236-40ED-4D19-A91F-102A1D0B8339}" type="datetime4">
              <a:rPr lang="en-US" smtClean="0"/>
              <a:t>February 18, 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6" name="Rectangle 6"/>
          <p:cNvSpPr>
            <a:spLocks noGrp="1" noChangeArrowheads="1"/>
          </p:cNvSpPr>
          <p:nvPr>
            <p:ph type="sldNum" sz="quarter" idx="12"/>
          </p:nvPr>
        </p:nvSpPr>
        <p:spPr>
          <a:ln/>
        </p:spPr>
        <p:txBody>
          <a:bodyPr/>
          <a:lstStyle>
            <a:lvl1pPr>
              <a:defRPr/>
            </a:lvl1pPr>
          </a:lstStyle>
          <a:p>
            <a:pPr>
              <a:defRPr/>
            </a:pPr>
            <a:fld id="{28B7CD27-4190-4E69-AB2E-617CAAD8B2CA}"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404719C-7632-4E13-BE47-4EE255FD1FF3}" type="datetime4">
              <a:rPr lang="en-US" smtClean="0"/>
              <a:t>February 18, 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6" name="Rectangle 6"/>
          <p:cNvSpPr>
            <a:spLocks noGrp="1" noChangeArrowheads="1"/>
          </p:cNvSpPr>
          <p:nvPr>
            <p:ph type="sldNum" sz="quarter" idx="12"/>
          </p:nvPr>
        </p:nvSpPr>
        <p:spPr>
          <a:ln/>
        </p:spPr>
        <p:txBody>
          <a:bodyPr/>
          <a:lstStyle>
            <a:lvl1pPr>
              <a:defRPr/>
            </a:lvl1pPr>
          </a:lstStyle>
          <a:p>
            <a:pPr>
              <a:defRPr/>
            </a:pPr>
            <a:fld id="{B8158658-B965-433D-AA17-045B3F910D99}"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4BEDA0E-8F58-434D-A8E2-CB007CE69D34}" type="datetime4">
              <a:rPr lang="en-US" smtClean="0"/>
              <a:t>February 18, 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6" name="Rectangle 6"/>
          <p:cNvSpPr>
            <a:spLocks noGrp="1" noChangeArrowheads="1"/>
          </p:cNvSpPr>
          <p:nvPr>
            <p:ph type="sldNum" sz="quarter" idx="12"/>
          </p:nvPr>
        </p:nvSpPr>
        <p:spPr>
          <a:ln/>
        </p:spPr>
        <p:txBody>
          <a:bodyPr/>
          <a:lstStyle>
            <a:lvl1pPr>
              <a:defRPr/>
            </a:lvl1pPr>
          </a:lstStyle>
          <a:p>
            <a:pPr>
              <a:defRPr/>
            </a:pPr>
            <a:fld id="{08438CFF-7E9A-45DB-B62E-99504FBE1A6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C809B2B7-4B7F-4810-82C6-48AA907BDD7F}" type="datetime4">
              <a:rPr lang="en-US" smtClean="0"/>
              <a:t>February 18, 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6" name="Rectangle 6"/>
          <p:cNvSpPr>
            <a:spLocks noGrp="1" noChangeArrowheads="1"/>
          </p:cNvSpPr>
          <p:nvPr>
            <p:ph type="sldNum" sz="quarter" idx="12"/>
          </p:nvPr>
        </p:nvSpPr>
        <p:spPr>
          <a:ln/>
        </p:spPr>
        <p:txBody>
          <a:bodyPr/>
          <a:lstStyle>
            <a:lvl1pPr>
              <a:defRPr/>
            </a:lvl1pPr>
          </a:lstStyle>
          <a:p>
            <a:pPr>
              <a:defRPr/>
            </a:pPr>
            <a:fld id="{18D8A836-2138-44F5-93D4-C9A09E20B1BA}"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D6422E5-F5AC-449E-A897-B2895204C7D0}" type="datetime4">
              <a:rPr lang="en-US" smtClean="0"/>
              <a:t>February 18, 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6" name="Rectangle 6"/>
          <p:cNvSpPr>
            <a:spLocks noGrp="1" noChangeArrowheads="1"/>
          </p:cNvSpPr>
          <p:nvPr>
            <p:ph type="sldNum" sz="quarter" idx="12"/>
          </p:nvPr>
        </p:nvSpPr>
        <p:spPr>
          <a:ln/>
        </p:spPr>
        <p:txBody>
          <a:bodyPr/>
          <a:lstStyle>
            <a:lvl1pPr>
              <a:defRPr/>
            </a:lvl1pPr>
          </a:lstStyle>
          <a:p>
            <a:pPr>
              <a:defRPr/>
            </a:pPr>
            <a:fld id="{8D38568B-A9B4-448A-BE4C-BFE8E85BA041}"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7F26E395-800D-4933-A640-D492B35502CD}" type="datetime4">
              <a:rPr lang="en-US" smtClean="0"/>
              <a:t>February 18, 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7" name="Rectangle 6"/>
          <p:cNvSpPr>
            <a:spLocks noGrp="1" noChangeArrowheads="1"/>
          </p:cNvSpPr>
          <p:nvPr>
            <p:ph type="sldNum" sz="quarter" idx="12"/>
          </p:nvPr>
        </p:nvSpPr>
        <p:spPr>
          <a:ln/>
        </p:spPr>
        <p:txBody>
          <a:bodyPr/>
          <a:lstStyle>
            <a:lvl1pPr>
              <a:defRPr/>
            </a:lvl1pPr>
          </a:lstStyle>
          <a:p>
            <a:pPr>
              <a:defRPr/>
            </a:pPr>
            <a:fld id="{6568C36F-8FC3-46BE-AD18-17CCDD7DB580}"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45959903-39FC-4BAD-B499-C57E7E1BBC23}" type="datetime4">
              <a:rPr lang="en-US" smtClean="0"/>
              <a:t>February 18, 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9" name="Rectangle 6"/>
          <p:cNvSpPr>
            <a:spLocks noGrp="1" noChangeArrowheads="1"/>
          </p:cNvSpPr>
          <p:nvPr>
            <p:ph type="sldNum" sz="quarter" idx="12"/>
          </p:nvPr>
        </p:nvSpPr>
        <p:spPr>
          <a:ln/>
        </p:spPr>
        <p:txBody>
          <a:bodyPr/>
          <a:lstStyle>
            <a:lvl1pPr>
              <a:defRPr/>
            </a:lvl1pPr>
          </a:lstStyle>
          <a:p>
            <a:pPr>
              <a:defRPr/>
            </a:pPr>
            <a:fld id="{E11F2155-B5EF-442D-A185-B7942011AB7D}"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55A09F0-AD81-42C4-A261-276923D59AA3}" type="datetime4">
              <a:rPr lang="en-US" smtClean="0"/>
              <a:t>February 18, 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5" name="Rectangle 6"/>
          <p:cNvSpPr>
            <a:spLocks noGrp="1" noChangeArrowheads="1"/>
          </p:cNvSpPr>
          <p:nvPr>
            <p:ph type="sldNum" sz="quarter" idx="12"/>
          </p:nvPr>
        </p:nvSpPr>
        <p:spPr>
          <a:ln/>
        </p:spPr>
        <p:txBody>
          <a:bodyPr/>
          <a:lstStyle>
            <a:lvl1pPr>
              <a:defRPr/>
            </a:lvl1pPr>
          </a:lstStyle>
          <a:p>
            <a:pPr>
              <a:defRPr/>
            </a:pPr>
            <a:fld id="{569FF142-824E-45DC-8F1F-8FD190749442}"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CF72269-A3AD-49DC-B05B-4CF831D5BAB8}" type="datetime4">
              <a:rPr lang="en-US" smtClean="0"/>
              <a:t>February 18, 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4" name="Rectangle 6"/>
          <p:cNvSpPr>
            <a:spLocks noGrp="1" noChangeArrowheads="1"/>
          </p:cNvSpPr>
          <p:nvPr>
            <p:ph type="sldNum" sz="quarter" idx="12"/>
          </p:nvPr>
        </p:nvSpPr>
        <p:spPr>
          <a:ln/>
        </p:spPr>
        <p:txBody>
          <a:bodyPr/>
          <a:lstStyle>
            <a:lvl1pPr>
              <a:defRPr/>
            </a:lvl1pPr>
          </a:lstStyle>
          <a:p>
            <a:pPr>
              <a:defRPr/>
            </a:pPr>
            <a:fld id="{525758AB-7E10-4A2F-ABD5-01D81A9F1F18}"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D7106BD-4E11-4608-99CB-A4F59B5029A4}" type="datetime4">
              <a:rPr lang="en-US" smtClean="0"/>
              <a:t>February 18, 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7" name="Rectangle 6"/>
          <p:cNvSpPr>
            <a:spLocks noGrp="1" noChangeArrowheads="1"/>
          </p:cNvSpPr>
          <p:nvPr>
            <p:ph type="sldNum" sz="quarter" idx="12"/>
          </p:nvPr>
        </p:nvSpPr>
        <p:spPr>
          <a:ln/>
        </p:spPr>
        <p:txBody>
          <a:bodyPr/>
          <a:lstStyle>
            <a:lvl1pPr>
              <a:defRPr/>
            </a:lvl1pPr>
          </a:lstStyle>
          <a:p>
            <a:pPr>
              <a:defRPr/>
            </a:pPr>
            <a:fld id="{05DEA958-6199-4BA0-BEE1-C90601D497FE}"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2E9589C-2971-477E-98B6-E39DAB920516}" type="datetime4">
              <a:rPr lang="en-US" smtClean="0"/>
              <a:t>February 18, 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AVISHKAR 20-21</a:t>
            </a:r>
          </a:p>
        </p:txBody>
      </p:sp>
      <p:sp>
        <p:nvSpPr>
          <p:cNvPr id="7" name="Rectangle 6"/>
          <p:cNvSpPr>
            <a:spLocks noGrp="1" noChangeArrowheads="1"/>
          </p:cNvSpPr>
          <p:nvPr>
            <p:ph type="sldNum" sz="quarter" idx="12"/>
          </p:nvPr>
        </p:nvSpPr>
        <p:spPr>
          <a:ln/>
        </p:spPr>
        <p:txBody>
          <a:bodyPr/>
          <a:lstStyle>
            <a:lvl1pPr>
              <a:defRPr/>
            </a:lvl1pPr>
          </a:lstStyle>
          <a:p>
            <a:pPr>
              <a:defRPr/>
            </a:pPr>
            <a:fld id="{BCA8279E-B947-456F-87DC-0FC988869F6F}"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DDDDDD"/>
          </a:fgClr>
          <a:bgClr>
            <a:schemeClr val="bg1"/>
          </a:bgClr>
        </a:patt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u="none">
                <a:solidFill>
                  <a:srgbClr val="009900"/>
                </a:solidFill>
                <a:latin typeface="Comic Sans MS" pitchFamily="66" charset="0"/>
              </a:defRPr>
            </a:lvl1pPr>
          </a:lstStyle>
          <a:p>
            <a:pPr>
              <a:defRPr/>
            </a:pPr>
            <a:fld id="{FEF80801-3538-4F9F-86F8-46DE18529B98}" type="datetime4">
              <a:rPr lang="en-US" smtClean="0"/>
              <a:t>February 18, 2022</a:t>
            </a:fld>
            <a:endParaRPr lang="en-US"/>
          </a:p>
        </p:txBody>
      </p:sp>
      <p:sp>
        <p:nvSpPr>
          <p:cNvPr id="1029" name="Rectangle 5"/>
          <p:cNvSpPr>
            <a:spLocks noGrp="1" noChangeArrowheads="1"/>
          </p:cNvSpPr>
          <p:nvPr>
            <p:ph type="ftr" sz="quarter" idx="3"/>
          </p:nvPr>
        </p:nvSpPr>
        <p:spPr bwMode="auto">
          <a:xfrm>
            <a:off x="2794000" y="6248400"/>
            <a:ext cx="3657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u="none">
                <a:solidFill>
                  <a:srgbClr val="0000CC"/>
                </a:solidFill>
                <a:latin typeface="Monotype Corsiva" pitchFamily="66" charset="0"/>
              </a:defRPr>
            </a:lvl1pPr>
          </a:lstStyle>
          <a:p>
            <a:pPr>
              <a:defRPr/>
            </a:pPr>
            <a:r>
              <a:rPr lang="en-US"/>
              <a:t>AVISHKAR 20-21</a:t>
            </a:r>
          </a:p>
        </p:txBody>
      </p:sp>
      <p:sp>
        <p:nvSpPr>
          <p:cNvPr id="1030" name="Rectangle 6"/>
          <p:cNvSpPr>
            <a:spLocks noGrp="1" noChangeArrowheads="1"/>
          </p:cNvSpPr>
          <p:nvPr>
            <p:ph type="sldNum" sz="quarter" idx="4"/>
          </p:nvPr>
        </p:nvSpPr>
        <p:spPr bwMode="auto">
          <a:xfrm>
            <a:off x="66040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u="none">
                <a:solidFill>
                  <a:srgbClr val="009900"/>
                </a:solidFill>
                <a:latin typeface="Comic Sans MS" pitchFamily="66" charset="0"/>
              </a:defRPr>
            </a:lvl1pPr>
          </a:lstStyle>
          <a:p>
            <a:pPr>
              <a:defRPr/>
            </a:pPr>
            <a:fld id="{AC3D7EA9-233A-4565-83F4-625DCC0BBA57}" type="slidenum">
              <a:rPr lang="en-US"/>
              <a:pPr>
                <a:defRPr/>
              </a:pPr>
              <a:t>‹#›</a:t>
            </a:fld>
            <a:endParaRPr lang="en-US"/>
          </a:p>
        </p:txBody>
      </p:sp>
      <p:sp>
        <p:nvSpPr>
          <p:cNvPr id="1031" name="Line 7"/>
          <p:cNvSpPr>
            <a:spLocks noChangeShapeType="1"/>
          </p:cNvSpPr>
          <p:nvPr/>
        </p:nvSpPr>
        <p:spPr bwMode="auto">
          <a:xfrm>
            <a:off x="685800" y="6172200"/>
            <a:ext cx="7772400" cy="0"/>
          </a:xfrm>
          <a:prstGeom prst="line">
            <a:avLst/>
          </a:prstGeom>
          <a:noFill/>
          <a:ln w="9525">
            <a:solidFill>
              <a:srgbClr val="C81704"/>
            </a:solidFill>
            <a:round/>
            <a:headEnd/>
            <a:tailEnd/>
          </a:ln>
          <a:effectLst/>
        </p:spPr>
        <p:txBody>
          <a:bodyPr/>
          <a:lstStyle/>
          <a:p>
            <a:pPr algn="just">
              <a:defRPr/>
            </a:pPr>
            <a:endParaRPr lang="en-US"/>
          </a:p>
        </p:txBody>
      </p:sp>
      <p:pic>
        <p:nvPicPr>
          <p:cNvPr id="3078" name="Picture 11" descr="iit_logo%20large%20bw"/>
          <p:cNvPicPr>
            <a:picLocks noChangeAspect="1" noChangeArrowheads="1"/>
          </p:cNvPicPr>
          <p:nvPr/>
        </p:nvPicPr>
        <p:blipFill>
          <a:blip r:embed="rId13" cstate="print">
            <a:clrChange>
              <a:clrFrom>
                <a:srgbClr val="FFFFFF"/>
              </a:clrFrom>
              <a:clrTo>
                <a:srgbClr val="FFFFFF">
                  <a:alpha val="0"/>
                </a:srgbClr>
              </a:clrTo>
            </a:clrChange>
            <a:lum bright="80000" contrast="-80000"/>
          </a:blip>
          <a:srcRect/>
          <a:stretch>
            <a:fillRect/>
          </a:stretch>
        </p:blipFill>
        <p:spPr bwMode="auto">
          <a:xfrm>
            <a:off x="1676400" y="685800"/>
            <a:ext cx="5867400" cy="5686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ho.int/emergencies/diseases/novel-coronavirus-201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8"/>
          <p:cNvSpPr>
            <a:spLocks noChangeArrowheads="1"/>
          </p:cNvSpPr>
          <p:nvPr/>
        </p:nvSpPr>
        <p:spPr bwMode="auto">
          <a:xfrm>
            <a:off x="0" y="3062288"/>
            <a:ext cx="9144000" cy="0"/>
          </a:xfrm>
          <a:prstGeom prst="rect">
            <a:avLst/>
          </a:prstGeom>
          <a:noFill/>
          <a:ln w="9525">
            <a:noFill/>
            <a:miter lim="800000"/>
            <a:headEnd/>
            <a:tailEnd/>
          </a:ln>
        </p:spPr>
        <p:txBody>
          <a:bodyPr wrap="none" anchor="ctr">
            <a:spAutoFit/>
          </a:bodyPr>
          <a:lstStyle/>
          <a:p>
            <a:pPr algn="just"/>
            <a:endParaRPr lang="en-US"/>
          </a:p>
        </p:txBody>
      </p:sp>
      <p:sp>
        <p:nvSpPr>
          <p:cNvPr id="1029" name="Line 10"/>
          <p:cNvSpPr>
            <a:spLocks noChangeShapeType="1"/>
          </p:cNvSpPr>
          <p:nvPr/>
        </p:nvSpPr>
        <p:spPr bwMode="auto">
          <a:xfrm>
            <a:off x="457200" y="685800"/>
            <a:ext cx="8153400" cy="0"/>
          </a:xfrm>
          <a:prstGeom prst="line">
            <a:avLst/>
          </a:prstGeom>
          <a:noFill/>
          <a:ln w="76200" cmpd="tri">
            <a:solidFill>
              <a:srgbClr val="CC0000"/>
            </a:solidFill>
            <a:round/>
            <a:headEnd/>
            <a:tailEnd/>
          </a:ln>
        </p:spPr>
        <p:txBody>
          <a:bodyPr/>
          <a:lstStyle/>
          <a:p>
            <a:endParaRPr lang="en-IN"/>
          </a:p>
        </p:txBody>
      </p:sp>
      <p:sp>
        <p:nvSpPr>
          <p:cNvPr id="1030" name="Rectangle 10"/>
          <p:cNvSpPr>
            <a:spLocks noChangeArrowheads="1"/>
          </p:cNvSpPr>
          <p:nvPr/>
        </p:nvSpPr>
        <p:spPr bwMode="auto">
          <a:xfrm>
            <a:off x="342850" y="6172200"/>
            <a:ext cx="8534400" cy="523220"/>
          </a:xfrm>
          <a:prstGeom prst="rect">
            <a:avLst/>
          </a:prstGeom>
          <a:noFill/>
          <a:ln w="9525">
            <a:noFill/>
            <a:miter lim="800000"/>
            <a:headEnd/>
            <a:tailEnd/>
          </a:ln>
        </p:spPr>
        <p:txBody>
          <a:bodyPr>
            <a:spAutoFit/>
          </a:bodyPr>
          <a:lstStyle/>
          <a:p>
            <a:pPr algn="ctr"/>
            <a:r>
              <a:rPr lang="en-US" sz="1400" i="1" dirty="0">
                <a:solidFill>
                  <a:srgbClr val="FF0000"/>
                </a:solidFill>
                <a:latin typeface="Book Antiqua" pitchFamily="18" charset="0"/>
              </a:rPr>
              <a:t>AVISHKAR RESEARCH CONVENTION 21-22</a:t>
            </a:r>
          </a:p>
          <a:p>
            <a:pPr algn="ctr"/>
            <a:endParaRPr lang="en-US" sz="1400" i="1" dirty="0">
              <a:solidFill>
                <a:srgbClr val="FF0000"/>
              </a:solidFill>
              <a:latin typeface="Book Antiqua" pitchFamily="18" charset="0"/>
            </a:endParaRPr>
          </a:p>
        </p:txBody>
      </p:sp>
      <p:sp useBgFill="1">
        <p:nvSpPr>
          <p:cNvPr id="1031" name="Text Box 6"/>
          <p:cNvSpPr txBox="1">
            <a:spLocks noChangeArrowheads="1"/>
          </p:cNvSpPr>
          <p:nvPr/>
        </p:nvSpPr>
        <p:spPr bwMode="auto">
          <a:xfrm>
            <a:off x="0" y="1066800"/>
            <a:ext cx="9144000" cy="4401205"/>
          </a:xfrm>
          <a:prstGeom prst="rect">
            <a:avLst/>
          </a:prstGeom>
          <a:ln w="9525">
            <a:noFill/>
            <a:miter lim="800000"/>
            <a:headEnd/>
            <a:tailEnd/>
          </a:ln>
        </p:spPr>
        <p:txBody>
          <a:bodyPr wrap="square">
            <a:spAutoFit/>
          </a:bodyPr>
          <a:lstStyle/>
          <a:p>
            <a:pPr algn="ctr">
              <a:defRPr/>
            </a:pPr>
            <a:r>
              <a:rPr lang="en-US" sz="3200" u="none" dirty="0">
                <a:ln>
                  <a:solidFill>
                    <a:srgbClr val="FF0000"/>
                  </a:solidFill>
                </a:ln>
                <a:solidFill>
                  <a:schemeClr val="accent2"/>
                </a:solidFill>
                <a:latin typeface="+mn-lt"/>
              </a:rPr>
              <a:t>Real-Time Human Count And Social Distance Detection in Covid Pandemic Using Deep Learning</a:t>
            </a:r>
            <a:endParaRPr lang="en-US" sz="3200" b="0" u="none" dirty="0">
              <a:ln>
                <a:solidFill>
                  <a:srgbClr val="FF0000"/>
                </a:solidFill>
              </a:ln>
              <a:solidFill>
                <a:schemeClr val="accent2"/>
              </a:solidFill>
              <a:latin typeface="+mn-lt"/>
            </a:endParaRPr>
          </a:p>
          <a:p>
            <a:pPr algn="ctr">
              <a:defRPr/>
            </a:pPr>
            <a:endParaRPr lang="en-US" sz="2400" b="0" u="none" dirty="0">
              <a:solidFill>
                <a:srgbClr val="009900"/>
              </a:solidFill>
              <a:latin typeface="Comic Sans MS" pitchFamily="66" charset="0"/>
            </a:endParaRPr>
          </a:p>
          <a:p>
            <a:pPr algn="ctr">
              <a:defRPr/>
            </a:pPr>
            <a:endParaRPr lang="en-US" sz="2400" b="0" u="none" dirty="0">
              <a:solidFill>
                <a:srgbClr val="009900"/>
              </a:solidFill>
              <a:latin typeface="Comic Sans MS" pitchFamily="66" charset="0"/>
            </a:endParaRPr>
          </a:p>
          <a:p>
            <a:pPr algn="ctr">
              <a:defRPr/>
            </a:pPr>
            <a:endParaRPr lang="en-US" sz="2400" b="0" u="none" dirty="0">
              <a:solidFill>
                <a:srgbClr val="009900"/>
              </a:solidFill>
              <a:latin typeface="Comic Sans MS" pitchFamily="66" charset="0"/>
            </a:endParaRPr>
          </a:p>
          <a:p>
            <a:pPr algn="ctr">
              <a:defRPr/>
            </a:pPr>
            <a:endParaRPr lang="en-US" sz="2400" b="0" u="none" dirty="0">
              <a:solidFill>
                <a:srgbClr val="009900"/>
              </a:solidFill>
              <a:latin typeface="Comic Sans MS" pitchFamily="66" charset="0"/>
              <a:cs typeface="Arial" charset="0"/>
            </a:endParaRPr>
          </a:p>
          <a:p>
            <a:pPr algn="ctr">
              <a:defRPr/>
            </a:pPr>
            <a:endParaRPr lang="en-US" u="none" dirty="0">
              <a:solidFill>
                <a:srgbClr val="009900"/>
              </a:solidFill>
              <a:latin typeface="+mn-lt"/>
              <a:cs typeface="Arial" charset="0"/>
            </a:endParaRPr>
          </a:p>
          <a:p>
            <a:pPr algn="ctr">
              <a:defRPr/>
            </a:pPr>
            <a:endParaRPr lang="en-US" u="none" dirty="0">
              <a:solidFill>
                <a:srgbClr val="009900"/>
              </a:solidFill>
              <a:latin typeface="+mn-lt"/>
              <a:cs typeface="Arial" charset="0"/>
            </a:endParaRPr>
          </a:p>
          <a:p>
            <a:pPr algn="ctr">
              <a:defRPr/>
            </a:pPr>
            <a:endParaRPr lang="en-US" u="none" dirty="0">
              <a:solidFill>
                <a:srgbClr val="009900"/>
              </a:solidFill>
              <a:latin typeface="+mn-lt"/>
              <a:cs typeface="Arial" charset="0"/>
            </a:endParaRPr>
          </a:p>
          <a:p>
            <a:pPr algn="ctr">
              <a:defRPr/>
            </a:pPr>
            <a:r>
              <a:rPr lang="en-US" u="none" dirty="0">
                <a:solidFill>
                  <a:srgbClr val="FF0000"/>
                </a:solidFill>
                <a:latin typeface="+mn-lt"/>
                <a:cs typeface="Arial" charset="0"/>
              </a:rPr>
              <a:t> </a:t>
            </a:r>
          </a:p>
          <a:p>
            <a:pPr algn="ctr">
              <a:defRPr/>
            </a:pPr>
            <a:r>
              <a:rPr lang="en-US" u="none" dirty="0">
                <a:solidFill>
                  <a:srgbClr val="FF0000"/>
                </a:solidFill>
                <a:latin typeface="+mn-lt"/>
                <a:cs typeface="Arial" charset="0"/>
              </a:rPr>
              <a:t>Project Guide: Prof. Sunil </a:t>
            </a:r>
            <a:r>
              <a:rPr lang="en-US" u="none" dirty="0" err="1">
                <a:solidFill>
                  <a:srgbClr val="FF0000"/>
                </a:solidFill>
                <a:latin typeface="+mn-lt"/>
                <a:cs typeface="Arial" charset="0"/>
              </a:rPr>
              <a:t>Katkar</a:t>
            </a:r>
            <a:endParaRPr lang="en-US" u="none" dirty="0">
              <a:solidFill>
                <a:srgbClr val="FF0000"/>
              </a:solidFill>
              <a:latin typeface="+mn-lt"/>
              <a:cs typeface="Arial" charset="0"/>
            </a:endParaRPr>
          </a:p>
          <a:p>
            <a:pPr algn="ctr">
              <a:defRPr/>
            </a:pPr>
            <a:r>
              <a:rPr lang="en-US" u="none" dirty="0">
                <a:solidFill>
                  <a:srgbClr val="FF0000"/>
                </a:solidFill>
                <a:latin typeface="+mn-lt"/>
                <a:cs typeface="Arial" charset="0"/>
              </a:rPr>
              <a:t>Participants: Salman Ansari, Parth Desai, Hitesh Gosavi</a:t>
            </a:r>
          </a:p>
        </p:txBody>
      </p:sp>
      <p:pic>
        <p:nvPicPr>
          <p:cNvPr id="9" name="Picture 10">
            <a:extLst>
              <a:ext uri="{FF2B5EF4-FFF2-40B4-BE49-F238E27FC236}">
                <a16:creationId xmlns:a16="http://schemas.microsoft.com/office/drawing/2014/main" id="{5D945501-A03D-4C85-8ABB-49554544E77B}"/>
              </a:ext>
            </a:extLst>
          </p:cNvPr>
          <p:cNvPicPr>
            <a:picLocks noChangeAspect="1" noChangeArrowheads="1"/>
          </p:cNvPicPr>
          <p:nvPr/>
        </p:nvPicPr>
        <p:blipFill rotWithShape="1">
          <a:blip r:embed="rId3" cstate="print"/>
          <a:srcRect r="85001"/>
          <a:stretch/>
        </p:blipFill>
        <p:spPr bwMode="auto">
          <a:xfrm>
            <a:off x="3001531" y="2172579"/>
            <a:ext cx="3140937" cy="2512841"/>
          </a:xfrm>
          <a:prstGeom prst="rect">
            <a:avLst/>
          </a:prstGeom>
        </p:spPr>
      </p:pic>
      <p:sp>
        <p:nvSpPr>
          <p:cNvPr id="2" name="TextBox 1">
            <a:extLst>
              <a:ext uri="{FF2B5EF4-FFF2-40B4-BE49-F238E27FC236}">
                <a16:creationId xmlns:a16="http://schemas.microsoft.com/office/drawing/2014/main" id="{EDC14265-2B7C-48E7-8FC2-7AE738B97D84}"/>
              </a:ext>
            </a:extLst>
          </p:cNvPr>
          <p:cNvSpPr txBox="1"/>
          <p:nvPr/>
        </p:nvSpPr>
        <p:spPr>
          <a:xfrm>
            <a:off x="5715000" y="54040"/>
            <a:ext cx="3429000" cy="400110"/>
          </a:xfrm>
          <a:prstGeom prst="rect">
            <a:avLst/>
          </a:prstGeom>
          <a:solidFill>
            <a:srgbClr val="FF0066"/>
          </a:solidFill>
        </p:spPr>
        <p:txBody>
          <a:bodyPr wrap="square" rtlCol="0">
            <a:spAutoFit/>
          </a:bodyPr>
          <a:lstStyle/>
          <a:p>
            <a:r>
              <a:rPr lang="en-IN" dirty="0"/>
              <a:t>PAPER ID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5737"/>
            <a:ext cx="8229600" cy="4847863"/>
          </a:xfrm>
        </p:spPr>
        <p:txBody>
          <a:bodyPr/>
          <a:lstStyle/>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model is originally trained on the Common Objects in Context (COCO) dataset. For the detection of people with aerial view, transfer learning is implemented to improve the efficiency of the detection model.</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After detection, bounding box information, mainly centroid information, is used to calculate the centroid distance of each bounding box.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We use the Euclidean distance and calculate the distance between each bounding box of the detected city.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In the output, the model displays information on the total number of social distancing violations along with the people detected in the bounding boxes and centroids.</a:t>
            </a:r>
            <a:endParaRPr lang="en-IN" sz="2400" dirty="0">
              <a:effectLst/>
              <a:ea typeface="Calibri" panose="020F0502020204030204" pitchFamily="34" charset="0"/>
              <a:cs typeface="Times New Roman" panose="02020603050405020304" pitchFamily="18" charset="0"/>
            </a:endParaRPr>
          </a:p>
          <a:p>
            <a:pPr marL="285750" lvl="1" algn="just">
              <a:buFont typeface="Wingdings" panose="05000000000000000000" pitchFamily="2" charset="2"/>
              <a:buChar char="v"/>
              <a:defRP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1" algn="just">
              <a:buFont typeface="Wingdings" panose="05000000000000000000" pitchFamily="2" charset="2"/>
              <a:buChar char="v"/>
              <a:defRPr/>
            </a:pPr>
            <a:endParaRPr lang="en-US" dirty="0"/>
          </a:p>
        </p:txBody>
      </p:sp>
      <p:sp>
        <p:nvSpPr>
          <p:cNvPr id="4" name="Date Placeholder 3"/>
          <p:cNvSpPr>
            <a:spLocks noGrp="1"/>
          </p:cNvSpPr>
          <p:nvPr>
            <p:ph type="dt" sz="half" idx="10"/>
          </p:nvPr>
        </p:nvSpPr>
        <p:spPr/>
        <p:txBody>
          <a:bodyPr/>
          <a:lstStyle/>
          <a:p>
            <a:pPr>
              <a:defRPr/>
            </a:pPr>
            <a:fld id="{4EC893EE-6B12-4BA0-853F-9EF63142237E}" type="datetime4">
              <a:rPr lang="en-US" smtClean="0"/>
              <a:t>February 18, 2022</a:t>
            </a:fld>
            <a:endParaRPr lang="en-US"/>
          </a:p>
        </p:txBody>
      </p:sp>
      <p:sp>
        <p:nvSpPr>
          <p:cNvPr id="6" name="Slide Number Placeholder 5"/>
          <p:cNvSpPr>
            <a:spLocks noGrp="1"/>
          </p:cNvSpPr>
          <p:nvPr>
            <p:ph type="sldNum" sz="quarter" idx="12"/>
          </p:nvPr>
        </p:nvSpPr>
        <p:spPr/>
        <p:txBody>
          <a:bodyPr/>
          <a:lstStyle/>
          <a:p>
            <a:pPr>
              <a:defRPr/>
            </a:pPr>
            <a:fld id="{18D8A836-2138-44F5-93D4-C9A09E20B1BA}" type="slidenum">
              <a:rPr lang="en-US" smtClean="0"/>
              <a:pPr>
                <a:defRPr/>
              </a:pPr>
              <a:t>10</a:t>
            </a:fld>
            <a:endParaRPr lang="en-US" dirty="0"/>
          </a:p>
        </p:txBody>
      </p:sp>
      <p:sp>
        <p:nvSpPr>
          <p:cNvPr id="7" name="Text Box 3"/>
          <p:cNvSpPr txBox="1">
            <a:spLocks noChangeArrowheads="1"/>
          </p:cNvSpPr>
          <p:nvPr/>
        </p:nvSpPr>
        <p:spPr bwMode="auto">
          <a:xfrm>
            <a:off x="2209800" y="245963"/>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buFont typeface="Arial" charset="0"/>
              <a:buNone/>
            </a:pPr>
            <a:r>
              <a:rPr lang="en-US" sz="2400" u="none" dirty="0">
                <a:solidFill>
                  <a:schemeClr val="tx1"/>
                </a:solidFill>
                <a:latin typeface="Arial" pitchFamily="34" charset="0"/>
                <a:cs typeface="Arial" pitchFamily="34" charset="0"/>
              </a:rPr>
              <a:t>IMPLEMENTATION</a:t>
            </a:r>
            <a:endParaRPr lang="en-US" sz="3200" u="none" dirty="0">
              <a:solidFill>
                <a:schemeClr val="tx1"/>
              </a:solidFill>
              <a:latin typeface="Arial" pitchFamily="34" charset="0"/>
              <a:cs typeface="Arial" pitchFamily="34" charset="0"/>
            </a:endParaRPr>
          </a:p>
        </p:txBody>
      </p:sp>
      <p:sp>
        <p:nvSpPr>
          <p:cNvPr id="2" name="Footer Placeholder 1">
            <a:extLst>
              <a:ext uri="{FF2B5EF4-FFF2-40B4-BE49-F238E27FC236}">
                <a16:creationId xmlns:a16="http://schemas.microsoft.com/office/drawing/2014/main" id="{FA5F4702-0AE4-4C1F-905A-960AFA7E955E}"/>
              </a:ext>
            </a:extLst>
          </p:cNvPr>
          <p:cNvSpPr>
            <a:spLocks noGrp="1"/>
          </p:cNvSpPr>
          <p:nvPr>
            <p:ph type="ftr" sz="quarter" idx="11"/>
          </p:nvPr>
        </p:nvSpPr>
        <p:spPr/>
        <p:txBody>
          <a:bodyPr/>
          <a:lstStyle/>
          <a:p>
            <a:pPr>
              <a:defRPr/>
            </a:pPr>
            <a:r>
              <a:rPr lang="en-US" dirty="0"/>
              <a:t>AVISHKAR 21-22</a:t>
            </a:r>
          </a:p>
        </p:txBody>
      </p:sp>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609600" y="1013618"/>
            <a:ext cx="8229600" cy="5135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33800"/>
            <a:ext cx="8229600" cy="2514600"/>
          </a:xfrm>
        </p:spPr>
        <p:txBody>
          <a:bodyPr/>
          <a:lstStyle/>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results of the Distance Social Framework test were visualized with a previously trained model.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test results are evaluated using various video sequences.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people in the video footage move freely in the scenes. The size of the person also varies in different places.</a:t>
            </a:r>
          </a:p>
          <a:p>
            <a:pPr marL="457200" lvl="1" indent="-457200" algn="just">
              <a:buFont typeface="Arial" panose="020B0604020202020204" pitchFamily="34" charset="0"/>
              <a:buChar char="•"/>
              <a:defRPr/>
            </a:pPr>
            <a:endParaRPr lang="en-US" sz="2800" dirty="0">
              <a:effectLst/>
              <a:ea typeface="Times New Roman" panose="02020603050405020304" pitchFamily="18" charset="0"/>
              <a:cs typeface="Times New Roman" panose="02020603050405020304" pitchFamily="18" charset="0"/>
            </a:endParaRPr>
          </a:p>
          <a:p>
            <a:pPr marL="0" lvl="1" indent="0" algn="just">
              <a:buNone/>
              <a:defRPr/>
            </a:pPr>
            <a:endParaRPr lang="en-US" dirty="0"/>
          </a:p>
        </p:txBody>
      </p:sp>
      <p:sp>
        <p:nvSpPr>
          <p:cNvPr id="4" name="Date Placeholder 3"/>
          <p:cNvSpPr>
            <a:spLocks noGrp="1"/>
          </p:cNvSpPr>
          <p:nvPr>
            <p:ph type="dt" sz="half" idx="10"/>
          </p:nvPr>
        </p:nvSpPr>
        <p:spPr/>
        <p:txBody>
          <a:bodyPr/>
          <a:lstStyle/>
          <a:p>
            <a:pPr>
              <a:defRPr/>
            </a:pPr>
            <a:fld id="{4EC893EE-6B12-4BA0-853F-9EF63142237E}" type="datetime4">
              <a:rPr lang="en-US" smtClean="0"/>
              <a:t>February 18, 2022</a:t>
            </a:fld>
            <a:endParaRPr lang="en-US" dirty="0"/>
          </a:p>
        </p:txBody>
      </p:sp>
      <p:sp>
        <p:nvSpPr>
          <p:cNvPr id="6" name="Slide Number Placeholder 5"/>
          <p:cNvSpPr>
            <a:spLocks noGrp="1"/>
          </p:cNvSpPr>
          <p:nvPr>
            <p:ph type="sldNum" sz="quarter" idx="12"/>
          </p:nvPr>
        </p:nvSpPr>
        <p:spPr/>
        <p:txBody>
          <a:bodyPr/>
          <a:lstStyle/>
          <a:p>
            <a:pPr>
              <a:defRPr/>
            </a:pPr>
            <a:fld id="{18D8A836-2138-44F5-93D4-C9A09E20B1BA}" type="slidenum">
              <a:rPr lang="en-US" smtClean="0"/>
              <a:pPr>
                <a:defRPr/>
              </a:pPr>
              <a:t>11</a:t>
            </a:fld>
            <a:endParaRPr lang="en-US" dirty="0"/>
          </a:p>
        </p:txBody>
      </p:sp>
      <p:sp>
        <p:nvSpPr>
          <p:cNvPr id="7" name="Text Box 3"/>
          <p:cNvSpPr txBox="1">
            <a:spLocks noChangeArrowheads="1"/>
          </p:cNvSpPr>
          <p:nvPr/>
        </p:nvSpPr>
        <p:spPr bwMode="auto">
          <a:xfrm>
            <a:off x="1612900" y="247154"/>
            <a:ext cx="60198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buFont typeface="Arial" charset="0"/>
              <a:buNone/>
            </a:pPr>
            <a:r>
              <a:rPr lang="en-US" sz="2400" u="none" dirty="0">
                <a:solidFill>
                  <a:schemeClr val="tx1"/>
                </a:solidFill>
                <a:latin typeface="Arial" pitchFamily="34" charset="0"/>
                <a:cs typeface="Arial" pitchFamily="34" charset="0"/>
              </a:rPr>
              <a:t>RESULT AND DISCUSSION</a:t>
            </a:r>
          </a:p>
        </p:txBody>
      </p:sp>
      <p:sp>
        <p:nvSpPr>
          <p:cNvPr id="2" name="Footer Placeholder 1">
            <a:extLst>
              <a:ext uri="{FF2B5EF4-FFF2-40B4-BE49-F238E27FC236}">
                <a16:creationId xmlns:a16="http://schemas.microsoft.com/office/drawing/2014/main" id="{FA5F4702-0AE4-4C1F-905A-960AFA7E955E}"/>
              </a:ext>
            </a:extLst>
          </p:cNvPr>
          <p:cNvSpPr>
            <a:spLocks noGrp="1"/>
          </p:cNvSpPr>
          <p:nvPr>
            <p:ph type="ftr" sz="quarter" idx="11"/>
          </p:nvPr>
        </p:nvSpPr>
        <p:spPr/>
        <p:txBody>
          <a:bodyPr/>
          <a:lstStyle/>
          <a:p>
            <a:pPr>
              <a:defRPr/>
            </a:pPr>
            <a:r>
              <a:rPr lang="en-US" dirty="0"/>
              <a:t>AVISHKAR 21-22</a:t>
            </a:r>
          </a:p>
        </p:txBody>
      </p:sp>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304800" y="861218"/>
            <a:ext cx="8534400" cy="5287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pic>
        <p:nvPicPr>
          <p:cNvPr id="9" name="Picture 8">
            <a:extLst>
              <a:ext uri="{FF2B5EF4-FFF2-40B4-BE49-F238E27FC236}">
                <a16:creationId xmlns:a16="http://schemas.microsoft.com/office/drawing/2014/main" id="{64BCB4EA-BA5B-445B-928D-41B84900B92C}"/>
              </a:ext>
            </a:extLst>
          </p:cNvPr>
          <p:cNvPicPr>
            <a:picLocks noChangeAspect="1"/>
          </p:cNvPicPr>
          <p:nvPr/>
        </p:nvPicPr>
        <p:blipFill>
          <a:blip r:embed="rId2"/>
          <a:stretch>
            <a:fillRect/>
          </a:stretch>
        </p:blipFill>
        <p:spPr>
          <a:xfrm>
            <a:off x="1994605" y="834231"/>
            <a:ext cx="5154789" cy="2899569"/>
          </a:xfrm>
          <a:prstGeom prst="rect">
            <a:avLst/>
          </a:prstGeom>
        </p:spPr>
      </p:pic>
    </p:spTree>
    <p:extLst>
      <p:ext uri="{BB962C8B-B14F-4D97-AF65-F5344CB8AC3E}">
        <p14:creationId xmlns:p14="http://schemas.microsoft.com/office/powerpoint/2010/main" val="2898365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4724400"/>
          </a:xfrm>
        </p:spPr>
        <p:txBody>
          <a:bodyPr/>
          <a:lstStyle/>
          <a:p>
            <a:pPr algn="just">
              <a:spcAft>
                <a:spcPts val="1000"/>
              </a:spcAft>
            </a:pPr>
            <a:r>
              <a:rPr lang="en-US" sz="2400" dirty="0">
                <a:effectLst/>
                <a:ea typeface="Times New Roman" panose="02020603050405020304" pitchFamily="18" charset="0"/>
                <a:cs typeface="Times New Roman" panose="02020603050405020304" pitchFamily="18" charset="0"/>
              </a:rPr>
              <a:t>Since the model only takes into account the human class (person); therefore, only a human-like object will be recognized by a previously trained model. </a:t>
            </a:r>
          </a:p>
          <a:p>
            <a:pPr algn="just">
              <a:spcAft>
                <a:spcPts val="1000"/>
              </a:spcAft>
            </a:pPr>
            <a:r>
              <a:rPr lang="en-US" sz="2400" dirty="0">
                <a:effectLst/>
                <a:ea typeface="Times New Roman" panose="02020603050405020304" pitchFamily="18" charset="0"/>
                <a:cs typeface="Times New Roman" panose="02020603050405020304" pitchFamily="18" charset="0"/>
              </a:rPr>
              <a:t>The pre-trained model performs well and recognizes the bounding boxes of people of different sizes with green rectangles. </a:t>
            </a:r>
          </a:p>
          <a:p>
            <a:pPr algn="just">
              <a:spcAft>
                <a:spcPts val="1000"/>
              </a:spcAft>
            </a:pPr>
            <a:r>
              <a:rPr lang="en-US" sz="2400" dirty="0">
                <a:effectLst/>
                <a:ea typeface="Times New Roman" panose="02020603050405020304" pitchFamily="18" charset="0"/>
                <a:cs typeface="Times New Roman" panose="02020603050405020304" pitchFamily="18" charset="0"/>
              </a:rPr>
              <a:t>In the example boxes from, people are marked with green rectangles because they meet a social distancing threshold. </a:t>
            </a:r>
          </a:p>
          <a:p>
            <a:pPr algn="just">
              <a:spcAft>
                <a:spcPts val="1000"/>
              </a:spcAft>
            </a:pPr>
            <a:r>
              <a:rPr lang="en-US" sz="2400" dirty="0">
                <a:effectLst/>
                <a:ea typeface="Times New Roman" panose="02020603050405020304" pitchFamily="18" charset="0"/>
                <a:cs typeface="Times New Roman" panose="02020603050405020304" pitchFamily="18" charset="0"/>
              </a:rPr>
              <a:t>The model has also been tested by multiple people, as shown by multiple people entering the scene </a:t>
            </a:r>
            <a:endParaRPr lang="en-IN" sz="2400" dirty="0">
              <a:effectLst/>
              <a:ea typeface="Calibri" panose="020F0502020204030204" pitchFamily="34" charset="0"/>
              <a:cs typeface="Times New Roman" panose="02020603050405020304" pitchFamily="18" charset="0"/>
            </a:endParaRPr>
          </a:p>
          <a:p>
            <a:pPr marL="285750" lvl="1" algn="just">
              <a:buFont typeface="Wingdings" panose="05000000000000000000" pitchFamily="2" charset="2"/>
              <a:buChar char="v"/>
              <a:defRPr/>
            </a:pPr>
            <a:endParaRPr lang="en-US" dirty="0"/>
          </a:p>
        </p:txBody>
      </p:sp>
      <p:sp>
        <p:nvSpPr>
          <p:cNvPr id="4" name="Date Placeholder 3"/>
          <p:cNvSpPr>
            <a:spLocks noGrp="1"/>
          </p:cNvSpPr>
          <p:nvPr>
            <p:ph type="dt" sz="half" idx="10"/>
          </p:nvPr>
        </p:nvSpPr>
        <p:spPr/>
        <p:txBody>
          <a:bodyPr/>
          <a:lstStyle/>
          <a:p>
            <a:pPr>
              <a:defRPr/>
            </a:pPr>
            <a:fld id="{4EC893EE-6B12-4BA0-853F-9EF63142237E}" type="datetime4">
              <a:rPr lang="en-US" smtClean="0"/>
              <a:t>February 18, 2022</a:t>
            </a:fld>
            <a:endParaRPr lang="en-US"/>
          </a:p>
        </p:txBody>
      </p:sp>
      <p:sp>
        <p:nvSpPr>
          <p:cNvPr id="6" name="Slide Number Placeholder 5"/>
          <p:cNvSpPr>
            <a:spLocks noGrp="1"/>
          </p:cNvSpPr>
          <p:nvPr>
            <p:ph type="sldNum" sz="quarter" idx="12"/>
          </p:nvPr>
        </p:nvSpPr>
        <p:spPr/>
        <p:txBody>
          <a:bodyPr/>
          <a:lstStyle/>
          <a:p>
            <a:pPr>
              <a:defRPr/>
            </a:pPr>
            <a:fld id="{18D8A836-2138-44F5-93D4-C9A09E20B1BA}" type="slidenum">
              <a:rPr lang="en-US" smtClean="0"/>
              <a:pPr>
                <a:defRPr/>
              </a:pPr>
              <a:t>12</a:t>
            </a:fld>
            <a:endParaRPr lang="en-US" dirty="0"/>
          </a:p>
        </p:txBody>
      </p:sp>
      <p:sp>
        <p:nvSpPr>
          <p:cNvPr id="7" name="Text Box 3"/>
          <p:cNvSpPr txBox="1">
            <a:spLocks noChangeArrowheads="1"/>
          </p:cNvSpPr>
          <p:nvPr/>
        </p:nvSpPr>
        <p:spPr bwMode="auto">
          <a:xfrm>
            <a:off x="1612900" y="292617"/>
            <a:ext cx="60198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buFont typeface="Arial" charset="0"/>
              <a:buNone/>
            </a:pPr>
            <a:r>
              <a:rPr lang="en-US" sz="2400" u="none" dirty="0">
                <a:solidFill>
                  <a:schemeClr val="tx1"/>
                </a:solidFill>
                <a:latin typeface="Arial" pitchFamily="34" charset="0"/>
                <a:cs typeface="Arial" pitchFamily="34" charset="0"/>
              </a:rPr>
              <a:t>RESULT AND DISCUSSION</a:t>
            </a:r>
          </a:p>
        </p:txBody>
      </p:sp>
      <p:sp>
        <p:nvSpPr>
          <p:cNvPr id="2" name="Footer Placeholder 1">
            <a:extLst>
              <a:ext uri="{FF2B5EF4-FFF2-40B4-BE49-F238E27FC236}">
                <a16:creationId xmlns:a16="http://schemas.microsoft.com/office/drawing/2014/main" id="{FA5F4702-0AE4-4C1F-905A-960AFA7E955E}"/>
              </a:ext>
            </a:extLst>
          </p:cNvPr>
          <p:cNvSpPr>
            <a:spLocks noGrp="1"/>
          </p:cNvSpPr>
          <p:nvPr>
            <p:ph type="ftr" sz="quarter" idx="11"/>
          </p:nvPr>
        </p:nvSpPr>
        <p:spPr/>
        <p:txBody>
          <a:bodyPr/>
          <a:lstStyle/>
          <a:p>
            <a:pPr>
              <a:defRPr/>
            </a:pPr>
            <a:r>
              <a:rPr lang="en-US" dirty="0"/>
              <a:t>AVISHKAR 21-22</a:t>
            </a:r>
          </a:p>
        </p:txBody>
      </p:sp>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76200" y="737176"/>
            <a:ext cx="8763000" cy="541200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spTree>
    <p:extLst>
      <p:ext uri="{BB962C8B-B14F-4D97-AF65-F5344CB8AC3E}">
        <p14:creationId xmlns:p14="http://schemas.microsoft.com/office/powerpoint/2010/main" val="3105450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EC893EE-6B12-4BA0-853F-9EF63142237E}" type="datetime4">
              <a:rPr lang="en-US" smtClean="0"/>
              <a:t>February 18, 2022</a:t>
            </a:fld>
            <a:endParaRPr lang="en-US"/>
          </a:p>
        </p:txBody>
      </p:sp>
      <p:sp>
        <p:nvSpPr>
          <p:cNvPr id="6" name="Slide Number Placeholder 5"/>
          <p:cNvSpPr>
            <a:spLocks noGrp="1"/>
          </p:cNvSpPr>
          <p:nvPr>
            <p:ph type="sldNum" sz="quarter" idx="12"/>
          </p:nvPr>
        </p:nvSpPr>
        <p:spPr/>
        <p:txBody>
          <a:bodyPr/>
          <a:lstStyle/>
          <a:p>
            <a:pPr>
              <a:defRPr/>
            </a:pPr>
            <a:fld id="{18D8A836-2138-44F5-93D4-C9A09E20B1BA}" type="slidenum">
              <a:rPr lang="en-US" smtClean="0"/>
              <a:pPr>
                <a:defRPr/>
              </a:pPr>
              <a:t>13</a:t>
            </a:fld>
            <a:endParaRPr lang="en-US" dirty="0"/>
          </a:p>
        </p:txBody>
      </p:sp>
      <p:sp>
        <p:nvSpPr>
          <p:cNvPr id="7" name="Text Box 3"/>
          <p:cNvSpPr txBox="1">
            <a:spLocks noChangeArrowheads="1"/>
          </p:cNvSpPr>
          <p:nvPr/>
        </p:nvSpPr>
        <p:spPr bwMode="auto">
          <a:xfrm>
            <a:off x="1612900" y="292617"/>
            <a:ext cx="60198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buFont typeface="Arial" charset="0"/>
              <a:buNone/>
            </a:pPr>
            <a:r>
              <a:rPr lang="en-US" sz="2400" u="none" dirty="0">
                <a:solidFill>
                  <a:schemeClr val="tx1"/>
                </a:solidFill>
                <a:latin typeface="Arial" pitchFamily="34" charset="0"/>
                <a:cs typeface="Arial" pitchFamily="34" charset="0"/>
              </a:rPr>
              <a:t>RESULT AND DISCUSSION</a:t>
            </a:r>
          </a:p>
        </p:txBody>
      </p:sp>
      <p:sp>
        <p:nvSpPr>
          <p:cNvPr id="2" name="Footer Placeholder 1">
            <a:extLst>
              <a:ext uri="{FF2B5EF4-FFF2-40B4-BE49-F238E27FC236}">
                <a16:creationId xmlns:a16="http://schemas.microsoft.com/office/drawing/2014/main" id="{FA5F4702-0AE4-4C1F-905A-960AFA7E955E}"/>
              </a:ext>
            </a:extLst>
          </p:cNvPr>
          <p:cNvSpPr>
            <a:spLocks noGrp="1"/>
          </p:cNvSpPr>
          <p:nvPr>
            <p:ph type="ftr" sz="quarter" idx="11"/>
          </p:nvPr>
        </p:nvSpPr>
        <p:spPr/>
        <p:txBody>
          <a:bodyPr/>
          <a:lstStyle/>
          <a:p>
            <a:pPr>
              <a:defRPr/>
            </a:pPr>
            <a:r>
              <a:rPr lang="en-US" dirty="0"/>
              <a:t>AVISHKAR 21-22</a:t>
            </a:r>
          </a:p>
        </p:txBody>
      </p:sp>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76200" y="737176"/>
            <a:ext cx="8763000" cy="541200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graphicFrame>
        <p:nvGraphicFramePr>
          <p:cNvPr id="9" name="Content Placeholder 8">
            <a:extLst>
              <a:ext uri="{FF2B5EF4-FFF2-40B4-BE49-F238E27FC236}">
                <a16:creationId xmlns:a16="http://schemas.microsoft.com/office/drawing/2014/main" id="{DB661D74-C21C-4F9D-9BCB-84A33BBD20B6}"/>
              </a:ext>
            </a:extLst>
          </p:cNvPr>
          <p:cNvGraphicFramePr>
            <a:graphicFrameLocks noGrp="1"/>
          </p:cNvGraphicFramePr>
          <p:nvPr>
            <p:ph idx="1"/>
            <p:extLst>
              <p:ext uri="{D42A27DB-BD31-4B8C-83A1-F6EECF244321}">
                <p14:modId xmlns:p14="http://schemas.microsoft.com/office/powerpoint/2010/main" val="2456673249"/>
              </p:ext>
            </p:extLst>
          </p:nvPr>
        </p:nvGraphicFramePr>
        <p:xfrm>
          <a:off x="457200" y="990600"/>
          <a:ext cx="82296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CFF937F-B688-4504-9502-8BA57905EB58}"/>
              </a:ext>
            </a:extLst>
          </p:cNvPr>
          <p:cNvSpPr txBox="1"/>
          <p:nvPr/>
        </p:nvSpPr>
        <p:spPr>
          <a:xfrm>
            <a:off x="76200" y="5688714"/>
            <a:ext cx="8991600" cy="400110"/>
          </a:xfrm>
          <a:prstGeom prst="rect">
            <a:avLst/>
          </a:prstGeom>
          <a:noFill/>
        </p:spPr>
        <p:txBody>
          <a:bodyPr wrap="square" rtlCol="0">
            <a:spAutoFit/>
          </a:bodyPr>
          <a:lstStyle/>
          <a:p>
            <a:pPr algn="ctr"/>
            <a:r>
              <a:rPr lang="en-US" dirty="0"/>
              <a:t>Average Accuracy of Social Distance is 94.5%</a:t>
            </a:r>
          </a:p>
        </p:txBody>
      </p:sp>
    </p:spTree>
    <p:extLst>
      <p:ext uri="{BB962C8B-B14F-4D97-AF65-F5344CB8AC3E}">
        <p14:creationId xmlns:p14="http://schemas.microsoft.com/office/powerpoint/2010/main" val="26176216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1218"/>
            <a:ext cx="8229600" cy="5135563"/>
          </a:xfrm>
        </p:spPr>
        <p:txBody>
          <a:bodyPr/>
          <a:lstStyle/>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A methodology is proposed to detect social distancing through a deep learning model.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Computer vision can estimate the distance between people and any non-compliant pair of people shown with a red frame and line. </a:t>
            </a:r>
          </a:p>
          <a:p>
            <a:pPr marL="342900" lvl="1" indent="-342900" algn="just">
              <a:buFont typeface="Arial" panose="020B0604020202020204" pitchFamily="34" charset="0"/>
              <a:buChar char="•"/>
              <a:defRPr/>
            </a:pPr>
            <a:r>
              <a:rPr lang="en-US" sz="2400" dirty="0">
                <a:effectLst/>
                <a:ea typeface="Times New Roman" panose="02020603050405020304" pitchFamily="18" charset="0"/>
                <a:cs typeface="Times New Roman" panose="02020603050405020304" pitchFamily="18" charset="0"/>
              </a:rPr>
              <a:t>The results of the visualization showed that the proposed method is capable of determining measures of social distancing between people that can be further developed for use in other environments such as the office, restaurant and school. </a:t>
            </a:r>
          </a:p>
          <a:p>
            <a:pPr marL="342900" lvl="1" indent="-342900" algn="just">
              <a:buFont typeface="Arial" panose="020B0604020202020204" pitchFamily="34" charset="0"/>
              <a:buChar char="•"/>
              <a:defRPr/>
            </a:pPr>
            <a:r>
              <a:rPr lang="en-US" sz="2400" dirty="0">
                <a:ea typeface="Times New Roman" panose="02020603050405020304" pitchFamily="18" charset="0"/>
                <a:cs typeface="Times New Roman" panose="02020603050405020304" pitchFamily="18" charset="0"/>
              </a:rPr>
              <a:t>T</a:t>
            </a:r>
            <a:r>
              <a:rPr lang="en-US" sz="2400" dirty="0">
                <a:effectLst/>
                <a:ea typeface="Times New Roman" panose="02020603050405020304" pitchFamily="18" charset="0"/>
                <a:cs typeface="Times New Roman" panose="02020603050405020304" pitchFamily="18" charset="0"/>
              </a:rPr>
              <a:t>he work can be further improved by optimizing the pedestrian detection algorithm</a:t>
            </a:r>
            <a:r>
              <a:rPr lang="en-US" sz="2400" dirty="0">
                <a:ea typeface="Times New Roman" panose="02020603050405020304" pitchFamily="18" charset="0"/>
                <a:cs typeface="Times New Roman" panose="02020603050405020304" pitchFamily="18" charset="0"/>
              </a:rPr>
              <a:t> </a:t>
            </a:r>
            <a:r>
              <a:rPr lang="en-US" sz="2400" dirty="0">
                <a:effectLst/>
                <a:ea typeface="Times New Roman" panose="02020603050405020304" pitchFamily="18" charset="0"/>
                <a:cs typeface="Times New Roman" panose="02020603050405020304" pitchFamily="18" charset="0"/>
              </a:rPr>
              <a:t>such as mask detection and body temperature detection</a:t>
            </a:r>
            <a:r>
              <a:rPr lang="en-US" sz="2400" dirty="0">
                <a:ea typeface="Times New Roman" panose="02020603050405020304" pitchFamily="18" charset="0"/>
                <a:cs typeface="Times New Roman" panose="02020603050405020304" pitchFamily="18" charset="0"/>
              </a:rPr>
              <a:t>.</a:t>
            </a:r>
            <a:endParaRPr lang="en-US" dirty="0"/>
          </a:p>
        </p:txBody>
      </p:sp>
      <p:sp>
        <p:nvSpPr>
          <p:cNvPr id="4" name="Date Placeholder 3"/>
          <p:cNvSpPr>
            <a:spLocks noGrp="1"/>
          </p:cNvSpPr>
          <p:nvPr>
            <p:ph type="dt" sz="half" idx="10"/>
          </p:nvPr>
        </p:nvSpPr>
        <p:spPr/>
        <p:txBody>
          <a:bodyPr/>
          <a:lstStyle/>
          <a:p>
            <a:pPr>
              <a:defRPr/>
            </a:pPr>
            <a:fld id="{4EC893EE-6B12-4BA0-853F-9EF63142237E}" type="datetime4">
              <a:rPr lang="en-US" smtClean="0"/>
              <a:t>February 18, 2022</a:t>
            </a:fld>
            <a:endParaRPr lang="en-US"/>
          </a:p>
        </p:txBody>
      </p:sp>
      <p:sp>
        <p:nvSpPr>
          <p:cNvPr id="6" name="Slide Number Placeholder 5"/>
          <p:cNvSpPr>
            <a:spLocks noGrp="1"/>
          </p:cNvSpPr>
          <p:nvPr>
            <p:ph type="sldNum" sz="quarter" idx="12"/>
          </p:nvPr>
        </p:nvSpPr>
        <p:spPr/>
        <p:txBody>
          <a:bodyPr/>
          <a:lstStyle/>
          <a:p>
            <a:pPr>
              <a:defRPr/>
            </a:pPr>
            <a:fld id="{18D8A836-2138-44F5-93D4-C9A09E20B1BA}" type="slidenum">
              <a:rPr lang="en-US" smtClean="0"/>
              <a:pPr>
                <a:defRPr/>
              </a:pPr>
              <a:t>14</a:t>
            </a:fld>
            <a:endParaRPr lang="en-US" dirty="0"/>
          </a:p>
        </p:txBody>
      </p:sp>
      <p:sp>
        <p:nvSpPr>
          <p:cNvPr id="7" name="Text Box 3"/>
          <p:cNvSpPr txBox="1">
            <a:spLocks noChangeArrowheads="1"/>
          </p:cNvSpPr>
          <p:nvPr/>
        </p:nvSpPr>
        <p:spPr bwMode="auto">
          <a:xfrm>
            <a:off x="2209800" y="228600"/>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buFont typeface="Arial" charset="0"/>
              <a:buNone/>
            </a:pPr>
            <a:r>
              <a:rPr lang="en-US" sz="2400" u="none" dirty="0"/>
              <a:t>CONCLUSION</a:t>
            </a:r>
            <a:endParaRPr lang="en-US" sz="2400" u="none" dirty="0">
              <a:solidFill>
                <a:schemeClr val="tx1"/>
              </a:solidFill>
              <a:latin typeface="Arial" pitchFamily="34" charset="0"/>
              <a:cs typeface="Arial" pitchFamily="34" charset="0"/>
            </a:endParaRPr>
          </a:p>
        </p:txBody>
      </p:sp>
      <p:sp>
        <p:nvSpPr>
          <p:cNvPr id="2" name="Footer Placeholder 1">
            <a:extLst>
              <a:ext uri="{FF2B5EF4-FFF2-40B4-BE49-F238E27FC236}">
                <a16:creationId xmlns:a16="http://schemas.microsoft.com/office/drawing/2014/main" id="{FA5F4702-0AE4-4C1F-905A-960AFA7E955E}"/>
              </a:ext>
            </a:extLst>
          </p:cNvPr>
          <p:cNvSpPr>
            <a:spLocks noGrp="1"/>
          </p:cNvSpPr>
          <p:nvPr>
            <p:ph type="ftr" sz="quarter" idx="11"/>
          </p:nvPr>
        </p:nvSpPr>
        <p:spPr/>
        <p:txBody>
          <a:bodyPr/>
          <a:lstStyle/>
          <a:p>
            <a:pPr>
              <a:defRPr/>
            </a:pPr>
            <a:r>
              <a:rPr lang="en-US" dirty="0"/>
              <a:t>AVISHKAR 21-22</a:t>
            </a:r>
          </a:p>
        </p:txBody>
      </p:sp>
      <p:sp>
        <p:nvSpPr>
          <p:cNvPr id="8" name="Content Placeholder 2">
            <a:extLst>
              <a:ext uri="{FF2B5EF4-FFF2-40B4-BE49-F238E27FC236}">
                <a16:creationId xmlns:a16="http://schemas.microsoft.com/office/drawing/2014/main" id="{90D39AA8-AE60-4C66-918B-DF1CA2957824}"/>
              </a:ext>
            </a:extLst>
          </p:cNvPr>
          <p:cNvSpPr txBox="1">
            <a:spLocks/>
          </p:cNvSpPr>
          <p:nvPr/>
        </p:nvSpPr>
        <p:spPr>
          <a:xfrm>
            <a:off x="304800" y="861218"/>
            <a:ext cx="8534400" cy="52879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85750" lvl="1" algn="just">
              <a:buFont typeface="Wingdings" panose="05000000000000000000" pitchFamily="2" charset="2"/>
              <a:buChar char="v"/>
              <a:defRPr/>
            </a:pPr>
            <a:endParaRPr lang="en-US" b="0" u="none" kern="0" dirty="0"/>
          </a:p>
        </p:txBody>
      </p:sp>
    </p:spTree>
    <p:extLst>
      <p:ext uri="{BB962C8B-B14F-4D97-AF65-F5344CB8AC3E}">
        <p14:creationId xmlns:p14="http://schemas.microsoft.com/office/powerpoint/2010/main" val="2671571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9A2F9-C32E-4B5A-A749-DA3B2539FFCD}"/>
              </a:ext>
            </a:extLst>
          </p:cNvPr>
          <p:cNvSpPr>
            <a:spLocks noGrp="1"/>
          </p:cNvSpPr>
          <p:nvPr>
            <p:ph idx="1"/>
          </p:nvPr>
        </p:nvSpPr>
        <p:spPr>
          <a:xfrm>
            <a:off x="449580" y="914400"/>
            <a:ext cx="8244840" cy="5181600"/>
          </a:xfrm>
        </p:spPr>
        <p:txBody>
          <a:bodyPr/>
          <a:lstStyle/>
          <a:p>
            <a:pPr>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Centers for Disease Control (CDC). Implementation of Mitigation Strategies for Communities with Local COVID-19 [Online]. Available at: </a:t>
            </a:r>
            <a:r>
              <a:rPr lang="en-US" sz="2400" u="sng" dirty="0">
                <a:solidFill>
                  <a:srgbClr val="0000FF"/>
                </a:solidFill>
                <a:effectLst/>
                <a:ea typeface="Times New Roman" panose="02020603050405020304" pitchFamily="18" charset="0"/>
                <a:cs typeface="Times New Roman" panose="02020603050405020304" pitchFamily="18" charset="0"/>
                <a:hlinkClick r:id="rId2"/>
              </a:rPr>
              <a:t>https://www.who.int/emergencies/diseases/novel-coronavirus-2019</a:t>
            </a:r>
            <a:endParaRPr lang="en-IN" sz="2400" dirty="0">
              <a:effectLst/>
              <a:ea typeface="Calibri" panose="020F0502020204030204" pitchFamily="34" charset="0"/>
              <a:cs typeface="Times New Roman" panose="02020603050405020304" pitchFamily="18" charset="0"/>
            </a:endParaRPr>
          </a:p>
          <a:p>
            <a:pPr lvl="0">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Centers for Disease Control (CDC). Implementation of Mitigation Strategies for Communities with Local COVID-19 Transmission. </a:t>
            </a:r>
            <a:endParaRPr lang="en-IN" sz="2400" dirty="0">
              <a:effectLst/>
              <a:ea typeface="Calibri" panose="020F0502020204030204" pitchFamily="34" charset="0"/>
              <a:cs typeface="Times New Roman" panose="02020603050405020304" pitchFamily="18" charset="0"/>
            </a:endParaRPr>
          </a:p>
          <a:p>
            <a:pPr lvl="0">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Social distancing detection in video frame (left) and in top-down view (right). The sequences are depicted from top to bottom.</a:t>
            </a:r>
            <a:endParaRPr lang="en-IN" sz="2400" dirty="0">
              <a:effectLst/>
              <a:ea typeface="Calibri" panose="020F0502020204030204" pitchFamily="34" charset="0"/>
              <a:cs typeface="Times New Roman" panose="02020603050405020304" pitchFamily="18" charset="0"/>
            </a:endParaRPr>
          </a:p>
          <a:p>
            <a:pPr lvl="0">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Visual Social Distance Alert System Using Computer Vision &amp; Deep Learning</a:t>
            </a:r>
            <a:endParaRPr lang="en-IN" sz="2400" dirty="0">
              <a:effectLst/>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43962A3E-CC78-44E5-916D-A8DC8E69D55C}"/>
              </a:ext>
            </a:extLst>
          </p:cNvPr>
          <p:cNvSpPr>
            <a:spLocks noGrp="1"/>
          </p:cNvSpPr>
          <p:nvPr>
            <p:ph type="dt" sz="half" idx="10"/>
          </p:nvPr>
        </p:nvSpPr>
        <p:spPr/>
        <p:txBody>
          <a:bodyPr/>
          <a:lstStyle/>
          <a:p>
            <a:pPr>
              <a:defRPr/>
            </a:pPr>
            <a:fld id="{C809B2B7-4B7F-4810-82C6-48AA907BDD7F}" type="datetime4">
              <a:rPr lang="en-US" smtClean="0"/>
              <a:t>February 18, 2022</a:t>
            </a:fld>
            <a:endParaRPr lang="en-US"/>
          </a:p>
        </p:txBody>
      </p:sp>
      <p:sp>
        <p:nvSpPr>
          <p:cNvPr id="5" name="Footer Placeholder 4">
            <a:extLst>
              <a:ext uri="{FF2B5EF4-FFF2-40B4-BE49-F238E27FC236}">
                <a16:creationId xmlns:a16="http://schemas.microsoft.com/office/drawing/2014/main" id="{44C1C111-DD72-4F62-A4E0-C356DFF72F2C}"/>
              </a:ext>
            </a:extLst>
          </p:cNvPr>
          <p:cNvSpPr>
            <a:spLocks noGrp="1"/>
          </p:cNvSpPr>
          <p:nvPr>
            <p:ph type="ftr" sz="quarter" idx="11"/>
          </p:nvPr>
        </p:nvSpPr>
        <p:spPr/>
        <p:txBody>
          <a:bodyPr/>
          <a:lstStyle/>
          <a:p>
            <a:pPr>
              <a:defRPr/>
            </a:pPr>
            <a:r>
              <a:rPr lang="en-US" dirty="0"/>
              <a:t>AVISHKAR 21-22</a:t>
            </a:r>
          </a:p>
        </p:txBody>
      </p:sp>
      <p:sp>
        <p:nvSpPr>
          <p:cNvPr id="6" name="Slide Number Placeholder 5">
            <a:extLst>
              <a:ext uri="{FF2B5EF4-FFF2-40B4-BE49-F238E27FC236}">
                <a16:creationId xmlns:a16="http://schemas.microsoft.com/office/drawing/2014/main" id="{C5D9FE64-E0A7-494B-8179-0BF059F98CC2}"/>
              </a:ext>
            </a:extLst>
          </p:cNvPr>
          <p:cNvSpPr>
            <a:spLocks noGrp="1"/>
          </p:cNvSpPr>
          <p:nvPr>
            <p:ph type="sldNum" sz="quarter" idx="12"/>
          </p:nvPr>
        </p:nvSpPr>
        <p:spPr/>
        <p:txBody>
          <a:bodyPr/>
          <a:lstStyle/>
          <a:p>
            <a:pPr>
              <a:defRPr/>
            </a:pPr>
            <a:fld id="{18D8A836-2138-44F5-93D4-C9A09E20B1BA}" type="slidenum">
              <a:rPr lang="en-US" smtClean="0"/>
              <a:pPr>
                <a:defRPr/>
              </a:pPr>
              <a:t>15</a:t>
            </a:fld>
            <a:endParaRPr lang="en-US" dirty="0"/>
          </a:p>
        </p:txBody>
      </p:sp>
      <p:sp>
        <p:nvSpPr>
          <p:cNvPr id="7" name="Text Box 3">
            <a:extLst>
              <a:ext uri="{FF2B5EF4-FFF2-40B4-BE49-F238E27FC236}">
                <a16:creationId xmlns:a16="http://schemas.microsoft.com/office/drawing/2014/main" id="{D8A8DD28-A0E2-45A8-A14C-9F6A222CC72D}"/>
              </a:ext>
            </a:extLst>
          </p:cNvPr>
          <p:cNvSpPr txBox="1">
            <a:spLocks noChangeArrowheads="1"/>
          </p:cNvSpPr>
          <p:nvPr/>
        </p:nvSpPr>
        <p:spPr bwMode="auto">
          <a:xfrm>
            <a:off x="1790700" y="267678"/>
            <a:ext cx="55626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buFont typeface="Arial" charset="0"/>
              <a:buNone/>
            </a:pPr>
            <a:r>
              <a:rPr lang="en-US" sz="2400" u="none" dirty="0">
                <a:solidFill>
                  <a:schemeClr val="tx1"/>
                </a:solidFill>
                <a:latin typeface="Arial" pitchFamily="34" charset="0"/>
                <a:cs typeface="Arial" pitchFamily="34" charset="0"/>
              </a:rPr>
              <a:t>REFERENCES</a:t>
            </a:r>
          </a:p>
        </p:txBody>
      </p:sp>
    </p:spTree>
    <p:extLst>
      <p:ext uri="{BB962C8B-B14F-4D97-AF65-F5344CB8AC3E}">
        <p14:creationId xmlns:p14="http://schemas.microsoft.com/office/powerpoint/2010/main" val="2445268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9A2F9-C32E-4B5A-A749-DA3B2539FFCD}"/>
              </a:ext>
            </a:extLst>
          </p:cNvPr>
          <p:cNvSpPr>
            <a:spLocks noGrp="1"/>
          </p:cNvSpPr>
          <p:nvPr>
            <p:ph idx="1"/>
          </p:nvPr>
        </p:nvSpPr>
        <p:spPr>
          <a:xfrm>
            <a:off x="457200" y="1600200"/>
            <a:ext cx="8244840" cy="4525963"/>
          </a:xfrm>
        </p:spPr>
        <p:txBody>
          <a:bodyPr/>
          <a:lstStyle/>
          <a:p>
            <a:r>
              <a:rPr lang="en-US" sz="2400" b="1" dirty="0"/>
              <a:t>Strength</a:t>
            </a:r>
            <a:r>
              <a:rPr lang="en-US" sz="2400" dirty="0"/>
              <a:t> - Since non-maxima suppression is used the weak detections can be minimized. </a:t>
            </a:r>
          </a:p>
          <a:p>
            <a:r>
              <a:rPr lang="en-US" sz="2400" b="1" dirty="0"/>
              <a:t>Weakness</a:t>
            </a:r>
            <a:r>
              <a:rPr lang="en-US" sz="2400" dirty="0"/>
              <a:t> - Need of system resources is more and graphics card is required.</a:t>
            </a:r>
          </a:p>
          <a:p>
            <a:r>
              <a:rPr lang="en-US" sz="2400" b="1" dirty="0"/>
              <a:t>Opportunity</a:t>
            </a:r>
            <a:r>
              <a:rPr lang="en-US" sz="2400" dirty="0"/>
              <a:t> - This system can be deployed on the field for helping community against pandemic.</a:t>
            </a:r>
          </a:p>
          <a:p>
            <a:r>
              <a:rPr lang="en-US" sz="2400" b="1" dirty="0"/>
              <a:t>Challenge </a:t>
            </a:r>
            <a:r>
              <a:rPr lang="en-US" sz="2400" dirty="0"/>
              <a:t>- While using mobile camera there is slight delay in the feed.</a:t>
            </a:r>
            <a:endParaRPr lang="en-IN" sz="2400" dirty="0"/>
          </a:p>
        </p:txBody>
      </p:sp>
      <p:sp>
        <p:nvSpPr>
          <p:cNvPr id="4" name="Date Placeholder 3">
            <a:extLst>
              <a:ext uri="{FF2B5EF4-FFF2-40B4-BE49-F238E27FC236}">
                <a16:creationId xmlns:a16="http://schemas.microsoft.com/office/drawing/2014/main" id="{43962A3E-CC78-44E5-916D-A8DC8E69D55C}"/>
              </a:ext>
            </a:extLst>
          </p:cNvPr>
          <p:cNvSpPr>
            <a:spLocks noGrp="1"/>
          </p:cNvSpPr>
          <p:nvPr>
            <p:ph type="dt" sz="half" idx="10"/>
          </p:nvPr>
        </p:nvSpPr>
        <p:spPr/>
        <p:txBody>
          <a:bodyPr/>
          <a:lstStyle/>
          <a:p>
            <a:pPr>
              <a:defRPr/>
            </a:pPr>
            <a:fld id="{C809B2B7-4B7F-4810-82C6-48AA907BDD7F}" type="datetime4">
              <a:rPr lang="en-US" smtClean="0"/>
              <a:t>February 18, 2022</a:t>
            </a:fld>
            <a:endParaRPr lang="en-US"/>
          </a:p>
        </p:txBody>
      </p:sp>
      <p:sp>
        <p:nvSpPr>
          <p:cNvPr id="5" name="Footer Placeholder 4">
            <a:extLst>
              <a:ext uri="{FF2B5EF4-FFF2-40B4-BE49-F238E27FC236}">
                <a16:creationId xmlns:a16="http://schemas.microsoft.com/office/drawing/2014/main" id="{44C1C111-DD72-4F62-A4E0-C356DFF72F2C}"/>
              </a:ext>
            </a:extLst>
          </p:cNvPr>
          <p:cNvSpPr>
            <a:spLocks noGrp="1"/>
          </p:cNvSpPr>
          <p:nvPr>
            <p:ph type="ftr" sz="quarter" idx="11"/>
          </p:nvPr>
        </p:nvSpPr>
        <p:spPr/>
        <p:txBody>
          <a:bodyPr/>
          <a:lstStyle/>
          <a:p>
            <a:pPr>
              <a:defRPr/>
            </a:pPr>
            <a:r>
              <a:rPr lang="en-US" dirty="0"/>
              <a:t>AVISHKAR 21-22</a:t>
            </a:r>
          </a:p>
        </p:txBody>
      </p:sp>
      <p:sp>
        <p:nvSpPr>
          <p:cNvPr id="6" name="Slide Number Placeholder 5">
            <a:extLst>
              <a:ext uri="{FF2B5EF4-FFF2-40B4-BE49-F238E27FC236}">
                <a16:creationId xmlns:a16="http://schemas.microsoft.com/office/drawing/2014/main" id="{C5D9FE64-E0A7-494B-8179-0BF059F98CC2}"/>
              </a:ext>
            </a:extLst>
          </p:cNvPr>
          <p:cNvSpPr>
            <a:spLocks noGrp="1"/>
          </p:cNvSpPr>
          <p:nvPr>
            <p:ph type="sldNum" sz="quarter" idx="12"/>
          </p:nvPr>
        </p:nvSpPr>
        <p:spPr/>
        <p:txBody>
          <a:bodyPr/>
          <a:lstStyle/>
          <a:p>
            <a:pPr>
              <a:defRPr/>
            </a:pPr>
            <a:fld id="{18D8A836-2138-44F5-93D4-C9A09E20B1BA}" type="slidenum">
              <a:rPr lang="en-US" smtClean="0"/>
              <a:pPr>
                <a:defRPr/>
              </a:pPr>
              <a:t>16</a:t>
            </a:fld>
            <a:endParaRPr lang="en-US"/>
          </a:p>
        </p:txBody>
      </p:sp>
      <p:sp>
        <p:nvSpPr>
          <p:cNvPr id="7" name="Text Box 3">
            <a:extLst>
              <a:ext uri="{FF2B5EF4-FFF2-40B4-BE49-F238E27FC236}">
                <a16:creationId xmlns:a16="http://schemas.microsoft.com/office/drawing/2014/main" id="{D8A8DD28-A0E2-45A8-A14C-9F6A222CC72D}"/>
              </a:ext>
            </a:extLst>
          </p:cNvPr>
          <p:cNvSpPr txBox="1">
            <a:spLocks noChangeArrowheads="1"/>
          </p:cNvSpPr>
          <p:nvPr/>
        </p:nvSpPr>
        <p:spPr bwMode="auto">
          <a:xfrm>
            <a:off x="1841500" y="288833"/>
            <a:ext cx="55626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buFont typeface="Arial" charset="0"/>
              <a:buNone/>
            </a:pPr>
            <a:r>
              <a:rPr lang="en-US" sz="2400" u="none" dirty="0">
                <a:solidFill>
                  <a:schemeClr val="tx1"/>
                </a:solidFill>
                <a:latin typeface="Arial" pitchFamily="34" charset="0"/>
                <a:cs typeface="Arial" pitchFamily="34" charset="0"/>
              </a:rPr>
              <a:t>SWOC ANALYSIS</a:t>
            </a:r>
            <a:endParaRPr lang="en-US" sz="1800" u="none"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5586780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Date Placeholder 1"/>
          <p:cNvSpPr>
            <a:spLocks noGrp="1"/>
          </p:cNvSpPr>
          <p:nvPr>
            <p:ph type="dt" sz="quarter" idx="10"/>
          </p:nvPr>
        </p:nvSpPr>
        <p:spPr>
          <a:noFill/>
        </p:spPr>
        <p:txBody>
          <a:bodyPr/>
          <a:lstStyle/>
          <a:p>
            <a:fld id="{C11FC1C4-4739-4174-BEFF-00A9E3BA308F}" type="datetime4">
              <a:rPr lang="en-US" smtClean="0"/>
              <a:t>February 18, 2022</a:t>
            </a:fld>
            <a:endParaRPr lang="en-US" dirty="0"/>
          </a:p>
        </p:txBody>
      </p:sp>
      <p:sp>
        <p:nvSpPr>
          <p:cNvPr id="34820" name="Slide Number Placeholder 3"/>
          <p:cNvSpPr>
            <a:spLocks noGrp="1"/>
          </p:cNvSpPr>
          <p:nvPr>
            <p:ph type="sldNum" sz="quarter" idx="12"/>
          </p:nvPr>
        </p:nvSpPr>
        <p:spPr>
          <a:noFill/>
        </p:spPr>
        <p:txBody>
          <a:bodyPr/>
          <a:lstStyle/>
          <a:p>
            <a:fld id="{1A18EFBE-D7D6-4752-8BA3-B911C49FDF29}" type="slidenum">
              <a:rPr lang="en-US" smtClean="0"/>
              <a:pPr/>
              <a:t>17</a:t>
            </a:fld>
            <a:endParaRPr lang="en-US" dirty="0"/>
          </a:p>
        </p:txBody>
      </p:sp>
      <p:sp>
        <p:nvSpPr>
          <p:cNvPr id="34821" name="Line 10"/>
          <p:cNvSpPr>
            <a:spLocks noChangeShapeType="1"/>
          </p:cNvSpPr>
          <p:nvPr/>
        </p:nvSpPr>
        <p:spPr bwMode="auto">
          <a:xfrm>
            <a:off x="457200" y="990600"/>
            <a:ext cx="8153400" cy="0"/>
          </a:xfrm>
          <a:prstGeom prst="line">
            <a:avLst/>
          </a:prstGeom>
          <a:noFill/>
          <a:ln w="34925" cmpd="tri">
            <a:solidFill>
              <a:srgbClr val="CC0000"/>
            </a:solidFill>
            <a:round/>
            <a:headEnd/>
            <a:tailEnd/>
          </a:ln>
        </p:spPr>
        <p:txBody>
          <a:bodyPr/>
          <a:lstStyle/>
          <a:p>
            <a:endParaRPr lang="en-US"/>
          </a:p>
        </p:txBody>
      </p:sp>
      <p:sp>
        <p:nvSpPr>
          <p:cNvPr id="9" name="Rectangle 8"/>
          <p:cNvSpPr/>
          <p:nvPr/>
        </p:nvSpPr>
        <p:spPr>
          <a:xfrm>
            <a:off x="1000100" y="2285992"/>
            <a:ext cx="7072362" cy="1323439"/>
          </a:xfrm>
          <a:prstGeom prst="rect">
            <a:avLst/>
          </a:prstGeom>
          <a:blipFill>
            <a:blip r:embed="rId2" cstate="print"/>
            <a:tile tx="0" ty="0" sx="100000" sy="100000" flip="none" algn="tl"/>
          </a:blipFill>
        </p:spPr>
        <p:txBody>
          <a:bodyPr>
            <a:spAutoFit/>
          </a:bodyPr>
          <a:lstStyle/>
          <a:p>
            <a:pPr algn="ctr">
              <a:defRPr/>
            </a:pPr>
            <a:r>
              <a:rPr lang="en-US" sz="8000" u="none" dirty="0">
                <a:ln w="31750" cmpd="sng">
                  <a:solidFill>
                    <a:srgbClr val="FFC000"/>
                  </a:solidFill>
                  <a:prstDash val="solid"/>
                  <a:miter lim="800000"/>
                </a:ln>
                <a:solidFill>
                  <a:srgbClr val="FF0000"/>
                </a:solidFill>
                <a:effectLst>
                  <a:outerShdw blurRad="50800" algn="tl" rotWithShape="0">
                    <a:srgbClr val="000000"/>
                  </a:outerShdw>
                </a:effectLst>
              </a:rPr>
              <a:t>Thank</a:t>
            </a:r>
            <a:r>
              <a:rPr lang="en-US" sz="8000" u="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8000" u="none" dirty="0">
                <a:ln w="28575" cmpd="sng">
                  <a:solidFill>
                    <a:srgbClr val="FFC000"/>
                  </a:solidFill>
                  <a:prstDash val="solid"/>
                  <a:miter lim="800000"/>
                </a:ln>
                <a:solidFill>
                  <a:srgbClr val="FF0000"/>
                </a:solidFill>
                <a:effectLst>
                  <a:outerShdw blurRad="50800" algn="tl" rotWithShape="0">
                    <a:srgbClr val="000000"/>
                  </a:outerShdw>
                </a:effectLst>
              </a:rPr>
              <a:t>You</a:t>
            </a:r>
            <a:endParaRPr lang="en-IN" sz="8000" u="none" dirty="0">
              <a:ln w="28575" cmpd="sng">
                <a:solidFill>
                  <a:srgbClr val="FFC000"/>
                </a:solidFill>
                <a:prstDash val="solid"/>
                <a:miter lim="800000"/>
              </a:ln>
              <a:solidFill>
                <a:srgbClr val="FF0000"/>
              </a:solidFill>
              <a:effectLst>
                <a:outerShdw blurRad="50800" algn="tl" rotWithShape="0">
                  <a:srgbClr val="000000"/>
                </a:outerShdw>
              </a:effectLst>
            </a:endParaRPr>
          </a:p>
        </p:txBody>
      </p:sp>
      <p:sp>
        <p:nvSpPr>
          <p:cNvPr id="8" name="Footer Placeholder 4">
            <a:extLst>
              <a:ext uri="{FF2B5EF4-FFF2-40B4-BE49-F238E27FC236}">
                <a16:creationId xmlns:a16="http://schemas.microsoft.com/office/drawing/2014/main" id="{D741DB0A-C0B3-467D-B959-6D1B27AB34AA}"/>
              </a:ext>
            </a:extLst>
          </p:cNvPr>
          <p:cNvSpPr>
            <a:spLocks noGrp="1"/>
          </p:cNvSpPr>
          <p:nvPr>
            <p:ph type="ftr" sz="quarter" idx="11"/>
          </p:nvPr>
        </p:nvSpPr>
        <p:spPr>
          <a:xfrm>
            <a:off x="2794000" y="6248400"/>
            <a:ext cx="3657600" cy="457200"/>
          </a:xfrm>
        </p:spPr>
        <p:txBody>
          <a:bodyPr/>
          <a:lstStyle/>
          <a:p>
            <a:pPr>
              <a:defRPr/>
            </a:pPr>
            <a:r>
              <a:rPr lang="en-US" dirty="0"/>
              <a:t>AVISHKAR 21-22</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C765F3AC-3F25-48DB-844D-A6B5F256390C}" type="datetime4">
              <a:rPr lang="en-US" smtClean="0"/>
              <a:t>February 18, 2022</a:t>
            </a:fld>
            <a:endParaRPr lang="en-US" dirty="0"/>
          </a:p>
        </p:txBody>
      </p:sp>
      <p:sp>
        <p:nvSpPr>
          <p:cNvPr id="5124" name="Slide Number Placeholder 5"/>
          <p:cNvSpPr>
            <a:spLocks noGrp="1"/>
          </p:cNvSpPr>
          <p:nvPr>
            <p:ph type="sldNum" sz="quarter" idx="12"/>
          </p:nvPr>
        </p:nvSpPr>
        <p:spPr>
          <a:xfrm>
            <a:off x="6650135" y="6248400"/>
            <a:ext cx="1905000" cy="457200"/>
          </a:xfrm>
          <a:noFill/>
        </p:spPr>
        <p:txBody>
          <a:bodyPr/>
          <a:lstStyle/>
          <a:p>
            <a:r>
              <a:rPr lang="en-US" dirty="0"/>
              <a:t> </a:t>
            </a:r>
            <a:fld id="{8ADD32A5-9299-480F-897A-DA328BDCBBA2}" type="slidenum">
              <a:rPr lang="en-US" smtClean="0"/>
              <a:pPr/>
              <a:t>2</a:t>
            </a:fld>
            <a:r>
              <a:rPr lang="en-US" dirty="0"/>
              <a:t> </a:t>
            </a:r>
          </a:p>
        </p:txBody>
      </p:sp>
      <p:sp>
        <p:nvSpPr>
          <p:cNvPr id="7" name="Text Box 3"/>
          <p:cNvSpPr txBox="1">
            <a:spLocks noGrp="1" noChangeArrowheads="1"/>
          </p:cNvSpPr>
          <p:nvPr>
            <p:ph type="title"/>
          </p:nvPr>
        </p:nvSpPr>
        <p:spPr bwMode="auto">
          <a:xfrm>
            <a:off x="2209800" y="228600"/>
            <a:ext cx="4572000" cy="461963"/>
          </a:xfr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en-US" sz="2400" b="1" dirty="0">
                <a:latin typeface="Arial" pitchFamily="34" charset="0"/>
                <a:cs typeface="Arial" pitchFamily="34" charset="0"/>
              </a:rPr>
              <a:t>PRESENTATION OUTLINE </a:t>
            </a:r>
          </a:p>
        </p:txBody>
      </p:sp>
      <p:sp>
        <p:nvSpPr>
          <p:cNvPr id="5126" name="TextBox 4"/>
          <p:cNvSpPr txBox="1">
            <a:spLocks noChangeArrowheads="1"/>
          </p:cNvSpPr>
          <p:nvPr/>
        </p:nvSpPr>
        <p:spPr bwMode="auto">
          <a:xfrm>
            <a:off x="685800" y="838200"/>
            <a:ext cx="6781800" cy="4663584"/>
          </a:xfrm>
          <a:prstGeom prst="rect">
            <a:avLst/>
          </a:prstGeom>
          <a:noFill/>
          <a:ln w="9525">
            <a:noFill/>
            <a:miter lim="800000"/>
            <a:headEnd/>
            <a:tailEnd/>
          </a:ln>
        </p:spPr>
        <p:txBody>
          <a:bodyPr>
            <a:spAutoFit/>
          </a:bodyPr>
          <a:lstStyle/>
          <a:p>
            <a:pPr marL="800100" lvl="1" indent="-342900">
              <a:lnSpc>
                <a:spcPts val="5200"/>
              </a:lnSpc>
              <a:buFont typeface="Wingdings" pitchFamily="2" charset="2"/>
              <a:buChar char="²"/>
            </a:pPr>
            <a:r>
              <a:rPr lang="en-US" sz="2400" b="0" u="none" dirty="0">
                <a:latin typeface="+mn-lt"/>
                <a:cs typeface="Arial" charset="0"/>
              </a:rPr>
              <a:t>Introduction</a:t>
            </a:r>
          </a:p>
          <a:p>
            <a:pPr marL="800100" lvl="1" indent="-342900">
              <a:lnSpc>
                <a:spcPts val="5200"/>
              </a:lnSpc>
              <a:buFont typeface="Wingdings" pitchFamily="2" charset="2"/>
              <a:buChar char="²"/>
            </a:pPr>
            <a:r>
              <a:rPr lang="en-US" sz="2400" b="0" u="none" dirty="0">
                <a:latin typeface="+mn-lt"/>
                <a:cs typeface="Arial" charset="0"/>
              </a:rPr>
              <a:t>Literature Review</a:t>
            </a:r>
          </a:p>
          <a:p>
            <a:pPr marL="800100" lvl="1" indent="-342900">
              <a:lnSpc>
                <a:spcPts val="5200"/>
              </a:lnSpc>
              <a:buFont typeface="Wingdings" pitchFamily="2" charset="2"/>
              <a:buChar char="²"/>
            </a:pPr>
            <a:r>
              <a:rPr lang="en-US" sz="2400" b="0" u="none" dirty="0">
                <a:latin typeface="+mn-lt"/>
                <a:cs typeface="Arial" charset="0"/>
              </a:rPr>
              <a:t>Objectives</a:t>
            </a:r>
          </a:p>
          <a:p>
            <a:pPr marL="800100" lvl="1" indent="-342900">
              <a:lnSpc>
                <a:spcPts val="5200"/>
              </a:lnSpc>
              <a:buFont typeface="Wingdings" pitchFamily="2" charset="2"/>
              <a:buChar char="²"/>
            </a:pPr>
            <a:r>
              <a:rPr lang="en-US" sz="2400" b="0" u="none" dirty="0">
                <a:latin typeface="+mn-lt"/>
                <a:cs typeface="Arial" charset="0"/>
              </a:rPr>
              <a:t>Methodology</a:t>
            </a:r>
          </a:p>
          <a:p>
            <a:pPr marL="800100" lvl="1" indent="-342900">
              <a:lnSpc>
                <a:spcPts val="5200"/>
              </a:lnSpc>
              <a:buFont typeface="Wingdings" pitchFamily="2" charset="2"/>
              <a:buChar char="²"/>
            </a:pPr>
            <a:r>
              <a:rPr lang="en-US" sz="2400" b="0" u="none" dirty="0">
                <a:latin typeface="+mn-lt"/>
                <a:cs typeface="Arial" charset="0"/>
              </a:rPr>
              <a:t>Implementation</a:t>
            </a:r>
          </a:p>
          <a:p>
            <a:pPr marL="800100" lvl="1" indent="-342900">
              <a:lnSpc>
                <a:spcPts val="5200"/>
              </a:lnSpc>
              <a:buFont typeface="Wingdings" pitchFamily="2" charset="2"/>
              <a:buChar char="²"/>
            </a:pPr>
            <a:r>
              <a:rPr lang="en-US" sz="2400" b="0" u="none" dirty="0">
                <a:latin typeface="+mn-lt"/>
                <a:cs typeface="Arial" charset="0"/>
              </a:rPr>
              <a:t>Results and Discussion</a:t>
            </a:r>
          </a:p>
          <a:p>
            <a:pPr marL="800100" lvl="1" indent="-342900">
              <a:lnSpc>
                <a:spcPts val="5200"/>
              </a:lnSpc>
              <a:buFont typeface="Wingdings" pitchFamily="2" charset="2"/>
              <a:buChar char="²"/>
            </a:pPr>
            <a:r>
              <a:rPr lang="en-US" sz="2400" b="0" u="none" dirty="0">
                <a:latin typeface="+mn-lt"/>
                <a:cs typeface="Arial" charset="0"/>
              </a:rPr>
              <a:t>Conclusions</a:t>
            </a:r>
          </a:p>
        </p:txBody>
      </p:sp>
      <p:sp>
        <p:nvSpPr>
          <p:cNvPr id="5127" name="Line 10"/>
          <p:cNvSpPr>
            <a:spLocks noChangeShapeType="1"/>
          </p:cNvSpPr>
          <p:nvPr/>
        </p:nvSpPr>
        <p:spPr bwMode="auto">
          <a:xfrm>
            <a:off x="457200" y="990600"/>
            <a:ext cx="8153400" cy="0"/>
          </a:xfrm>
          <a:prstGeom prst="line">
            <a:avLst/>
          </a:prstGeom>
          <a:noFill/>
          <a:ln w="34925" cmpd="tri">
            <a:solidFill>
              <a:srgbClr val="CC0000"/>
            </a:solidFill>
            <a:round/>
            <a:headEnd/>
            <a:tailEnd/>
          </a:ln>
        </p:spPr>
        <p:txBody>
          <a:bodyPr/>
          <a:lstStyle/>
          <a:p>
            <a:endParaRPr lang="en-IN"/>
          </a:p>
        </p:txBody>
      </p:sp>
      <p:pic>
        <p:nvPicPr>
          <p:cNvPr id="8" name="Picture 10">
            <a:extLst>
              <a:ext uri="{FF2B5EF4-FFF2-40B4-BE49-F238E27FC236}">
                <a16:creationId xmlns:a16="http://schemas.microsoft.com/office/drawing/2014/main" id="{356F4746-1959-480B-86C7-2B48DE7DC8FA}"/>
              </a:ext>
            </a:extLst>
          </p:cNvPr>
          <p:cNvPicPr>
            <a:picLocks noChangeAspect="1" noChangeArrowheads="1"/>
          </p:cNvPicPr>
          <p:nvPr/>
        </p:nvPicPr>
        <p:blipFill rotWithShape="1">
          <a:blip r:embed="rId2" cstate="print"/>
          <a:srcRect r="85001"/>
          <a:stretch/>
        </p:blipFill>
        <p:spPr bwMode="auto">
          <a:xfrm>
            <a:off x="-25400" y="0"/>
            <a:ext cx="1168400" cy="934754"/>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CB1F5DCB-F6FB-4D95-806A-F02256A201F2}"/>
              </a:ext>
            </a:extLst>
          </p:cNvPr>
          <p:cNvSpPr>
            <a:spLocks noGrp="1"/>
          </p:cNvSpPr>
          <p:nvPr>
            <p:ph type="ftr" sz="quarter" idx="11"/>
          </p:nvPr>
        </p:nvSpPr>
        <p:spPr/>
        <p:txBody>
          <a:bodyPr/>
          <a:lstStyle/>
          <a:p>
            <a:pPr>
              <a:defRPr/>
            </a:pPr>
            <a:r>
              <a:rPr lang="en-US" dirty="0"/>
              <a:t>AVISHKAR 21-22</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p>
            <a:fld id="{DAF5EBAD-8E22-47DA-8B9D-B7D1BF168726}" type="datetime4">
              <a:rPr lang="en-US" smtClean="0"/>
              <a:t>February 18, 2022</a:t>
            </a:fld>
            <a:endParaRPr lang="en-US" dirty="0"/>
          </a:p>
        </p:txBody>
      </p:sp>
      <p:sp>
        <p:nvSpPr>
          <p:cNvPr id="6148" name="Slide Number Placeholder 5"/>
          <p:cNvSpPr>
            <a:spLocks noGrp="1"/>
          </p:cNvSpPr>
          <p:nvPr>
            <p:ph type="sldNum" sz="quarter" idx="12"/>
          </p:nvPr>
        </p:nvSpPr>
        <p:spPr>
          <a:noFill/>
        </p:spPr>
        <p:txBody>
          <a:bodyPr/>
          <a:lstStyle/>
          <a:p>
            <a:r>
              <a:rPr lang="en-US" dirty="0"/>
              <a:t> </a:t>
            </a:r>
            <a:fld id="{4D6DD315-EE38-497F-A883-A7B58D342CBC}" type="slidenum">
              <a:rPr lang="en-US" smtClean="0"/>
              <a:pPr/>
              <a:t>3</a:t>
            </a:fld>
            <a:r>
              <a:rPr lang="en-US" dirty="0"/>
              <a:t> </a:t>
            </a:r>
          </a:p>
        </p:txBody>
      </p:sp>
      <p:sp>
        <p:nvSpPr>
          <p:cNvPr id="7" name="Text Box 3"/>
          <p:cNvSpPr txBox="1">
            <a:spLocks noGrp="1" noChangeArrowheads="1"/>
          </p:cNvSpPr>
          <p:nvPr>
            <p:ph type="title"/>
          </p:nvPr>
        </p:nvSpPr>
        <p:spPr bwMode="auto">
          <a:xfrm>
            <a:off x="2336800" y="220976"/>
            <a:ext cx="4572000" cy="461963"/>
          </a:xfr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en-US" sz="2400" b="1" dirty="0">
                <a:latin typeface="Arial" pitchFamily="34" charset="0"/>
                <a:cs typeface="Arial" pitchFamily="34" charset="0"/>
              </a:rPr>
              <a:t>INTRODUCTION </a:t>
            </a:r>
          </a:p>
        </p:txBody>
      </p:sp>
      <p:sp>
        <p:nvSpPr>
          <p:cNvPr id="6150" name="TextBox 4"/>
          <p:cNvSpPr txBox="1">
            <a:spLocks noChangeArrowheads="1"/>
          </p:cNvSpPr>
          <p:nvPr/>
        </p:nvSpPr>
        <p:spPr bwMode="auto">
          <a:xfrm>
            <a:off x="457200" y="1143000"/>
            <a:ext cx="8153400" cy="4093428"/>
          </a:xfrm>
          <a:prstGeom prst="rect">
            <a:avLst/>
          </a:prstGeom>
          <a:noFill/>
          <a:ln w="9525">
            <a:noFill/>
            <a:miter lim="800000"/>
            <a:headEnd/>
            <a:tailEnd/>
          </a:ln>
        </p:spPr>
        <p:txBody>
          <a:bodyPr wrap="square">
            <a:spAutoFit/>
          </a:bodyPr>
          <a:lstStyle/>
          <a:p>
            <a:pPr marL="342900" lvl="0" indent="-342900" algn="just" rtl="0">
              <a:spcBef>
                <a:spcPts val="0"/>
              </a:spcBef>
              <a:spcAft>
                <a:spcPts val="0"/>
              </a:spcAft>
              <a:buFont typeface="Arial" panose="020B0604020202020204" pitchFamily="34" charset="0"/>
              <a:buChar char="•"/>
            </a:pPr>
            <a:r>
              <a:rPr lang="en-US" sz="2400" b="0" u="none" dirty="0">
                <a:latin typeface="+mn-lt"/>
                <a:cs typeface="Arial" panose="020B0604020202020204" pitchFamily="34" charset="0"/>
              </a:rPr>
              <a:t>The chaotic world situation caused by the SARS-CoV2 virus (COVID-19 pandemic) has hampered many sectors of human activity, especially in activities that require physical interactions. Thus, requiring social restrictions for those sectors that are affected. </a:t>
            </a:r>
          </a:p>
          <a:p>
            <a:pPr marL="342900" lvl="0" indent="-342900" algn="just" rtl="0">
              <a:spcBef>
                <a:spcPts val="1200"/>
              </a:spcBef>
              <a:spcAft>
                <a:spcPts val="0"/>
              </a:spcAft>
              <a:buFont typeface="Arial" panose="020B0604020202020204" pitchFamily="34" charset="0"/>
              <a:buChar char="•"/>
            </a:pPr>
            <a:r>
              <a:rPr lang="en-US" sz="2400" b="0" u="none" dirty="0">
                <a:latin typeface="+mn-lt"/>
                <a:cs typeface="Arial" panose="020B0604020202020204" pitchFamily="34" charset="0"/>
              </a:rPr>
              <a:t>So this presentation reports analysis of different proposed systems by studying different research papers. </a:t>
            </a:r>
          </a:p>
          <a:p>
            <a:pPr marL="342900" lvl="0" indent="-342900" algn="just" rtl="0">
              <a:spcBef>
                <a:spcPts val="1200"/>
              </a:spcBef>
              <a:spcAft>
                <a:spcPts val="1200"/>
              </a:spcAft>
              <a:buFont typeface="Arial" panose="020B0604020202020204" pitchFamily="34" charset="0"/>
              <a:buChar char="•"/>
            </a:pPr>
            <a:r>
              <a:rPr lang="en-US" sz="2400" b="0" u="none" dirty="0">
                <a:latin typeface="+mn-lt"/>
                <a:cs typeface="Arial" panose="020B0604020202020204" pitchFamily="34" charset="0"/>
              </a:rPr>
              <a:t>Different papers related to social distance detection and human counting systems have been studied and detailed analysis  is reported</a:t>
            </a:r>
          </a:p>
        </p:txBody>
      </p:sp>
      <p:sp>
        <p:nvSpPr>
          <p:cNvPr id="6151" name="Line 10"/>
          <p:cNvSpPr>
            <a:spLocks noChangeShapeType="1"/>
          </p:cNvSpPr>
          <p:nvPr/>
        </p:nvSpPr>
        <p:spPr bwMode="auto">
          <a:xfrm>
            <a:off x="457200" y="990600"/>
            <a:ext cx="8153400" cy="0"/>
          </a:xfrm>
          <a:prstGeom prst="line">
            <a:avLst/>
          </a:prstGeom>
          <a:noFill/>
          <a:ln w="34925" cmpd="tri">
            <a:solidFill>
              <a:srgbClr val="CC0000"/>
            </a:solidFill>
            <a:round/>
            <a:headEnd/>
            <a:tailEnd/>
          </a:ln>
        </p:spPr>
        <p:txBody>
          <a:bodyPr/>
          <a:lstStyle/>
          <a:p>
            <a:endParaRPr lang="en-IN"/>
          </a:p>
        </p:txBody>
      </p:sp>
      <p:sp>
        <p:nvSpPr>
          <p:cNvPr id="9" name="Footer Placeholder 4">
            <a:extLst>
              <a:ext uri="{FF2B5EF4-FFF2-40B4-BE49-F238E27FC236}">
                <a16:creationId xmlns:a16="http://schemas.microsoft.com/office/drawing/2014/main" id="{E9F819F5-F9DE-4479-B9F9-612A86B354CD}"/>
              </a:ext>
            </a:extLst>
          </p:cNvPr>
          <p:cNvSpPr>
            <a:spLocks noGrp="1"/>
          </p:cNvSpPr>
          <p:nvPr>
            <p:ph type="ftr" sz="quarter" idx="11"/>
          </p:nvPr>
        </p:nvSpPr>
        <p:spPr>
          <a:xfrm>
            <a:off x="2794000" y="6248400"/>
            <a:ext cx="3657600" cy="457200"/>
          </a:xfrm>
        </p:spPr>
        <p:txBody>
          <a:bodyPr/>
          <a:lstStyle/>
          <a:p>
            <a:pPr>
              <a:defRPr/>
            </a:pPr>
            <a:r>
              <a:rPr lang="en-US" dirty="0"/>
              <a:t>AVISHKAR 21-22</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3A37E2B-2EC7-421B-907C-4C419A0B6EE5}"/>
              </a:ext>
            </a:extLst>
          </p:cNvPr>
          <p:cNvGraphicFramePr>
            <a:graphicFrameLocks noGrp="1"/>
          </p:cNvGraphicFramePr>
          <p:nvPr>
            <p:ph idx="1"/>
            <p:extLst>
              <p:ext uri="{D42A27DB-BD31-4B8C-83A1-F6EECF244321}">
                <p14:modId xmlns:p14="http://schemas.microsoft.com/office/powerpoint/2010/main" val="3772904189"/>
              </p:ext>
            </p:extLst>
          </p:nvPr>
        </p:nvGraphicFramePr>
        <p:xfrm>
          <a:off x="152400" y="802806"/>
          <a:ext cx="8839200" cy="5498934"/>
        </p:xfrm>
        <a:graphic>
          <a:graphicData uri="http://schemas.openxmlformats.org/drawingml/2006/table">
            <a:tbl>
              <a:tblPr firstRow="1" bandRow="1">
                <a:tableStyleId>{5C22544A-7EE6-4342-B048-85BDC9FD1C3A}</a:tableStyleId>
              </a:tblPr>
              <a:tblGrid>
                <a:gridCol w="421864">
                  <a:extLst>
                    <a:ext uri="{9D8B030D-6E8A-4147-A177-3AD203B41FA5}">
                      <a16:colId xmlns:a16="http://schemas.microsoft.com/office/drawing/2014/main" val="3442034199"/>
                    </a:ext>
                  </a:extLst>
                </a:gridCol>
                <a:gridCol w="1263937">
                  <a:extLst>
                    <a:ext uri="{9D8B030D-6E8A-4147-A177-3AD203B41FA5}">
                      <a16:colId xmlns:a16="http://schemas.microsoft.com/office/drawing/2014/main" val="1688758397"/>
                    </a:ext>
                  </a:extLst>
                </a:gridCol>
                <a:gridCol w="1373263">
                  <a:extLst>
                    <a:ext uri="{9D8B030D-6E8A-4147-A177-3AD203B41FA5}">
                      <a16:colId xmlns:a16="http://schemas.microsoft.com/office/drawing/2014/main" val="3936019297"/>
                    </a:ext>
                  </a:extLst>
                </a:gridCol>
                <a:gridCol w="598536">
                  <a:extLst>
                    <a:ext uri="{9D8B030D-6E8A-4147-A177-3AD203B41FA5}">
                      <a16:colId xmlns:a16="http://schemas.microsoft.com/office/drawing/2014/main" val="2712786213"/>
                    </a:ext>
                  </a:extLst>
                </a:gridCol>
                <a:gridCol w="1143000">
                  <a:extLst>
                    <a:ext uri="{9D8B030D-6E8A-4147-A177-3AD203B41FA5}">
                      <a16:colId xmlns:a16="http://schemas.microsoft.com/office/drawing/2014/main" val="1817472334"/>
                    </a:ext>
                  </a:extLst>
                </a:gridCol>
                <a:gridCol w="1219200">
                  <a:extLst>
                    <a:ext uri="{9D8B030D-6E8A-4147-A177-3AD203B41FA5}">
                      <a16:colId xmlns:a16="http://schemas.microsoft.com/office/drawing/2014/main" val="1358891675"/>
                    </a:ext>
                  </a:extLst>
                </a:gridCol>
                <a:gridCol w="1371600">
                  <a:extLst>
                    <a:ext uri="{9D8B030D-6E8A-4147-A177-3AD203B41FA5}">
                      <a16:colId xmlns:a16="http://schemas.microsoft.com/office/drawing/2014/main" val="3742860748"/>
                    </a:ext>
                  </a:extLst>
                </a:gridCol>
                <a:gridCol w="1447800">
                  <a:extLst>
                    <a:ext uri="{9D8B030D-6E8A-4147-A177-3AD203B41FA5}">
                      <a16:colId xmlns:a16="http://schemas.microsoft.com/office/drawing/2014/main" val="3516364937"/>
                    </a:ext>
                  </a:extLst>
                </a:gridCol>
              </a:tblGrid>
              <a:tr h="215117">
                <a:tc>
                  <a:txBody>
                    <a:bodyPr/>
                    <a:lstStyle/>
                    <a:p>
                      <a:pPr algn="ctr">
                        <a:lnSpc>
                          <a:spcPct val="107000"/>
                        </a:lnSpc>
                        <a:spcAft>
                          <a:spcPts val="800"/>
                        </a:spcAft>
                      </a:pPr>
                      <a:r>
                        <a:rPr lang="en-IN" sz="1000" kern="12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Authors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Year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keyword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2060725"/>
                  </a:ext>
                </a:extLst>
              </a:tr>
              <a:tr h="2842904">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1</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Muhammad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Lanang</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Afkaar</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fi-FI" sz="1100" dirty="0">
                          <a:effectLst/>
                          <a:latin typeface="Calibri" panose="020F0502020204030204" pitchFamily="34" charset="0"/>
                          <a:ea typeface="Calibri" panose="020F0502020204030204" pitchFamily="34" charset="0"/>
                          <a:cs typeface="Times New Roman" panose="02020603050405020304" pitchFamily="18" charset="0"/>
                        </a:rPr>
                        <a:t>Sulthan Muzakki Adytia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computer vision-based object detection and counting for COVID-19 protocol compliance: a case study of Jakarta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2021</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Covid-19, Smart mobility</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Python program</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Object counting </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Large scale social restriction violation detection</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results of object counting and physical distancing are expected to be a guideline for public complaint by using several specific location. </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proposed systems are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Yolo</a:t>
                      </a:r>
                      <a:r>
                        <a:rPr lang="en-IN" sz="1100" dirty="0">
                          <a:effectLst/>
                          <a:latin typeface="Calibri" panose="020F0502020204030204" pitchFamily="34" charset="0"/>
                          <a:ea typeface="Calibri" panose="020F0502020204030204" pitchFamily="34" charset="0"/>
                          <a:cs typeface="Times New Roman" panose="02020603050405020304" pitchFamily="18" charset="0"/>
                        </a:rPr>
                        <a:t> and Mobile net SSD with 30% and 40% confidence are used. Such condition is not always accurate and can be different from what is happening in the field.</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660177"/>
                  </a:ext>
                </a:extLst>
              </a:tr>
              <a:tr h="2440913">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Yew Cheong ,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Mohd</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Zafri</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Baharuddin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Social Distancing Detection with Deep Learning Model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2020</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Social distancing, Pedestrian detection</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Pedestrian detection</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Camera view calibration</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Distance measurement</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proposed method was validated using a video showing pedestrian walking on a street.</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proposed method is capable to determine the social distancing measures between people.</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14274"/>
                  </a:ext>
                </a:extLst>
              </a:tr>
            </a:tbl>
          </a:graphicData>
        </a:graphic>
      </p:graphicFrame>
      <p:sp>
        <p:nvSpPr>
          <p:cNvPr id="4" name="Date Placeholder 3">
            <a:extLst>
              <a:ext uri="{FF2B5EF4-FFF2-40B4-BE49-F238E27FC236}">
                <a16:creationId xmlns:a16="http://schemas.microsoft.com/office/drawing/2014/main" id="{6DBE0212-8F9B-4226-A551-8E3349A91848}"/>
              </a:ext>
            </a:extLst>
          </p:cNvPr>
          <p:cNvSpPr>
            <a:spLocks noGrp="1"/>
          </p:cNvSpPr>
          <p:nvPr>
            <p:ph type="dt" sz="half" idx="10"/>
          </p:nvPr>
        </p:nvSpPr>
        <p:spPr>
          <a:xfrm>
            <a:off x="304800" y="6324600"/>
            <a:ext cx="2133600" cy="457200"/>
          </a:xfrm>
        </p:spPr>
        <p:txBody>
          <a:bodyPr/>
          <a:lstStyle/>
          <a:p>
            <a:pPr>
              <a:defRPr/>
            </a:pPr>
            <a:fld id="{B0282D28-6701-4F1D-98D5-B76C8F62CDFB}" type="datetime4">
              <a:rPr lang="en-US" smtClean="0"/>
              <a:t>February 18, 2022</a:t>
            </a:fld>
            <a:endParaRPr lang="en-US" dirty="0"/>
          </a:p>
        </p:txBody>
      </p:sp>
      <p:sp>
        <p:nvSpPr>
          <p:cNvPr id="5" name="Footer Placeholder 4">
            <a:extLst>
              <a:ext uri="{FF2B5EF4-FFF2-40B4-BE49-F238E27FC236}">
                <a16:creationId xmlns:a16="http://schemas.microsoft.com/office/drawing/2014/main" id="{A3EAA8CA-EE56-4595-A962-CEA819BDE6EE}"/>
              </a:ext>
            </a:extLst>
          </p:cNvPr>
          <p:cNvSpPr>
            <a:spLocks noGrp="1"/>
          </p:cNvSpPr>
          <p:nvPr>
            <p:ph type="ftr" sz="quarter" idx="11"/>
          </p:nvPr>
        </p:nvSpPr>
        <p:spPr>
          <a:xfrm>
            <a:off x="2819400" y="6301740"/>
            <a:ext cx="3657600" cy="457200"/>
          </a:xfrm>
        </p:spPr>
        <p:txBody>
          <a:bodyPr/>
          <a:lstStyle/>
          <a:p>
            <a:pPr>
              <a:defRPr/>
            </a:pPr>
            <a:r>
              <a:rPr lang="en-US" dirty="0"/>
              <a:t>AVISHKAR 20-21</a:t>
            </a:r>
          </a:p>
        </p:txBody>
      </p:sp>
      <p:sp>
        <p:nvSpPr>
          <p:cNvPr id="6" name="Slide Number Placeholder 5">
            <a:extLst>
              <a:ext uri="{FF2B5EF4-FFF2-40B4-BE49-F238E27FC236}">
                <a16:creationId xmlns:a16="http://schemas.microsoft.com/office/drawing/2014/main" id="{8A11B27E-3EDC-47CD-9060-7391399DC81C}"/>
              </a:ext>
            </a:extLst>
          </p:cNvPr>
          <p:cNvSpPr>
            <a:spLocks noGrp="1"/>
          </p:cNvSpPr>
          <p:nvPr>
            <p:ph type="sldNum" sz="quarter" idx="12"/>
          </p:nvPr>
        </p:nvSpPr>
        <p:spPr>
          <a:xfrm>
            <a:off x="6629400" y="6301740"/>
            <a:ext cx="1905000" cy="457200"/>
          </a:xfrm>
        </p:spPr>
        <p:txBody>
          <a:bodyPr/>
          <a:lstStyle/>
          <a:p>
            <a:pPr>
              <a:defRPr/>
            </a:pPr>
            <a:fld id="{18D8A836-2138-44F5-93D4-C9A09E20B1BA}" type="slidenum">
              <a:rPr lang="en-US" smtClean="0"/>
              <a:pPr>
                <a:defRPr/>
              </a:pPr>
              <a:t>4</a:t>
            </a:fld>
            <a:endParaRPr lang="en-US" dirty="0"/>
          </a:p>
        </p:txBody>
      </p:sp>
      <p:sp>
        <p:nvSpPr>
          <p:cNvPr id="9" name="Text Box 3">
            <a:extLst>
              <a:ext uri="{FF2B5EF4-FFF2-40B4-BE49-F238E27FC236}">
                <a16:creationId xmlns:a16="http://schemas.microsoft.com/office/drawing/2014/main" id="{FDD179EB-5F17-4F33-A4D1-DB9FDF433367}"/>
              </a:ext>
            </a:extLst>
          </p:cNvPr>
          <p:cNvSpPr txBox="1">
            <a:spLocks noChangeArrowheads="1"/>
          </p:cNvSpPr>
          <p:nvPr/>
        </p:nvSpPr>
        <p:spPr bwMode="auto">
          <a:xfrm>
            <a:off x="2209800" y="228600"/>
            <a:ext cx="4572000" cy="461963"/>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latin typeface="Arial" pitchFamily="34" charset="0"/>
                <a:cs typeface="Arial" pitchFamily="34" charset="0"/>
              </a:rPr>
              <a:t>LITERATURE REVIEW</a:t>
            </a:r>
          </a:p>
        </p:txBody>
      </p:sp>
    </p:spTree>
    <p:extLst>
      <p:ext uri="{BB962C8B-B14F-4D97-AF65-F5344CB8AC3E}">
        <p14:creationId xmlns:p14="http://schemas.microsoft.com/office/powerpoint/2010/main" val="3869449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3A37E2B-2EC7-421B-907C-4C419A0B6EE5}"/>
              </a:ext>
            </a:extLst>
          </p:cNvPr>
          <p:cNvGraphicFramePr>
            <a:graphicFrameLocks noGrp="1"/>
          </p:cNvGraphicFramePr>
          <p:nvPr>
            <p:ph idx="1"/>
            <p:extLst>
              <p:ext uri="{D42A27DB-BD31-4B8C-83A1-F6EECF244321}">
                <p14:modId xmlns:p14="http://schemas.microsoft.com/office/powerpoint/2010/main" val="680749997"/>
              </p:ext>
            </p:extLst>
          </p:nvPr>
        </p:nvGraphicFramePr>
        <p:xfrm>
          <a:off x="152400" y="802806"/>
          <a:ext cx="8839200" cy="5521793"/>
        </p:xfrm>
        <a:graphic>
          <a:graphicData uri="http://schemas.openxmlformats.org/drawingml/2006/table">
            <a:tbl>
              <a:tblPr firstRow="1" bandRow="1">
                <a:tableStyleId>{5C22544A-7EE6-4342-B048-85BDC9FD1C3A}</a:tableStyleId>
              </a:tblPr>
              <a:tblGrid>
                <a:gridCol w="421864">
                  <a:extLst>
                    <a:ext uri="{9D8B030D-6E8A-4147-A177-3AD203B41FA5}">
                      <a16:colId xmlns:a16="http://schemas.microsoft.com/office/drawing/2014/main" val="3442034199"/>
                    </a:ext>
                  </a:extLst>
                </a:gridCol>
                <a:gridCol w="1263937">
                  <a:extLst>
                    <a:ext uri="{9D8B030D-6E8A-4147-A177-3AD203B41FA5}">
                      <a16:colId xmlns:a16="http://schemas.microsoft.com/office/drawing/2014/main" val="1688758397"/>
                    </a:ext>
                  </a:extLst>
                </a:gridCol>
                <a:gridCol w="1373263">
                  <a:extLst>
                    <a:ext uri="{9D8B030D-6E8A-4147-A177-3AD203B41FA5}">
                      <a16:colId xmlns:a16="http://schemas.microsoft.com/office/drawing/2014/main" val="3936019297"/>
                    </a:ext>
                  </a:extLst>
                </a:gridCol>
                <a:gridCol w="799891">
                  <a:extLst>
                    <a:ext uri="{9D8B030D-6E8A-4147-A177-3AD203B41FA5}">
                      <a16:colId xmlns:a16="http://schemas.microsoft.com/office/drawing/2014/main" val="2712786213"/>
                    </a:ext>
                  </a:extLst>
                </a:gridCol>
                <a:gridCol w="1142027">
                  <a:extLst>
                    <a:ext uri="{9D8B030D-6E8A-4147-A177-3AD203B41FA5}">
                      <a16:colId xmlns:a16="http://schemas.microsoft.com/office/drawing/2014/main" val="1817472334"/>
                    </a:ext>
                  </a:extLst>
                </a:gridCol>
                <a:gridCol w="1628418">
                  <a:extLst>
                    <a:ext uri="{9D8B030D-6E8A-4147-A177-3AD203B41FA5}">
                      <a16:colId xmlns:a16="http://schemas.microsoft.com/office/drawing/2014/main" val="1358891675"/>
                    </a:ext>
                  </a:extLst>
                </a:gridCol>
                <a:gridCol w="1243166">
                  <a:extLst>
                    <a:ext uri="{9D8B030D-6E8A-4147-A177-3AD203B41FA5}">
                      <a16:colId xmlns:a16="http://schemas.microsoft.com/office/drawing/2014/main" val="3742860748"/>
                    </a:ext>
                  </a:extLst>
                </a:gridCol>
                <a:gridCol w="966634">
                  <a:extLst>
                    <a:ext uri="{9D8B030D-6E8A-4147-A177-3AD203B41FA5}">
                      <a16:colId xmlns:a16="http://schemas.microsoft.com/office/drawing/2014/main" val="3516364937"/>
                    </a:ext>
                  </a:extLst>
                </a:gridCol>
              </a:tblGrid>
              <a:tr h="210033">
                <a:tc>
                  <a:txBody>
                    <a:bodyPr/>
                    <a:lstStyle/>
                    <a:p>
                      <a:pPr algn="ctr">
                        <a:lnSpc>
                          <a:spcPct val="107000"/>
                        </a:lnSpc>
                        <a:spcAft>
                          <a:spcPts val="800"/>
                        </a:spcAft>
                      </a:pPr>
                      <a:r>
                        <a:rPr lang="en-IN" sz="1000" kern="12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Authors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Year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keyword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2060725"/>
                  </a:ext>
                </a:extLst>
              </a:tr>
              <a:tr h="2102972">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3</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Prof. B.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Sathyabama</a:t>
                      </a:r>
                      <a:r>
                        <a:rPr lang="en-IN" sz="1100" dirty="0">
                          <a:effectLst/>
                          <a:latin typeface="Calibri" panose="020F0502020204030204" pitchFamily="34" charset="0"/>
                          <a:ea typeface="Calibri" panose="020F0502020204030204" pitchFamily="34" charset="0"/>
                          <a:cs typeface="Times New Roman" panose="02020603050405020304" pitchFamily="18" charset="0"/>
                        </a:rPr>
                        <a:t>, Ashutosh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Devpura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Monitoring Pandemic Precautionary Protocols using Real-time Surveillance and Artificial Intelligence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2020</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Face mask, Artificial intelligence, Tensor flow</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Object detection in Tensor flow</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Implementation of social detecting</a:t>
                      </a:r>
                    </a:p>
                    <a:p>
                      <a:pPr marL="228600" indent="-228600" algn="just">
                        <a:lnSpc>
                          <a:spcPct val="107000"/>
                        </a:lnSpc>
                        <a:spcAft>
                          <a:spcPts val="800"/>
                        </a:spcAft>
                        <a:buAutoNum type="alphaU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Face mask detection</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For social distancing framework , The calibration of the model by simulating a 3-D depth factor based on the camera position and orientation gives better analysis</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The proposed framework can detect social spacing and face covering correctly</a:t>
                      </a: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660177"/>
                  </a:ext>
                </a:extLst>
              </a:tr>
              <a:tr h="3208788">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4</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Sheshang</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Degadwala</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dirty="0" err="1">
                          <a:effectLst/>
                          <a:latin typeface="Calibri" panose="020F0502020204030204" pitchFamily="34" charset="0"/>
                          <a:ea typeface="Calibri" panose="020F0502020204030204" pitchFamily="34" charset="0"/>
                          <a:cs typeface="Times New Roman" panose="02020603050405020304" pitchFamily="18" charset="0"/>
                        </a:rPr>
                        <a:t>Dhairya</a:t>
                      </a:r>
                      <a:r>
                        <a:rPr lang="en-IN" sz="1200" dirty="0">
                          <a:effectLst/>
                          <a:latin typeface="Calibri" panose="020F0502020204030204" pitchFamily="34" charset="0"/>
                          <a:ea typeface="Calibri" panose="020F0502020204030204" pitchFamily="34" charset="0"/>
                          <a:cs typeface="Times New Roman" panose="02020603050405020304" pitchFamily="18" charset="0"/>
                        </a:rPr>
                        <a:t> Vyas</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Visual Social Distance Alert System Using Computer Vision &amp; Deep Learning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2021</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Social distancing and image processing</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Input frames</a:t>
                      </a:r>
                    </a:p>
                    <a:p>
                      <a:pPr marL="228600" indent="-228600" algn="just">
                        <a:lnSpc>
                          <a:spcPct val="107000"/>
                        </a:lnSpc>
                        <a:spcAft>
                          <a:spcPts val="800"/>
                        </a:spcAft>
                        <a:buAutoNum type="alphaU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Object detection and tracking</a:t>
                      </a:r>
                    </a:p>
                    <a:p>
                      <a:pPr marL="228600" indent="-228600" algn="just">
                        <a:lnSpc>
                          <a:spcPct val="107000"/>
                        </a:lnSpc>
                        <a:spcAft>
                          <a:spcPts val="800"/>
                        </a:spcAft>
                        <a:buAutoNum type="alphaU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Distance measure </a:t>
                      </a:r>
                    </a:p>
                    <a:p>
                      <a:pPr marL="228600" indent="-228600" algn="just">
                        <a:lnSpc>
                          <a:spcPct val="107000"/>
                        </a:lnSpc>
                        <a:spcAft>
                          <a:spcPts val="800"/>
                        </a:spcAft>
                        <a:buAutoNum type="alphaUcPeriod"/>
                      </a:pPr>
                      <a:r>
                        <a:rPr lang="en-IN" sz="1200" dirty="0">
                          <a:effectLst/>
                          <a:latin typeface="Calibri" panose="020F0502020204030204" pitchFamily="34" charset="0"/>
                          <a:ea typeface="Calibri" panose="020F0502020204030204" pitchFamily="34" charset="0"/>
                          <a:cs typeface="Times New Roman" panose="02020603050405020304" pitchFamily="18" charset="0"/>
                        </a:rPr>
                        <a:t>Alert system </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proposed research work will discuss about how video social distancing is related with past writing in social signal processing and show a way to investigate new computer vision techniques that can give an answer for such issue.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paper is concluded with future moves that are identified with the viability of video social distancing frameworks, moral ramifications and future application situations.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14274"/>
                  </a:ext>
                </a:extLst>
              </a:tr>
            </a:tbl>
          </a:graphicData>
        </a:graphic>
      </p:graphicFrame>
      <p:sp>
        <p:nvSpPr>
          <p:cNvPr id="4" name="Date Placeholder 3">
            <a:extLst>
              <a:ext uri="{FF2B5EF4-FFF2-40B4-BE49-F238E27FC236}">
                <a16:creationId xmlns:a16="http://schemas.microsoft.com/office/drawing/2014/main" id="{6DBE0212-8F9B-4226-A551-8E3349A91848}"/>
              </a:ext>
            </a:extLst>
          </p:cNvPr>
          <p:cNvSpPr>
            <a:spLocks noGrp="1"/>
          </p:cNvSpPr>
          <p:nvPr>
            <p:ph type="dt" sz="half" idx="10"/>
          </p:nvPr>
        </p:nvSpPr>
        <p:spPr>
          <a:xfrm>
            <a:off x="304800" y="6324600"/>
            <a:ext cx="2133600" cy="457200"/>
          </a:xfrm>
        </p:spPr>
        <p:txBody>
          <a:bodyPr/>
          <a:lstStyle/>
          <a:p>
            <a:pPr>
              <a:defRPr/>
            </a:pPr>
            <a:fld id="{B0282D28-6701-4F1D-98D5-B76C8F62CDFB}" type="datetime4">
              <a:rPr lang="en-US" smtClean="0"/>
              <a:t>February 18, 2022</a:t>
            </a:fld>
            <a:endParaRPr lang="en-US" dirty="0"/>
          </a:p>
        </p:txBody>
      </p:sp>
      <p:sp>
        <p:nvSpPr>
          <p:cNvPr id="5" name="Footer Placeholder 4">
            <a:extLst>
              <a:ext uri="{FF2B5EF4-FFF2-40B4-BE49-F238E27FC236}">
                <a16:creationId xmlns:a16="http://schemas.microsoft.com/office/drawing/2014/main" id="{A3EAA8CA-EE56-4595-A962-CEA819BDE6EE}"/>
              </a:ext>
            </a:extLst>
          </p:cNvPr>
          <p:cNvSpPr>
            <a:spLocks noGrp="1"/>
          </p:cNvSpPr>
          <p:nvPr>
            <p:ph type="ftr" sz="quarter" idx="11"/>
          </p:nvPr>
        </p:nvSpPr>
        <p:spPr>
          <a:xfrm>
            <a:off x="2819400" y="6301740"/>
            <a:ext cx="3657600" cy="457200"/>
          </a:xfrm>
        </p:spPr>
        <p:txBody>
          <a:bodyPr/>
          <a:lstStyle/>
          <a:p>
            <a:pPr>
              <a:defRPr/>
            </a:pPr>
            <a:r>
              <a:rPr lang="en-US" dirty="0"/>
              <a:t>AVISHKAR 20-21</a:t>
            </a:r>
          </a:p>
        </p:txBody>
      </p:sp>
      <p:sp>
        <p:nvSpPr>
          <p:cNvPr id="6" name="Slide Number Placeholder 5">
            <a:extLst>
              <a:ext uri="{FF2B5EF4-FFF2-40B4-BE49-F238E27FC236}">
                <a16:creationId xmlns:a16="http://schemas.microsoft.com/office/drawing/2014/main" id="{8A11B27E-3EDC-47CD-9060-7391399DC81C}"/>
              </a:ext>
            </a:extLst>
          </p:cNvPr>
          <p:cNvSpPr>
            <a:spLocks noGrp="1"/>
          </p:cNvSpPr>
          <p:nvPr>
            <p:ph type="sldNum" sz="quarter" idx="12"/>
          </p:nvPr>
        </p:nvSpPr>
        <p:spPr>
          <a:xfrm>
            <a:off x="6629400" y="6301740"/>
            <a:ext cx="1905000" cy="457200"/>
          </a:xfrm>
        </p:spPr>
        <p:txBody>
          <a:bodyPr/>
          <a:lstStyle/>
          <a:p>
            <a:pPr>
              <a:defRPr/>
            </a:pPr>
            <a:fld id="{18D8A836-2138-44F5-93D4-C9A09E20B1BA}" type="slidenum">
              <a:rPr lang="en-US" smtClean="0"/>
              <a:pPr>
                <a:defRPr/>
              </a:pPr>
              <a:t>5</a:t>
            </a:fld>
            <a:endParaRPr lang="en-US" dirty="0"/>
          </a:p>
        </p:txBody>
      </p:sp>
      <p:sp>
        <p:nvSpPr>
          <p:cNvPr id="9" name="Text Box 3">
            <a:extLst>
              <a:ext uri="{FF2B5EF4-FFF2-40B4-BE49-F238E27FC236}">
                <a16:creationId xmlns:a16="http://schemas.microsoft.com/office/drawing/2014/main" id="{FDD179EB-5F17-4F33-A4D1-DB9FDF433367}"/>
              </a:ext>
            </a:extLst>
          </p:cNvPr>
          <p:cNvSpPr txBox="1">
            <a:spLocks noChangeArrowheads="1"/>
          </p:cNvSpPr>
          <p:nvPr/>
        </p:nvSpPr>
        <p:spPr bwMode="auto">
          <a:xfrm>
            <a:off x="2209800" y="228600"/>
            <a:ext cx="4572000" cy="461963"/>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latin typeface="Arial" pitchFamily="34" charset="0"/>
                <a:cs typeface="Arial" pitchFamily="34" charset="0"/>
              </a:rPr>
              <a:t>LITERATURE REVIEW</a:t>
            </a:r>
          </a:p>
        </p:txBody>
      </p:sp>
    </p:spTree>
    <p:extLst>
      <p:ext uri="{BB962C8B-B14F-4D97-AF65-F5344CB8AC3E}">
        <p14:creationId xmlns:p14="http://schemas.microsoft.com/office/powerpoint/2010/main" val="2968455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3A37E2B-2EC7-421B-907C-4C419A0B6EE5}"/>
              </a:ext>
            </a:extLst>
          </p:cNvPr>
          <p:cNvGraphicFramePr>
            <a:graphicFrameLocks noGrp="1"/>
          </p:cNvGraphicFramePr>
          <p:nvPr>
            <p:ph idx="1"/>
            <p:extLst>
              <p:ext uri="{D42A27DB-BD31-4B8C-83A1-F6EECF244321}">
                <p14:modId xmlns:p14="http://schemas.microsoft.com/office/powerpoint/2010/main" val="978825456"/>
              </p:ext>
            </p:extLst>
          </p:nvPr>
        </p:nvGraphicFramePr>
        <p:xfrm>
          <a:off x="152400" y="802806"/>
          <a:ext cx="8839200" cy="5498933"/>
        </p:xfrm>
        <a:graphic>
          <a:graphicData uri="http://schemas.openxmlformats.org/drawingml/2006/table">
            <a:tbl>
              <a:tblPr firstRow="1" bandRow="1">
                <a:tableStyleId>{5C22544A-7EE6-4342-B048-85BDC9FD1C3A}</a:tableStyleId>
              </a:tblPr>
              <a:tblGrid>
                <a:gridCol w="421864">
                  <a:extLst>
                    <a:ext uri="{9D8B030D-6E8A-4147-A177-3AD203B41FA5}">
                      <a16:colId xmlns:a16="http://schemas.microsoft.com/office/drawing/2014/main" val="3442034199"/>
                    </a:ext>
                  </a:extLst>
                </a:gridCol>
                <a:gridCol w="1263937">
                  <a:extLst>
                    <a:ext uri="{9D8B030D-6E8A-4147-A177-3AD203B41FA5}">
                      <a16:colId xmlns:a16="http://schemas.microsoft.com/office/drawing/2014/main" val="1688758397"/>
                    </a:ext>
                  </a:extLst>
                </a:gridCol>
                <a:gridCol w="1373263">
                  <a:extLst>
                    <a:ext uri="{9D8B030D-6E8A-4147-A177-3AD203B41FA5}">
                      <a16:colId xmlns:a16="http://schemas.microsoft.com/office/drawing/2014/main" val="3936019297"/>
                    </a:ext>
                  </a:extLst>
                </a:gridCol>
                <a:gridCol w="446136">
                  <a:extLst>
                    <a:ext uri="{9D8B030D-6E8A-4147-A177-3AD203B41FA5}">
                      <a16:colId xmlns:a16="http://schemas.microsoft.com/office/drawing/2014/main" val="2712786213"/>
                    </a:ext>
                  </a:extLst>
                </a:gridCol>
                <a:gridCol w="914400">
                  <a:extLst>
                    <a:ext uri="{9D8B030D-6E8A-4147-A177-3AD203B41FA5}">
                      <a16:colId xmlns:a16="http://schemas.microsoft.com/office/drawing/2014/main" val="1817472334"/>
                    </a:ext>
                  </a:extLst>
                </a:gridCol>
                <a:gridCol w="1676400">
                  <a:extLst>
                    <a:ext uri="{9D8B030D-6E8A-4147-A177-3AD203B41FA5}">
                      <a16:colId xmlns:a16="http://schemas.microsoft.com/office/drawing/2014/main" val="1358891675"/>
                    </a:ext>
                  </a:extLst>
                </a:gridCol>
                <a:gridCol w="1219200">
                  <a:extLst>
                    <a:ext uri="{9D8B030D-6E8A-4147-A177-3AD203B41FA5}">
                      <a16:colId xmlns:a16="http://schemas.microsoft.com/office/drawing/2014/main" val="3742860748"/>
                    </a:ext>
                  </a:extLst>
                </a:gridCol>
                <a:gridCol w="1524000">
                  <a:extLst>
                    <a:ext uri="{9D8B030D-6E8A-4147-A177-3AD203B41FA5}">
                      <a16:colId xmlns:a16="http://schemas.microsoft.com/office/drawing/2014/main" val="3516364937"/>
                    </a:ext>
                  </a:extLst>
                </a:gridCol>
              </a:tblGrid>
              <a:tr h="227874">
                <a:tc>
                  <a:txBody>
                    <a:bodyPr/>
                    <a:lstStyle/>
                    <a:p>
                      <a:pPr algn="ctr">
                        <a:lnSpc>
                          <a:spcPct val="107000"/>
                        </a:lnSpc>
                        <a:spcAft>
                          <a:spcPts val="800"/>
                        </a:spcAft>
                      </a:pPr>
                      <a:r>
                        <a:rPr lang="en-IN" sz="1000" kern="1200" dirty="0">
                          <a:effectLst/>
                        </a:rPr>
                        <a:t>Sr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Authors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Year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keyword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outcome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00" kern="1200" dirty="0">
                          <a:effectLst/>
                        </a:rPr>
                        <a:t>conclusion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8826" marR="48826" marT="24413" marB="244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2060725"/>
                  </a:ext>
                </a:extLst>
              </a:tr>
              <a:tr h="1560012">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5</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err="1">
                          <a:effectLst/>
                          <a:latin typeface="Calibri" panose="020F0502020204030204" pitchFamily="34" charset="0"/>
                          <a:ea typeface="Calibri" panose="020F0502020204030204" pitchFamily="34" charset="0"/>
                          <a:cs typeface="Times New Roman" panose="02020603050405020304" pitchFamily="18" charset="0"/>
                        </a:rPr>
                        <a:t>Jingchen</a:t>
                      </a:r>
                      <a:r>
                        <a:rPr lang="en-IN" sz="1200" dirty="0">
                          <a:effectLst/>
                          <a:latin typeface="Calibri" panose="020F0502020204030204" pitchFamily="34" charset="0"/>
                          <a:ea typeface="Calibri" panose="020F0502020204030204" pitchFamily="34" charset="0"/>
                          <a:cs typeface="Times New Roman" panose="02020603050405020304" pitchFamily="18" charset="0"/>
                        </a:rPr>
                        <a:t> Qin, Ning Xu</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Research and implementation of social distancing monitoring technology based on SSD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2020</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SSD, Object detection, Social distancing monitoring</a:t>
                      </a:r>
                    </a:p>
                  </a:txBody>
                  <a:tcPr marL="58736" marR="58736" marT="29368" marB="2936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SSD framework</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Prior box regression model</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Dataset making</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Training Process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SSD object detection algorithm has high accuracy and speed in the application of social distancing monitoring</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Model can be deployed on a high performance GPU to further improve real time performance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660177"/>
                  </a:ext>
                </a:extLst>
              </a:tr>
              <a:tr h="3711047">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Antonio Brunetti,  Domenico Buongiorno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Computer Vision and Deep learning Techniques for Pedestrian detection and Tracking: A Survey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2020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Pedestrian detection and Human tracking</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System for pedestrian detection</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Computer vision methods for pedestrian detection</a:t>
                      </a:r>
                    </a:p>
                    <a:p>
                      <a:pPr marL="228600" indent="-228600" algn="just">
                        <a:lnSpc>
                          <a:spcPct val="107000"/>
                        </a:lnSpc>
                        <a:spcAft>
                          <a:spcPts val="800"/>
                        </a:spcAft>
                        <a:buAutoNum type="alphaUcPeriod"/>
                      </a:pPr>
                      <a:r>
                        <a:rPr lang="en-IN" sz="1050" dirty="0">
                          <a:effectLst/>
                          <a:latin typeface="Calibri" panose="020F0502020204030204" pitchFamily="34" charset="0"/>
                          <a:ea typeface="Calibri" panose="020F0502020204030204" pitchFamily="34" charset="0"/>
                          <a:cs typeface="Times New Roman" panose="02020603050405020304" pitchFamily="18" charset="0"/>
                        </a:rPr>
                        <a:t>Machine learning techniques for pedestrian detection</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 survey on pedestrian detection and tracking system have been presented. Recent adoption of Deep Learning methodologies and in particular of Convolutional Neural Networks for pedestrian detection and tracking deserved a dedicated state-of-the-art survey</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For pedestrian detection, the most successful way seems to consist in the combination of Deep Learning with classical Machine Learning models because this seems to imply high levels of accuracy and less computation respect to hand-designed features and classification</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14274"/>
                  </a:ext>
                </a:extLst>
              </a:tr>
            </a:tbl>
          </a:graphicData>
        </a:graphic>
      </p:graphicFrame>
      <p:sp>
        <p:nvSpPr>
          <p:cNvPr id="4" name="Date Placeholder 3">
            <a:extLst>
              <a:ext uri="{FF2B5EF4-FFF2-40B4-BE49-F238E27FC236}">
                <a16:creationId xmlns:a16="http://schemas.microsoft.com/office/drawing/2014/main" id="{6DBE0212-8F9B-4226-A551-8E3349A91848}"/>
              </a:ext>
            </a:extLst>
          </p:cNvPr>
          <p:cNvSpPr>
            <a:spLocks noGrp="1"/>
          </p:cNvSpPr>
          <p:nvPr>
            <p:ph type="dt" sz="half" idx="10"/>
          </p:nvPr>
        </p:nvSpPr>
        <p:spPr>
          <a:xfrm>
            <a:off x="304800" y="6324600"/>
            <a:ext cx="2133600" cy="457200"/>
          </a:xfrm>
        </p:spPr>
        <p:txBody>
          <a:bodyPr/>
          <a:lstStyle/>
          <a:p>
            <a:pPr>
              <a:defRPr/>
            </a:pPr>
            <a:fld id="{B0282D28-6701-4F1D-98D5-B76C8F62CDFB}" type="datetime4">
              <a:rPr lang="en-US" smtClean="0"/>
              <a:t>February 18, 2022</a:t>
            </a:fld>
            <a:endParaRPr lang="en-US" dirty="0"/>
          </a:p>
        </p:txBody>
      </p:sp>
      <p:sp>
        <p:nvSpPr>
          <p:cNvPr id="5" name="Footer Placeholder 4">
            <a:extLst>
              <a:ext uri="{FF2B5EF4-FFF2-40B4-BE49-F238E27FC236}">
                <a16:creationId xmlns:a16="http://schemas.microsoft.com/office/drawing/2014/main" id="{A3EAA8CA-EE56-4595-A962-CEA819BDE6EE}"/>
              </a:ext>
            </a:extLst>
          </p:cNvPr>
          <p:cNvSpPr>
            <a:spLocks noGrp="1"/>
          </p:cNvSpPr>
          <p:nvPr>
            <p:ph type="ftr" sz="quarter" idx="11"/>
          </p:nvPr>
        </p:nvSpPr>
        <p:spPr>
          <a:xfrm>
            <a:off x="2819400" y="6301740"/>
            <a:ext cx="3657600" cy="457200"/>
          </a:xfrm>
        </p:spPr>
        <p:txBody>
          <a:bodyPr/>
          <a:lstStyle/>
          <a:p>
            <a:pPr>
              <a:defRPr/>
            </a:pPr>
            <a:r>
              <a:rPr lang="en-US" dirty="0"/>
              <a:t>AVISHKAR 20-21</a:t>
            </a:r>
          </a:p>
        </p:txBody>
      </p:sp>
      <p:sp>
        <p:nvSpPr>
          <p:cNvPr id="6" name="Slide Number Placeholder 5">
            <a:extLst>
              <a:ext uri="{FF2B5EF4-FFF2-40B4-BE49-F238E27FC236}">
                <a16:creationId xmlns:a16="http://schemas.microsoft.com/office/drawing/2014/main" id="{8A11B27E-3EDC-47CD-9060-7391399DC81C}"/>
              </a:ext>
            </a:extLst>
          </p:cNvPr>
          <p:cNvSpPr>
            <a:spLocks noGrp="1"/>
          </p:cNvSpPr>
          <p:nvPr>
            <p:ph type="sldNum" sz="quarter" idx="12"/>
          </p:nvPr>
        </p:nvSpPr>
        <p:spPr>
          <a:xfrm>
            <a:off x="6629400" y="6301740"/>
            <a:ext cx="1905000" cy="457200"/>
          </a:xfrm>
        </p:spPr>
        <p:txBody>
          <a:bodyPr/>
          <a:lstStyle/>
          <a:p>
            <a:pPr>
              <a:defRPr/>
            </a:pPr>
            <a:fld id="{18D8A836-2138-44F5-93D4-C9A09E20B1BA}" type="slidenum">
              <a:rPr lang="en-US" smtClean="0"/>
              <a:pPr>
                <a:defRPr/>
              </a:pPr>
              <a:t>6</a:t>
            </a:fld>
            <a:endParaRPr lang="en-US" dirty="0"/>
          </a:p>
        </p:txBody>
      </p:sp>
      <p:sp>
        <p:nvSpPr>
          <p:cNvPr id="9" name="Text Box 3">
            <a:extLst>
              <a:ext uri="{FF2B5EF4-FFF2-40B4-BE49-F238E27FC236}">
                <a16:creationId xmlns:a16="http://schemas.microsoft.com/office/drawing/2014/main" id="{FDD179EB-5F17-4F33-A4D1-DB9FDF433367}"/>
              </a:ext>
            </a:extLst>
          </p:cNvPr>
          <p:cNvSpPr txBox="1">
            <a:spLocks noChangeArrowheads="1"/>
          </p:cNvSpPr>
          <p:nvPr/>
        </p:nvSpPr>
        <p:spPr bwMode="auto">
          <a:xfrm>
            <a:off x="2209800" y="228600"/>
            <a:ext cx="4572000" cy="461963"/>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latin typeface="Arial" pitchFamily="34" charset="0"/>
                <a:cs typeface="Arial" pitchFamily="34" charset="0"/>
              </a:rPr>
              <a:t>LITERATURE REVIEW</a:t>
            </a:r>
          </a:p>
        </p:txBody>
      </p:sp>
    </p:spTree>
    <p:extLst>
      <p:ext uri="{BB962C8B-B14F-4D97-AF65-F5344CB8AC3E}">
        <p14:creationId xmlns:p14="http://schemas.microsoft.com/office/powerpoint/2010/main" val="35922132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36B0D-4FFE-4F13-B2BD-7A83B4A66501}"/>
              </a:ext>
            </a:extLst>
          </p:cNvPr>
          <p:cNvSpPr>
            <a:spLocks noGrp="1"/>
          </p:cNvSpPr>
          <p:nvPr>
            <p:ph idx="1"/>
          </p:nvPr>
        </p:nvSpPr>
        <p:spPr>
          <a:xfrm>
            <a:off x="381000" y="987389"/>
            <a:ext cx="8229600" cy="5029200"/>
          </a:xfrm>
        </p:spPr>
        <p:txBody>
          <a:bodyPr/>
          <a:lstStyle/>
          <a:p>
            <a:pPr algn="just">
              <a:spcBef>
                <a:spcPts val="0"/>
              </a:spcBef>
              <a:spcAft>
                <a:spcPts val="0"/>
              </a:spcAft>
              <a:buClr>
                <a:srgbClr val="000000"/>
              </a:buClr>
              <a:buSzPct val="78119"/>
            </a:pPr>
            <a:r>
              <a:rPr lang="en-US" sz="2400" dirty="0"/>
              <a:t>Looking towards present situation of coronavirus pandemic the need of infection prevention methods is increasing.</a:t>
            </a:r>
          </a:p>
          <a:p>
            <a:pPr algn="just">
              <a:spcBef>
                <a:spcPts val="1200"/>
              </a:spcBef>
              <a:spcAft>
                <a:spcPts val="0"/>
              </a:spcAft>
              <a:buClr>
                <a:srgbClr val="000000"/>
              </a:buClr>
              <a:buSzPct val="78119"/>
            </a:pPr>
            <a:r>
              <a:rPr lang="en-US" sz="2400" dirty="0"/>
              <a:t>Till major amount of population gets vaccinated the </a:t>
            </a:r>
            <a:r>
              <a:rPr lang="en-US" sz="2400" dirty="0" err="1"/>
              <a:t>the</a:t>
            </a:r>
            <a:r>
              <a:rPr lang="en-US" sz="2400" dirty="0"/>
              <a:t> focus on prevention rather than cure is mandatory.</a:t>
            </a:r>
          </a:p>
          <a:p>
            <a:pPr algn="just">
              <a:spcBef>
                <a:spcPts val="1200"/>
              </a:spcBef>
              <a:spcAft>
                <a:spcPts val="0"/>
              </a:spcAft>
              <a:buClr>
                <a:srgbClr val="000000"/>
              </a:buClr>
              <a:buSzPct val="78119"/>
            </a:pPr>
            <a:r>
              <a:rPr lang="en-US" sz="2400" dirty="0"/>
              <a:t>So different measures are being taken to prevent spread of coronavirus.</a:t>
            </a:r>
          </a:p>
          <a:p>
            <a:pPr algn="just">
              <a:spcBef>
                <a:spcPts val="1200"/>
              </a:spcBef>
              <a:spcAft>
                <a:spcPts val="0"/>
              </a:spcAft>
              <a:buClr>
                <a:srgbClr val="000000"/>
              </a:buClr>
              <a:buSzPct val="78119"/>
            </a:pPr>
            <a:r>
              <a:rPr lang="en-US" sz="2400" dirty="0"/>
              <a:t>In computer science field we can use different digital techniques to prevent spread of virus.</a:t>
            </a:r>
          </a:p>
          <a:p>
            <a:pPr algn="just">
              <a:spcBef>
                <a:spcPts val="1200"/>
              </a:spcBef>
              <a:spcAft>
                <a:spcPts val="1200"/>
              </a:spcAft>
              <a:buClr>
                <a:srgbClr val="000000"/>
              </a:buClr>
              <a:buSzPct val="78119"/>
            </a:pPr>
            <a:r>
              <a:rPr lang="en-US" sz="2400" dirty="0"/>
              <a:t>Different social distancing monitoring systems can be developed and used on the field to help mitigate the consequences of current situation.</a:t>
            </a:r>
          </a:p>
          <a:p>
            <a:endParaRPr lang="en-IN" dirty="0"/>
          </a:p>
        </p:txBody>
      </p:sp>
      <p:sp>
        <p:nvSpPr>
          <p:cNvPr id="4" name="Date Placeholder 3">
            <a:extLst>
              <a:ext uri="{FF2B5EF4-FFF2-40B4-BE49-F238E27FC236}">
                <a16:creationId xmlns:a16="http://schemas.microsoft.com/office/drawing/2014/main" id="{A0198E65-D4BE-4A62-87F2-5DCDE8D1920D}"/>
              </a:ext>
            </a:extLst>
          </p:cNvPr>
          <p:cNvSpPr>
            <a:spLocks noGrp="1"/>
          </p:cNvSpPr>
          <p:nvPr>
            <p:ph type="dt" sz="half" idx="10"/>
          </p:nvPr>
        </p:nvSpPr>
        <p:spPr/>
        <p:txBody>
          <a:bodyPr/>
          <a:lstStyle/>
          <a:p>
            <a:pPr>
              <a:defRPr/>
            </a:pPr>
            <a:fld id="{C809B2B7-4B7F-4810-82C6-48AA907BDD7F}" type="datetime4">
              <a:rPr lang="en-US" smtClean="0"/>
              <a:t>February 18, 2022</a:t>
            </a:fld>
            <a:endParaRPr lang="en-US"/>
          </a:p>
        </p:txBody>
      </p:sp>
      <p:sp>
        <p:nvSpPr>
          <p:cNvPr id="5" name="Footer Placeholder 4">
            <a:extLst>
              <a:ext uri="{FF2B5EF4-FFF2-40B4-BE49-F238E27FC236}">
                <a16:creationId xmlns:a16="http://schemas.microsoft.com/office/drawing/2014/main" id="{CC46D0EC-50DC-49A3-A4E0-883A178D9FB5}"/>
              </a:ext>
            </a:extLst>
          </p:cNvPr>
          <p:cNvSpPr>
            <a:spLocks noGrp="1"/>
          </p:cNvSpPr>
          <p:nvPr>
            <p:ph type="ftr" sz="quarter" idx="11"/>
          </p:nvPr>
        </p:nvSpPr>
        <p:spPr/>
        <p:txBody>
          <a:bodyPr/>
          <a:lstStyle/>
          <a:p>
            <a:pPr>
              <a:defRPr/>
            </a:pPr>
            <a:r>
              <a:rPr lang="en-US" dirty="0"/>
              <a:t>AVISHKAR 21-22</a:t>
            </a:r>
          </a:p>
        </p:txBody>
      </p:sp>
      <p:sp>
        <p:nvSpPr>
          <p:cNvPr id="6" name="Slide Number Placeholder 5">
            <a:extLst>
              <a:ext uri="{FF2B5EF4-FFF2-40B4-BE49-F238E27FC236}">
                <a16:creationId xmlns:a16="http://schemas.microsoft.com/office/drawing/2014/main" id="{CB7F7505-7C9F-4F8A-9F38-C4E68CF17369}"/>
              </a:ext>
            </a:extLst>
          </p:cNvPr>
          <p:cNvSpPr>
            <a:spLocks noGrp="1"/>
          </p:cNvSpPr>
          <p:nvPr>
            <p:ph type="sldNum" sz="quarter" idx="12"/>
          </p:nvPr>
        </p:nvSpPr>
        <p:spPr/>
        <p:txBody>
          <a:bodyPr/>
          <a:lstStyle/>
          <a:p>
            <a:pPr>
              <a:defRPr/>
            </a:pPr>
            <a:fld id="{18D8A836-2138-44F5-93D4-C9A09E20B1BA}" type="slidenum">
              <a:rPr lang="en-US" smtClean="0"/>
              <a:pPr>
                <a:defRPr/>
              </a:pPr>
              <a:t>7</a:t>
            </a:fld>
            <a:endParaRPr lang="en-US" dirty="0"/>
          </a:p>
        </p:txBody>
      </p:sp>
      <p:sp>
        <p:nvSpPr>
          <p:cNvPr id="7" name="Text Box 3">
            <a:extLst>
              <a:ext uri="{FF2B5EF4-FFF2-40B4-BE49-F238E27FC236}">
                <a16:creationId xmlns:a16="http://schemas.microsoft.com/office/drawing/2014/main" id="{F0CD1CE6-47DE-4330-A72D-5386936D4AE0}"/>
              </a:ext>
            </a:extLst>
          </p:cNvPr>
          <p:cNvSpPr txBox="1">
            <a:spLocks noChangeArrowheads="1"/>
          </p:cNvSpPr>
          <p:nvPr/>
        </p:nvSpPr>
        <p:spPr bwMode="auto">
          <a:xfrm>
            <a:off x="2209800" y="228600"/>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latin typeface="Arial" pitchFamily="34" charset="0"/>
                <a:cs typeface="Arial" pitchFamily="34" charset="0"/>
              </a:rPr>
              <a:t>PROBLEM DEFINITION</a:t>
            </a:r>
          </a:p>
        </p:txBody>
      </p:sp>
    </p:spTree>
    <p:extLst>
      <p:ext uri="{BB962C8B-B14F-4D97-AF65-F5344CB8AC3E}">
        <p14:creationId xmlns:p14="http://schemas.microsoft.com/office/powerpoint/2010/main" val="3905673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0A82C8A8-5F2A-47D5-B92E-4FB79E8C1960}"/>
              </a:ext>
            </a:extLst>
          </p:cNvPr>
          <p:cNvSpPr txBox="1">
            <a:spLocks noChangeArrowheads="1"/>
          </p:cNvSpPr>
          <p:nvPr/>
        </p:nvSpPr>
        <p:spPr bwMode="auto">
          <a:xfrm>
            <a:off x="2209800" y="228600"/>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latin typeface="Arial" pitchFamily="34" charset="0"/>
                <a:cs typeface="Arial" pitchFamily="34" charset="0"/>
              </a:rPr>
              <a:t>METHODOLOGY</a:t>
            </a:r>
          </a:p>
        </p:txBody>
      </p:sp>
      <p:sp>
        <p:nvSpPr>
          <p:cNvPr id="3" name="Content Placeholder 2">
            <a:extLst>
              <a:ext uri="{FF2B5EF4-FFF2-40B4-BE49-F238E27FC236}">
                <a16:creationId xmlns:a16="http://schemas.microsoft.com/office/drawing/2014/main" id="{45C007CD-05C5-4818-BE08-F77F61DF13D1}"/>
              </a:ext>
            </a:extLst>
          </p:cNvPr>
          <p:cNvSpPr>
            <a:spLocks noGrp="1"/>
          </p:cNvSpPr>
          <p:nvPr>
            <p:ph idx="1"/>
          </p:nvPr>
        </p:nvSpPr>
        <p:spPr>
          <a:xfrm>
            <a:off x="381000" y="1143000"/>
            <a:ext cx="8229600" cy="4114800"/>
          </a:xfrm>
        </p:spPr>
        <p:txBody>
          <a:bodyPr/>
          <a:lstStyle/>
          <a:p>
            <a:pPr algn="just">
              <a:spcAft>
                <a:spcPts val="1000"/>
              </a:spcAft>
            </a:pPr>
            <a:r>
              <a:rPr lang="en-US" sz="2400" dirty="0">
                <a:effectLst/>
                <a:ea typeface="Times New Roman" panose="02020603050405020304" pitchFamily="18" charset="0"/>
                <a:cs typeface="Times New Roman" panose="02020603050405020304" pitchFamily="18" charset="0"/>
              </a:rPr>
              <a:t>The social distancing detection tool is designed to detect the safe distance between people in public spaces. </a:t>
            </a:r>
          </a:p>
          <a:p>
            <a:pPr algn="just">
              <a:spcAft>
                <a:spcPts val="1000"/>
              </a:spcAft>
            </a:pPr>
            <a:r>
              <a:rPr lang="en-US" sz="2400" dirty="0">
                <a:effectLst/>
                <a:ea typeface="Times New Roman" panose="02020603050405020304" pitchFamily="18" charset="0"/>
                <a:cs typeface="Times New Roman" panose="02020603050405020304" pitchFamily="18" charset="0"/>
              </a:rPr>
              <a:t>YOLOv3 algorithm is used to recognize the pedestrian in the video frame.</a:t>
            </a: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This methodology assumes that pedestrians walk on the plane in the video image. </a:t>
            </a:r>
          </a:p>
          <a:p>
            <a:pPr algn="just">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work is implemented with the Python programming language</a:t>
            </a:r>
          </a:p>
          <a:p>
            <a:pPr algn="just">
              <a:lnSpc>
                <a:spcPct val="150000"/>
              </a:lnSpc>
              <a:spcAft>
                <a:spcPts val="1000"/>
              </a:spcAft>
            </a:pPr>
            <a:endParaRPr lang="en-IN" sz="2400" dirty="0">
              <a:effectLs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FC5F332-3832-40AC-8E6E-72D902B0EF62}"/>
              </a:ext>
            </a:extLst>
          </p:cNvPr>
          <p:cNvSpPr>
            <a:spLocks noGrp="1"/>
          </p:cNvSpPr>
          <p:nvPr>
            <p:ph type="dt" sz="half" idx="10"/>
          </p:nvPr>
        </p:nvSpPr>
        <p:spPr/>
        <p:txBody>
          <a:bodyPr/>
          <a:lstStyle/>
          <a:p>
            <a:pPr>
              <a:defRPr/>
            </a:pPr>
            <a:fld id="{F5614EF6-F657-45F5-9BFC-D6ABCFE7EAA1}" type="datetime4">
              <a:rPr lang="en-US" smtClean="0"/>
              <a:t>February 18, 2022</a:t>
            </a:fld>
            <a:endParaRPr lang="en-US"/>
          </a:p>
        </p:txBody>
      </p:sp>
      <p:sp>
        <p:nvSpPr>
          <p:cNvPr id="7" name="Footer Placeholder 6">
            <a:extLst>
              <a:ext uri="{FF2B5EF4-FFF2-40B4-BE49-F238E27FC236}">
                <a16:creationId xmlns:a16="http://schemas.microsoft.com/office/drawing/2014/main" id="{D3E20265-5D36-4AC4-B4B2-1A0416A2EABA}"/>
              </a:ext>
            </a:extLst>
          </p:cNvPr>
          <p:cNvSpPr>
            <a:spLocks noGrp="1"/>
          </p:cNvSpPr>
          <p:nvPr>
            <p:ph type="ftr" sz="quarter" idx="11"/>
          </p:nvPr>
        </p:nvSpPr>
        <p:spPr/>
        <p:txBody>
          <a:bodyPr/>
          <a:lstStyle/>
          <a:p>
            <a:pPr>
              <a:defRPr/>
            </a:pPr>
            <a:r>
              <a:rPr lang="en-US"/>
              <a:t>AVISHKAR 20-21</a:t>
            </a:r>
          </a:p>
        </p:txBody>
      </p:sp>
      <p:sp>
        <p:nvSpPr>
          <p:cNvPr id="8" name="Slide Number Placeholder 7">
            <a:extLst>
              <a:ext uri="{FF2B5EF4-FFF2-40B4-BE49-F238E27FC236}">
                <a16:creationId xmlns:a16="http://schemas.microsoft.com/office/drawing/2014/main" id="{85D7E14F-42AE-4F8A-BA55-F33B5519F89E}"/>
              </a:ext>
            </a:extLst>
          </p:cNvPr>
          <p:cNvSpPr>
            <a:spLocks noGrp="1"/>
          </p:cNvSpPr>
          <p:nvPr>
            <p:ph type="sldNum" sz="quarter" idx="12"/>
          </p:nvPr>
        </p:nvSpPr>
        <p:spPr/>
        <p:txBody>
          <a:bodyPr/>
          <a:lstStyle/>
          <a:p>
            <a:pPr>
              <a:defRPr/>
            </a:pPr>
            <a:fld id="{18D8A836-2138-44F5-93D4-C9A09E20B1BA}" type="slidenum">
              <a:rPr lang="en-US" smtClean="0"/>
              <a:pPr>
                <a:defRPr/>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0A82C8A8-5F2A-47D5-B92E-4FB79E8C1960}"/>
              </a:ext>
            </a:extLst>
          </p:cNvPr>
          <p:cNvSpPr txBox="1">
            <a:spLocks noChangeArrowheads="1"/>
          </p:cNvSpPr>
          <p:nvPr/>
        </p:nvSpPr>
        <p:spPr bwMode="auto">
          <a:xfrm>
            <a:off x="2209800" y="228600"/>
            <a:ext cx="4572000" cy="461665"/>
          </a:xfrm>
          <a:prstGeom prst="rect">
            <a:avLst/>
          </a:prstGeom>
          <a:ln w="9525" cap="flat" cmpd="sng" algn="ctr">
            <a:solidFill>
              <a:schemeClr val="accent2">
                <a:shade val="95000"/>
                <a:satMod val="105000"/>
              </a:schemeClr>
            </a:solidFill>
            <a:prstDash val="solid"/>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lvl1pPr algn="ctr" rtl="0" eaLnBrk="0" fontAlgn="base" hangingPunct="0">
              <a:spcBef>
                <a:spcPct val="0"/>
              </a:spcBef>
              <a:spcAft>
                <a:spcPct val="0"/>
              </a:spcAft>
              <a:defRPr sz="44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a:defRPr/>
            </a:pPr>
            <a:r>
              <a:rPr lang="en-US" sz="2400" b="1" u="none" kern="0" dirty="0">
                <a:latin typeface="Arial" pitchFamily="34" charset="0"/>
                <a:cs typeface="Arial" pitchFamily="34" charset="0"/>
              </a:rPr>
              <a:t>METHODOLOGY</a:t>
            </a:r>
          </a:p>
        </p:txBody>
      </p:sp>
      <p:pic>
        <p:nvPicPr>
          <p:cNvPr id="5" name="Content Placeholder 4">
            <a:extLst>
              <a:ext uri="{FF2B5EF4-FFF2-40B4-BE49-F238E27FC236}">
                <a16:creationId xmlns:a16="http://schemas.microsoft.com/office/drawing/2014/main" id="{A0EC2531-B0B6-4A7F-ADE9-E3C706AC95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926" y="2133600"/>
            <a:ext cx="3801747" cy="2209800"/>
          </a:xfrm>
        </p:spPr>
      </p:pic>
      <p:sp>
        <p:nvSpPr>
          <p:cNvPr id="4" name="Date Placeholder 3">
            <a:extLst>
              <a:ext uri="{FF2B5EF4-FFF2-40B4-BE49-F238E27FC236}">
                <a16:creationId xmlns:a16="http://schemas.microsoft.com/office/drawing/2014/main" id="{2FC5F332-3832-40AC-8E6E-72D902B0EF62}"/>
              </a:ext>
            </a:extLst>
          </p:cNvPr>
          <p:cNvSpPr>
            <a:spLocks noGrp="1"/>
          </p:cNvSpPr>
          <p:nvPr>
            <p:ph type="dt" sz="half" idx="10"/>
          </p:nvPr>
        </p:nvSpPr>
        <p:spPr/>
        <p:txBody>
          <a:bodyPr/>
          <a:lstStyle/>
          <a:p>
            <a:pPr>
              <a:defRPr/>
            </a:pPr>
            <a:fld id="{F5614EF6-F657-45F5-9BFC-D6ABCFE7EAA1}" type="datetime4">
              <a:rPr lang="en-US" smtClean="0"/>
              <a:t>February 18, 2022</a:t>
            </a:fld>
            <a:endParaRPr lang="en-US" dirty="0"/>
          </a:p>
        </p:txBody>
      </p:sp>
      <p:sp>
        <p:nvSpPr>
          <p:cNvPr id="7" name="Footer Placeholder 6">
            <a:extLst>
              <a:ext uri="{FF2B5EF4-FFF2-40B4-BE49-F238E27FC236}">
                <a16:creationId xmlns:a16="http://schemas.microsoft.com/office/drawing/2014/main" id="{D3E20265-5D36-4AC4-B4B2-1A0416A2EABA}"/>
              </a:ext>
            </a:extLst>
          </p:cNvPr>
          <p:cNvSpPr>
            <a:spLocks noGrp="1"/>
          </p:cNvSpPr>
          <p:nvPr>
            <p:ph type="ftr" sz="quarter" idx="11"/>
          </p:nvPr>
        </p:nvSpPr>
        <p:spPr/>
        <p:txBody>
          <a:bodyPr/>
          <a:lstStyle/>
          <a:p>
            <a:pPr>
              <a:defRPr/>
            </a:pPr>
            <a:r>
              <a:rPr lang="en-US" dirty="0"/>
              <a:t>AVISHKAR 21-22</a:t>
            </a:r>
          </a:p>
        </p:txBody>
      </p:sp>
      <p:sp>
        <p:nvSpPr>
          <p:cNvPr id="8" name="Slide Number Placeholder 7">
            <a:extLst>
              <a:ext uri="{FF2B5EF4-FFF2-40B4-BE49-F238E27FC236}">
                <a16:creationId xmlns:a16="http://schemas.microsoft.com/office/drawing/2014/main" id="{85D7E14F-42AE-4F8A-BA55-F33B5519F89E}"/>
              </a:ext>
            </a:extLst>
          </p:cNvPr>
          <p:cNvSpPr>
            <a:spLocks noGrp="1"/>
          </p:cNvSpPr>
          <p:nvPr>
            <p:ph type="sldNum" sz="quarter" idx="12"/>
          </p:nvPr>
        </p:nvSpPr>
        <p:spPr/>
        <p:txBody>
          <a:bodyPr/>
          <a:lstStyle/>
          <a:p>
            <a:pPr>
              <a:defRPr/>
            </a:pPr>
            <a:fld id="{18D8A836-2138-44F5-93D4-C9A09E20B1BA}" type="slidenum">
              <a:rPr lang="en-US" smtClean="0"/>
              <a:pPr>
                <a:defRPr/>
              </a:pPr>
              <a:t>9</a:t>
            </a:fld>
            <a:endParaRPr lang="en-US"/>
          </a:p>
        </p:txBody>
      </p:sp>
      <p:pic>
        <p:nvPicPr>
          <p:cNvPr id="10" name="Picture 9">
            <a:extLst>
              <a:ext uri="{FF2B5EF4-FFF2-40B4-BE49-F238E27FC236}">
                <a16:creationId xmlns:a16="http://schemas.microsoft.com/office/drawing/2014/main" id="{729F4025-9C6B-442D-AE31-BA53B591F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537" y="990600"/>
            <a:ext cx="4648200" cy="4648200"/>
          </a:xfrm>
          <a:prstGeom prst="rect">
            <a:avLst/>
          </a:prstGeom>
        </p:spPr>
      </p:pic>
    </p:spTree>
    <p:extLst>
      <p:ext uri="{BB962C8B-B14F-4D97-AF65-F5344CB8AC3E}">
        <p14:creationId xmlns:p14="http://schemas.microsoft.com/office/powerpoint/2010/main" val="33174413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Tx/>
          <a:buNone/>
          <a:tabLst/>
          <a:defRPr kumimoji="0" lang="en-US" sz="2000" b="1" i="0"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Tx/>
          <a:buNone/>
          <a:tabLst/>
          <a:defRPr kumimoji="0" lang="en-US" sz="2000" b="1" i="0"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14454</TotalTime>
  <Words>1397</Words>
  <Application>Microsoft Office PowerPoint</Application>
  <PresentationFormat>On-screen Show (4:3)</PresentationFormat>
  <Paragraphs>212</Paragraphs>
  <Slides>17</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Wingdings</vt:lpstr>
      <vt:lpstr>Book Antiqua</vt:lpstr>
      <vt:lpstr>Monotype Corsiva</vt:lpstr>
      <vt:lpstr>Comic Sans MS</vt:lpstr>
      <vt:lpstr>Arial</vt:lpstr>
      <vt:lpstr>Calibri</vt:lpstr>
      <vt:lpstr>Times New Roman</vt:lpstr>
      <vt:lpstr>Default Design</vt:lpstr>
      <vt:lpstr>PowerPoint Presentation</vt:lpstr>
      <vt:lpstr>PRESENTATION OUTLINE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IIT Guwahati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Prabirkumar Saha</dc:creator>
  <cp:lastModifiedBy>Sarvar Ansari</cp:lastModifiedBy>
  <cp:revision>956</cp:revision>
  <dcterms:created xsi:type="dcterms:W3CDTF">2005-04-24T06:14:04Z</dcterms:created>
  <dcterms:modified xsi:type="dcterms:W3CDTF">2022-02-18T07:19:27Z</dcterms:modified>
</cp:coreProperties>
</file>