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73" r:id="rId1"/>
  </p:sldMasterIdLst>
  <p:notesMasterIdLst>
    <p:notesMasterId r:id="rId21"/>
  </p:notesMasterIdLst>
  <p:handoutMasterIdLst>
    <p:handoutMasterId r:id="rId22"/>
  </p:handoutMasterIdLst>
  <p:sldIdLst>
    <p:sldId id="256" r:id="rId2"/>
    <p:sldId id="388" r:id="rId3"/>
    <p:sldId id="471" r:id="rId4"/>
    <p:sldId id="390" r:id="rId5"/>
    <p:sldId id="467" r:id="rId6"/>
    <p:sldId id="454" r:id="rId7"/>
    <p:sldId id="468" r:id="rId8"/>
    <p:sldId id="260" r:id="rId9"/>
    <p:sldId id="464" r:id="rId10"/>
    <p:sldId id="472" r:id="rId11"/>
    <p:sldId id="432" r:id="rId12"/>
    <p:sldId id="473" r:id="rId13"/>
    <p:sldId id="461" r:id="rId14"/>
    <p:sldId id="466" r:id="rId15"/>
    <p:sldId id="470" r:id="rId16"/>
    <p:sldId id="460" r:id="rId17"/>
    <p:sldId id="458" r:id="rId18"/>
    <p:sldId id="462" r:id="rId19"/>
    <p:sldId id="414" r:id="rId20"/>
  </p:sldIdLst>
  <p:sldSz cx="9144000" cy="6858000" type="screen4x3"/>
  <p:notesSz cx="7010400" cy="9296400"/>
  <p:embeddedFontLst>
    <p:embeddedFont>
      <p:font typeface="Bookman Old Style" panose="02050604050505020204" pitchFamily="18" charset="0"/>
      <p:regular r:id="rId23"/>
      <p:bold r:id="rId24"/>
      <p:italic r:id="rId25"/>
      <p:boldItalic r:id="rId26"/>
    </p:embeddedFont>
    <p:embeddedFont>
      <p:font typeface="Calibri" panose="020F0502020204030204" pitchFamily="34" charset="0"/>
      <p:regular r:id="rId27"/>
      <p:bold r:id="rId28"/>
      <p:italic r:id="rId29"/>
      <p:boldItalic r:id="rId30"/>
    </p:embeddedFont>
    <p:embeddedFont>
      <p:font typeface="Comic Sans MS" panose="030F0702030302020204" pitchFamily="66" charset="0"/>
      <p:regular r:id="rId31"/>
      <p:bold r:id="rId32"/>
      <p:italic r:id="rId33"/>
      <p:boldItalic r:id="rId34"/>
    </p:embeddedFont>
    <p:embeddedFont>
      <p:font typeface="Rockwell" panose="02060603020205020403" pitchFamily="18" charset="0"/>
      <p:regular r:id="rId35"/>
      <p:bold r:id="rId36"/>
      <p:italic r:id="rId37"/>
      <p:boldItalic r:id="rId38"/>
    </p:embeddedFont>
  </p:embeddedFontLst>
  <p:custShowLst>
    <p:custShow name="Custom Show 1" id="0">
      <p:sldLst>
        <p:sld r:id="rId2"/>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BEA3"/>
    <a:srgbClr val="FF0066"/>
    <a:srgbClr val="008000"/>
    <a:srgbClr val="0000FF"/>
    <a:srgbClr val="00FF00"/>
    <a:srgbClr val="FFFFFF"/>
    <a:srgbClr val="FFFFCC"/>
    <a:srgbClr val="FFCCCC"/>
    <a:srgbClr val="3366FF"/>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85" autoAdjust="0"/>
    <p:restoredTop sz="94660"/>
  </p:normalViewPr>
  <p:slideViewPr>
    <p:cSldViewPr>
      <p:cViewPr varScale="1">
        <p:scale>
          <a:sx n="118" d="100"/>
          <a:sy n="118" d="100"/>
        </p:scale>
        <p:origin x="1752" y="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1854" y="-7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presProps" Target="presProps.xml"/><Relationship Id="rId21" Type="http://schemas.openxmlformats.org/officeDocument/2006/relationships/notesMaster" Target="notesMasters/notesMaster1.xml"/><Relationship Id="rId34" Type="http://schemas.openxmlformats.org/officeDocument/2006/relationships/font" Target="fonts/font12.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Actual vs Predicted</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Actual</c:v>
                </c:pt>
              </c:strCache>
            </c:strRef>
          </c:tx>
          <c:spPr>
            <a:solidFill>
              <a:schemeClr val="accent1"/>
            </a:solidFill>
            <a:ln>
              <a:noFill/>
            </a:ln>
            <a:effectLst/>
          </c:spPr>
          <c:invertIfNegative val="0"/>
          <c:cat>
            <c:strRef>
              <c:f>Sheet1!$A$2:$A$5</c:f>
              <c:strCache>
                <c:ptCount val="4"/>
                <c:pt idx="0">
                  <c:v>Data 1</c:v>
                </c:pt>
                <c:pt idx="1">
                  <c:v>Data 2</c:v>
                </c:pt>
                <c:pt idx="2">
                  <c:v>Data 3</c:v>
                </c:pt>
                <c:pt idx="3">
                  <c:v>Data 4</c:v>
                </c:pt>
              </c:strCache>
            </c:strRef>
          </c:cat>
          <c:val>
            <c:numRef>
              <c:f>Sheet1!$B$2:$B$5</c:f>
              <c:numCache>
                <c:formatCode>General</c:formatCode>
                <c:ptCount val="4"/>
                <c:pt idx="0">
                  <c:v>155</c:v>
                </c:pt>
                <c:pt idx="1">
                  <c:v>142</c:v>
                </c:pt>
                <c:pt idx="2">
                  <c:v>6</c:v>
                </c:pt>
                <c:pt idx="3">
                  <c:v>96</c:v>
                </c:pt>
              </c:numCache>
            </c:numRef>
          </c:val>
          <c:extLst>
            <c:ext xmlns:c16="http://schemas.microsoft.com/office/drawing/2014/chart" uri="{C3380CC4-5D6E-409C-BE32-E72D297353CC}">
              <c16:uniqueId val="{00000000-4E1F-4532-BBC1-2697107B2770}"/>
            </c:ext>
          </c:extLst>
        </c:ser>
        <c:ser>
          <c:idx val="1"/>
          <c:order val="1"/>
          <c:tx>
            <c:strRef>
              <c:f>Sheet1!$C$1</c:f>
              <c:strCache>
                <c:ptCount val="1"/>
                <c:pt idx="0">
                  <c:v>Predicted</c:v>
                </c:pt>
              </c:strCache>
            </c:strRef>
          </c:tx>
          <c:spPr>
            <a:solidFill>
              <a:schemeClr val="accent2"/>
            </a:solidFill>
            <a:ln>
              <a:noFill/>
            </a:ln>
            <a:effectLst/>
          </c:spPr>
          <c:invertIfNegative val="0"/>
          <c:cat>
            <c:strRef>
              <c:f>Sheet1!$A$2:$A$5</c:f>
              <c:strCache>
                <c:ptCount val="4"/>
                <c:pt idx="0">
                  <c:v>Data 1</c:v>
                </c:pt>
                <c:pt idx="1">
                  <c:v>Data 2</c:v>
                </c:pt>
                <c:pt idx="2">
                  <c:v>Data 3</c:v>
                </c:pt>
                <c:pt idx="3">
                  <c:v>Data 4</c:v>
                </c:pt>
              </c:strCache>
            </c:strRef>
          </c:cat>
          <c:val>
            <c:numRef>
              <c:f>Sheet1!$C$2:$C$5</c:f>
              <c:numCache>
                <c:formatCode>General</c:formatCode>
                <c:ptCount val="4"/>
                <c:pt idx="0">
                  <c:v>145</c:v>
                </c:pt>
                <c:pt idx="1">
                  <c:v>135</c:v>
                </c:pt>
                <c:pt idx="2">
                  <c:v>6</c:v>
                </c:pt>
                <c:pt idx="3">
                  <c:v>89</c:v>
                </c:pt>
              </c:numCache>
            </c:numRef>
          </c:val>
          <c:extLst>
            <c:ext xmlns:c16="http://schemas.microsoft.com/office/drawing/2014/chart" uri="{C3380CC4-5D6E-409C-BE32-E72D297353CC}">
              <c16:uniqueId val="{00000001-4E1F-4532-BBC1-2697107B2770}"/>
            </c:ext>
          </c:extLst>
        </c:ser>
        <c:dLbls>
          <c:showLegendKey val="0"/>
          <c:showVal val="0"/>
          <c:showCatName val="0"/>
          <c:showSerName val="0"/>
          <c:showPercent val="0"/>
          <c:showBubbleSize val="0"/>
        </c:dLbls>
        <c:gapWidth val="219"/>
        <c:overlap val="-27"/>
        <c:axId val="899103536"/>
        <c:axId val="899098128"/>
      </c:barChart>
      <c:catAx>
        <c:axId val="8991035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99098128"/>
        <c:crosses val="autoZero"/>
        <c:auto val="1"/>
        <c:lblAlgn val="ctr"/>
        <c:lblOffset val="100"/>
        <c:noMultiLvlLbl val="0"/>
      </c:catAx>
      <c:valAx>
        <c:axId val="8990981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991035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a:defRPr sz="1200" b="0" u="none">
                <a:solidFill>
                  <a:srgbClr val="FF0066"/>
                </a:solidFill>
              </a:defRPr>
            </a:lvl1pPr>
          </a:lstStyle>
          <a:p>
            <a:pPr>
              <a:defRPr/>
            </a:pPr>
            <a:endParaRPr lang="en-US"/>
          </a:p>
        </p:txBody>
      </p:sp>
      <p:sp>
        <p:nvSpPr>
          <p:cNvPr id="76803" name="Rectangle 3"/>
          <p:cNvSpPr>
            <a:spLocks noGrp="1" noChangeArrowheads="1"/>
          </p:cNvSpPr>
          <p:nvPr>
            <p:ph type="dt" sz="quarter" idx="1"/>
          </p:nvPr>
        </p:nvSpPr>
        <p:spPr bwMode="auto">
          <a:xfrm>
            <a:off x="3971925"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b="0" u="none">
                <a:solidFill>
                  <a:srgbClr val="FF0066"/>
                </a:solidFill>
              </a:defRPr>
            </a:lvl1pPr>
          </a:lstStyle>
          <a:p>
            <a:pPr>
              <a:defRPr/>
            </a:pPr>
            <a:endParaRPr lang="en-US"/>
          </a:p>
        </p:txBody>
      </p:sp>
      <p:sp>
        <p:nvSpPr>
          <p:cNvPr id="76804" name="Rectangle 4"/>
          <p:cNvSpPr>
            <a:spLocks noGrp="1" noChangeArrowheads="1"/>
          </p:cNvSpPr>
          <p:nvPr>
            <p:ph type="ftr" sz="quarter" idx="2"/>
          </p:nvPr>
        </p:nvSpPr>
        <p:spPr bwMode="auto">
          <a:xfrm>
            <a:off x="0"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a:defRPr sz="1200" b="0" u="none">
                <a:solidFill>
                  <a:srgbClr val="FF0066"/>
                </a:solidFill>
              </a:defRPr>
            </a:lvl1pPr>
          </a:lstStyle>
          <a:p>
            <a:pPr>
              <a:defRPr/>
            </a:pPr>
            <a:endParaRPr lang="en-US"/>
          </a:p>
        </p:txBody>
      </p:sp>
      <p:sp>
        <p:nvSpPr>
          <p:cNvPr id="76805" name="Rectangle 5"/>
          <p:cNvSpPr>
            <a:spLocks noGrp="1" noChangeArrowheads="1"/>
          </p:cNvSpPr>
          <p:nvPr>
            <p:ph type="sldNum" sz="quarter" idx="3"/>
          </p:nvPr>
        </p:nvSpPr>
        <p:spPr bwMode="auto">
          <a:xfrm>
            <a:off x="3971925"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b="0" u="none">
                <a:solidFill>
                  <a:srgbClr val="FF0066"/>
                </a:solidFill>
              </a:defRPr>
            </a:lvl1pPr>
          </a:lstStyle>
          <a:p>
            <a:pPr>
              <a:defRPr/>
            </a:pPr>
            <a:fld id="{88892B2D-DCAB-4AB5-8107-346A3F82B414}"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a:defRPr sz="1200" b="0" u="none"/>
            </a:lvl1pPr>
          </a:lstStyle>
          <a:p>
            <a:pPr>
              <a:defRPr/>
            </a:pPr>
            <a:endParaRPr lang="en-US"/>
          </a:p>
        </p:txBody>
      </p:sp>
      <p:sp>
        <p:nvSpPr>
          <p:cNvPr id="3075" name="Rectangle 3"/>
          <p:cNvSpPr>
            <a:spLocks noGrp="1" noChangeArrowheads="1"/>
          </p:cNvSpPr>
          <p:nvPr>
            <p:ph type="dt" idx="1"/>
          </p:nvPr>
        </p:nvSpPr>
        <p:spPr bwMode="auto">
          <a:xfrm>
            <a:off x="3971925"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b="0" u="none"/>
            </a:lvl1pPr>
          </a:lstStyle>
          <a:p>
            <a:pPr>
              <a:defRPr/>
            </a:pPr>
            <a:endParaRPr lang="en-US"/>
          </a:p>
        </p:txBody>
      </p:sp>
      <p:sp>
        <p:nvSpPr>
          <p:cNvPr id="16388"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a:defRPr sz="1200" b="0" u="none"/>
            </a:lvl1pPr>
          </a:lstStyle>
          <a:p>
            <a:pPr>
              <a:defRPr/>
            </a:pPr>
            <a:endParaRPr lang="en-US"/>
          </a:p>
        </p:txBody>
      </p:sp>
      <p:sp>
        <p:nvSpPr>
          <p:cNvPr id="3079" name="Rectangle 7"/>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b="0" u="none"/>
            </a:lvl1pPr>
          </a:lstStyle>
          <a:p>
            <a:pPr>
              <a:defRPr/>
            </a:pPr>
            <a:fld id="{D1148491-AC3D-4A8B-BFEA-7D2897D3F5CD}" type="slidenum">
              <a:rPr lang="en-US"/>
              <a:pPr>
                <a:defRPr/>
              </a:pPr>
              <a:t>‹#›</a:t>
            </a:fld>
            <a:endParaRPr lang="en-US"/>
          </a:p>
        </p:txBody>
      </p:sp>
    </p:spTree>
    <p:extLst>
      <p:ext uri="{BB962C8B-B14F-4D97-AF65-F5344CB8AC3E}">
        <p14:creationId xmlns:p14="http://schemas.microsoft.com/office/powerpoint/2010/main" val="1066818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9B84C741-722F-4370-B2B8-BEE45FB20E21}" type="slidenum">
              <a:rPr lang="en-US" smtClean="0"/>
              <a:pPr/>
              <a:t>1</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D1148491-AC3D-4A8B-BFEA-7D2897D3F5CD}" type="slidenum">
              <a:rPr lang="en-US" smtClean="0"/>
              <a:pPr>
                <a:defRPr/>
              </a:pPr>
              <a:t>5</a:t>
            </a:fld>
            <a:endParaRPr lang="en-US"/>
          </a:p>
        </p:txBody>
      </p:sp>
    </p:spTree>
    <p:extLst>
      <p:ext uri="{BB962C8B-B14F-4D97-AF65-F5344CB8AC3E}">
        <p14:creationId xmlns:p14="http://schemas.microsoft.com/office/powerpoint/2010/main" val="927873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D1148491-AC3D-4A8B-BFEA-7D2897D3F5CD}" type="slidenum">
              <a:rPr lang="en-US" smtClean="0"/>
              <a:pPr>
                <a:defRPr/>
              </a:pPr>
              <a:t>6</a:t>
            </a:fld>
            <a:endParaRPr lang="en-US"/>
          </a:p>
        </p:txBody>
      </p:sp>
    </p:spTree>
    <p:extLst>
      <p:ext uri="{BB962C8B-B14F-4D97-AF65-F5344CB8AC3E}">
        <p14:creationId xmlns:p14="http://schemas.microsoft.com/office/powerpoint/2010/main" val="1795233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D1148491-AC3D-4A8B-BFEA-7D2897D3F5CD}" type="slidenum">
              <a:rPr lang="en-US" smtClean="0"/>
              <a:pPr>
                <a:defRPr/>
              </a:pPr>
              <a:t>7</a:t>
            </a:fld>
            <a:endParaRPr lang="en-US"/>
          </a:p>
        </p:txBody>
      </p:sp>
    </p:spTree>
    <p:extLst>
      <p:ext uri="{BB962C8B-B14F-4D97-AF65-F5344CB8AC3E}">
        <p14:creationId xmlns:p14="http://schemas.microsoft.com/office/powerpoint/2010/main" val="7109855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D1148491-AC3D-4A8B-BFEA-7D2897D3F5CD}" type="slidenum">
              <a:rPr lang="en-US" smtClean="0"/>
              <a:pPr>
                <a:defRPr/>
              </a:pPr>
              <a:t>11</a:t>
            </a:fld>
            <a:endParaRPr lang="en-US"/>
          </a:p>
        </p:txBody>
      </p:sp>
    </p:spTree>
    <p:extLst>
      <p:ext uri="{BB962C8B-B14F-4D97-AF65-F5344CB8AC3E}">
        <p14:creationId xmlns:p14="http://schemas.microsoft.com/office/powerpoint/2010/main" val="2336126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D1148491-AC3D-4A8B-BFEA-7D2897D3F5CD}" type="slidenum">
              <a:rPr lang="en-US" smtClean="0"/>
              <a:pPr>
                <a:defRPr/>
              </a:pPr>
              <a:t>12</a:t>
            </a:fld>
            <a:endParaRPr lang="en-US"/>
          </a:p>
        </p:txBody>
      </p:sp>
    </p:spTree>
    <p:extLst>
      <p:ext uri="{BB962C8B-B14F-4D97-AF65-F5344CB8AC3E}">
        <p14:creationId xmlns:p14="http://schemas.microsoft.com/office/powerpoint/2010/main" val="2387636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47" y="1122363"/>
            <a:ext cx="7773308"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685347" y="3602038"/>
            <a:ext cx="777330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8F06F236-40ED-4D19-A91F-102A1D0B8339}" type="datetime4">
              <a:rPr lang="en-US" smtClean="0"/>
              <a:t>April 12, 2022</a:t>
            </a:fld>
            <a:endParaRPr lang="en-US"/>
          </a:p>
        </p:txBody>
      </p:sp>
      <p:sp>
        <p:nvSpPr>
          <p:cNvPr id="5" name="Footer Placeholder 4"/>
          <p:cNvSpPr>
            <a:spLocks noGrp="1"/>
          </p:cNvSpPr>
          <p:nvPr>
            <p:ph type="ftr" sz="quarter" idx="11"/>
          </p:nvPr>
        </p:nvSpPr>
        <p:spPr/>
        <p:txBody>
          <a:bodyPr/>
          <a:lstStyle/>
          <a:p>
            <a:pPr>
              <a:defRPr/>
            </a:pPr>
            <a:r>
              <a:rPr lang="en-US"/>
              <a:t>AVISHKAR 20-21</a:t>
            </a:r>
          </a:p>
        </p:txBody>
      </p:sp>
      <p:sp>
        <p:nvSpPr>
          <p:cNvPr id="6" name="Slide Number Placeholder 5"/>
          <p:cNvSpPr>
            <a:spLocks noGrp="1"/>
          </p:cNvSpPr>
          <p:nvPr>
            <p:ph type="sldNum" sz="quarter" idx="12"/>
          </p:nvPr>
        </p:nvSpPr>
        <p:spPr/>
        <p:txBody>
          <a:bodyPr/>
          <a:lstStyle/>
          <a:p>
            <a:pPr>
              <a:defRPr/>
            </a:pPr>
            <a:fld id="{28B7CD27-4190-4E69-AB2E-617CAAD8B2CA}" type="slidenum">
              <a:rPr lang="en-US" smtClean="0"/>
              <a:pPr>
                <a:defRPr/>
              </a:pPr>
              <a:t>‹#›</a:t>
            </a:fld>
            <a:endParaRPr lang="en-US"/>
          </a:p>
        </p:txBody>
      </p:sp>
    </p:spTree>
    <p:extLst>
      <p:ext uri="{BB962C8B-B14F-4D97-AF65-F5344CB8AC3E}">
        <p14:creationId xmlns:p14="http://schemas.microsoft.com/office/powerpoint/2010/main" val="233602744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5" y="4289373"/>
            <a:ext cx="7775673"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355" y="621322"/>
            <a:ext cx="7775673"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5108728"/>
            <a:ext cx="7774499"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FEF80801-3538-4F9F-86F8-46DE18529B98}" type="datetime4">
              <a:rPr lang="en-US" smtClean="0"/>
              <a:t>April 12, 2022</a:t>
            </a:fld>
            <a:endParaRPr lang="en-US"/>
          </a:p>
        </p:txBody>
      </p:sp>
      <p:sp>
        <p:nvSpPr>
          <p:cNvPr id="6" name="Footer Placeholder 5"/>
          <p:cNvSpPr>
            <a:spLocks noGrp="1"/>
          </p:cNvSpPr>
          <p:nvPr>
            <p:ph type="ftr" sz="quarter" idx="11"/>
          </p:nvPr>
        </p:nvSpPr>
        <p:spPr/>
        <p:txBody>
          <a:bodyPr/>
          <a:lstStyle/>
          <a:p>
            <a:pPr>
              <a:defRPr/>
            </a:pPr>
            <a:r>
              <a:rPr lang="en-US"/>
              <a:t>AVISHKAR 20-21</a:t>
            </a:r>
          </a:p>
        </p:txBody>
      </p:sp>
      <p:sp>
        <p:nvSpPr>
          <p:cNvPr id="7" name="Slide Number Placeholder 6"/>
          <p:cNvSpPr>
            <a:spLocks noGrp="1"/>
          </p:cNvSpPr>
          <p:nvPr>
            <p:ph type="sldNum" sz="quarter" idx="12"/>
          </p:nvPr>
        </p:nvSpPr>
        <p:spPr/>
        <p:txBody>
          <a:bodyPr/>
          <a:lstStyle/>
          <a:p>
            <a:pPr>
              <a:defRPr/>
            </a:pPr>
            <a:fld id="{AC3D7EA9-233A-4565-83F4-625DCC0BBA57}" type="slidenum">
              <a:rPr lang="en-US" smtClean="0"/>
              <a:pPr>
                <a:defRPr/>
              </a:pPr>
              <a:t>‹#›</a:t>
            </a:fld>
            <a:endParaRPr lang="en-US"/>
          </a:p>
        </p:txBody>
      </p:sp>
    </p:spTree>
    <p:extLst>
      <p:ext uri="{BB962C8B-B14F-4D97-AF65-F5344CB8AC3E}">
        <p14:creationId xmlns:p14="http://schemas.microsoft.com/office/powerpoint/2010/main" val="3172532902"/>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1"/>
            <a:ext cx="776532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7" y="4204820"/>
            <a:ext cx="776532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FEF80801-3538-4F9F-86F8-46DE18529B98}" type="datetime4">
              <a:rPr lang="en-US" smtClean="0"/>
              <a:t>April 12, 2022</a:t>
            </a:fld>
            <a:endParaRPr lang="en-US"/>
          </a:p>
        </p:txBody>
      </p:sp>
      <p:sp>
        <p:nvSpPr>
          <p:cNvPr id="6" name="Footer Placeholder 5"/>
          <p:cNvSpPr>
            <a:spLocks noGrp="1"/>
          </p:cNvSpPr>
          <p:nvPr>
            <p:ph type="ftr" sz="quarter" idx="11"/>
          </p:nvPr>
        </p:nvSpPr>
        <p:spPr/>
        <p:txBody>
          <a:bodyPr/>
          <a:lstStyle/>
          <a:p>
            <a:pPr>
              <a:defRPr/>
            </a:pPr>
            <a:r>
              <a:rPr lang="en-US"/>
              <a:t>AVISHKAR 20-21</a:t>
            </a:r>
          </a:p>
        </p:txBody>
      </p:sp>
      <p:sp>
        <p:nvSpPr>
          <p:cNvPr id="7" name="Slide Number Placeholder 6"/>
          <p:cNvSpPr>
            <a:spLocks noGrp="1"/>
          </p:cNvSpPr>
          <p:nvPr>
            <p:ph type="sldNum" sz="quarter" idx="12"/>
          </p:nvPr>
        </p:nvSpPr>
        <p:spPr/>
        <p:txBody>
          <a:bodyPr/>
          <a:lstStyle/>
          <a:p>
            <a:pPr>
              <a:defRPr/>
            </a:pPr>
            <a:fld id="{AC3D7EA9-233A-4565-83F4-625DCC0BBA57}" type="slidenum">
              <a:rPr lang="en-US" smtClean="0"/>
              <a:pPr>
                <a:defRPr/>
              </a:pPr>
              <a:t>‹#›</a:t>
            </a:fld>
            <a:endParaRPr lang="en-US"/>
          </a:p>
        </p:txBody>
      </p:sp>
    </p:spTree>
    <p:extLst>
      <p:ext uri="{BB962C8B-B14F-4D97-AF65-F5344CB8AC3E}">
        <p14:creationId xmlns:p14="http://schemas.microsoft.com/office/powerpoint/2010/main" val="3359965088"/>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45" y="4204821"/>
            <a:ext cx="776532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FEF80801-3538-4F9F-86F8-46DE18529B98}" type="datetime4">
              <a:rPr lang="en-US" smtClean="0"/>
              <a:t>April 12, 2022</a:t>
            </a:fld>
            <a:endParaRPr lang="en-US"/>
          </a:p>
        </p:txBody>
      </p:sp>
      <p:sp>
        <p:nvSpPr>
          <p:cNvPr id="6" name="Footer Placeholder 5"/>
          <p:cNvSpPr>
            <a:spLocks noGrp="1"/>
          </p:cNvSpPr>
          <p:nvPr>
            <p:ph type="ftr" sz="quarter" idx="11"/>
          </p:nvPr>
        </p:nvSpPr>
        <p:spPr/>
        <p:txBody>
          <a:bodyPr/>
          <a:lstStyle/>
          <a:p>
            <a:pPr>
              <a:defRPr/>
            </a:pPr>
            <a:r>
              <a:rPr lang="en-US"/>
              <a:t>AVISHKAR 20-21</a:t>
            </a:r>
          </a:p>
        </p:txBody>
      </p:sp>
      <p:sp>
        <p:nvSpPr>
          <p:cNvPr id="7" name="Slide Number Placeholder 6"/>
          <p:cNvSpPr>
            <a:spLocks noGrp="1"/>
          </p:cNvSpPr>
          <p:nvPr>
            <p:ph type="sldNum" sz="quarter" idx="12"/>
          </p:nvPr>
        </p:nvSpPr>
        <p:spPr/>
        <p:txBody>
          <a:bodyPr/>
          <a:lstStyle/>
          <a:p>
            <a:pPr>
              <a:defRPr/>
            </a:pPr>
            <a:fld id="{AC3D7EA9-233A-4565-83F4-625DCC0BBA57}" type="slidenum">
              <a:rPr lang="en-US" smtClean="0"/>
              <a:pPr>
                <a:defRPr/>
              </a:pPr>
              <a:t>‹#›</a:t>
            </a:fld>
            <a:endParaRPr lang="en-US"/>
          </a:p>
        </p:txBody>
      </p:sp>
      <p:sp>
        <p:nvSpPr>
          <p:cNvPr id="10" name="TextBox 9"/>
          <p:cNvSpPr txBox="1"/>
          <p:nvPr/>
        </p:nvSpPr>
        <p:spPr>
          <a:xfrm>
            <a:off x="505245" y="641749"/>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946721" y="307337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77877334"/>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2126943"/>
            <a:ext cx="7766495"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6" y="4650556"/>
            <a:ext cx="776532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FEF80801-3538-4F9F-86F8-46DE18529B98}" type="datetime4">
              <a:rPr lang="en-US" smtClean="0"/>
              <a:t>April 12, 2022</a:t>
            </a:fld>
            <a:endParaRPr lang="en-US"/>
          </a:p>
        </p:txBody>
      </p:sp>
      <p:sp>
        <p:nvSpPr>
          <p:cNvPr id="6" name="Footer Placeholder 5"/>
          <p:cNvSpPr>
            <a:spLocks noGrp="1"/>
          </p:cNvSpPr>
          <p:nvPr>
            <p:ph type="ftr" sz="quarter" idx="11"/>
          </p:nvPr>
        </p:nvSpPr>
        <p:spPr/>
        <p:txBody>
          <a:bodyPr/>
          <a:lstStyle/>
          <a:p>
            <a:pPr>
              <a:defRPr/>
            </a:pPr>
            <a:r>
              <a:rPr lang="en-US"/>
              <a:t>AVISHKAR 20-21</a:t>
            </a:r>
          </a:p>
        </p:txBody>
      </p:sp>
      <p:sp>
        <p:nvSpPr>
          <p:cNvPr id="7" name="Slide Number Placeholder 6"/>
          <p:cNvSpPr>
            <a:spLocks noGrp="1"/>
          </p:cNvSpPr>
          <p:nvPr>
            <p:ph type="sldNum" sz="quarter" idx="12"/>
          </p:nvPr>
        </p:nvSpPr>
        <p:spPr/>
        <p:txBody>
          <a:bodyPr/>
          <a:lstStyle/>
          <a:p>
            <a:pPr>
              <a:defRPr/>
            </a:pPr>
            <a:fld id="{AC3D7EA9-233A-4565-83F4-625DCC0BBA57}" type="slidenum">
              <a:rPr lang="en-US" smtClean="0"/>
              <a:pPr>
                <a:defRPr/>
              </a:pPr>
              <a:t>‹#›</a:t>
            </a:fld>
            <a:endParaRPr lang="en-US"/>
          </a:p>
        </p:txBody>
      </p:sp>
    </p:spTree>
    <p:extLst>
      <p:ext uri="{BB962C8B-B14F-4D97-AF65-F5344CB8AC3E}">
        <p14:creationId xmlns:p14="http://schemas.microsoft.com/office/powerpoint/2010/main" val="419566664"/>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609601"/>
            <a:ext cx="776532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2088320"/>
            <a:ext cx="2474217"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46" y="2911624"/>
            <a:ext cx="2474217"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3658" y="2088320"/>
            <a:ext cx="2473919"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3659" y="2911624"/>
            <a:ext cx="247486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088320"/>
            <a:ext cx="246840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2260" y="2911624"/>
            <a:ext cx="2468408"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pPr>
              <a:defRPr/>
            </a:pPr>
            <a:fld id="{FEF80801-3538-4F9F-86F8-46DE18529B98}" type="datetime4">
              <a:rPr lang="en-US" smtClean="0"/>
              <a:t>April 12, 2022</a:t>
            </a:fld>
            <a:endParaRPr lang="en-US"/>
          </a:p>
        </p:txBody>
      </p:sp>
      <p:sp>
        <p:nvSpPr>
          <p:cNvPr id="4" name="Footer Placeholder 3"/>
          <p:cNvSpPr>
            <a:spLocks noGrp="1"/>
          </p:cNvSpPr>
          <p:nvPr>
            <p:ph type="ftr" sz="quarter" idx="11"/>
          </p:nvPr>
        </p:nvSpPr>
        <p:spPr/>
        <p:txBody>
          <a:bodyPr/>
          <a:lstStyle/>
          <a:p>
            <a:pPr>
              <a:defRPr/>
            </a:pPr>
            <a:r>
              <a:rPr lang="en-US"/>
              <a:t>AVISHKAR 20-21</a:t>
            </a:r>
          </a:p>
        </p:txBody>
      </p:sp>
      <p:sp>
        <p:nvSpPr>
          <p:cNvPr id="5" name="Slide Number Placeholder 4"/>
          <p:cNvSpPr>
            <a:spLocks noGrp="1"/>
          </p:cNvSpPr>
          <p:nvPr>
            <p:ph type="sldNum" sz="quarter" idx="12"/>
          </p:nvPr>
        </p:nvSpPr>
        <p:spPr/>
        <p:txBody>
          <a:bodyPr/>
          <a:lstStyle/>
          <a:p>
            <a:pPr>
              <a:defRPr/>
            </a:pPr>
            <a:fld id="{AC3D7EA9-233A-4565-83F4-625DCC0BBA57}" type="slidenum">
              <a:rPr lang="en-US" smtClean="0"/>
              <a:pPr>
                <a:defRPr/>
              </a:pPr>
              <a:t>‹#›</a:t>
            </a:fld>
            <a:endParaRPr lang="en-US"/>
          </a:p>
        </p:txBody>
      </p:sp>
    </p:spTree>
    <p:extLst>
      <p:ext uri="{BB962C8B-B14F-4D97-AF65-F5344CB8AC3E}">
        <p14:creationId xmlns:p14="http://schemas.microsoft.com/office/powerpoint/2010/main" val="424776414"/>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609601"/>
            <a:ext cx="776532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7" y="3989147"/>
            <a:ext cx="2474216"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19015" y="2092235"/>
            <a:ext cx="2205038"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47" y="4565409"/>
            <a:ext cx="2474216"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26" y="3989147"/>
            <a:ext cx="2474237"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426747" y="2092235"/>
            <a:ext cx="2197894"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565408"/>
            <a:ext cx="2475252"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80067" y="3989147"/>
            <a:ext cx="246742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6114603" y="2092235"/>
            <a:ext cx="219908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973" y="4565410"/>
            <a:ext cx="2470694" cy="122579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pPr>
              <a:defRPr/>
            </a:pPr>
            <a:fld id="{FEF80801-3538-4F9F-86F8-46DE18529B98}" type="datetime4">
              <a:rPr lang="en-US" smtClean="0"/>
              <a:t>April 12, 2022</a:t>
            </a:fld>
            <a:endParaRPr lang="en-US"/>
          </a:p>
        </p:txBody>
      </p:sp>
      <p:sp>
        <p:nvSpPr>
          <p:cNvPr id="4" name="Footer Placeholder 3"/>
          <p:cNvSpPr>
            <a:spLocks noGrp="1"/>
          </p:cNvSpPr>
          <p:nvPr>
            <p:ph type="ftr" sz="quarter" idx="11"/>
          </p:nvPr>
        </p:nvSpPr>
        <p:spPr/>
        <p:txBody>
          <a:bodyPr/>
          <a:lstStyle/>
          <a:p>
            <a:pPr>
              <a:defRPr/>
            </a:pPr>
            <a:r>
              <a:rPr lang="en-US"/>
              <a:t>AVISHKAR 20-21</a:t>
            </a:r>
          </a:p>
        </p:txBody>
      </p:sp>
      <p:sp>
        <p:nvSpPr>
          <p:cNvPr id="5" name="Slide Number Placeholder 4"/>
          <p:cNvSpPr>
            <a:spLocks noGrp="1"/>
          </p:cNvSpPr>
          <p:nvPr>
            <p:ph type="sldNum" sz="quarter" idx="12"/>
          </p:nvPr>
        </p:nvSpPr>
        <p:spPr/>
        <p:txBody>
          <a:bodyPr/>
          <a:lstStyle/>
          <a:p>
            <a:pPr>
              <a:defRPr/>
            </a:pPr>
            <a:fld id="{AC3D7EA9-233A-4565-83F4-625DCC0BBA57}" type="slidenum">
              <a:rPr lang="en-US" smtClean="0"/>
              <a:pPr>
                <a:defRPr/>
              </a:pPr>
              <a:t>‹#›</a:t>
            </a:fld>
            <a:endParaRPr lang="en-US"/>
          </a:p>
        </p:txBody>
      </p:sp>
    </p:spTree>
    <p:extLst>
      <p:ext uri="{BB962C8B-B14F-4D97-AF65-F5344CB8AC3E}">
        <p14:creationId xmlns:p14="http://schemas.microsoft.com/office/powerpoint/2010/main" val="3483546475"/>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1404719C-7632-4E13-BE47-4EE255FD1FF3}" type="datetime4">
              <a:rPr lang="en-US" smtClean="0"/>
              <a:t>April 12, 2022</a:t>
            </a:fld>
            <a:endParaRPr lang="en-US"/>
          </a:p>
        </p:txBody>
      </p:sp>
      <p:sp>
        <p:nvSpPr>
          <p:cNvPr id="5" name="Footer Placeholder 4"/>
          <p:cNvSpPr>
            <a:spLocks noGrp="1"/>
          </p:cNvSpPr>
          <p:nvPr>
            <p:ph type="ftr" sz="quarter" idx="11"/>
          </p:nvPr>
        </p:nvSpPr>
        <p:spPr/>
        <p:txBody>
          <a:bodyPr/>
          <a:lstStyle/>
          <a:p>
            <a:pPr>
              <a:defRPr/>
            </a:pPr>
            <a:r>
              <a:rPr lang="en-US"/>
              <a:t>AVISHKAR 20-21</a:t>
            </a:r>
          </a:p>
        </p:txBody>
      </p:sp>
      <p:sp>
        <p:nvSpPr>
          <p:cNvPr id="6" name="Slide Number Placeholder 5"/>
          <p:cNvSpPr>
            <a:spLocks noGrp="1"/>
          </p:cNvSpPr>
          <p:nvPr>
            <p:ph type="sldNum" sz="quarter" idx="12"/>
          </p:nvPr>
        </p:nvSpPr>
        <p:spPr/>
        <p:txBody>
          <a:bodyPr/>
          <a:lstStyle/>
          <a:p>
            <a:pPr>
              <a:defRPr/>
            </a:pPr>
            <a:fld id="{B8158658-B965-433D-AA17-045B3F910D99}" type="slidenum">
              <a:rPr lang="en-US" smtClean="0"/>
              <a:pPr>
                <a:defRPr/>
              </a:pPr>
              <a:t>‹#›</a:t>
            </a:fld>
            <a:endParaRPr lang="en-US"/>
          </a:p>
        </p:txBody>
      </p:sp>
    </p:spTree>
    <p:extLst>
      <p:ext uri="{BB962C8B-B14F-4D97-AF65-F5344CB8AC3E}">
        <p14:creationId xmlns:p14="http://schemas.microsoft.com/office/powerpoint/2010/main" val="1424707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609600"/>
            <a:ext cx="1906993"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6" y="609600"/>
            <a:ext cx="5744029"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54BEDA0E-8F58-434D-A8E2-CB007CE69D34}" type="datetime4">
              <a:rPr lang="en-US" smtClean="0"/>
              <a:t>April 12, 2022</a:t>
            </a:fld>
            <a:endParaRPr lang="en-US"/>
          </a:p>
        </p:txBody>
      </p:sp>
      <p:sp>
        <p:nvSpPr>
          <p:cNvPr id="5" name="Footer Placeholder 4"/>
          <p:cNvSpPr>
            <a:spLocks noGrp="1"/>
          </p:cNvSpPr>
          <p:nvPr>
            <p:ph type="ftr" sz="quarter" idx="11"/>
          </p:nvPr>
        </p:nvSpPr>
        <p:spPr/>
        <p:txBody>
          <a:bodyPr/>
          <a:lstStyle/>
          <a:p>
            <a:pPr>
              <a:defRPr/>
            </a:pPr>
            <a:r>
              <a:rPr lang="en-US"/>
              <a:t>AVISHKAR 20-21</a:t>
            </a:r>
          </a:p>
        </p:txBody>
      </p:sp>
      <p:sp>
        <p:nvSpPr>
          <p:cNvPr id="6" name="Slide Number Placeholder 5"/>
          <p:cNvSpPr>
            <a:spLocks noGrp="1"/>
          </p:cNvSpPr>
          <p:nvPr>
            <p:ph type="sldNum" sz="quarter" idx="12"/>
          </p:nvPr>
        </p:nvSpPr>
        <p:spPr/>
        <p:txBody>
          <a:bodyPr/>
          <a:lstStyle/>
          <a:p>
            <a:pPr>
              <a:defRPr/>
            </a:pPr>
            <a:fld id="{08438CFF-7E9A-45DB-B62E-99504FBE1A66}" type="slidenum">
              <a:rPr lang="en-US" smtClean="0"/>
              <a:pPr>
                <a:defRPr/>
              </a:pPr>
              <a:t>‹#›</a:t>
            </a:fld>
            <a:endParaRPr lang="en-US"/>
          </a:p>
        </p:txBody>
      </p:sp>
    </p:spTree>
    <p:extLst>
      <p:ext uri="{BB962C8B-B14F-4D97-AF65-F5344CB8AC3E}">
        <p14:creationId xmlns:p14="http://schemas.microsoft.com/office/powerpoint/2010/main" val="97264074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C809B2B7-4B7F-4810-82C6-48AA907BDD7F}" type="datetime4">
              <a:rPr lang="en-US" smtClean="0"/>
              <a:t>April 12, 2022</a:t>
            </a:fld>
            <a:endParaRPr lang="en-US"/>
          </a:p>
        </p:txBody>
      </p:sp>
      <p:sp>
        <p:nvSpPr>
          <p:cNvPr id="5" name="Footer Placeholder 4"/>
          <p:cNvSpPr>
            <a:spLocks noGrp="1"/>
          </p:cNvSpPr>
          <p:nvPr>
            <p:ph type="ftr" sz="quarter" idx="11"/>
          </p:nvPr>
        </p:nvSpPr>
        <p:spPr/>
        <p:txBody>
          <a:bodyPr/>
          <a:lstStyle/>
          <a:p>
            <a:pPr>
              <a:defRPr/>
            </a:pPr>
            <a:r>
              <a:rPr lang="en-US"/>
              <a:t>AVISHKAR 20-21</a:t>
            </a:r>
          </a:p>
        </p:txBody>
      </p:sp>
      <p:sp>
        <p:nvSpPr>
          <p:cNvPr id="6" name="Slide Number Placeholder 5"/>
          <p:cNvSpPr>
            <a:spLocks noGrp="1"/>
          </p:cNvSpPr>
          <p:nvPr>
            <p:ph type="sldNum" sz="quarter" idx="12"/>
          </p:nvPr>
        </p:nvSpPr>
        <p:spPr/>
        <p:txBody>
          <a:bodyPr/>
          <a:lstStyle/>
          <a:p>
            <a:pPr>
              <a:defRPr/>
            </a:pPr>
            <a:fld id="{18D8A836-2138-44F5-93D4-C9A09E20B1BA}" type="slidenum">
              <a:rPr lang="en-US" smtClean="0"/>
              <a:pPr>
                <a:defRPr/>
              </a:pPr>
              <a:t>‹#›</a:t>
            </a:fld>
            <a:endParaRPr lang="en-US"/>
          </a:p>
        </p:txBody>
      </p:sp>
    </p:spTree>
    <p:extLst>
      <p:ext uri="{BB962C8B-B14F-4D97-AF65-F5344CB8AC3E}">
        <p14:creationId xmlns:p14="http://schemas.microsoft.com/office/powerpoint/2010/main" val="372091218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657227"/>
            <a:ext cx="7300134"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921933" y="3602039"/>
            <a:ext cx="7300134"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AD6422E5-F5AC-449E-A897-B2895204C7D0}" type="datetime4">
              <a:rPr lang="en-US" smtClean="0"/>
              <a:t>April 12, 2022</a:t>
            </a:fld>
            <a:endParaRPr lang="en-US"/>
          </a:p>
        </p:txBody>
      </p:sp>
      <p:sp>
        <p:nvSpPr>
          <p:cNvPr id="5" name="Footer Placeholder 4"/>
          <p:cNvSpPr>
            <a:spLocks noGrp="1"/>
          </p:cNvSpPr>
          <p:nvPr>
            <p:ph type="ftr" sz="quarter" idx="11"/>
          </p:nvPr>
        </p:nvSpPr>
        <p:spPr/>
        <p:txBody>
          <a:bodyPr/>
          <a:lstStyle/>
          <a:p>
            <a:pPr>
              <a:defRPr/>
            </a:pPr>
            <a:r>
              <a:rPr lang="en-US"/>
              <a:t>AVISHKAR 20-21</a:t>
            </a:r>
          </a:p>
        </p:txBody>
      </p:sp>
      <p:sp>
        <p:nvSpPr>
          <p:cNvPr id="6" name="Slide Number Placeholder 5"/>
          <p:cNvSpPr>
            <a:spLocks noGrp="1"/>
          </p:cNvSpPr>
          <p:nvPr>
            <p:ph type="sldNum" sz="quarter" idx="12"/>
          </p:nvPr>
        </p:nvSpPr>
        <p:spPr/>
        <p:txBody>
          <a:bodyPr/>
          <a:lstStyle/>
          <a:p>
            <a:pPr>
              <a:defRPr/>
            </a:pPr>
            <a:fld id="{8D38568B-A9B4-448A-BE4C-BFE8E85BA041}" type="slidenum">
              <a:rPr lang="en-US" smtClean="0"/>
              <a:pPr>
                <a:defRPr/>
              </a:pPr>
              <a:t>‹#›</a:t>
            </a:fld>
            <a:endParaRPr lang="en-US"/>
          </a:p>
        </p:txBody>
      </p:sp>
    </p:spTree>
    <p:extLst>
      <p:ext uri="{BB962C8B-B14F-4D97-AF65-F5344CB8AC3E}">
        <p14:creationId xmlns:p14="http://schemas.microsoft.com/office/powerpoint/2010/main" val="364178839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85346" y="2088320"/>
            <a:ext cx="3829503"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0052" y="2088320"/>
            <a:ext cx="3820616"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7F26E395-800D-4933-A640-D492B35502CD}" type="datetime4">
              <a:rPr lang="en-US" smtClean="0"/>
              <a:t>April 12, 2022</a:t>
            </a:fld>
            <a:endParaRPr lang="en-US"/>
          </a:p>
        </p:txBody>
      </p:sp>
      <p:sp>
        <p:nvSpPr>
          <p:cNvPr id="6" name="Footer Placeholder 5"/>
          <p:cNvSpPr>
            <a:spLocks noGrp="1"/>
          </p:cNvSpPr>
          <p:nvPr>
            <p:ph type="ftr" sz="quarter" idx="11"/>
          </p:nvPr>
        </p:nvSpPr>
        <p:spPr/>
        <p:txBody>
          <a:bodyPr/>
          <a:lstStyle/>
          <a:p>
            <a:pPr>
              <a:defRPr/>
            </a:pPr>
            <a:r>
              <a:rPr lang="en-US"/>
              <a:t>AVISHKAR 20-21</a:t>
            </a:r>
          </a:p>
        </p:txBody>
      </p:sp>
      <p:sp>
        <p:nvSpPr>
          <p:cNvPr id="7" name="Slide Number Placeholder 6"/>
          <p:cNvSpPr>
            <a:spLocks noGrp="1"/>
          </p:cNvSpPr>
          <p:nvPr>
            <p:ph type="sldNum" sz="quarter" idx="12"/>
          </p:nvPr>
        </p:nvSpPr>
        <p:spPr/>
        <p:txBody>
          <a:bodyPr/>
          <a:lstStyle/>
          <a:p>
            <a:pPr>
              <a:defRPr/>
            </a:pPr>
            <a:fld id="{6568C36F-8FC3-46BE-AD18-17CCDD7DB580}" type="slidenum">
              <a:rPr lang="en-US" smtClean="0"/>
              <a:pPr>
                <a:defRPr/>
              </a:pPr>
              <a:t>‹#›</a:t>
            </a:fld>
            <a:endParaRPr lang="en-US"/>
          </a:p>
        </p:txBody>
      </p:sp>
    </p:spTree>
    <p:extLst>
      <p:ext uri="{BB962C8B-B14F-4D97-AF65-F5344CB8AC3E}">
        <p14:creationId xmlns:p14="http://schemas.microsoft.com/office/powerpoint/2010/main" val="30854762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5427" y="2088320"/>
            <a:ext cx="3600326"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346" y="2912232"/>
            <a:ext cx="3830406"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9230" y="2088320"/>
            <a:ext cx="3591437"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912232"/>
            <a:ext cx="382151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45959903-39FC-4BAD-B499-C57E7E1BBC23}" type="datetime4">
              <a:rPr lang="en-US" smtClean="0"/>
              <a:t>April 12, 2022</a:t>
            </a:fld>
            <a:endParaRPr lang="en-US"/>
          </a:p>
        </p:txBody>
      </p:sp>
      <p:sp>
        <p:nvSpPr>
          <p:cNvPr id="8" name="Footer Placeholder 7"/>
          <p:cNvSpPr>
            <a:spLocks noGrp="1"/>
          </p:cNvSpPr>
          <p:nvPr>
            <p:ph type="ftr" sz="quarter" idx="11"/>
          </p:nvPr>
        </p:nvSpPr>
        <p:spPr/>
        <p:txBody>
          <a:bodyPr/>
          <a:lstStyle/>
          <a:p>
            <a:pPr>
              <a:defRPr/>
            </a:pPr>
            <a:r>
              <a:rPr lang="en-US"/>
              <a:t>AVISHKAR 20-21</a:t>
            </a:r>
          </a:p>
        </p:txBody>
      </p:sp>
      <p:sp>
        <p:nvSpPr>
          <p:cNvPr id="9" name="Slide Number Placeholder 8"/>
          <p:cNvSpPr>
            <a:spLocks noGrp="1"/>
          </p:cNvSpPr>
          <p:nvPr>
            <p:ph type="sldNum" sz="quarter" idx="12"/>
          </p:nvPr>
        </p:nvSpPr>
        <p:spPr/>
        <p:txBody>
          <a:bodyPr/>
          <a:lstStyle/>
          <a:p>
            <a:pPr>
              <a:defRPr/>
            </a:pPr>
            <a:fld id="{E11F2155-B5EF-442D-A185-B7942011AB7D}" type="slidenum">
              <a:rPr lang="en-US" smtClean="0"/>
              <a:pPr>
                <a:defRPr/>
              </a:pPr>
              <a:t>‹#›</a:t>
            </a:fld>
            <a:endParaRPr lang="en-US"/>
          </a:p>
        </p:txBody>
      </p:sp>
    </p:spTree>
    <p:extLst>
      <p:ext uri="{BB962C8B-B14F-4D97-AF65-F5344CB8AC3E}">
        <p14:creationId xmlns:p14="http://schemas.microsoft.com/office/powerpoint/2010/main" val="3434597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655A09F0-AD81-42C4-A261-276923D59AA3}" type="datetime4">
              <a:rPr lang="en-US" smtClean="0"/>
              <a:t>April 12, 2022</a:t>
            </a:fld>
            <a:endParaRPr lang="en-US"/>
          </a:p>
        </p:txBody>
      </p:sp>
      <p:sp>
        <p:nvSpPr>
          <p:cNvPr id="4" name="Footer Placeholder 3"/>
          <p:cNvSpPr>
            <a:spLocks noGrp="1"/>
          </p:cNvSpPr>
          <p:nvPr>
            <p:ph type="ftr" sz="quarter" idx="11"/>
          </p:nvPr>
        </p:nvSpPr>
        <p:spPr/>
        <p:txBody>
          <a:bodyPr/>
          <a:lstStyle/>
          <a:p>
            <a:pPr>
              <a:defRPr/>
            </a:pPr>
            <a:r>
              <a:rPr lang="en-US"/>
              <a:t>AVISHKAR 20-21</a:t>
            </a:r>
          </a:p>
        </p:txBody>
      </p:sp>
      <p:sp>
        <p:nvSpPr>
          <p:cNvPr id="5" name="Slide Number Placeholder 4"/>
          <p:cNvSpPr>
            <a:spLocks noGrp="1"/>
          </p:cNvSpPr>
          <p:nvPr>
            <p:ph type="sldNum" sz="quarter" idx="12"/>
          </p:nvPr>
        </p:nvSpPr>
        <p:spPr/>
        <p:txBody>
          <a:bodyPr/>
          <a:lstStyle/>
          <a:p>
            <a:pPr>
              <a:defRPr/>
            </a:pPr>
            <a:fld id="{569FF142-824E-45DC-8F1F-8FD190749442}" type="slidenum">
              <a:rPr lang="en-US" smtClean="0"/>
              <a:pPr>
                <a:defRPr/>
              </a:pPr>
              <a:t>‹#›</a:t>
            </a:fld>
            <a:endParaRPr lang="en-US"/>
          </a:p>
        </p:txBody>
      </p:sp>
    </p:spTree>
    <p:extLst>
      <p:ext uri="{BB962C8B-B14F-4D97-AF65-F5344CB8AC3E}">
        <p14:creationId xmlns:p14="http://schemas.microsoft.com/office/powerpoint/2010/main" val="116729206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7CF72269-A3AD-49DC-B05B-4CF831D5BAB8}" type="datetime4">
              <a:rPr lang="en-US" smtClean="0"/>
              <a:t>April 12, 2022</a:t>
            </a:fld>
            <a:endParaRPr lang="en-US"/>
          </a:p>
        </p:txBody>
      </p:sp>
      <p:sp>
        <p:nvSpPr>
          <p:cNvPr id="3" name="Footer Placeholder 2"/>
          <p:cNvSpPr>
            <a:spLocks noGrp="1"/>
          </p:cNvSpPr>
          <p:nvPr>
            <p:ph type="ftr" sz="quarter" idx="11"/>
          </p:nvPr>
        </p:nvSpPr>
        <p:spPr/>
        <p:txBody>
          <a:bodyPr/>
          <a:lstStyle/>
          <a:p>
            <a:pPr>
              <a:defRPr/>
            </a:pPr>
            <a:r>
              <a:rPr lang="en-US"/>
              <a:t>AVISHKAR 20-21</a:t>
            </a:r>
          </a:p>
        </p:txBody>
      </p:sp>
      <p:sp>
        <p:nvSpPr>
          <p:cNvPr id="4" name="Slide Number Placeholder 3"/>
          <p:cNvSpPr>
            <a:spLocks noGrp="1"/>
          </p:cNvSpPr>
          <p:nvPr>
            <p:ph type="sldNum" sz="quarter" idx="12"/>
          </p:nvPr>
        </p:nvSpPr>
        <p:spPr/>
        <p:txBody>
          <a:bodyPr/>
          <a:lstStyle/>
          <a:p>
            <a:pPr>
              <a:defRPr/>
            </a:pPr>
            <a:fld id="{525758AB-7E10-4A2F-ABD5-01D81A9F1F18}" type="slidenum">
              <a:rPr lang="en-US" smtClean="0"/>
              <a:pPr>
                <a:defRPr/>
              </a:pPr>
              <a:t>‹#›</a:t>
            </a:fld>
            <a:endParaRPr lang="en-US"/>
          </a:p>
        </p:txBody>
      </p:sp>
    </p:spTree>
    <p:extLst>
      <p:ext uri="{BB962C8B-B14F-4D97-AF65-F5344CB8AC3E}">
        <p14:creationId xmlns:p14="http://schemas.microsoft.com/office/powerpoint/2010/main" val="302475148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2949178"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3808548" y="609600"/>
            <a:ext cx="4642119"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7921" y="2971801"/>
            <a:ext cx="2949178"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CD7106BD-4E11-4608-99CB-A4F59B5029A4}" type="datetime4">
              <a:rPr lang="en-US" smtClean="0"/>
              <a:t>April 12, 2022</a:t>
            </a:fld>
            <a:endParaRPr lang="en-US"/>
          </a:p>
        </p:txBody>
      </p:sp>
      <p:sp>
        <p:nvSpPr>
          <p:cNvPr id="6" name="Footer Placeholder 5"/>
          <p:cNvSpPr>
            <a:spLocks noGrp="1"/>
          </p:cNvSpPr>
          <p:nvPr>
            <p:ph type="ftr" sz="quarter" idx="11"/>
          </p:nvPr>
        </p:nvSpPr>
        <p:spPr/>
        <p:txBody>
          <a:bodyPr/>
          <a:lstStyle/>
          <a:p>
            <a:pPr>
              <a:defRPr/>
            </a:pPr>
            <a:r>
              <a:rPr lang="en-US"/>
              <a:t>AVISHKAR 20-21</a:t>
            </a:r>
          </a:p>
        </p:txBody>
      </p:sp>
      <p:sp>
        <p:nvSpPr>
          <p:cNvPr id="7" name="Slide Number Placeholder 6"/>
          <p:cNvSpPr>
            <a:spLocks noGrp="1"/>
          </p:cNvSpPr>
          <p:nvPr>
            <p:ph type="sldNum" sz="quarter" idx="12"/>
          </p:nvPr>
        </p:nvSpPr>
        <p:spPr/>
        <p:txBody>
          <a:bodyPr/>
          <a:lstStyle/>
          <a:p>
            <a:pPr>
              <a:defRPr/>
            </a:pPr>
            <a:fld id="{05DEA958-6199-4BA0-BEE1-C90601D497FE}" type="slidenum">
              <a:rPr lang="en-US" smtClean="0"/>
              <a:pPr>
                <a:defRPr/>
              </a:pPr>
              <a:t>‹#›</a:t>
            </a:fld>
            <a:endParaRPr lang="en-US"/>
          </a:p>
        </p:txBody>
      </p:sp>
    </p:spTree>
    <p:extLst>
      <p:ext uri="{BB962C8B-B14F-4D97-AF65-F5344CB8AC3E}">
        <p14:creationId xmlns:p14="http://schemas.microsoft.com/office/powerpoint/2010/main" val="19954573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416760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49932" y="758881"/>
            <a:ext cx="2966938"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971800"/>
            <a:ext cx="4171242"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12E9589C-2971-477E-98B6-E39DAB920516}" type="datetime4">
              <a:rPr lang="en-US" smtClean="0"/>
              <a:t>April 12, 2022</a:t>
            </a:fld>
            <a:endParaRPr lang="en-US"/>
          </a:p>
        </p:txBody>
      </p:sp>
      <p:sp>
        <p:nvSpPr>
          <p:cNvPr id="6" name="Footer Placeholder 5"/>
          <p:cNvSpPr>
            <a:spLocks noGrp="1"/>
          </p:cNvSpPr>
          <p:nvPr>
            <p:ph type="ftr" sz="quarter" idx="11"/>
          </p:nvPr>
        </p:nvSpPr>
        <p:spPr/>
        <p:txBody>
          <a:bodyPr/>
          <a:lstStyle/>
          <a:p>
            <a:pPr>
              <a:defRPr/>
            </a:pPr>
            <a:r>
              <a:rPr lang="en-US"/>
              <a:t>AVISHKAR 20-21</a:t>
            </a:r>
          </a:p>
        </p:txBody>
      </p:sp>
      <p:sp>
        <p:nvSpPr>
          <p:cNvPr id="7" name="Slide Number Placeholder 6"/>
          <p:cNvSpPr>
            <a:spLocks noGrp="1"/>
          </p:cNvSpPr>
          <p:nvPr>
            <p:ph type="sldNum" sz="quarter" idx="12"/>
          </p:nvPr>
        </p:nvSpPr>
        <p:spPr/>
        <p:txBody>
          <a:bodyPr/>
          <a:lstStyle/>
          <a:p>
            <a:pPr>
              <a:defRPr/>
            </a:pPr>
            <a:fld id="{BCA8279E-B947-456F-87DC-0FC988869F6F}" type="slidenum">
              <a:rPr lang="en-US" smtClean="0"/>
              <a:pPr>
                <a:defRPr/>
              </a:pPr>
              <a:t>‹#›</a:t>
            </a:fld>
            <a:endParaRPr lang="en-US"/>
          </a:p>
        </p:txBody>
      </p:sp>
    </p:spTree>
    <p:extLst>
      <p:ext uri="{BB962C8B-B14F-4D97-AF65-F5344CB8AC3E}">
        <p14:creationId xmlns:p14="http://schemas.microsoft.com/office/powerpoint/2010/main" val="14293073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609601"/>
            <a:ext cx="776532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2096064"/>
            <a:ext cx="776532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pPr>
              <a:defRPr/>
            </a:pPr>
            <a:fld id="{FEF80801-3538-4F9F-86F8-46DE18529B98}" type="datetime4">
              <a:rPr lang="en-US" smtClean="0"/>
              <a:t>April 12, 2022</a:t>
            </a:fld>
            <a:endParaRPr lang="en-US"/>
          </a:p>
        </p:txBody>
      </p:sp>
      <p:sp>
        <p:nvSpPr>
          <p:cNvPr id="5" name="Footer Placeholder 4"/>
          <p:cNvSpPr>
            <a:spLocks noGrp="1"/>
          </p:cNvSpPr>
          <p:nvPr>
            <p:ph type="ftr" sz="quarter" idx="3"/>
          </p:nvPr>
        </p:nvSpPr>
        <p:spPr>
          <a:xfrm>
            <a:off x="685346" y="5883276"/>
            <a:ext cx="5004649" cy="365125"/>
          </a:xfrm>
          <a:prstGeom prst="rect">
            <a:avLst/>
          </a:prstGeom>
        </p:spPr>
        <p:txBody>
          <a:bodyPr vert="horz" lIns="91440" tIns="45720" rIns="91440" bIns="45720" rtlCol="0" anchor="ctr"/>
          <a:lstStyle>
            <a:lvl1pPr algn="l">
              <a:defRPr sz="1000">
                <a:solidFill>
                  <a:schemeClr val="tx1">
                    <a:tint val="75000"/>
                  </a:schemeClr>
                </a:solidFill>
              </a:defRPr>
            </a:lvl1pPr>
          </a:lstStyle>
          <a:p>
            <a:pPr>
              <a:defRPr/>
            </a:pPr>
            <a:r>
              <a:rPr lang="en-US"/>
              <a:t>AVISHKAR 20-21</a:t>
            </a:r>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tint val="75000"/>
                  </a:schemeClr>
                </a:solidFill>
              </a:defRPr>
            </a:lvl1pPr>
          </a:lstStyle>
          <a:p>
            <a:pPr>
              <a:defRPr/>
            </a:pPr>
            <a:fld id="{AC3D7EA9-233A-4565-83F4-625DCC0BBA57}" type="slidenum">
              <a:rPr lang="en-US" smtClean="0"/>
              <a:pPr>
                <a:defRPr/>
              </a:pPr>
              <a:t>‹#›</a:t>
            </a:fld>
            <a:endParaRPr lang="en-US"/>
          </a:p>
        </p:txBody>
      </p:sp>
    </p:spTree>
    <p:extLst>
      <p:ext uri="{BB962C8B-B14F-4D97-AF65-F5344CB8AC3E}">
        <p14:creationId xmlns:p14="http://schemas.microsoft.com/office/powerpoint/2010/main" val="366736114"/>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hf hdr="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landing.ai/landing-ai-creates-an-ai-tool-to-help-customersmonitor-social-distancing-in-the-workplace" TargetMode="External"/><Relationship Id="rId2" Type="http://schemas.openxmlformats.org/officeDocument/2006/relationships/hyperlink" Target="https://www.who.int/emergencies/diseases/novel-coronavirus-2019" TargetMode="Externa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7" name="Rectangle 8"/>
          <p:cNvSpPr>
            <a:spLocks noChangeArrowheads="1"/>
          </p:cNvSpPr>
          <p:nvPr/>
        </p:nvSpPr>
        <p:spPr bwMode="auto">
          <a:xfrm>
            <a:off x="0" y="3062288"/>
            <a:ext cx="9144000" cy="0"/>
          </a:xfrm>
          <a:prstGeom prst="rect">
            <a:avLst/>
          </a:prstGeom>
          <a:noFill/>
          <a:ln w="9525">
            <a:noFill/>
            <a:miter lim="800000"/>
            <a:headEnd/>
            <a:tailEnd/>
          </a:ln>
        </p:spPr>
        <p:txBody>
          <a:bodyPr wrap="none" anchor="ctr">
            <a:spAutoFit/>
          </a:bodyPr>
          <a:lstStyle/>
          <a:p>
            <a:pPr algn="just"/>
            <a:endParaRPr lang="en-US"/>
          </a:p>
        </p:txBody>
      </p:sp>
      <p:sp>
        <p:nvSpPr>
          <p:cNvPr id="1029" name="Line 10"/>
          <p:cNvSpPr>
            <a:spLocks noChangeShapeType="1"/>
          </p:cNvSpPr>
          <p:nvPr/>
        </p:nvSpPr>
        <p:spPr bwMode="auto">
          <a:xfrm>
            <a:off x="457200" y="685800"/>
            <a:ext cx="8153400" cy="0"/>
          </a:xfrm>
          <a:prstGeom prst="line">
            <a:avLst/>
          </a:prstGeom>
          <a:noFill/>
          <a:ln w="76200" cmpd="tri">
            <a:solidFill>
              <a:srgbClr val="CC0000"/>
            </a:solidFill>
            <a:round/>
            <a:headEnd/>
            <a:tailEnd/>
          </a:ln>
        </p:spPr>
        <p:txBody>
          <a:bodyPr/>
          <a:lstStyle/>
          <a:p>
            <a:endParaRPr lang="en-IN"/>
          </a:p>
        </p:txBody>
      </p:sp>
      <p:sp useBgFill="1">
        <p:nvSpPr>
          <p:cNvPr id="1031" name="Text Box 6"/>
          <p:cNvSpPr txBox="1">
            <a:spLocks noChangeArrowheads="1"/>
          </p:cNvSpPr>
          <p:nvPr/>
        </p:nvSpPr>
        <p:spPr bwMode="auto">
          <a:xfrm>
            <a:off x="0" y="909221"/>
            <a:ext cx="9144000" cy="5262979"/>
          </a:xfrm>
          <a:prstGeom prst="rect">
            <a:avLst/>
          </a:prstGeom>
          <a:ln w="9525">
            <a:noFill/>
            <a:miter lim="800000"/>
            <a:headEnd/>
            <a:tailEnd/>
          </a:ln>
        </p:spPr>
        <p:txBody>
          <a:bodyPr wrap="square">
            <a:spAutoFit/>
          </a:bodyPr>
          <a:lstStyle/>
          <a:p>
            <a:pPr algn="ctr">
              <a:defRPr/>
            </a:pPr>
            <a:r>
              <a:rPr lang="en-US" sz="3200" u="none" dirty="0">
                <a:ln>
                  <a:solidFill>
                    <a:srgbClr val="FF0000"/>
                  </a:solidFill>
                </a:ln>
                <a:solidFill>
                  <a:schemeClr val="accent2"/>
                </a:solidFill>
                <a:latin typeface="+mn-lt"/>
              </a:rPr>
              <a:t>Real-Time Human Count And Social Distance Detection in Covid Pandemic Using Deep Learning</a:t>
            </a:r>
            <a:endParaRPr lang="en-US" sz="3200" b="0" u="none" dirty="0">
              <a:ln>
                <a:solidFill>
                  <a:srgbClr val="FF0000"/>
                </a:solidFill>
              </a:ln>
              <a:solidFill>
                <a:schemeClr val="accent2"/>
              </a:solidFill>
              <a:latin typeface="+mn-lt"/>
            </a:endParaRPr>
          </a:p>
          <a:p>
            <a:pPr algn="ctr">
              <a:defRPr/>
            </a:pPr>
            <a:endParaRPr lang="en-US" sz="2400" b="0" u="none" dirty="0">
              <a:solidFill>
                <a:srgbClr val="009900"/>
              </a:solidFill>
              <a:latin typeface="Comic Sans MS" pitchFamily="66" charset="0"/>
            </a:endParaRPr>
          </a:p>
          <a:p>
            <a:pPr algn="ctr">
              <a:defRPr/>
            </a:pPr>
            <a:endParaRPr lang="en-US" sz="2400" b="0" u="none" dirty="0">
              <a:solidFill>
                <a:srgbClr val="009900"/>
              </a:solidFill>
              <a:latin typeface="Comic Sans MS" pitchFamily="66" charset="0"/>
            </a:endParaRPr>
          </a:p>
          <a:p>
            <a:pPr algn="ctr">
              <a:defRPr/>
            </a:pPr>
            <a:endParaRPr lang="en-US" sz="2400" b="0" u="none" dirty="0">
              <a:solidFill>
                <a:srgbClr val="009900"/>
              </a:solidFill>
              <a:latin typeface="Comic Sans MS" pitchFamily="66" charset="0"/>
            </a:endParaRPr>
          </a:p>
          <a:p>
            <a:pPr algn="ctr">
              <a:defRPr/>
            </a:pPr>
            <a:endParaRPr lang="en-US" sz="2400" b="0" u="none" dirty="0">
              <a:solidFill>
                <a:srgbClr val="009900"/>
              </a:solidFill>
              <a:latin typeface="Comic Sans MS" pitchFamily="66" charset="0"/>
              <a:cs typeface="Arial" charset="0"/>
            </a:endParaRPr>
          </a:p>
          <a:p>
            <a:pPr algn="ctr">
              <a:defRPr/>
            </a:pPr>
            <a:endParaRPr lang="en-US" u="none" dirty="0">
              <a:solidFill>
                <a:srgbClr val="009900"/>
              </a:solidFill>
              <a:latin typeface="+mn-lt"/>
              <a:cs typeface="Arial" charset="0"/>
            </a:endParaRPr>
          </a:p>
          <a:p>
            <a:pPr algn="ctr">
              <a:defRPr/>
            </a:pPr>
            <a:endParaRPr lang="en-US" u="none" dirty="0">
              <a:solidFill>
                <a:srgbClr val="009900"/>
              </a:solidFill>
              <a:latin typeface="+mn-lt"/>
              <a:cs typeface="Arial" charset="0"/>
            </a:endParaRPr>
          </a:p>
          <a:p>
            <a:pPr algn="ctr">
              <a:defRPr/>
            </a:pPr>
            <a:endParaRPr lang="en-US" u="none" dirty="0">
              <a:solidFill>
                <a:srgbClr val="009900"/>
              </a:solidFill>
              <a:latin typeface="+mn-lt"/>
              <a:cs typeface="Arial" charset="0"/>
            </a:endParaRPr>
          </a:p>
          <a:p>
            <a:pPr algn="ctr">
              <a:defRPr/>
            </a:pPr>
            <a:r>
              <a:rPr lang="en-US" u="none" dirty="0">
                <a:solidFill>
                  <a:srgbClr val="FF0000"/>
                </a:solidFill>
                <a:latin typeface="+mn-lt"/>
                <a:cs typeface="Arial" charset="0"/>
              </a:rPr>
              <a:t> </a:t>
            </a:r>
          </a:p>
          <a:p>
            <a:pPr algn="ctr">
              <a:defRPr/>
            </a:pPr>
            <a:endParaRPr lang="en-US" u="none" dirty="0">
              <a:solidFill>
                <a:srgbClr val="50BEA3"/>
              </a:solidFill>
              <a:latin typeface="+mn-lt"/>
              <a:cs typeface="Arial" charset="0"/>
            </a:endParaRPr>
          </a:p>
          <a:p>
            <a:pPr algn="ctr">
              <a:defRPr/>
            </a:pPr>
            <a:endParaRPr lang="en-US" dirty="0">
              <a:solidFill>
                <a:srgbClr val="50BEA3"/>
              </a:solidFill>
              <a:cs typeface="Arial" charset="0"/>
            </a:endParaRPr>
          </a:p>
          <a:p>
            <a:pPr algn="ctr">
              <a:defRPr/>
            </a:pPr>
            <a:r>
              <a:rPr lang="en-US" u="none" dirty="0">
                <a:solidFill>
                  <a:srgbClr val="50BEA3"/>
                </a:solidFill>
                <a:latin typeface="+mn-lt"/>
                <a:cs typeface="Arial" charset="0"/>
              </a:rPr>
              <a:t>Project Guide: Prof. Sunil </a:t>
            </a:r>
            <a:r>
              <a:rPr lang="en-US" u="none" dirty="0" err="1">
                <a:solidFill>
                  <a:srgbClr val="50BEA3"/>
                </a:solidFill>
                <a:latin typeface="+mn-lt"/>
                <a:cs typeface="Arial" charset="0"/>
              </a:rPr>
              <a:t>Katkar</a:t>
            </a:r>
            <a:endParaRPr lang="en-US" u="none" dirty="0">
              <a:solidFill>
                <a:srgbClr val="50BEA3"/>
              </a:solidFill>
              <a:latin typeface="+mn-lt"/>
              <a:cs typeface="Arial" charset="0"/>
            </a:endParaRPr>
          </a:p>
          <a:p>
            <a:pPr algn="ctr">
              <a:defRPr/>
            </a:pPr>
            <a:r>
              <a:rPr lang="en-US" dirty="0">
                <a:solidFill>
                  <a:srgbClr val="50BEA3"/>
                </a:solidFill>
                <a:cs typeface="Arial" charset="0"/>
              </a:rPr>
              <a:t>Group Members: </a:t>
            </a:r>
            <a:r>
              <a:rPr lang="en-US" u="none" dirty="0">
                <a:solidFill>
                  <a:srgbClr val="50BEA3"/>
                </a:solidFill>
                <a:latin typeface="+mn-lt"/>
                <a:cs typeface="Arial" charset="0"/>
              </a:rPr>
              <a:t>Salman Ansari, Parth Desai, Hitesh Gosavi</a:t>
            </a:r>
          </a:p>
        </p:txBody>
      </p:sp>
      <p:pic>
        <p:nvPicPr>
          <p:cNvPr id="1026" name="Picture 2" descr="Vidyavardhinis College of Engineering and Technology Admission 2022:  Process, Eligibility, Dates">
            <a:extLst>
              <a:ext uri="{FF2B5EF4-FFF2-40B4-BE49-F238E27FC236}">
                <a16:creationId xmlns:a16="http://schemas.microsoft.com/office/drawing/2014/main" id="{6D9F81F6-8EEC-4B8B-A789-3E365A67A3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2548" y="2590800"/>
            <a:ext cx="2678904" cy="26669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3">
            <a:extLst>
              <a:ext uri="{FF2B5EF4-FFF2-40B4-BE49-F238E27FC236}">
                <a16:creationId xmlns:a16="http://schemas.microsoft.com/office/drawing/2014/main" id="{0A82C8A8-5F2A-47D5-B92E-4FB79E8C1960}"/>
              </a:ext>
            </a:extLst>
          </p:cNvPr>
          <p:cNvSpPr txBox="1">
            <a:spLocks noChangeArrowheads="1"/>
          </p:cNvSpPr>
          <p:nvPr/>
        </p:nvSpPr>
        <p:spPr bwMode="auto">
          <a:xfrm>
            <a:off x="2209800" y="228600"/>
            <a:ext cx="4572000" cy="461665"/>
          </a:xfrm>
          <a:prstGeom prst="rect">
            <a:avLst/>
          </a:prstGeom>
          <a:ln w="9525" cap="flat" cmpd="sng" algn="ctr">
            <a:solidFill>
              <a:schemeClr val="accent2">
                <a:shade val="95000"/>
                <a:satMod val="105000"/>
              </a:schemeClr>
            </a:solidFill>
            <a:prstDash val="solid"/>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lvl1pPr algn="ctr" rtl="0" eaLnBrk="0" fontAlgn="base" hangingPunct="0">
              <a:spcBef>
                <a:spcPct val="0"/>
              </a:spcBef>
              <a:spcAft>
                <a:spcPct val="0"/>
              </a:spcAft>
              <a:defRPr sz="4400">
                <a:solidFill>
                  <a:schemeClr val="dk1"/>
                </a:solidFill>
                <a:latin typeface="+mn-lt"/>
                <a:ea typeface="+mn-ea"/>
                <a:cs typeface="+mn-cs"/>
              </a:defRPr>
            </a:lvl1pPr>
            <a:lvl2pPr algn="ctr" rtl="0" eaLnBrk="0" fontAlgn="base" hangingPunct="0">
              <a:spcBef>
                <a:spcPct val="0"/>
              </a:spcBef>
              <a:spcAft>
                <a:spcPct val="0"/>
              </a:spcAft>
              <a:defRPr sz="4400">
                <a:solidFill>
                  <a:schemeClr val="dk1"/>
                </a:solidFill>
                <a:latin typeface="+mn-lt"/>
                <a:ea typeface="+mn-ea"/>
                <a:cs typeface="+mn-cs"/>
              </a:defRPr>
            </a:lvl2pPr>
            <a:lvl3pPr algn="ctr" rtl="0" eaLnBrk="0" fontAlgn="base" hangingPunct="0">
              <a:spcBef>
                <a:spcPct val="0"/>
              </a:spcBef>
              <a:spcAft>
                <a:spcPct val="0"/>
              </a:spcAft>
              <a:defRPr sz="4400">
                <a:solidFill>
                  <a:schemeClr val="dk1"/>
                </a:solidFill>
                <a:latin typeface="+mn-lt"/>
                <a:ea typeface="+mn-ea"/>
                <a:cs typeface="+mn-cs"/>
              </a:defRPr>
            </a:lvl3pPr>
            <a:lvl4pPr algn="ctr" rtl="0" eaLnBrk="0" fontAlgn="base" hangingPunct="0">
              <a:spcBef>
                <a:spcPct val="0"/>
              </a:spcBef>
              <a:spcAft>
                <a:spcPct val="0"/>
              </a:spcAft>
              <a:defRPr sz="4400">
                <a:solidFill>
                  <a:schemeClr val="dk1"/>
                </a:solidFill>
                <a:latin typeface="+mn-lt"/>
                <a:ea typeface="+mn-ea"/>
                <a:cs typeface="+mn-cs"/>
              </a:defRPr>
            </a:lvl4pPr>
            <a:lvl5pPr algn="ctr" rtl="0" eaLnBrk="0" fontAlgn="base" hangingPunct="0">
              <a:spcBef>
                <a:spcPct val="0"/>
              </a:spcBef>
              <a:spcAft>
                <a:spcPct val="0"/>
              </a:spcAft>
              <a:defRPr sz="4400">
                <a:solidFill>
                  <a:schemeClr val="dk1"/>
                </a:solidFill>
                <a:latin typeface="+mn-lt"/>
                <a:ea typeface="+mn-ea"/>
                <a:cs typeface="+mn-cs"/>
              </a:defRPr>
            </a:lvl5pPr>
            <a:lvl6pPr marL="457200" algn="ctr" rtl="0" fontAlgn="base">
              <a:spcBef>
                <a:spcPct val="0"/>
              </a:spcBef>
              <a:spcAft>
                <a:spcPct val="0"/>
              </a:spcAft>
              <a:defRPr sz="4400">
                <a:solidFill>
                  <a:schemeClr val="dk1"/>
                </a:solidFill>
                <a:latin typeface="+mn-lt"/>
                <a:ea typeface="+mn-ea"/>
                <a:cs typeface="+mn-cs"/>
              </a:defRPr>
            </a:lvl6pPr>
            <a:lvl7pPr marL="914400" algn="ctr" rtl="0" fontAlgn="base">
              <a:spcBef>
                <a:spcPct val="0"/>
              </a:spcBef>
              <a:spcAft>
                <a:spcPct val="0"/>
              </a:spcAft>
              <a:defRPr sz="4400">
                <a:solidFill>
                  <a:schemeClr val="dk1"/>
                </a:solidFill>
                <a:latin typeface="+mn-lt"/>
                <a:ea typeface="+mn-ea"/>
                <a:cs typeface="+mn-cs"/>
              </a:defRPr>
            </a:lvl7pPr>
            <a:lvl8pPr marL="1371600" algn="ctr" rtl="0" fontAlgn="base">
              <a:spcBef>
                <a:spcPct val="0"/>
              </a:spcBef>
              <a:spcAft>
                <a:spcPct val="0"/>
              </a:spcAft>
              <a:defRPr sz="4400">
                <a:solidFill>
                  <a:schemeClr val="dk1"/>
                </a:solidFill>
                <a:latin typeface="+mn-lt"/>
                <a:ea typeface="+mn-ea"/>
                <a:cs typeface="+mn-cs"/>
              </a:defRPr>
            </a:lvl8pPr>
            <a:lvl9pPr marL="1828800" algn="ctr" rtl="0" fontAlgn="base">
              <a:spcBef>
                <a:spcPct val="0"/>
              </a:spcBef>
              <a:spcAft>
                <a:spcPct val="0"/>
              </a:spcAft>
              <a:defRPr sz="4400">
                <a:solidFill>
                  <a:schemeClr val="dk1"/>
                </a:solidFill>
                <a:latin typeface="+mn-lt"/>
                <a:ea typeface="+mn-ea"/>
                <a:cs typeface="+mn-cs"/>
              </a:defRPr>
            </a:lvl9pPr>
          </a:lstStyle>
          <a:p>
            <a:pPr>
              <a:defRPr/>
            </a:pPr>
            <a:r>
              <a:rPr lang="en-US" sz="2400" b="1" u="none" kern="0" dirty="0">
                <a:cs typeface="Arial" pitchFamily="34" charset="0"/>
              </a:rPr>
              <a:t>METHODOLOGY</a:t>
            </a:r>
          </a:p>
        </p:txBody>
      </p:sp>
      <p:pic>
        <p:nvPicPr>
          <p:cNvPr id="9" name="Picture 8">
            <a:extLst>
              <a:ext uri="{FF2B5EF4-FFF2-40B4-BE49-F238E27FC236}">
                <a16:creationId xmlns:a16="http://schemas.microsoft.com/office/drawing/2014/main" id="{9B4568B1-3FB8-4F27-BB7E-7EE225721A29}"/>
              </a:ext>
            </a:extLst>
          </p:cNvPr>
          <p:cNvPicPr>
            <a:picLocks noChangeAspect="1"/>
          </p:cNvPicPr>
          <p:nvPr/>
        </p:nvPicPr>
        <p:blipFill>
          <a:blip r:embed="rId2"/>
          <a:stretch>
            <a:fillRect/>
          </a:stretch>
        </p:blipFill>
        <p:spPr>
          <a:xfrm>
            <a:off x="484277" y="838200"/>
            <a:ext cx="8175445" cy="36579"/>
          </a:xfrm>
          <a:prstGeom prst="rect">
            <a:avLst/>
          </a:prstGeom>
        </p:spPr>
      </p:pic>
      <p:sp>
        <p:nvSpPr>
          <p:cNvPr id="11" name="TextBox 10">
            <a:extLst>
              <a:ext uri="{FF2B5EF4-FFF2-40B4-BE49-F238E27FC236}">
                <a16:creationId xmlns:a16="http://schemas.microsoft.com/office/drawing/2014/main" id="{170068D2-25EB-415E-B5C8-E919347C8DA7}"/>
              </a:ext>
            </a:extLst>
          </p:cNvPr>
          <p:cNvSpPr txBox="1"/>
          <p:nvPr/>
        </p:nvSpPr>
        <p:spPr>
          <a:xfrm>
            <a:off x="2924247" y="868293"/>
            <a:ext cx="3143105" cy="369332"/>
          </a:xfrm>
          <a:prstGeom prst="rect">
            <a:avLst/>
          </a:prstGeom>
          <a:noFill/>
        </p:spPr>
        <p:txBody>
          <a:bodyPr wrap="none" rtlCol="0">
            <a:spAutoFit/>
          </a:bodyPr>
          <a:lstStyle/>
          <a:p>
            <a:r>
              <a:rPr lang="en-US" dirty="0"/>
              <a:t>Flowchart for Human Count </a:t>
            </a:r>
          </a:p>
        </p:txBody>
      </p:sp>
      <p:sp>
        <p:nvSpPr>
          <p:cNvPr id="13" name="Rectangle 12">
            <a:extLst>
              <a:ext uri="{FF2B5EF4-FFF2-40B4-BE49-F238E27FC236}">
                <a16:creationId xmlns:a16="http://schemas.microsoft.com/office/drawing/2014/main" id="{2A0B5A12-2B98-49E6-A302-A55807589649}"/>
              </a:ext>
            </a:extLst>
          </p:cNvPr>
          <p:cNvSpPr/>
          <p:nvPr/>
        </p:nvSpPr>
        <p:spPr>
          <a:xfrm>
            <a:off x="1752600" y="1237625"/>
            <a:ext cx="5410200" cy="55837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E3E1DB03-9526-4DA2-8527-7EE67BFE8195}"/>
              </a:ext>
            </a:extLst>
          </p:cNvPr>
          <p:cNvPicPr>
            <a:picLocks noChangeAspect="1"/>
          </p:cNvPicPr>
          <p:nvPr/>
        </p:nvPicPr>
        <p:blipFill>
          <a:blip r:embed="rId3"/>
          <a:stretch>
            <a:fillRect/>
          </a:stretch>
        </p:blipFill>
        <p:spPr>
          <a:xfrm>
            <a:off x="2093768" y="1301021"/>
            <a:ext cx="4804064" cy="5480779"/>
          </a:xfrm>
          <a:prstGeom prst="rect">
            <a:avLst/>
          </a:prstGeom>
        </p:spPr>
      </p:pic>
    </p:spTree>
    <p:extLst>
      <p:ext uri="{BB962C8B-B14F-4D97-AF65-F5344CB8AC3E}">
        <p14:creationId xmlns:p14="http://schemas.microsoft.com/office/powerpoint/2010/main" val="389614140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95737"/>
            <a:ext cx="8229600" cy="5152663"/>
          </a:xfrm>
        </p:spPr>
        <p:txBody>
          <a:bodyPr>
            <a:normAutofit fontScale="92500"/>
          </a:bodyPr>
          <a:lstStyle/>
          <a:p>
            <a:pPr marL="342900" lvl="1" indent="-342900" algn="just">
              <a:buFont typeface="Arial" panose="020B0604020202020204" pitchFamily="34" charset="0"/>
              <a:buChar char="•"/>
              <a:defRPr/>
            </a:pPr>
            <a:r>
              <a:rPr lang="en-US" sz="2400" dirty="0">
                <a:effectLst/>
                <a:ea typeface="Times New Roman" panose="02020603050405020304" pitchFamily="18" charset="0"/>
                <a:cs typeface="Times New Roman" panose="02020603050405020304" pitchFamily="18" charset="0"/>
              </a:rPr>
              <a:t>The model is originally trained on the Common Objects in Context (COCO) dataset. For the detection of people with aerial view, transfer learning is implemented to improve the efficiency of the detection model for top view.</a:t>
            </a:r>
          </a:p>
          <a:p>
            <a:pPr marL="342900" lvl="1" indent="-342900" algn="just">
              <a:buFont typeface="Arial" panose="020B0604020202020204" pitchFamily="34" charset="0"/>
              <a:buChar char="•"/>
              <a:defRPr/>
            </a:pPr>
            <a:r>
              <a:rPr lang="en-US" sz="2400" dirty="0">
                <a:effectLst/>
                <a:ea typeface="Times New Roman" panose="02020603050405020304" pitchFamily="18" charset="0"/>
                <a:cs typeface="Times New Roman" panose="02020603050405020304" pitchFamily="18" charset="0"/>
              </a:rPr>
              <a:t>After detection, bounding box information, mainly centroid information, is used to calculate the centroid distance of each bounding box. </a:t>
            </a:r>
          </a:p>
          <a:p>
            <a:pPr marL="342900" lvl="1" indent="-342900" algn="just">
              <a:buFont typeface="Arial" panose="020B0604020202020204" pitchFamily="34" charset="0"/>
              <a:buChar char="•"/>
              <a:defRPr/>
            </a:pPr>
            <a:r>
              <a:rPr lang="en-US" sz="2400" dirty="0">
                <a:effectLst/>
                <a:ea typeface="Times New Roman" panose="02020603050405020304" pitchFamily="18" charset="0"/>
                <a:cs typeface="Times New Roman" panose="02020603050405020304" pitchFamily="18" charset="0"/>
              </a:rPr>
              <a:t>We use the Euclidean distance and calculate the distance between each bounding box of the detected city. </a:t>
            </a:r>
          </a:p>
          <a:p>
            <a:pPr marL="342900" lvl="1" indent="-342900" algn="just">
              <a:buFont typeface="Arial" panose="020B0604020202020204" pitchFamily="34" charset="0"/>
              <a:buChar char="•"/>
              <a:defRPr/>
            </a:pPr>
            <a:r>
              <a:rPr lang="en-US" sz="2400" dirty="0">
                <a:effectLst/>
                <a:ea typeface="Times New Roman" panose="02020603050405020304" pitchFamily="18" charset="0"/>
                <a:cs typeface="Times New Roman" panose="02020603050405020304" pitchFamily="18" charset="0"/>
              </a:rPr>
              <a:t>In the output, the model displays information on the total number of social distancing violations along with the people detected in the bounding boxes and centroids.</a:t>
            </a:r>
            <a:endParaRPr lang="en-IN" sz="2400" dirty="0">
              <a:effectLst/>
              <a:ea typeface="Calibri" panose="020F0502020204030204" pitchFamily="34" charset="0"/>
              <a:cs typeface="Times New Roman" panose="02020603050405020304" pitchFamily="18" charset="0"/>
            </a:endParaRPr>
          </a:p>
        </p:txBody>
      </p:sp>
      <p:sp>
        <p:nvSpPr>
          <p:cNvPr id="7" name="Text Box 3"/>
          <p:cNvSpPr txBox="1">
            <a:spLocks noChangeArrowheads="1"/>
          </p:cNvSpPr>
          <p:nvPr/>
        </p:nvSpPr>
        <p:spPr bwMode="auto">
          <a:xfrm>
            <a:off x="2209800" y="245963"/>
            <a:ext cx="4572000" cy="461665"/>
          </a:xfrm>
          <a:prstGeom prst="rect">
            <a:avLst/>
          </a:prstGeom>
          <a:ln w="9525" cap="flat" cmpd="sng" algn="ctr">
            <a:solidFill>
              <a:schemeClr val="accent2">
                <a:shade val="95000"/>
                <a:satMod val="105000"/>
              </a:schemeClr>
            </a:solidFill>
            <a:prstDash val="solid"/>
            <a:headEnd/>
            <a:tailEnd/>
          </a:ln>
        </p:spPr>
        <p:style>
          <a:lnRef idx="1">
            <a:schemeClr val="accent2"/>
          </a:lnRef>
          <a:fillRef idx="2">
            <a:schemeClr val="accent2"/>
          </a:fillRef>
          <a:effectRef idx="1">
            <a:schemeClr val="accent2"/>
          </a:effectRef>
          <a:fontRef idx="minor">
            <a:schemeClr val="dk1"/>
          </a:fontRef>
        </p:style>
        <p:txBody>
          <a:bodyPr>
            <a:spAutoFit/>
          </a:bodyPr>
          <a:lstStyle/>
          <a:p>
            <a:pPr algn="ctr">
              <a:buFont typeface="Arial" charset="0"/>
              <a:buNone/>
            </a:pPr>
            <a:r>
              <a:rPr lang="en-US" sz="2400" b="1" u="none" dirty="0">
                <a:solidFill>
                  <a:schemeClr val="bg1"/>
                </a:solidFill>
                <a:cs typeface="Arial" pitchFamily="34" charset="0"/>
              </a:rPr>
              <a:t>IMPLEMENTATION</a:t>
            </a:r>
            <a:endParaRPr lang="en-US" sz="3200" b="1" u="none" dirty="0">
              <a:solidFill>
                <a:schemeClr val="bg1"/>
              </a:solidFill>
              <a:cs typeface="Arial" pitchFamily="34" charset="0"/>
            </a:endParaRPr>
          </a:p>
        </p:txBody>
      </p:sp>
      <p:pic>
        <p:nvPicPr>
          <p:cNvPr id="5" name="Picture 4">
            <a:extLst>
              <a:ext uri="{FF2B5EF4-FFF2-40B4-BE49-F238E27FC236}">
                <a16:creationId xmlns:a16="http://schemas.microsoft.com/office/drawing/2014/main" id="{E965E878-C2AA-43CE-8EDD-8C24B5749908}"/>
              </a:ext>
            </a:extLst>
          </p:cNvPr>
          <p:cNvPicPr>
            <a:picLocks noChangeAspect="1"/>
          </p:cNvPicPr>
          <p:nvPr/>
        </p:nvPicPr>
        <p:blipFill>
          <a:blip r:embed="rId3"/>
          <a:stretch>
            <a:fillRect/>
          </a:stretch>
        </p:blipFill>
        <p:spPr>
          <a:xfrm>
            <a:off x="505259" y="935979"/>
            <a:ext cx="8181541" cy="3657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36779"/>
            <a:ext cx="8229600" cy="4975258"/>
          </a:xfrm>
        </p:spPr>
        <p:txBody>
          <a:bodyPr>
            <a:normAutofit/>
          </a:bodyPr>
          <a:lstStyle/>
          <a:p>
            <a:pPr marL="342900" lvl="1" indent="-342900" algn="just">
              <a:defRPr/>
            </a:pPr>
            <a:r>
              <a:rPr lang="en-US" sz="2400" dirty="0">
                <a:effectLst/>
                <a:ea typeface="Times New Roman" panose="02020603050405020304" pitchFamily="18" charset="0"/>
                <a:cs typeface="Times New Roman" panose="02020603050405020304" pitchFamily="18" charset="0"/>
              </a:rPr>
              <a:t>Install camera 8-10 feet from the ground.</a:t>
            </a:r>
          </a:p>
          <a:p>
            <a:pPr marL="342900" lvl="1" indent="-342900" algn="just">
              <a:defRPr/>
            </a:pPr>
            <a:r>
              <a:rPr lang="en-US" sz="2400" dirty="0">
                <a:effectLst/>
                <a:ea typeface="Times New Roman" panose="02020603050405020304" pitchFamily="18" charset="0"/>
                <a:cs typeface="Times New Roman" panose="02020603050405020304" pitchFamily="18" charset="0"/>
              </a:rPr>
              <a:t>Point camera away from the sun.</a:t>
            </a:r>
          </a:p>
          <a:p>
            <a:pPr marL="342900" lvl="1" indent="-342900" algn="just">
              <a:defRPr/>
            </a:pPr>
            <a:r>
              <a:rPr lang="en-US" sz="2400" dirty="0">
                <a:effectLst/>
                <a:ea typeface="Times New Roman" panose="02020603050405020304" pitchFamily="18" charset="0"/>
                <a:cs typeface="Times New Roman" panose="02020603050405020304" pitchFamily="18" charset="0"/>
              </a:rPr>
              <a:t>Installing the camera at a high vantage point, angled slightly downwards as pointing the lens down slightly allows it to focus on objects while providing greater capture angle of the area.</a:t>
            </a:r>
          </a:p>
          <a:p>
            <a:pPr marL="0" lvl="1" indent="0" algn="just">
              <a:buNone/>
              <a:defRPr/>
            </a:pPr>
            <a:r>
              <a:rPr lang="en-US" sz="2400" dirty="0">
                <a:solidFill>
                  <a:srgbClr val="FFFF00"/>
                </a:solidFill>
                <a:effectLst/>
                <a:ea typeface="Times New Roman" panose="02020603050405020304" pitchFamily="18" charset="0"/>
                <a:cs typeface="Times New Roman" panose="02020603050405020304" pitchFamily="18" charset="0"/>
              </a:rPr>
              <a:t>Why not to position camera at eye level?</a:t>
            </a:r>
          </a:p>
          <a:p>
            <a:pPr marL="342900" lvl="1" indent="-342900" algn="just">
              <a:defRPr/>
            </a:pPr>
            <a:r>
              <a:rPr lang="en-US" sz="2400" dirty="0">
                <a:solidFill>
                  <a:srgbClr val="FFFF00"/>
                </a:solidFill>
                <a:effectLst/>
                <a:ea typeface="Times New Roman" panose="02020603050405020304" pitchFamily="18" charset="0"/>
                <a:cs typeface="Times New Roman" panose="02020603050405020304" pitchFamily="18" charset="0"/>
              </a:rPr>
              <a:t>Placing the camera at eye level will reduce the camera’s angle of view thereby capturing smaller surrounding area.</a:t>
            </a:r>
          </a:p>
          <a:p>
            <a:pPr marL="342900" lvl="1" indent="-342900" algn="just">
              <a:defRPr/>
            </a:pPr>
            <a:endParaRPr lang="en-US" sz="2400" dirty="0">
              <a:effectLst/>
              <a:ea typeface="Times New Roman" panose="02020603050405020304" pitchFamily="18" charset="0"/>
              <a:cs typeface="Times New Roman" panose="02020603050405020304" pitchFamily="18" charset="0"/>
            </a:endParaRPr>
          </a:p>
          <a:p>
            <a:pPr marL="0" lvl="1" indent="0" algn="just">
              <a:buNone/>
              <a:defRPr/>
            </a:pPr>
            <a:endParaRPr lang="en-IN" sz="2400" dirty="0">
              <a:effectLst/>
              <a:ea typeface="Calibri" panose="020F0502020204030204" pitchFamily="34" charset="0"/>
              <a:cs typeface="Times New Roman" panose="02020603050405020304" pitchFamily="18" charset="0"/>
            </a:endParaRPr>
          </a:p>
        </p:txBody>
      </p:sp>
      <p:sp>
        <p:nvSpPr>
          <p:cNvPr id="7" name="Text Box 3"/>
          <p:cNvSpPr txBox="1">
            <a:spLocks noChangeArrowheads="1"/>
          </p:cNvSpPr>
          <p:nvPr/>
        </p:nvSpPr>
        <p:spPr bwMode="auto">
          <a:xfrm>
            <a:off x="2209800" y="245963"/>
            <a:ext cx="4572000" cy="461665"/>
          </a:xfrm>
          <a:prstGeom prst="rect">
            <a:avLst/>
          </a:prstGeom>
          <a:ln w="9525" cap="flat" cmpd="sng" algn="ctr">
            <a:solidFill>
              <a:schemeClr val="accent2">
                <a:shade val="95000"/>
                <a:satMod val="105000"/>
              </a:schemeClr>
            </a:solidFill>
            <a:prstDash val="solid"/>
            <a:headEnd/>
            <a:tailEnd/>
          </a:ln>
        </p:spPr>
        <p:style>
          <a:lnRef idx="1">
            <a:schemeClr val="accent2"/>
          </a:lnRef>
          <a:fillRef idx="2">
            <a:schemeClr val="accent2"/>
          </a:fillRef>
          <a:effectRef idx="1">
            <a:schemeClr val="accent2"/>
          </a:effectRef>
          <a:fontRef idx="minor">
            <a:schemeClr val="dk1"/>
          </a:fontRef>
        </p:style>
        <p:txBody>
          <a:bodyPr>
            <a:spAutoFit/>
          </a:bodyPr>
          <a:lstStyle/>
          <a:p>
            <a:pPr algn="ctr">
              <a:buFont typeface="Arial" charset="0"/>
              <a:buNone/>
            </a:pPr>
            <a:r>
              <a:rPr lang="en-US" sz="2400" b="1" u="none" dirty="0">
                <a:solidFill>
                  <a:schemeClr val="bg1"/>
                </a:solidFill>
                <a:cs typeface="Arial" pitchFamily="34" charset="0"/>
              </a:rPr>
              <a:t>IMPLEMENTATION</a:t>
            </a:r>
            <a:endParaRPr lang="en-US" sz="3200" b="1" u="none" dirty="0">
              <a:solidFill>
                <a:schemeClr val="bg1"/>
              </a:solidFill>
              <a:cs typeface="Arial" pitchFamily="34" charset="0"/>
            </a:endParaRPr>
          </a:p>
        </p:txBody>
      </p:sp>
      <p:pic>
        <p:nvPicPr>
          <p:cNvPr id="5" name="Picture 4">
            <a:extLst>
              <a:ext uri="{FF2B5EF4-FFF2-40B4-BE49-F238E27FC236}">
                <a16:creationId xmlns:a16="http://schemas.microsoft.com/office/drawing/2014/main" id="{E965E878-C2AA-43CE-8EDD-8C24B5749908}"/>
              </a:ext>
            </a:extLst>
          </p:cNvPr>
          <p:cNvPicPr>
            <a:picLocks noChangeAspect="1"/>
          </p:cNvPicPr>
          <p:nvPr/>
        </p:nvPicPr>
        <p:blipFill>
          <a:blip r:embed="rId3"/>
          <a:stretch>
            <a:fillRect/>
          </a:stretch>
        </p:blipFill>
        <p:spPr>
          <a:xfrm>
            <a:off x="505259" y="935979"/>
            <a:ext cx="8181541" cy="36579"/>
          </a:xfrm>
          <a:prstGeom prst="rect">
            <a:avLst/>
          </a:prstGeom>
        </p:spPr>
      </p:pic>
      <p:sp>
        <p:nvSpPr>
          <p:cNvPr id="2" name="TextBox 1">
            <a:extLst>
              <a:ext uri="{FF2B5EF4-FFF2-40B4-BE49-F238E27FC236}">
                <a16:creationId xmlns:a16="http://schemas.microsoft.com/office/drawing/2014/main" id="{8672BA04-EF0A-441F-9FB1-3DFA686912B9}"/>
              </a:ext>
            </a:extLst>
          </p:cNvPr>
          <p:cNvSpPr txBox="1"/>
          <p:nvPr/>
        </p:nvSpPr>
        <p:spPr>
          <a:xfrm>
            <a:off x="788759" y="994945"/>
            <a:ext cx="7414081" cy="523220"/>
          </a:xfrm>
          <a:prstGeom prst="rect">
            <a:avLst/>
          </a:prstGeom>
          <a:noFill/>
        </p:spPr>
        <p:txBody>
          <a:bodyPr wrap="none" rtlCol="0">
            <a:spAutoFit/>
          </a:bodyPr>
          <a:lstStyle/>
          <a:p>
            <a:pPr algn="ctr"/>
            <a:r>
              <a:rPr lang="en-US" sz="2800" dirty="0"/>
              <a:t>Camera Placement for optimal functionality </a:t>
            </a:r>
          </a:p>
        </p:txBody>
      </p:sp>
    </p:spTree>
    <p:extLst>
      <p:ext uri="{BB962C8B-B14F-4D97-AF65-F5344CB8AC3E}">
        <p14:creationId xmlns:p14="http://schemas.microsoft.com/office/powerpoint/2010/main" val="236239353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733800"/>
            <a:ext cx="8229600" cy="2514600"/>
          </a:xfrm>
        </p:spPr>
        <p:txBody>
          <a:bodyPr>
            <a:normAutofit fontScale="92500" lnSpcReduction="10000"/>
          </a:bodyPr>
          <a:lstStyle/>
          <a:p>
            <a:pPr marL="342900" lvl="1" indent="-342900" algn="just">
              <a:buFont typeface="Arial" panose="020B0604020202020204" pitchFamily="34" charset="0"/>
              <a:buChar char="•"/>
              <a:defRPr/>
            </a:pPr>
            <a:r>
              <a:rPr lang="en-US" sz="2400" dirty="0">
                <a:effectLst/>
                <a:ea typeface="Times New Roman" panose="02020603050405020304" pitchFamily="18" charset="0"/>
                <a:cs typeface="Times New Roman" panose="02020603050405020304" pitchFamily="18" charset="0"/>
              </a:rPr>
              <a:t>The results of the Social Distance Framework test were visualized with a pre-trained model. </a:t>
            </a:r>
          </a:p>
          <a:p>
            <a:pPr marL="342900" lvl="1" indent="-342900" algn="just">
              <a:buFont typeface="Arial" panose="020B0604020202020204" pitchFamily="34" charset="0"/>
              <a:buChar char="•"/>
              <a:defRPr/>
            </a:pPr>
            <a:r>
              <a:rPr lang="en-US" sz="2400" dirty="0">
                <a:effectLst/>
                <a:ea typeface="Times New Roman" panose="02020603050405020304" pitchFamily="18" charset="0"/>
                <a:cs typeface="Times New Roman" panose="02020603050405020304" pitchFamily="18" charset="0"/>
              </a:rPr>
              <a:t>The test results are evaluated using various video sequences. </a:t>
            </a:r>
          </a:p>
          <a:p>
            <a:pPr marL="342900" lvl="1" indent="-342900" algn="just">
              <a:buFont typeface="Arial" panose="020B0604020202020204" pitchFamily="34" charset="0"/>
              <a:buChar char="•"/>
              <a:defRPr/>
            </a:pPr>
            <a:r>
              <a:rPr lang="en-US" sz="2400" dirty="0">
                <a:effectLst/>
                <a:ea typeface="Times New Roman" panose="02020603050405020304" pitchFamily="18" charset="0"/>
                <a:cs typeface="Times New Roman" panose="02020603050405020304" pitchFamily="18" charset="0"/>
              </a:rPr>
              <a:t>The people in the video footage move freely in the scenes. The size of the person also varies in different places.</a:t>
            </a:r>
          </a:p>
          <a:p>
            <a:pPr marL="457200" lvl="1" indent="-457200" algn="just">
              <a:buFont typeface="Arial" panose="020B0604020202020204" pitchFamily="34" charset="0"/>
              <a:buChar char="•"/>
              <a:defRPr/>
            </a:pPr>
            <a:endParaRPr lang="en-US" sz="2800" dirty="0">
              <a:effectLst/>
              <a:ea typeface="Times New Roman" panose="02020603050405020304" pitchFamily="18" charset="0"/>
              <a:cs typeface="Times New Roman" panose="02020603050405020304" pitchFamily="18" charset="0"/>
            </a:endParaRPr>
          </a:p>
          <a:p>
            <a:pPr marL="0" lvl="1" indent="0" algn="just">
              <a:buNone/>
              <a:defRPr/>
            </a:pPr>
            <a:endParaRPr lang="en-US" dirty="0"/>
          </a:p>
        </p:txBody>
      </p:sp>
      <p:sp>
        <p:nvSpPr>
          <p:cNvPr id="8" name="Content Placeholder 2">
            <a:extLst>
              <a:ext uri="{FF2B5EF4-FFF2-40B4-BE49-F238E27FC236}">
                <a16:creationId xmlns:a16="http://schemas.microsoft.com/office/drawing/2014/main" id="{90D39AA8-AE60-4C66-918B-DF1CA2957824}"/>
              </a:ext>
            </a:extLst>
          </p:cNvPr>
          <p:cNvSpPr txBox="1">
            <a:spLocks/>
          </p:cNvSpPr>
          <p:nvPr/>
        </p:nvSpPr>
        <p:spPr>
          <a:xfrm>
            <a:off x="304800" y="861218"/>
            <a:ext cx="8534400" cy="5287963"/>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285750" lvl="1" algn="just">
              <a:buFont typeface="Wingdings" panose="05000000000000000000" pitchFamily="2" charset="2"/>
              <a:buChar char="v"/>
              <a:defRPr/>
            </a:pPr>
            <a:endParaRPr lang="en-US" b="0" u="none" kern="0" dirty="0"/>
          </a:p>
        </p:txBody>
      </p:sp>
      <p:pic>
        <p:nvPicPr>
          <p:cNvPr id="10" name="Picture 9">
            <a:extLst>
              <a:ext uri="{FF2B5EF4-FFF2-40B4-BE49-F238E27FC236}">
                <a16:creationId xmlns:a16="http://schemas.microsoft.com/office/drawing/2014/main" id="{6885352A-3D5B-48BD-88F4-3676F71C4758}"/>
              </a:ext>
            </a:extLst>
          </p:cNvPr>
          <p:cNvPicPr>
            <a:picLocks noChangeAspect="1"/>
          </p:cNvPicPr>
          <p:nvPr/>
        </p:nvPicPr>
        <p:blipFill>
          <a:blip r:embed="rId2"/>
          <a:stretch>
            <a:fillRect/>
          </a:stretch>
        </p:blipFill>
        <p:spPr>
          <a:xfrm>
            <a:off x="2279704" y="127116"/>
            <a:ext cx="4584589" cy="646232"/>
          </a:xfrm>
          <a:prstGeom prst="rect">
            <a:avLst/>
          </a:prstGeom>
        </p:spPr>
      </p:pic>
      <p:pic>
        <p:nvPicPr>
          <p:cNvPr id="11" name="Picture 10">
            <a:extLst>
              <a:ext uri="{FF2B5EF4-FFF2-40B4-BE49-F238E27FC236}">
                <a16:creationId xmlns:a16="http://schemas.microsoft.com/office/drawing/2014/main" id="{084C869A-B92B-449F-B0E2-0FA82BEFCA35}"/>
              </a:ext>
            </a:extLst>
          </p:cNvPr>
          <p:cNvPicPr>
            <a:picLocks noChangeAspect="1"/>
          </p:cNvPicPr>
          <p:nvPr/>
        </p:nvPicPr>
        <p:blipFill>
          <a:blip r:embed="rId3"/>
          <a:stretch>
            <a:fillRect/>
          </a:stretch>
        </p:blipFill>
        <p:spPr>
          <a:xfrm>
            <a:off x="481226" y="824638"/>
            <a:ext cx="8181541" cy="36579"/>
          </a:xfrm>
          <a:prstGeom prst="rect">
            <a:avLst/>
          </a:prstGeom>
        </p:spPr>
      </p:pic>
      <p:pic>
        <p:nvPicPr>
          <p:cNvPr id="12" name="Picture 11">
            <a:extLst>
              <a:ext uri="{FF2B5EF4-FFF2-40B4-BE49-F238E27FC236}">
                <a16:creationId xmlns:a16="http://schemas.microsoft.com/office/drawing/2014/main" id="{2B1E8FE2-919B-41E7-8A68-034629C39C34}"/>
              </a:ext>
            </a:extLst>
          </p:cNvPr>
          <p:cNvPicPr>
            <a:picLocks noChangeAspect="1"/>
          </p:cNvPicPr>
          <p:nvPr/>
        </p:nvPicPr>
        <p:blipFill>
          <a:blip r:embed="rId4"/>
          <a:stretch>
            <a:fillRect/>
          </a:stretch>
        </p:blipFill>
        <p:spPr>
          <a:xfrm>
            <a:off x="481226" y="1139756"/>
            <a:ext cx="3886200" cy="2182133"/>
          </a:xfrm>
          <a:prstGeom prst="rect">
            <a:avLst/>
          </a:prstGeom>
        </p:spPr>
      </p:pic>
      <p:pic>
        <p:nvPicPr>
          <p:cNvPr id="13" name="Picture 12">
            <a:extLst>
              <a:ext uri="{FF2B5EF4-FFF2-40B4-BE49-F238E27FC236}">
                <a16:creationId xmlns:a16="http://schemas.microsoft.com/office/drawing/2014/main" id="{2A4EB454-A7CE-4941-8997-B6119ACBB9F6}"/>
              </a:ext>
            </a:extLst>
          </p:cNvPr>
          <p:cNvPicPr>
            <a:picLocks noChangeAspect="1"/>
          </p:cNvPicPr>
          <p:nvPr/>
        </p:nvPicPr>
        <p:blipFill>
          <a:blip r:embed="rId5"/>
          <a:stretch>
            <a:fillRect/>
          </a:stretch>
        </p:blipFill>
        <p:spPr>
          <a:xfrm>
            <a:off x="4776576" y="1139756"/>
            <a:ext cx="3872517" cy="2182133"/>
          </a:xfrm>
          <a:prstGeom prst="rect">
            <a:avLst/>
          </a:prstGeom>
        </p:spPr>
      </p:pic>
    </p:spTree>
    <p:extLst>
      <p:ext uri="{BB962C8B-B14F-4D97-AF65-F5344CB8AC3E}">
        <p14:creationId xmlns:p14="http://schemas.microsoft.com/office/powerpoint/2010/main" val="28983653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899" y="1234077"/>
            <a:ext cx="8229600" cy="4724400"/>
          </a:xfrm>
        </p:spPr>
        <p:txBody>
          <a:bodyPr>
            <a:normAutofit fontScale="92500" lnSpcReduction="10000"/>
          </a:bodyPr>
          <a:lstStyle/>
          <a:p>
            <a:pPr algn="just">
              <a:spcAft>
                <a:spcPts val="1000"/>
              </a:spcAft>
            </a:pPr>
            <a:r>
              <a:rPr lang="en-US" sz="2400" dirty="0">
                <a:effectLst/>
                <a:ea typeface="Times New Roman" panose="02020603050405020304" pitchFamily="18" charset="0"/>
                <a:cs typeface="Times New Roman" panose="02020603050405020304" pitchFamily="18" charset="0"/>
              </a:rPr>
              <a:t>Since the model only takes into account the human class (person); therefore, only a human-like object will be recognized by a previously trained model. </a:t>
            </a:r>
          </a:p>
          <a:p>
            <a:pPr algn="just">
              <a:spcAft>
                <a:spcPts val="1000"/>
              </a:spcAft>
            </a:pPr>
            <a:r>
              <a:rPr lang="en-US" sz="2400" dirty="0">
                <a:effectLst/>
                <a:ea typeface="Times New Roman" panose="02020603050405020304" pitchFamily="18" charset="0"/>
                <a:cs typeface="Times New Roman" panose="02020603050405020304" pitchFamily="18" charset="0"/>
              </a:rPr>
              <a:t>The pre-trained model performs well and recognizes the bounding boxes of people of different sizes with green rectangles. </a:t>
            </a:r>
          </a:p>
          <a:p>
            <a:pPr algn="just">
              <a:spcAft>
                <a:spcPts val="1000"/>
              </a:spcAft>
            </a:pPr>
            <a:r>
              <a:rPr lang="en-US" sz="2400" dirty="0">
                <a:effectLst/>
                <a:ea typeface="Times New Roman" panose="02020603050405020304" pitchFamily="18" charset="0"/>
                <a:cs typeface="Times New Roman" panose="02020603050405020304" pitchFamily="18" charset="0"/>
              </a:rPr>
              <a:t>In the example boxes from, people are marked with green rectangles because they meet a social distancing threshold. </a:t>
            </a:r>
          </a:p>
          <a:p>
            <a:pPr algn="just">
              <a:spcAft>
                <a:spcPts val="1000"/>
              </a:spcAft>
            </a:pPr>
            <a:r>
              <a:rPr lang="en-US" sz="2400" dirty="0">
                <a:effectLst/>
                <a:ea typeface="Times New Roman" panose="02020603050405020304" pitchFamily="18" charset="0"/>
                <a:cs typeface="Times New Roman" panose="02020603050405020304" pitchFamily="18" charset="0"/>
              </a:rPr>
              <a:t>The model has also been tested by multiple people, as shown by multiple people entering the scene </a:t>
            </a:r>
            <a:endParaRPr lang="en-IN" sz="2400" dirty="0">
              <a:effectLst/>
              <a:ea typeface="Calibri" panose="020F0502020204030204" pitchFamily="34" charset="0"/>
              <a:cs typeface="Times New Roman" panose="02020603050405020304" pitchFamily="18" charset="0"/>
            </a:endParaRPr>
          </a:p>
          <a:p>
            <a:pPr marL="285750" lvl="1" algn="just">
              <a:buFont typeface="Wingdings" panose="05000000000000000000" pitchFamily="2" charset="2"/>
              <a:buChar char="v"/>
              <a:defRPr/>
            </a:pPr>
            <a:endParaRPr lang="en-US" dirty="0"/>
          </a:p>
        </p:txBody>
      </p:sp>
      <p:sp>
        <p:nvSpPr>
          <p:cNvPr id="8" name="Content Placeholder 2">
            <a:extLst>
              <a:ext uri="{FF2B5EF4-FFF2-40B4-BE49-F238E27FC236}">
                <a16:creationId xmlns:a16="http://schemas.microsoft.com/office/drawing/2014/main" id="{90D39AA8-AE60-4C66-918B-DF1CA2957824}"/>
              </a:ext>
            </a:extLst>
          </p:cNvPr>
          <p:cNvSpPr txBox="1">
            <a:spLocks/>
          </p:cNvSpPr>
          <p:nvPr/>
        </p:nvSpPr>
        <p:spPr>
          <a:xfrm>
            <a:off x="76200" y="737176"/>
            <a:ext cx="8763000" cy="5412006"/>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285750" lvl="1" algn="just">
              <a:buFont typeface="Wingdings" panose="05000000000000000000" pitchFamily="2" charset="2"/>
              <a:buChar char="v"/>
              <a:defRPr/>
            </a:pPr>
            <a:endParaRPr lang="en-US" b="0" u="none" kern="0" dirty="0"/>
          </a:p>
        </p:txBody>
      </p:sp>
      <p:pic>
        <p:nvPicPr>
          <p:cNvPr id="5" name="Picture 4">
            <a:extLst>
              <a:ext uri="{FF2B5EF4-FFF2-40B4-BE49-F238E27FC236}">
                <a16:creationId xmlns:a16="http://schemas.microsoft.com/office/drawing/2014/main" id="{866818F5-314A-41A6-8657-F2BB8964856E}"/>
              </a:ext>
            </a:extLst>
          </p:cNvPr>
          <p:cNvPicPr>
            <a:picLocks noChangeAspect="1"/>
          </p:cNvPicPr>
          <p:nvPr/>
        </p:nvPicPr>
        <p:blipFill>
          <a:blip r:embed="rId2"/>
          <a:stretch>
            <a:fillRect/>
          </a:stretch>
        </p:blipFill>
        <p:spPr>
          <a:xfrm>
            <a:off x="2165405" y="187443"/>
            <a:ext cx="4584589" cy="646232"/>
          </a:xfrm>
          <a:prstGeom prst="rect">
            <a:avLst/>
          </a:prstGeom>
        </p:spPr>
      </p:pic>
      <p:pic>
        <p:nvPicPr>
          <p:cNvPr id="9" name="Picture 8">
            <a:extLst>
              <a:ext uri="{FF2B5EF4-FFF2-40B4-BE49-F238E27FC236}">
                <a16:creationId xmlns:a16="http://schemas.microsoft.com/office/drawing/2014/main" id="{A75CD50F-81CD-4F6D-A328-82D96745A4B0}"/>
              </a:ext>
            </a:extLst>
          </p:cNvPr>
          <p:cNvPicPr>
            <a:picLocks noChangeAspect="1"/>
          </p:cNvPicPr>
          <p:nvPr/>
        </p:nvPicPr>
        <p:blipFill>
          <a:blip r:embed="rId3"/>
          <a:stretch>
            <a:fillRect/>
          </a:stretch>
        </p:blipFill>
        <p:spPr>
          <a:xfrm>
            <a:off x="481229" y="944309"/>
            <a:ext cx="8181541" cy="36579"/>
          </a:xfrm>
          <a:prstGeom prst="rect">
            <a:avLst/>
          </a:prstGeom>
        </p:spPr>
      </p:pic>
    </p:spTree>
    <p:extLst>
      <p:ext uri="{BB962C8B-B14F-4D97-AF65-F5344CB8AC3E}">
        <p14:creationId xmlns:p14="http://schemas.microsoft.com/office/powerpoint/2010/main" val="310545032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9" name="Content Placeholder 8">
            <a:extLst>
              <a:ext uri="{FF2B5EF4-FFF2-40B4-BE49-F238E27FC236}">
                <a16:creationId xmlns:a16="http://schemas.microsoft.com/office/drawing/2014/main" id="{DB661D74-C21C-4F9D-9BCB-84A33BBD20B6}"/>
              </a:ext>
            </a:extLst>
          </p:cNvPr>
          <p:cNvGraphicFramePr>
            <a:graphicFrameLocks noGrp="1"/>
          </p:cNvGraphicFramePr>
          <p:nvPr>
            <p:ph idx="1"/>
            <p:extLst>
              <p:ext uri="{D42A27DB-BD31-4B8C-83A1-F6EECF244321}">
                <p14:modId xmlns:p14="http://schemas.microsoft.com/office/powerpoint/2010/main" val="2456673249"/>
              </p:ext>
            </p:extLst>
          </p:nvPr>
        </p:nvGraphicFramePr>
        <p:xfrm>
          <a:off x="457200" y="990600"/>
          <a:ext cx="8229600" cy="4724400"/>
        </p:xfrm>
        <a:graphic>
          <a:graphicData uri="http://schemas.openxmlformats.org/drawingml/2006/chart">
            <c:chart xmlns:c="http://schemas.openxmlformats.org/drawingml/2006/chart" xmlns:r="http://schemas.openxmlformats.org/officeDocument/2006/relationships" r:id="rId2"/>
          </a:graphicData>
        </a:graphic>
      </p:graphicFrame>
      <p:sp>
        <p:nvSpPr>
          <p:cNvPr id="8" name="Content Placeholder 2">
            <a:extLst>
              <a:ext uri="{FF2B5EF4-FFF2-40B4-BE49-F238E27FC236}">
                <a16:creationId xmlns:a16="http://schemas.microsoft.com/office/drawing/2014/main" id="{90D39AA8-AE60-4C66-918B-DF1CA2957824}"/>
              </a:ext>
            </a:extLst>
          </p:cNvPr>
          <p:cNvSpPr txBox="1">
            <a:spLocks/>
          </p:cNvSpPr>
          <p:nvPr/>
        </p:nvSpPr>
        <p:spPr>
          <a:xfrm>
            <a:off x="76200" y="737176"/>
            <a:ext cx="8763000" cy="5412006"/>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285750" lvl="1" algn="just">
              <a:buFont typeface="Wingdings" panose="05000000000000000000" pitchFamily="2" charset="2"/>
              <a:buChar char="v"/>
              <a:defRPr/>
            </a:pPr>
            <a:endParaRPr lang="en-US" b="0" u="none" kern="0" dirty="0"/>
          </a:p>
        </p:txBody>
      </p:sp>
      <p:sp>
        <p:nvSpPr>
          <p:cNvPr id="5" name="TextBox 4">
            <a:extLst>
              <a:ext uri="{FF2B5EF4-FFF2-40B4-BE49-F238E27FC236}">
                <a16:creationId xmlns:a16="http://schemas.microsoft.com/office/drawing/2014/main" id="{BCFF937F-B688-4504-9502-8BA57905EB58}"/>
              </a:ext>
            </a:extLst>
          </p:cNvPr>
          <p:cNvSpPr txBox="1"/>
          <p:nvPr/>
        </p:nvSpPr>
        <p:spPr>
          <a:xfrm>
            <a:off x="76200" y="5688714"/>
            <a:ext cx="8991600" cy="369332"/>
          </a:xfrm>
          <a:prstGeom prst="rect">
            <a:avLst/>
          </a:prstGeom>
          <a:noFill/>
        </p:spPr>
        <p:txBody>
          <a:bodyPr wrap="square" rtlCol="0">
            <a:spAutoFit/>
          </a:bodyPr>
          <a:lstStyle/>
          <a:p>
            <a:pPr algn="ctr"/>
            <a:r>
              <a:rPr lang="en-US" dirty="0"/>
              <a:t>Average Accuracy of Social Distance model is 94.5%</a:t>
            </a:r>
          </a:p>
        </p:txBody>
      </p:sp>
      <p:pic>
        <p:nvPicPr>
          <p:cNvPr id="3" name="Picture 2">
            <a:extLst>
              <a:ext uri="{FF2B5EF4-FFF2-40B4-BE49-F238E27FC236}">
                <a16:creationId xmlns:a16="http://schemas.microsoft.com/office/drawing/2014/main" id="{EC651CBD-A6FE-4753-A496-459500B0D6E0}"/>
              </a:ext>
            </a:extLst>
          </p:cNvPr>
          <p:cNvPicPr>
            <a:picLocks noChangeAspect="1"/>
          </p:cNvPicPr>
          <p:nvPr/>
        </p:nvPicPr>
        <p:blipFill>
          <a:blip r:embed="rId3"/>
          <a:stretch>
            <a:fillRect/>
          </a:stretch>
        </p:blipFill>
        <p:spPr>
          <a:xfrm>
            <a:off x="2279705" y="122944"/>
            <a:ext cx="4584589" cy="646232"/>
          </a:xfrm>
          <a:prstGeom prst="rect">
            <a:avLst/>
          </a:prstGeom>
        </p:spPr>
      </p:pic>
      <p:pic>
        <p:nvPicPr>
          <p:cNvPr id="10" name="Picture 9">
            <a:extLst>
              <a:ext uri="{FF2B5EF4-FFF2-40B4-BE49-F238E27FC236}">
                <a16:creationId xmlns:a16="http://schemas.microsoft.com/office/drawing/2014/main" id="{8367704B-1FF7-4C71-9C56-02899FF8C630}"/>
              </a:ext>
            </a:extLst>
          </p:cNvPr>
          <p:cNvPicPr>
            <a:picLocks noChangeAspect="1"/>
          </p:cNvPicPr>
          <p:nvPr/>
        </p:nvPicPr>
        <p:blipFill>
          <a:blip r:embed="rId4"/>
          <a:stretch>
            <a:fillRect/>
          </a:stretch>
        </p:blipFill>
        <p:spPr>
          <a:xfrm>
            <a:off x="481228" y="796454"/>
            <a:ext cx="8181541" cy="36579"/>
          </a:xfrm>
          <a:prstGeom prst="rect">
            <a:avLst/>
          </a:prstGeom>
        </p:spPr>
      </p:pic>
    </p:spTree>
    <p:extLst>
      <p:ext uri="{BB962C8B-B14F-4D97-AF65-F5344CB8AC3E}">
        <p14:creationId xmlns:p14="http://schemas.microsoft.com/office/powerpoint/2010/main" val="26176216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5289" y="1013618"/>
            <a:ext cx="8229600" cy="5135563"/>
          </a:xfrm>
        </p:spPr>
        <p:txBody>
          <a:bodyPr>
            <a:normAutofit fontScale="92500"/>
          </a:bodyPr>
          <a:lstStyle/>
          <a:p>
            <a:pPr marL="342900" lvl="1" indent="-342900" algn="just">
              <a:buFont typeface="Arial" panose="020B0604020202020204" pitchFamily="34" charset="0"/>
              <a:buChar char="•"/>
              <a:defRPr/>
            </a:pPr>
            <a:r>
              <a:rPr lang="en-US" sz="2400" dirty="0">
                <a:effectLst/>
                <a:ea typeface="Times New Roman" panose="02020603050405020304" pitchFamily="18" charset="0"/>
                <a:cs typeface="Times New Roman" panose="02020603050405020304" pitchFamily="18" charset="0"/>
              </a:rPr>
              <a:t>A methodology is proposed to detect social distancing through a deep learning model. </a:t>
            </a:r>
          </a:p>
          <a:p>
            <a:pPr marL="342900" lvl="1" indent="-342900" algn="just">
              <a:buFont typeface="Arial" panose="020B0604020202020204" pitchFamily="34" charset="0"/>
              <a:buChar char="•"/>
              <a:defRPr/>
            </a:pPr>
            <a:r>
              <a:rPr lang="en-US" sz="2400" dirty="0">
                <a:effectLst/>
                <a:ea typeface="Times New Roman" panose="02020603050405020304" pitchFamily="18" charset="0"/>
                <a:cs typeface="Times New Roman" panose="02020603050405020304" pitchFamily="18" charset="0"/>
              </a:rPr>
              <a:t>Computer vision can estimate the distance between people and any non-compliant pair of people shown with a red frame and line. </a:t>
            </a:r>
          </a:p>
          <a:p>
            <a:pPr marL="342900" lvl="1" indent="-342900" algn="just">
              <a:buFont typeface="Arial" panose="020B0604020202020204" pitchFamily="34" charset="0"/>
              <a:buChar char="•"/>
              <a:defRPr/>
            </a:pPr>
            <a:r>
              <a:rPr lang="en-US" sz="2400" dirty="0">
                <a:effectLst/>
                <a:ea typeface="Times New Roman" panose="02020603050405020304" pitchFamily="18" charset="0"/>
                <a:cs typeface="Times New Roman" panose="02020603050405020304" pitchFamily="18" charset="0"/>
              </a:rPr>
              <a:t>The results of the visualization showed that the proposed method can determine measures of social distancing between people that can be further developed for use in other environments such as the office, restaurant and school. </a:t>
            </a:r>
          </a:p>
          <a:p>
            <a:pPr marL="342900" lvl="1" indent="-342900" algn="just">
              <a:buFont typeface="Arial" panose="020B0604020202020204" pitchFamily="34" charset="0"/>
              <a:buChar char="•"/>
              <a:defRPr/>
            </a:pPr>
            <a:r>
              <a:rPr lang="en-US" sz="2400" dirty="0">
                <a:ea typeface="Times New Roman" panose="02020603050405020304" pitchFamily="18" charset="0"/>
                <a:cs typeface="Times New Roman" panose="02020603050405020304" pitchFamily="18" charset="0"/>
              </a:rPr>
              <a:t>T</a:t>
            </a:r>
            <a:r>
              <a:rPr lang="en-US" sz="2400" dirty="0">
                <a:effectLst/>
                <a:ea typeface="Times New Roman" panose="02020603050405020304" pitchFamily="18" charset="0"/>
                <a:cs typeface="Times New Roman" panose="02020603050405020304" pitchFamily="18" charset="0"/>
              </a:rPr>
              <a:t>he work can be further improved by optimizing the pedestrian detection algorithm</a:t>
            </a:r>
            <a:r>
              <a:rPr lang="en-US" sz="2400" dirty="0">
                <a:ea typeface="Times New Roman" panose="02020603050405020304" pitchFamily="18" charset="0"/>
                <a:cs typeface="Times New Roman" panose="02020603050405020304" pitchFamily="18" charset="0"/>
              </a:rPr>
              <a:t> </a:t>
            </a:r>
            <a:r>
              <a:rPr lang="en-US" sz="2400" dirty="0">
                <a:effectLst/>
                <a:ea typeface="Times New Roman" panose="02020603050405020304" pitchFamily="18" charset="0"/>
                <a:cs typeface="Times New Roman" panose="02020603050405020304" pitchFamily="18" charset="0"/>
              </a:rPr>
              <a:t>such as mask detection and body temperature detection</a:t>
            </a:r>
            <a:r>
              <a:rPr lang="en-US" sz="2400" dirty="0">
                <a:ea typeface="Times New Roman" panose="02020603050405020304" pitchFamily="18" charset="0"/>
                <a:cs typeface="Times New Roman" panose="02020603050405020304" pitchFamily="18" charset="0"/>
              </a:rPr>
              <a:t>.</a:t>
            </a:r>
            <a:endParaRPr lang="en-US" dirty="0"/>
          </a:p>
        </p:txBody>
      </p:sp>
      <p:sp>
        <p:nvSpPr>
          <p:cNvPr id="7" name="Text Box 3"/>
          <p:cNvSpPr txBox="1">
            <a:spLocks noChangeArrowheads="1"/>
          </p:cNvSpPr>
          <p:nvPr/>
        </p:nvSpPr>
        <p:spPr bwMode="auto">
          <a:xfrm>
            <a:off x="2209800" y="228600"/>
            <a:ext cx="4572000" cy="461665"/>
          </a:xfrm>
          <a:prstGeom prst="rect">
            <a:avLst/>
          </a:prstGeom>
          <a:ln w="9525" cap="flat" cmpd="sng" algn="ctr">
            <a:solidFill>
              <a:schemeClr val="accent2">
                <a:shade val="95000"/>
                <a:satMod val="105000"/>
              </a:schemeClr>
            </a:solidFill>
            <a:prstDash val="solid"/>
            <a:headEnd/>
            <a:tailEnd/>
          </a:ln>
        </p:spPr>
        <p:style>
          <a:lnRef idx="1">
            <a:schemeClr val="accent2"/>
          </a:lnRef>
          <a:fillRef idx="2">
            <a:schemeClr val="accent2"/>
          </a:fillRef>
          <a:effectRef idx="1">
            <a:schemeClr val="accent2"/>
          </a:effectRef>
          <a:fontRef idx="minor">
            <a:schemeClr val="dk1"/>
          </a:fontRef>
        </p:style>
        <p:txBody>
          <a:bodyPr>
            <a:spAutoFit/>
          </a:bodyPr>
          <a:lstStyle/>
          <a:p>
            <a:pPr algn="ctr">
              <a:buFont typeface="Arial" charset="0"/>
              <a:buNone/>
            </a:pPr>
            <a:r>
              <a:rPr lang="en-US" sz="2400" b="1" u="none" dirty="0">
                <a:solidFill>
                  <a:schemeClr val="bg1"/>
                </a:solidFill>
              </a:rPr>
              <a:t>CONCLUSION</a:t>
            </a:r>
            <a:endParaRPr lang="en-US" sz="2400" b="1" u="none" dirty="0">
              <a:solidFill>
                <a:schemeClr val="bg1"/>
              </a:solidFill>
              <a:latin typeface="Arial" pitchFamily="34" charset="0"/>
              <a:cs typeface="Arial" pitchFamily="34" charset="0"/>
            </a:endParaRPr>
          </a:p>
        </p:txBody>
      </p:sp>
      <p:sp>
        <p:nvSpPr>
          <p:cNvPr id="8" name="Content Placeholder 2">
            <a:extLst>
              <a:ext uri="{FF2B5EF4-FFF2-40B4-BE49-F238E27FC236}">
                <a16:creationId xmlns:a16="http://schemas.microsoft.com/office/drawing/2014/main" id="{90D39AA8-AE60-4C66-918B-DF1CA2957824}"/>
              </a:ext>
            </a:extLst>
          </p:cNvPr>
          <p:cNvSpPr txBox="1">
            <a:spLocks/>
          </p:cNvSpPr>
          <p:nvPr/>
        </p:nvSpPr>
        <p:spPr>
          <a:xfrm>
            <a:off x="304800" y="861218"/>
            <a:ext cx="8534400" cy="5287963"/>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285750" lvl="1" algn="just">
              <a:buFont typeface="Wingdings" panose="05000000000000000000" pitchFamily="2" charset="2"/>
              <a:buChar char="v"/>
              <a:defRPr/>
            </a:pPr>
            <a:endParaRPr lang="en-US" b="0" u="none" kern="0" dirty="0"/>
          </a:p>
        </p:txBody>
      </p:sp>
      <p:pic>
        <p:nvPicPr>
          <p:cNvPr id="5" name="Picture 4">
            <a:extLst>
              <a:ext uri="{FF2B5EF4-FFF2-40B4-BE49-F238E27FC236}">
                <a16:creationId xmlns:a16="http://schemas.microsoft.com/office/drawing/2014/main" id="{B6663040-9861-4B94-8E2A-0D7380058043}"/>
              </a:ext>
            </a:extLst>
          </p:cNvPr>
          <p:cNvPicPr>
            <a:picLocks noChangeAspect="1"/>
          </p:cNvPicPr>
          <p:nvPr/>
        </p:nvPicPr>
        <p:blipFill>
          <a:blip r:embed="rId2"/>
          <a:stretch>
            <a:fillRect/>
          </a:stretch>
        </p:blipFill>
        <p:spPr>
          <a:xfrm>
            <a:off x="479318" y="882550"/>
            <a:ext cx="8181541" cy="36579"/>
          </a:xfrm>
          <a:prstGeom prst="rect">
            <a:avLst/>
          </a:prstGeom>
        </p:spPr>
      </p:pic>
    </p:spTree>
    <p:extLst>
      <p:ext uri="{BB962C8B-B14F-4D97-AF65-F5344CB8AC3E}">
        <p14:creationId xmlns:p14="http://schemas.microsoft.com/office/powerpoint/2010/main" val="26715719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69A2F9-C32E-4B5A-A749-DA3B2539FFCD}"/>
              </a:ext>
            </a:extLst>
          </p:cNvPr>
          <p:cNvSpPr>
            <a:spLocks noGrp="1"/>
          </p:cNvSpPr>
          <p:nvPr>
            <p:ph idx="1"/>
          </p:nvPr>
        </p:nvSpPr>
        <p:spPr>
          <a:xfrm>
            <a:off x="449580" y="1066800"/>
            <a:ext cx="8244840" cy="5523522"/>
          </a:xfrm>
        </p:spPr>
        <p:txBody>
          <a:bodyPr>
            <a:normAutofit fontScale="47500" lnSpcReduction="20000"/>
          </a:bodyPr>
          <a:lstStyle/>
          <a:p>
            <a:pPr>
              <a:spcAft>
                <a:spcPts val="1000"/>
              </a:spcAft>
              <a:buFont typeface="Arial" panose="020B0604020202020204" pitchFamily="34" charset="0"/>
              <a:buChar char="•"/>
            </a:pPr>
            <a:r>
              <a:rPr lang="en-US" sz="2400" dirty="0">
                <a:effectLst/>
                <a:ea typeface="Times New Roman" panose="02020603050405020304" pitchFamily="18" charset="0"/>
                <a:cs typeface="Times New Roman" panose="02020603050405020304" pitchFamily="18" charset="0"/>
              </a:rPr>
              <a:t>Centers for Disease Control (CDC). Implementation of Mitigation Strategies for Communities with Local COVID-19 [Online]. Available at: </a:t>
            </a:r>
            <a:r>
              <a:rPr lang="en-US" sz="2400" dirty="0">
                <a:effectLst/>
                <a:ea typeface="Times New Roman" panose="02020603050405020304" pitchFamily="18" charset="0"/>
                <a:cs typeface="Times New Roman" panose="02020603050405020304" pitchFamily="18" charset="0"/>
                <a:hlinkClick r:id="rId2"/>
              </a:rPr>
              <a:t>https://www.who.int/emergencies/diseases/novel-coronavirus-2019</a:t>
            </a:r>
            <a:r>
              <a:rPr lang="en-US" sz="2400" dirty="0">
                <a:effectLst/>
                <a:ea typeface="Times New Roman" panose="02020603050405020304" pitchFamily="18" charset="0"/>
                <a:cs typeface="Times New Roman" panose="02020603050405020304" pitchFamily="18" charset="0"/>
              </a:rPr>
              <a:t> (Accessed 8 May 2020).</a:t>
            </a:r>
          </a:p>
          <a:p>
            <a:pPr>
              <a:spcAft>
                <a:spcPts val="1000"/>
              </a:spcAft>
              <a:buFont typeface="Arial" panose="020B0604020202020204" pitchFamily="34" charset="0"/>
              <a:buChar char="•"/>
            </a:pPr>
            <a:r>
              <a:rPr lang="en-US" sz="2400" dirty="0">
                <a:effectLst/>
                <a:ea typeface="Times New Roman" panose="02020603050405020304" pitchFamily="18" charset="0"/>
                <a:cs typeface="Times New Roman" panose="02020603050405020304" pitchFamily="18" charset="0"/>
              </a:rPr>
              <a:t>Centers for Disease Control (CDC). Implementation of Mitigation Strategies for Communities with Local COVID-19 Transmission [Online]. Available at https://www.cdc.gov/coronavirus/2019-ncov/downloads/community-mitigation-strategy.pdf (Accessed 8 May 2020).</a:t>
            </a:r>
          </a:p>
          <a:p>
            <a:pPr>
              <a:spcAft>
                <a:spcPts val="1000"/>
              </a:spcAft>
              <a:buFont typeface="Arial" panose="020B0604020202020204" pitchFamily="34" charset="0"/>
              <a:buChar char="•"/>
            </a:pPr>
            <a:r>
              <a:rPr lang="en-US" sz="2400" dirty="0">
                <a:effectLst/>
                <a:ea typeface="Times New Roman" panose="02020603050405020304" pitchFamily="18" charset="0"/>
                <a:cs typeface="Times New Roman" panose="02020603050405020304" pitchFamily="18" charset="0"/>
              </a:rPr>
              <a:t>Ministry of Health Malaysia (MOHM) Official Portal. COVID-19 (Guidelines) [Online]. Available at (Accessed 8 May 2020).</a:t>
            </a:r>
          </a:p>
          <a:p>
            <a:pPr>
              <a:spcAft>
                <a:spcPts val="1000"/>
              </a:spcAft>
              <a:buFont typeface="Arial" panose="020B0604020202020204" pitchFamily="34" charset="0"/>
              <a:buChar char="•"/>
            </a:pPr>
            <a:r>
              <a:rPr lang="en-US" sz="2400" dirty="0">
                <a:effectLst/>
                <a:ea typeface="Times New Roman" panose="02020603050405020304" pitchFamily="18" charset="0"/>
                <a:cs typeface="Times New Roman" panose="02020603050405020304" pitchFamily="18" charset="0"/>
              </a:rPr>
              <a:t>D.T. Nguyen, W. Li, P.O. </a:t>
            </a:r>
            <a:r>
              <a:rPr lang="en-US" sz="2400" dirty="0" err="1">
                <a:effectLst/>
                <a:ea typeface="Times New Roman" panose="02020603050405020304" pitchFamily="18" charset="0"/>
                <a:cs typeface="Times New Roman" panose="02020603050405020304" pitchFamily="18" charset="0"/>
              </a:rPr>
              <a:t>Ogunbona</a:t>
            </a:r>
            <a:r>
              <a:rPr lang="en-US" sz="2400" dirty="0">
                <a:effectLst/>
                <a:ea typeface="Times New Roman" panose="02020603050405020304" pitchFamily="18" charset="0"/>
                <a:cs typeface="Times New Roman" panose="02020603050405020304" pitchFamily="18" charset="0"/>
              </a:rPr>
              <a:t>, “Human detection from images and videos: A survey”, Pattern Recognition, 51:148-75, 2016.</a:t>
            </a:r>
          </a:p>
          <a:p>
            <a:pPr>
              <a:spcAft>
                <a:spcPts val="1000"/>
              </a:spcAft>
              <a:buFont typeface="Arial" panose="020B0604020202020204" pitchFamily="34" charset="0"/>
              <a:buChar char="•"/>
            </a:pPr>
            <a:r>
              <a:rPr lang="en-US" sz="2400" dirty="0">
                <a:effectLst/>
                <a:ea typeface="Times New Roman" panose="02020603050405020304" pitchFamily="18" charset="0"/>
                <a:cs typeface="Times New Roman" panose="02020603050405020304" pitchFamily="18" charset="0"/>
              </a:rPr>
              <a:t>A. </a:t>
            </a:r>
            <a:r>
              <a:rPr lang="en-US" sz="2400" dirty="0" err="1">
                <a:effectLst/>
                <a:ea typeface="Times New Roman" panose="02020603050405020304" pitchFamily="18" charset="0"/>
                <a:cs typeface="Times New Roman" panose="02020603050405020304" pitchFamily="18" charset="0"/>
              </a:rPr>
              <a:t>Krizhevsky</a:t>
            </a:r>
            <a:r>
              <a:rPr lang="en-US" sz="2400" dirty="0">
                <a:effectLst/>
                <a:ea typeface="Times New Roman" panose="02020603050405020304" pitchFamily="18" charset="0"/>
                <a:cs typeface="Times New Roman" panose="02020603050405020304" pitchFamily="18" charset="0"/>
              </a:rPr>
              <a:t>, I. </a:t>
            </a:r>
            <a:r>
              <a:rPr lang="en-US" sz="2400" dirty="0" err="1">
                <a:effectLst/>
                <a:ea typeface="Times New Roman" panose="02020603050405020304" pitchFamily="18" charset="0"/>
                <a:cs typeface="Times New Roman" panose="02020603050405020304" pitchFamily="18" charset="0"/>
              </a:rPr>
              <a:t>Sutskever</a:t>
            </a:r>
            <a:r>
              <a:rPr lang="en-US" sz="2400" dirty="0">
                <a:effectLst/>
                <a:ea typeface="Times New Roman" panose="02020603050405020304" pitchFamily="18" charset="0"/>
                <a:cs typeface="Times New Roman" panose="02020603050405020304" pitchFamily="18" charset="0"/>
              </a:rPr>
              <a:t>, G.E. Hinton, “Image net classification with deep convolutional neural networks”, In Advances in neural information processing systems, pp. 1097-1105, 2012.</a:t>
            </a:r>
          </a:p>
          <a:p>
            <a:pPr>
              <a:spcAft>
                <a:spcPts val="1000"/>
              </a:spcAft>
              <a:buFont typeface="Arial" panose="020B0604020202020204" pitchFamily="34" charset="0"/>
              <a:buChar char="•"/>
            </a:pPr>
            <a:r>
              <a:rPr lang="en-US" sz="2400" dirty="0">
                <a:effectLst/>
                <a:ea typeface="Times New Roman" panose="02020603050405020304" pitchFamily="18" charset="0"/>
                <a:cs typeface="Times New Roman" panose="02020603050405020304" pitchFamily="18" charset="0"/>
              </a:rPr>
              <a:t>R. </a:t>
            </a:r>
            <a:r>
              <a:rPr lang="en-US" sz="2400" dirty="0" err="1">
                <a:effectLst/>
                <a:ea typeface="Times New Roman" panose="02020603050405020304" pitchFamily="18" charset="0"/>
                <a:cs typeface="Times New Roman" panose="02020603050405020304" pitchFamily="18" charset="0"/>
              </a:rPr>
              <a:t>Girshick</a:t>
            </a:r>
            <a:r>
              <a:rPr lang="en-US" sz="2400" dirty="0">
                <a:effectLst/>
                <a:ea typeface="Times New Roman" panose="02020603050405020304" pitchFamily="18" charset="0"/>
                <a:cs typeface="Times New Roman" panose="02020603050405020304" pitchFamily="18" charset="0"/>
              </a:rPr>
              <a:t>, J. Donahue, T. Darrell, J. Malik. "Rich feature hierarchies for accurate object detection and semantic segmentation." In Proceedings of the IEEE conference on computer vision and pattern recognition, pp. 580-587. 2014.</a:t>
            </a:r>
          </a:p>
          <a:p>
            <a:pPr>
              <a:spcAft>
                <a:spcPts val="1000"/>
              </a:spcAft>
              <a:buFont typeface="Arial" panose="020B0604020202020204" pitchFamily="34" charset="0"/>
              <a:buChar char="•"/>
            </a:pPr>
            <a:r>
              <a:rPr lang="en-US" sz="2400" dirty="0">
                <a:effectLst/>
                <a:ea typeface="Times New Roman" panose="02020603050405020304" pitchFamily="18" charset="0"/>
                <a:cs typeface="Times New Roman" panose="02020603050405020304" pitchFamily="18" charset="0"/>
              </a:rPr>
              <a:t>J. Redmon, S. </a:t>
            </a:r>
            <a:r>
              <a:rPr lang="en-US" sz="2400" dirty="0" err="1">
                <a:effectLst/>
                <a:ea typeface="Times New Roman" panose="02020603050405020304" pitchFamily="18" charset="0"/>
                <a:cs typeface="Times New Roman" panose="02020603050405020304" pitchFamily="18" charset="0"/>
              </a:rPr>
              <a:t>Divvala</a:t>
            </a:r>
            <a:r>
              <a:rPr lang="en-US" sz="2400" dirty="0">
                <a:effectLst/>
                <a:ea typeface="Times New Roman" panose="02020603050405020304" pitchFamily="18" charset="0"/>
                <a:cs typeface="Times New Roman" panose="02020603050405020304" pitchFamily="18" charset="0"/>
              </a:rPr>
              <a:t>, R. </a:t>
            </a:r>
            <a:r>
              <a:rPr lang="en-US" sz="2400" dirty="0" err="1">
                <a:effectLst/>
                <a:ea typeface="Times New Roman" panose="02020603050405020304" pitchFamily="18" charset="0"/>
                <a:cs typeface="Times New Roman" panose="02020603050405020304" pitchFamily="18" charset="0"/>
              </a:rPr>
              <a:t>Girshick</a:t>
            </a:r>
            <a:r>
              <a:rPr lang="en-US" sz="2400" dirty="0">
                <a:effectLst/>
                <a:ea typeface="Times New Roman" panose="02020603050405020304" pitchFamily="18" charset="0"/>
                <a:cs typeface="Times New Roman" panose="02020603050405020304" pitchFamily="18" charset="0"/>
              </a:rPr>
              <a:t>, A. Farhadi, “You only look once: Unified, real-time object detection”, In Proceedings of the IEEE conference on computer vision and pattern recognition, pp. 779-788.2016.</a:t>
            </a:r>
          </a:p>
          <a:p>
            <a:pPr>
              <a:spcAft>
                <a:spcPts val="1000"/>
              </a:spcAft>
              <a:buFont typeface="Arial" panose="020B0604020202020204" pitchFamily="34" charset="0"/>
              <a:buChar char="•"/>
            </a:pPr>
            <a:r>
              <a:rPr lang="en-US" sz="2400" dirty="0">
                <a:effectLst/>
                <a:ea typeface="Times New Roman" panose="02020603050405020304" pitchFamily="18" charset="0"/>
                <a:cs typeface="Times New Roman" panose="02020603050405020304" pitchFamily="18" charset="0"/>
              </a:rPr>
              <a:t>Landing AI Creates an AI Tool to Help Customers Monitor Social Distancing in the Workplace [Online]. Available at: </a:t>
            </a:r>
            <a:r>
              <a:rPr lang="en-US" sz="2400" dirty="0">
                <a:effectLst/>
                <a:ea typeface="Times New Roman" panose="02020603050405020304" pitchFamily="18" charset="0"/>
                <a:cs typeface="Times New Roman" panose="02020603050405020304" pitchFamily="18" charset="0"/>
                <a:hlinkClick r:id="rId3"/>
              </a:rPr>
              <a:t>https://www.landing.ai/landing-ai-creates-an-ai-tool-to-help-customersmonitor-social-distancing-in-the-workplace</a:t>
            </a:r>
            <a:r>
              <a:rPr lang="en-US" sz="2400" dirty="0">
                <a:effectLst/>
                <a:ea typeface="Times New Roman" panose="02020603050405020304" pitchFamily="18" charset="0"/>
                <a:cs typeface="Times New Roman" panose="02020603050405020304" pitchFamily="18" charset="0"/>
              </a:rPr>
              <a:t> (Access on 4 May 2020).</a:t>
            </a:r>
          </a:p>
          <a:p>
            <a:pPr lvl="0">
              <a:spcAft>
                <a:spcPts val="1000"/>
              </a:spcAft>
              <a:buFont typeface="Arial" panose="020B0604020202020204" pitchFamily="34" charset="0"/>
              <a:buChar char="•"/>
            </a:pPr>
            <a:endParaRPr lang="en-IN" sz="2400" dirty="0">
              <a:effectLst/>
              <a:ea typeface="Calibri" panose="020F0502020204030204" pitchFamily="34" charset="0"/>
              <a:cs typeface="Times New Roman" panose="02020603050405020304" pitchFamily="18" charset="0"/>
            </a:endParaRPr>
          </a:p>
          <a:p>
            <a:endParaRPr lang="en-IN" dirty="0"/>
          </a:p>
        </p:txBody>
      </p:sp>
      <p:sp>
        <p:nvSpPr>
          <p:cNvPr id="7" name="Text Box 3">
            <a:extLst>
              <a:ext uri="{FF2B5EF4-FFF2-40B4-BE49-F238E27FC236}">
                <a16:creationId xmlns:a16="http://schemas.microsoft.com/office/drawing/2014/main" id="{D8A8DD28-A0E2-45A8-A14C-9F6A222CC72D}"/>
              </a:ext>
            </a:extLst>
          </p:cNvPr>
          <p:cNvSpPr txBox="1">
            <a:spLocks noChangeArrowheads="1"/>
          </p:cNvSpPr>
          <p:nvPr/>
        </p:nvSpPr>
        <p:spPr bwMode="auto">
          <a:xfrm>
            <a:off x="1790700" y="267678"/>
            <a:ext cx="5562600" cy="461665"/>
          </a:xfrm>
          <a:prstGeom prst="rect">
            <a:avLst/>
          </a:prstGeom>
          <a:ln w="9525" cap="flat" cmpd="sng" algn="ctr">
            <a:solidFill>
              <a:schemeClr val="accent2">
                <a:shade val="95000"/>
                <a:satMod val="105000"/>
              </a:schemeClr>
            </a:solidFill>
            <a:prstDash val="solid"/>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ctr">
              <a:buFont typeface="Arial" charset="0"/>
              <a:buNone/>
            </a:pPr>
            <a:r>
              <a:rPr lang="en-US" sz="2400" b="1" u="none" dirty="0">
                <a:solidFill>
                  <a:schemeClr val="bg1"/>
                </a:solidFill>
                <a:cs typeface="Arial" pitchFamily="34" charset="0"/>
              </a:rPr>
              <a:t>REFERENCES</a:t>
            </a:r>
          </a:p>
        </p:txBody>
      </p:sp>
      <p:pic>
        <p:nvPicPr>
          <p:cNvPr id="2" name="Picture 1">
            <a:extLst>
              <a:ext uri="{FF2B5EF4-FFF2-40B4-BE49-F238E27FC236}">
                <a16:creationId xmlns:a16="http://schemas.microsoft.com/office/drawing/2014/main" id="{77C39D8E-06FC-45B3-8A20-205662519D9F}"/>
              </a:ext>
            </a:extLst>
          </p:cNvPr>
          <p:cNvPicPr>
            <a:picLocks noChangeAspect="1"/>
          </p:cNvPicPr>
          <p:nvPr/>
        </p:nvPicPr>
        <p:blipFill>
          <a:blip r:embed="rId4"/>
          <a:stretch>
            <a:fillRect/>
          </a:stretch>
        </p:blipFill>
        <p:spPr>
          <a:xfrm>
            <a:off x="481229" y="914400"/>
            <a:ext cx="8181541" cy="36579"/>
          </a:xfrm>
          <a:prstGeom prst="rect">
            <a:avLst/>
          </a:prstGeom>
        </p:spPr>
      </p:pic>
    </p:spTree>
    <p:extLst>
      <p:ext uri="{BB962C8B-B14F-4D97-AF65-F5344CB8AC3E}">
        <p14:creationId xmlns:p14="http://schemas.microsoft.com/office/powerpoint/2010/main" val="24452689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69A2F9-C32E-4B5A-A749-DA3B2539FFCD}"/>
              </a:ext>
            </a:extLst>
          </p:cNvPr>
          <p:cNvSpPr>
            <a:spLocks noGrp="1"/>
          </p:cNvSpPr>
          <p:nvPr>
            <p:ph idx="1"/>
          </p:nvPr>
        </p:nvSpPr>
        <p:spPr>
          <a:xfrm>
            <a:off x="457200" y="1600200"/>
            <a:ext cx="8244840" cy="4525963"/>
          </a:xfrm>
        </p:spPr>
        <p:txBody>
          <a:bodyPr>
            <a:normAutofit/>
          </a:bodyPr>
          <a:lstStyle/>
          <a:p>
            <a:r>
              <a:rPr lang="en-US" sz="2200" b="1" dirty="0"/>
              <a:t>Strength</a:t>
            </a:r>
            <a:r>
              <a:rPr lang="en-US" sz="2200" dirty="0"/>
              <a:t> - Since non-maxima suppression is used the weak detections can be minimized. </a:t>
            </a:r>
          </a:p>
          <a:p>
            <a:r>
              <a:rPr lang="en-US" sz="2200" b="1" dirty="0"/>
              <a:t>Weakness</a:t>
            </a:r>
            <a:r>
              <a:rPr lang="en-US" sz="2200" dirty="0"/>
              <a:t> - Need of system resources is more and graphics card is required.</a:t>
            </a:r>
          </a:p>
          <a:p>
            <a:r>
              <a:rPr lang="en-US" sz="2200" b="1" dirty="0"/>
              <a:t>Opportunity</a:t>
            </a:r>
            <a:r>
              <a:rPr lang="en-US" sz="2200" dirty="0"/>
              <a:t> - This system can be deployed on the field for helping community against pandemic.</a:t>
            </a:r>
          </a:p>
          <a:p>
            <a:r>
              <a:rPr lang="en-US" sz="2200" b="1" dirty="0"/>
              <a:t>Challenge </a:t>
            </a:r>
            <a:r>
              <a:rPr lang="en-US" sz="2200" dirty="0"/>
              <a:t>- While using mobile camera there is slight delay in the feed.</a:t>
            </a:r>
            <a:endParaRPr lang="en-IN" sz="2200" dirty="0"/>
          </a:p>
        </p:txBody>
      </p:sp>
      <p:sp>
        <p:nvSpPr>
          <p:cNvPr id="7" name="Text Box 3">
            <a:extLst>
              <a:ext uri="{FF2B5EF4-FFF2-40B4-BE49-F238E27FC236}">
                <a16:creationId xmlns:a16="http://schemas.microsoft.com/office/drawing/2014/main" id="{D8A8DD28-A0E2-45A8-A14C-9F6A222CC72D}"/>
              </a:ext>
            </a:extLst>
          </p:cNvPr>
          <p:cNvSpPr txBox="1">
            <a:spLocks noChangeArrowheads="1"/>
          </p:cNvSpPr>
          <p:nvPr/>
        </p:nvSpPr>
        <p:spPr bwMode="auto">
          <a:xfrm>
            <a:off x="1841500" y="288833"/>
            <a:ext cx="5562600" cy="461665"/>
          </a:xfrm>
          <a:prstGeom prst="rect">
            <a:avLst/>
          </a:prstGeom>
          <a:ln w="9525" cap="flat" cmpd="sng" algn="ctr">
            <a:solidFill>
              <a:schemeClr val="accent2">
                <a:shade val="95000"/>
                <a:satMod val="105000"/>
              </a:schemeClr>
            </a:solidFill>
            <a:prstDash val="solid"/>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ctr">
              <a:buFont typeface="Arial" charset="0"/>
              <a:buNone/>
            </a:pPr>
            <a:r>
              <a:rPr lang="en-US" sz="2400" b="1" u="none" dirty="0">
                <a:solidFill>
                  <a:schemeClr val="bg1"/>
                </a:solidFill>
                <a:cs typeface="Arial" pitchFamily="34" charset="0"/>
              </a:rPr>
              <a:t>SWOC ANALYSIS</a:t>
            </a:r>
            <a:endParaRPr lang="en-US" sz="1800" b="1" u="none" dirty="0">
              <a:solidFill>
                <a:schemeClr val="bg1"/>
              </a:solidFill>
              <a:cs typeface="Arial" pitchFamily="34" charset="0"/>
            </a:endParaRPr>
          </a:p>
        </p:txBody>
      </p:sp>
      <p:pic>
        <p:nvPicPr>
          <p:cNvPr id="2" name="Picture 1">
            <a:extLst>
              <a:ext uri="{FF2B5EF4-FFF2-40B4-BE49-F238E27FC236}">
                <a16:creationId xmlns:a16="http://schemas.microsoft.com/office/drawing/2014/main" id="{094B623F-00EF-47DC-819B-D1EB045A3D7C}"/>
              </a:ext>
            </a:extLst>
          </p:cNvPr>
          <p:cNvPicPr>
            <a:picLocks noChangeAspect="1"/>
          </p:cNvPicPr>
          <p:nvPr/>
        </p:nvPicPr>
        <p:blipFill>
          <a:blip r:embed="rId2"/>
          <a:stretch>
            <a:fillRect/>
          </a:stretch>
        </p:blipFill>
        <p:spPr>
          <a:xfrm>
            <a:off x="536712" y="990600"/>
            <a:ext cx="8181541" cy="36579"/>
          </a:xfrm>
          <a:prstGeom prst="rect">
            <a:avLst/>
          </a:prstGeom>
        </p:spPr>
      </p:pic>
    </p:spTree>
    <p:extLst>
      <p:ext uri="{BB962C8B-B14F-4D97-AF65-F5344CB8AC3E}">
        <p14:creationId xmlns:p14="http://schemas.microsoft.com/office/powerpoint/2010/main" val="35586780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583FA0-4A64-47EF-BE54-426756BAA1D9}"/>
              </a:ext>
            </a:extLst>
          </p:cNvPr>
          <p:cNvPicPr>
            <a:picLocks noChangeAspect="1"/>
          </p:cNvPicPr>
          <p:nvPr/>
        </p:nvPicPr>
        <p:blipFill>
          <a:blip r:embed="rId2"/>
          <a:stretch>
            <a:fillRect/>
          </a:stretch>
        </p:blipFill>
        <p:spPr>
          <a:xfrm>
            <a:off x="1090612" y="1447800"/>
            <a:ext cx="6962775" cy="39624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 Box 3"/>
          <p:cNvSpPr txBox="1">
            <a:spLocks noGrp="1" noChangeArrowheads="1"/>
          </p:cNvSpPr>
          <p:nvPr>
            <p:ph type="title"/>
          </p:nvPr>
        </p:nvSpPr>
        <p:spPr bwMode="auto">
          <a:xfrm>
            <a:off x="2286000" y="224906"/>
            <a:ext cx="4572000" cy="424732"/>
          </a:xfr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defRPr/>
            </a:pPr>
            <a:r>
              <a:rPr lang="en-US" sz="2400" b="1" dirty="0">
                <a:cs typeface="Arial" pitchFamily="34" charset="0"/>
              </a:rPr>
              <a:t>PRESENTATION OUTLINE </a:t>
            </a:r>
          </a:p>
        </p:txBody>
      </p:sp>
      <p:sp>
        <p:nvSpPr>
          <p:cNvPr id="5126" name="TextBox 4"/>
          <p:cNvSpPr txBox="1">
            <a:spLocks noChangeArrowheads="1"/>
          </p:cNvSpPr>
          <p:nvPr/>
        </p:nvSpPr>
        <p:spPr bwMode="auto">
          <a:xfrm>
            <a:off x="228600" y="762000"/>
            <a:ext cx="6781800" cy="5993115"/>
          </a:xfrm>
          <a:prstGeom prst="rect">
            <a:avLst/>
          </a:prstGeom>
          <a:noFill/>
          <a:ln w="9525">
            <a:noFill/>
            <a:miter lim="800000"/>
            <a:headEnd/>
            <a:tailEnd/>
          </a:ln>
        </p:spPr>
        <p:txBody>
          <a:bodyPr>
            <a:spAutoFit/>
          </a:bodyPr>
          <a:lstStyle/>
          <a:p>
            <a:pPr marL="800100" lvl="1" indent="-342900">
              <a:lnSpc>
                <a:spcPts val="5200"/>
              </a:lnSpc>
              <a:buFont typeface="Wingdings" pitchFamily="2" charset="2"/>
              <a:buChar char="²"/>
            </a:pPr>
            <a:r>
              <a:rPr lang="en-US" sz="2200" b="0" u="none" dirty="0">
                <a:latin typeface="+mn-lt"/>
                <a:cs typeface="Arial" charset="0"/>
              </a:rPr>
              <a:t>Abstract</a:t>
            </a:r>
          </a:p>
          <a:p>
            <a:pPr marL="800100" lvl="1" indent="-342900">
              <a:lnSpc>
                <a:spcPts val="5200"/>
              </a:lnSpc>
              <a:buFont typeface="Wingdings" pitchFamily="2" charset="2"/>
              <a:buChar char="²"/>
            </a:pPr>
            <a:r>
              <a:rPr lang="en-US" sz="2200" b="0" u="none" dirty="0">
                <a:latin typeface="+mn-lt"/>
                <a:cs typeface="Arial" charset="0"/>
              </a:rPr>
              <a:t>Introduction</a:t>
            </a:r>
          </a:p>
          <a:p>
            <a:pPr marL="800100" lvl="1" indent="-342900">
              <a:lnSpc>
                <a:spcPts val="5200"/>
              </a:lnSpc>
              <a:buFont typeface="Wingdings" pitchFamily="2" charset="2"/>
              <a:buChar char="²"/>
            </a:pPr>
            <a:r>
              <a:rPr lang="en-US" sz="2200" dirty="0">
                <a:cs typeface="Arial" charset="0"/>
              </a:rPr>
              <a:t>Literature Review</a:t>
            </a:r>
            <a:endParaRPr lang="en-US" sz="2200" b="0" u="none" dirty="0">
              <a:latin typeface="+mn-lt"/>
              <a:cs typeface="Arial" charset="0"/>
            </a:endParaRPr>
          </a:p>
          <a:p>
            <a:pPr marL="800100" lvl="1" indent="-342900">
              <a:lnSpc>
                <a:spcPts val="5200"/>
              </a:lnSpc>
              <a:buFont typeface="Wingdings" pitchFamily="2" charset="2"/>
              <a:buChar char="²"/>
            </a:pPr>
            <a:r>
              <a:rPr lang="en-US" sz="2200" b="0" u="none" dirty="0">
                <a:latin typeface="+mn-lt"/>
                <a:cs typeface="Arial" charset="0"/>
              </a:rPr>
              <a:t>Methodology</a:t>
            </a:r>
          </a:p>
          <a:p>
            <a:pPr marL="800100" lvl="1" indent="-342900">
              <a:lnSpc>
                <a:spcPts val="5200"/>
              </a:lnSpc>
              <a:buFont typeface="Wingdings" pitchFamily="2" charset="2"/>
              <a:buChar char="²"/>
            </a:pPr>
            <a:r>
              <a:rPr lang="en-US" sz="2200" b="0" u="none" dirty="0">
                <a:latin typeface="+mn-lt"/>
                <a:cs typeface="Arial" charset="0"/>
              </a:rPr>
              <a:t>Implementation</a:t>
            </a:r>
          </a:p>
          <a:p>
            <a:pPr marL="800100" lvl="1" indent="-342900">
              <a:lnSpc>
                <a:spcPts val="5200"/>
              </a:lnSpc>
              <a:buFont typeface="Wingdings" pitchFamily="2" charset="2"/>
              <a:buChar char="²"/>
            </a:pPr>
            <a:r>
              <a:rPr lang="en-US" sz="2200" b="0" u="none" dirty="0">
                <a:latin typeface="+mn-lt"/>
                <a:cs typeface="Arial" charset="0"/>
              </a:rPr>
              <a:t>Result</a:t>
            </a:r>
          </a:p>
          <a:p>
            <a:pPr marL="800100" lvl="1" indent="-342900">
              <a:lnSpc>
                <a:spcPts val="5200"/>
              </a:lnSpc>
              <a:buFont typeface="Wingdings" pitchFamily="2" charset="2"/>
              <a:buChar char="²"/>
            </a:pPr>
            <a:r>
              <a:rPr lang="en-US" sz="2200" b="0" u="none" dirty="0">
                <a:latin typeface="+mn-lt"/>
                <a:cs typeface="Arial" charset="0"/>
              </a:rPr>
              <a:t>Conclusion</a:t>
            </a:r>
          </a:p>
          <a:p>
            <a:pPr marL="800100" lvl="1" indent="-342900">
              <a:lnSpc>
                <a:spcPts val="5200"/>
              </a:lnSpc>
              <a:buFont typeface="Wingdings" pitchFamily="2" charset="2"/>
              <a:buChar char="²"/>
            </a:pPr>
            <a:r>
              <a:rPr lang="en-US" sz="2200" dirty="0">
                <a:cs typeface="Arial" charset="0"/>
              </a:rPr>
              <a:t>References</a:t>
            </a:r>
          </a:p>
          <a:p>
            <a:pPr marL="800100" lvl="1" indent="-342900">
              <a:lnSpc>
                <a:spcPts val="5200"/>
              </a:lnSpc>
              <a:buFont typeface="Wingdings" pitchFamily="2" charset="2"/>
              <a:buChar char="²"/>
            </a:pPr>
            <a:r>
              <a:rPr lang="en-US" sz="2200" b="0" u="none" dirty="0">
                <a:latin typeface="+mn-lt"/>
                <a:cs typeface="Arial" charset="0"/>
              </a:rPr>
              <a:t>SWOC Analysis</a:t>
            </a:r>
          </a:p>
        </p:txBody>
      </p:sp>
      <p:sp>
        <p:nvSpPr>
          <p:cNvPr id="5127" name="Line 10"/>
          <p:cNvSpPr>
            <a:spLocks noChangeShapeType="1"/>
          </p:cNvSpPr>
          <p:nvPr/>
        </p:nvSpPr>
        <p:spPr bwMode="auto">
          <a:xfrm>
            <a:off x="495300" y="838200"/>
            <a:ext cx="8153400" cy="0"/>
          </a:xfrm>
          <a:prstGeom prst="line">
            <a:avLst/>
          </a:prstGeom>
          <a:noFill/>
          <a:ln w="34925" cmpd="tri">
            <a:solidFill>
              <a:srgbClr val="CC0000"/>
            </a:solidFill>
            <a:round/>
            <a:headEnd/>
            <a:tailEnd/>
          </a:ln>
        </p:spPr>
        <p:txBody>
          <a:bodyPr/>
          <a:lstStyle/>
          <a:p>
            <a:endParaRPr lang="en-IN"/>
          </a:p>
        </p:txBody>
      </p:sp>
      <p:pic>
        <p:nvPicPr>
          <p:cNvPr id="4" name="Picture 3">
            <a:extLst>
              <a:ext uri="{FF2B5EF4-FFF2-40B4-BE49-F238E27FC236}">
                <a16:creationId xmlns:a16="http://schemas.microsoft.com/office/drawing/2014/main" id="{7C379DD2-3F9D-4164-8D2F-A2C1B9DCB24E}"/>
              </a:ext>
            </a:extLst>
          </p:cNvPr>
          <p:cNvPicPr>
            <a:picLocks noChangeAspect="1"/>
          </p:cNvPicPr>
          <p:nvPr/>
        </p:nvPicPr>
        <p:blipFill>
          <a:blip r:embed="rId2"/>
          <a:stretch>
            <a:fillRect/>
          </a:stretch>
        </p:blipFill>
        <p:spPr>
          <a:xfrm>
            <a:off x="4191000" y="1663057"/>
            <a:ext cx="4190999" cy="419099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 Box 3"/>
          <p:cNvSpPr txBox="1">
            <a:spLocks noGrp="1" noChangeArrowheads="1"/>
          </p:cNvSpPr>
          <p:nvPr>
            <p:ph type="title"/>
          </p:nvPr>
        </p:nvSpPr>
        <p:spPr bwMode="auto">
          <a:xfrm>
            <a:off x="2336800" y="239591"/>
            <a:ext cx="4572000" cy="424732"/>
          </a:xfr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defRPr/>
            </a:pPr>
            <a:r>
              <a:rPr lang="en-US" sz="2400" b="1" dirty="0">
                <a:cs typeface="Arial" pitchFamily="34" charset="0"/>
              </a:rPr>
              <a:t>Abstract </a:t>
            </a:r>
          </a:p>
        </p:txBody>
      </p:sp>
      <p:sp>
        <p:nvSpPr>
          <p:cNvPr id="6150" name="TextBox 4"/>
          <p:cNvSpPr txBox="1">
            <a:spLocks noChangeArrowheads="1"/>
          </p:cNvSpPr>
          <p:nvPr/>
        </p:nvSpPr>
        <p:spPr bwMode="auto">
          <a:xfrm>
            <a:off x="381000" y="1143000"/>
            <a:ext cx="8153400" cy="4493538"/>
          </a:xfrm>
          <a:prstGeom prst="rect">
            <a:avLst/>
          </a:prstGeom>
          <a:noFill/>
          <a:ln w="9525">
            <a:noFill/>
            <a:miter lim="800000"/>
            <a:headEnd/>
            <a:tailEnd/>
          </a:ln>
        </p:spPr>
        <p:txBody>
          <a:bodyPr wrap="square">
            <a:spAutoFit/>
          </a:bodyPr>
          <a:lstStyle/>
          <a:p>
            <a:pPr marL="342900" lvl="0" indent="-342900" algn="just" rtl="0">
              <a:spcBef>
                <a:spcPts val="0"/>
              </a:spcBef>
              <a:spcAft>
                <a:spcPts val="0"/>
              </a:spcAft>
              <a:buFont typeface="Arial" panose="020B0604020202020204" pitchFamily="34" charset="0"/>
              <a:buChar char="•"/>
            </a:pPr>
            <a:r>
              <a:rPr lang="en-US" sz="2200" b="0" u="none" dirty="0">
                <a:latin typeface="+mn-lt"/>
                <a:cs typeface="Arial" panose="020B0604020202020204" pitchFamily="34" charset="0"/>
              </a:rPr>
              <a:t>To minimize the effects of the coronavirus pandemic, we provide a social distance detection system that uses deep learning techniques to measure distance between individuals. </a:t>
            </a:r>
          </a:p>
          <a:p>
            <a:pPr marL="342900" lvl="0" indent="-342900" algn="just" rtl="0">
              <a:spcBef>
                <a:spcPts val="0"/>
              </a:spcBef>
              <a:spcAft>
                <a:spcPts val="0"/>
              </a:spcAft>
              <a:buFont typeface="Arial" panose="020B0604020202020204" pitchFamily="34" charset="0"/>
              <a:buChar char="•"/>
            </a:pPr>
            <a:r>
              <a:rPr lang="en-US" sz="2200" b="0" u="none" dirty="0">
                <a:latin typeface="+mn-lt"/>
                <a:cs typeface="Arial" panose="020B0604020202020204" pitchFamily="34" charset="0"/>
              </a:rPr>
              <a:t>By analyzing video feed, detection techniques are intended to alert people to keep a safe distance from one another. A pre-trained open-source object detection model is applied for human detection, with the video as input. A pair of violators is displayed with a red frame. </a:t>
            </a:r>
          </a:p>
          <a:p>
            <a:pPr marL="342900" lvl="0" indent="-342900" algn="just" rtl="0">
              <a:spcBef>
                <a:spcPts val="0"/>
              </a:spcBef>
              <a:spcAft>
                <a:spcPts val="0"/>
              </a:spcAft>
              <a:buFont typeface="Arial" panose="020B0604020202020204" pitchFamily="34" charset="0"/>
              <a:buChar char="•"/>
            </a:pPr>
            <a:r>
              <a:rPr lang="en-US" sz="2200" b="0" u="none" dirty="0">
                <a:latin typeface="+mn-lt"/>
                <a:cs typeface="Arial" panose="020B0604020202020204" pitchFamily="34" charset="0"/>
              </a:rPr>
              <a:t>A video of people on the street is being used to validate the proposed strategy. The proposed method can be used to calculate the social distance between multiple individuals in a video.</a:t>
            </a:r>
          </a:p>
        </p:txBody>
      </p:sp>
      <p:sp>
        <p:nvSpPr>
          <p:cNvPr id="6151" name="Line 10"/>
          <p:cNvSpPr>
            <a:spLocks noChangeShapeType="1"/>
          </p:cNvSpPr>
          <p:nvPr/>
        </p:nvSpPr>
        <p:spPr bwMode="auto">
          <a:xfrm>
            <a:off x="457200" y="990600"/>
            <a:ext cx="8153400" cy="0"/>
          </a:xfrm>
          <a:prstGeom prst="line">
            <a:avLst/>
          </a:prstGeom>
          <a:noFill/>
          <a:ln w="34925" cmpd="tri">
            <a:solidFill>
              <a:srgbClr val="CC0000"/>
            </a:solidFill>
            <a:round/>
            <a:headEnd/>
            <a:tailEnd/>
          </a:ln>
        </p:spPr>
        <p:txBody>
          <a:bodyPr/>
          <a:lstStyle/>
          <a:p>
            <a:endParaRPr lang="en-IN"/>
          </a:p>
        </p:txBody>
      </p:sp>
    </p:spTree>
    <p:extLst>
      <p:ext uri="{BB962C8B-B14F-4D97-AF65-F5344CB8AC3E}">
        <p14:creationId xmlns:p14="http://schemas.microsoft.com/office/powerpoint/2010/main" val="421032489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 Box 3"/>
          <p:cNvSpPr txBox="1">
            <a:spLocks noGrp="1" noChangeArrowheads="1"/>
          </p:cNvSpPr>
          <p:nvPr>
            <p:ph type="title"/>
          </p:nvPr>
        </p:nvSpPr>
        <p:spPr bwMode="auto">
          <a:xfrm>
            <a:off x="2286000" y="228600"/>
            <a:ext cx="4572000" cy="424732"/>
          </a:xfr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defRPr/>
            </a:pPr>
            <a:r>
              <a:rPr lang="en-US" sz="2400" b="1" dirty="0">
                <a:cs typeface="Arial" pitchFamily="34" charset="0"/>
              </a:rPr>
              <a:t>INTRODUCTION</a:t>
            </a:r>
            <a:r>
              <a:rPr lang="en-US" sz="2400" b="1" dirty="0">
                <a:latin typeface="Arial" pitchFamily="34" charset="0"/>
                <a:cs typeface="Arial" pitchFamily="34" charset="0"/>
              </a:rPr>
              <a:t> </a:t>
            </a:r>
          </a:p>
        </p:txBody>
      </p:sp>
      <p:sp>
        <p:nvSpPr>
          <p:cNvPr id="6150" name="TextBox 4"/>
          <p:cNvSpPr txBox="1">
            <a:spLocks noChangeArrowheads="1"/>
          </p:cNvSpPr>
          <p:nvPr/>
        </p:nvSpPr>
        <p:spPr bwMode="auto">
          <a:xfrm>
            <a:off x="457200" y="1143000"/>
            <a:ext cx="8153400" cy="3785652"/>
          </a:xfrm>
          <a:prstGeom prst="rect">
            <a:avLst/>
          </a:prstGeom>
          <a:noFill/>
          <a:ln w="9525">
            <a:noFill/>
            <a:miter lim="800000"/>
            <a:headEnd/>
            <a:tailEnd/>
          </a:ln>
        </p:spPr>
        <p:txBody>
          <a:bodyPr wrap="square">
            <a:spAutoFit/>
          </a:bodyPr>
          <a:lstStyle/>
          <a:p>
            <a:pPr marL="342900" lvl="0" indent="-342900" algn="just" rtl="0">
              <a:spcBef>
                <a:spcPts val="0"/>
              </a:spcBef>
              <a:spcAft>
                <a:spcPts val="0"/>
              </a:spcAft>
              <a:buFont typeface="Arial" panose="020B0604020202020204" pitchFamily="34" charset="0"/>
              <a:buChar char="•"/>
            </a:pPr>
            <a:r>
              <a:rPr lang="en-US" sz="2200" b="0" u="none" dirty="0">
                <a:latin typeface="+mn-lt"/>
                <a:cs typeface="Arial" panose="020B0604020202020204" pitchFamily="34" charset="0"/>
              </a:rPr>
              <a:t>The chaotic world situation caused by the SARS-CoV2 virus (COVID-19 pandemic) has hampered many sectors of human activity, especially in activities that require physical interactions. Thus, requiring social restrictions for those sectors that are affected. </a:t>
            </a:r>
          </a:p>
          <a:p>
            <a:pPr marL="342900" lvl="0" indent="-342900" algn="just" rtl="0">
              <a:spcBef>
                <a:spcPts val="1200"/>
              </a:spcBef>
              <a:spcAft>
                <a:spcPts val="0"/>
              </a:spcAft>
              <a:buFont typeface="Arial" panose="020B0604020202020204" pitchFamily="34" charset="0"/>
              <a:buChar char="•"/>
            </a:pPr>
            <a:r>
              <a:rPr lang="en-US" sz="2200" b="0" u="none" dirty="0">
                <a:latin typeface="+mn-lt"/>
                <a:cs typeface="Arial" panose="020B0604020202020204" pitchFamily="34" charset="0"/>
              </a:rPr>
              <a:t>So, this presentation reports analysis of different proposed systems by studying different research papers. </a:t>
            </a:r>
          </a:p>
          <a:p>
            <a:pPr marL="342900" lvl="0" indent="-342900" algn="just" rtl="0">
              <a:spcBef>
                <a:spcPts val="1200"/>
              </a:spcBef>
              <a:spcAft>
                <a:spcPts val="1200"/>
              </a:spcAft>
              <a:buFont typeface="Arial" panose="020B0604020202020204" pitchFamily="34" charset="0"/>
              <a:buChar char="•"/>
            </a:pPr>
            <a:r>
              <a:rPr lang="en-US" sz="2200" b="0" u="none" dirty="0">
                <a:latin typeface="+mn-lt"/>
                <a:cs typeface="Arial" panose="020B0604020202020204" pitchFamily="34" charset="0"/>
              </a:rPr>
              <a:t>Different papers related to social distance detection and human counting systems have been studied and detailed analysis  is reported</a:t>
            </a:r>
          </a:p>
        </p:txBody>
      </p:sp>
      <p:sp>
        <p:nvSpPr>
          <p:cNvPr id="6151" name="Line 10"/>
          <p:cNvSpPr>
            <a:spLocks noChangeShapeType="1"/>
          </p:cNvSpPr>
          <p:nvPr/>
        </p:nvSpPr>
        <p:spPr bwMode="auto">
          <a:xfrm>
            <a:off x="457200" y="990600"/>
            <a:ext cx="8153400" cy="0"/>
          </a:xfrm>
          <a:prstGeom prst="line">
            <a:avLst/>
          </a:prstGeom>
          <a:noFill/>
          <a:ln w="34925" cmpd="tri">
            <a:solidFill>
              <a:srgbClr val="CC0000"/>
            </a:solidFill>
            <a:round/>
            <a:headEnd/>
            <a:tailEnd/>
          </a:ln>
        </p:spPr>
        <p:txBody>
          <a:bodyPr/>
          <a:lstStyle/>
          <a:p>
            <a:endParaRPr lang="en-IN"/>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93A37E2B-2EC7-421B-907C-4C419A0B6EE5}"/>
              </a:ext>
            </a:extLst>
          </p:cNvPr>
          <p:cNvGraphicFramePr>
            <a:graphicFrameLocks noGrp="1"/>
          </p:cNvGraphicFramePr>
          <p:nvPr>
            <p:ph idx="1"/>
            <p:extLst>
              <p:ext uri="{D42A27DB-BD31-4B8C-83A1-F6EECF244321}">
                <p14:modId xmlns:p14="http://schemas.microsoft.com/office/powerpoint/2010/main" val="3772904189"/>
              </p:ext>
            </p:extLst>
          </p:nvPr>
        </p:nvGraphicFramePr>
        <p:xfrm>
          <a:off x="152400" y="802806"/>
          <a:ext cx="8839200" cy="5498934"/>
        </p:xfrm>
        <a:graphic>
          <a:graphicData uri="http://schemas.openxmlformats.org/drawingml/2006/table">
            <a:tbl>
              <a:tblPr firstRow="1" bandRow="1">
                <a:tableStyleId>{5C22544A-7EE6-4342-B048-85BDC9FD1C3A}</a:tableStyleId>
              </a:tblPr>
              <a:tblGrid>
                <a:gridCol w="421864">
                  <a:extLst>
                    <a:ext uri="{9D8B030D-6E8A-4147-A177-3AD203B41FA5}">
                      <a16:colId xmlns:a16="http://schemas.microsoft.com/office/drawing/2014/main" val="3442034199"/>
                    </a:ext>
                  </a:extLst>
                </a:gridCol>
                <a:gridCol w="1263937">
                  <a:extLst>
                    <a:ext uri="{9D8B030D-6E8A-4147-A177-3AD203B41FA5}">
                      <a16:colId xmlns:a16="http://schemas.microsoft.com/office/drawing/2014/main" val="1688758397"/>
                    </a:ext>
                  </a:extLst>
                </a:gridCol>
                <a:gridCol w="1373263">
                  <a:extLst>
                    <a:ext uri="{9D8B030D-6E8A-4147-A177-3AD203B41FA5}">
                      <a16:colId xmlns:a16="http://schemas.microsoft.com/office/drawing/2014/main" val="3936019297"/>
                    </a:ext>
                  </a:extLst>
                </a:gridCol>
                <a:gridCol w="598536">
                  <a:extLst>
                    <a:ext uri="{9D8B030D-6E8A-4147-A177-3AD203B41FA5}">
                      <a16:colId xmlns:a16="http://schemas.microsoft.com/office/drawing/2014/main" val="2712786213"/>
                    </a:ext>
                  </a:extLst>
                </a:gridCol>
                <a:gridCol w="1143000">
                  <a:extLst>
                    <a:ext uri="{9D8B030D-6E8A-4147-A177-3AD203B41FA5}">
                      <a16:colId xmlns:a16="http://schemas.microsoft.com/office/drawing/2014/main" val="1817472334"/>
                    </a:ext>
                  </a:extLst>
                </a:gridCol>
                <a:gridCol w="1219200">
                  <a:extLst>
                    <a:ext uri="{9D8B030D-6E8A-4147-A177-3AD203B41FA5}">
                      <a16:colId xmlns:a16="http://schemas.microsoft.com/office/drawing/2014/main" val="1358891675"/>
                    </a:ext>
                  </a:extLst>
                </a:gridCol>
                <a:gridCol w="1371600">
                  <a:extLst>
                    <a:ext uri="{9D8B030D-6E8A-4147-A177-3AD203B41FA5}">
                      <a16:colId xmlns:a16="http://schemas.microsoft.com/office/drawing/2014/main" val="3742860748"/>
                    </a:ext>
                  </a:extLst>
                </a:gridCol>
                <a:gridCol w="1447800">
                  <a:extLst>
                    <a:ext uri="{9D8B030D-6E8A-4147-A177-3AD203B41FA5}">
                      <a16:colId xmlns:a16="http://schemas.microsoft.com/office/drawing/2014/main" val="3516364937"/>
                    </a:ext>
                  </a:extLst>
                </a:gridCol>
              </a:tblGrid>
              <a:tr h="215117">
                <a:tc>
                  <a:txBody>
                    <a:bodyPr/>
                    <a:lstStyle/>
                    <a:p>
                      <a:pPr algn="ctr">
                        <a:lnSpc>
                          <a:spcPct val="107000"/>
                        </a:lnSpc>
                        <a:spcAft>
                          <a:spcPts val="800"/>
                        </a:spcAft>
                      </a:pPr>
                      <a:r>
                        <a:rPr lang="en-IN" sz="1000" kern="1200" dirty="0">
                          <a:effectLst/>
                        </a:rPr>
                        <a:t>Sr no</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8826" marR="48826" marT="24413" marB="244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000" kern="1200" dirty="0">
                          <a:effectLst/>
                        </a:rPr>
                        <a:t>Authors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8826" marR="48826" marT="24413" marB="244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000" kern="1200" dirty="0">
                          <a:effectLst/>
                        </a:rPr>
                        <a:t>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8826" marR="48826" marT="24413" marB="244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000" kern="1200" dirty="0">
                          <a:effectLst/>
                        </a:rPr>
                        <a:t>Year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8826" marR="48826" marT="24413" marB="244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000" kern="1200" dirty="0">
                          <a:effectLst/>
                        </a:rPr>
                        <a:t>keyword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8826" marR="48826" marT="24413" marB="244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000" kern="1200" dirty="0">
                          <a:effectLst/>
                          <a:latin typeface="Calibri" panose="020F0502020204030204" pitchFamily="34" charset="0"/>
                          <a:ea typeface="Calibri" panose="020F0502020204030204" pitchFamily="34" charset="0"/>
                          <a:cs typeface="Times New Roman" panose="02020603050405020304" pitchFamily="18" charset="0"/>
                        </a:rPr>
                        <a:t>methodology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8826" marR="48826" marT="24413" marB="244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000" kern="1200" dirty="0">
                          <a:effectLst/>
                        </a:rPr>
                        <a:t>outcome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8826" marR="48826" marT="24413" marB="244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000" kern="1200" dirty="0">
                          <a:effectLst/>
                        </a:rPr>
                        <a:t>conclusion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8826" marR="48826" marT="24413" marB="244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2060725"/>
                  </a:ext>
                </a:extLst>
              </a:tr>
              <a:tr h="2842904">
                <a:tc>
                  <a:txBody>
                    <a:bodyPr/>
                    <a:lstStyle/>
                    <a:p>
                      <a:pPr algn="ct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1</a:t>
                      </a:r>
                    </a:p>
                  </a:txBody>
                  <a:tcPr marL="48826" marR="48826" marT="24413" marB="244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Muhammad </a:t>
                      </a:r>
                      <a:r>
                        <a:rPr lang="en-IN" sz="1100" dirty="0" err="1">
                          <a:effectLst/>
                          <a:latin typeface="Calibri" panose="020F0502020204030204" pitchFamily="34" charset="0"/>
                          <a:ea typeface="Calibri" panose="020F0502020204030204" pitchFamily="34" charset="0"/>
                          <a:cs typeface="Times New Roman" panose="02020603050405020304" pitchFamily="18" charset="0"/>
                        </a:rPr>
                        <a:t>Lanang</a:t>
                      </a: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r>
                        <a:rPr lang="en-IN" sz="1100" dirty="0" err="1">
                          <a:effectLst/>
                          <a:latin typeface="Calibri" panose="020F0502020204030204" pitchFamily="34" charset="0"/>
                          <a:ea typeface="Calibri" panose="020F0502020204030204" pitchFamily="34" charset="0"/>
                          <a:cs typeface="Times New Roman" panose="02020603050405020304" pitchFamily="18" charset="0"/>
                        </a:rPr>
                        <a:t>Afkaar</a:t>
                      </a: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r>
                        <a:rPr lang="fi-FI" sz="1100" dirty="0">
                          <a:effectLst/>
                          <a:latin typeface="Calibri" panose="020F0502020204030204" pitchFamily="34" charset="0"/>
                          <a:ea typeface="Calibri" panose="020F0502020204030204" pitchFamily="34" charset="0"/>
                          <a:cs typeface="Times New Roman" panose="02020603050405020304" pitchFamily="18" charset="0"/>
                        </a:rPr>
                        <a:t>Sulthan Muzakki Adytia</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8826" marR="48826" marT="24413" marB="244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 computer vision-based object detection and counting for COVID-19 protocol compliance: a case study of Jakarta</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8826" marR="48826" marT="24413" marB="244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2021</a:t>
                      </a:r>
                    </a:p>
                  </a:txBody>
                  <a:tcPr marL="48826" marR="48826" marT="24413" marB="244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Covid-19, Smart mobility</a:t>
                      </a:r>
                    </a:p>
                  </a:txBody>
                  <a:tcPr marL="48826" marR="48826" marT="24413" marB="244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28600" indent="-228600" algn="just">
                        <a:lnSpc>
                          <a:spcPct val="107000"/>
                        </a:lnSpc>
                        <a:spcAft>
                          <a:spcPts val="800"/>
                        </a:spcAft>
                        <a:buAutoNum type="alphaUcPeriod"/>
                      </a:pPr>
                      <a:r>
                        <a:rPr lang="en-IN" sz="1100" dirty="0">
                          <a:effectLst/>
                          <a:latin typeface="Calibri" panose="020F0502020204030204" pitchFamily="34" charset="0"/>
                          <a:ea typeface="Calibri" panose="020F0502020204030204" pitchFamily="34" charset="0"/>
                          <a:cs typeface="Times New Roman" panose="02020603050405020304" pitchFamily="18" charset="0"/>
                        </a:rPr>
                        <a:t>Python program</a:t>
                      </a:r>
                    </a:p>
                    <a:p>
                      <a:pPr marL="228600" indent="-228600" algn="just">
                        <a:lnSpc>
                          <a:spcPct val="107000"/>
                        </a:lnSpc>
                        <a:spcAft>
                          <a:spcPts val="800"/>
                        </a:spcAft>
                        <a:buAutoNum type="alphaUcPeriod"/>
                      </a:pPr>
                      <a:r>
                        <a:rPr lang="en-IN" sz="1100" dirty="0">
                          <a:effectLst/>
                          <a:latin typeface="Calibri" panose="020F0502020204030204" pitchFamily="34" charset="0"/>
                          <a:ea typeface="Calibri" panose="020F0502020204030204" pitchFamily="34" charset="0"/>
                          <a:cs typeface="Times New Roman" panose="02020603050405020304" pitchFamily="18" charset="0"/>
                        </a:rPr>
                        <a:t>Object counting </a:t>
                      </a:r>
                    </a:p>
                    <a:p>
                      <a:pPr marL="228600" indent="-228600" algn="just">
                        <a:lnSpc>
                          <a:spcPct val="107000"/>
                        </a:lnSpc>
                        <a:spcAft>
                          <a:spcPts val="800"/>
                        </a:spcAft>
                        <a:buAutoNum type="alphaUcPeriod"/>
                      </a:pPr>
                      <a:r>
                        <a:rPr lang="en-IN" sz="1100" dirty="0">
                          <a:effectLst/>
                          <a:latin typeface="Calibri" panose="020F0502020204030204" pitchFamily="34" charset="0"/>
                          <a:ea typeface="Calibri" panose="020F0502020204030204" pitchFamily="34" charset="0"/>
                          <a:cs typeface="Times New Roman" panose="02020603050405020304" pitchFamily="18" charset="0"/>
                        </a:rPr>
                        <a:t>Large scale social restriction violation detection</a:t>
                      </a:r>
                    </a:p>
                  </a:txBody>
                  <a:tcPr marL="48826" marR="48826" marT="24413" marB="244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The results of object counting and physical distancing are expected to be a guideline for public complaint by using several specific location. </a:t>
                      </a:r>
                    </a:p>
                  </a:txBody>
                  <a:tcPr marL="48826" marR="48826" marT="24413" marB="244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The proposed systems are </a:t>
                      </a:r>
                      <a:r>
                        <a:rPr lang="en-IN" sz="1100" dirty="0" err="1">
                          <a:effectLst/>
                          <a:latin typeface="Calibri" panose="020F0502020204030204" pitchFamily="34" charset="0"/>
                          <a:ea typeface="Calibri" panose="020F0502020204030204" pitchFamily="34" charset="0"/>
                          <a:cs typeface="Times New Roman" panose="02020603050405020304" pitchFamily="18" charset="0"/>
                        </a:rPr>
                        <a:t>Yolo</a:t>
                      </a:r>
                      <a:r>
                        <a:rPr lang="en-IN" sz="1100" dirty="0">
                          <a:effectLst/>
                          <a:latin typeface="Calibri" panose="020F0502020204030204" pitchFamily="34" charset="0"/>
                          <a:ea typeface="Calibri" panose="020F0502020204030204" pitchFamily="34" charset="0"/>
                          <a:cs typeface="Times New Roman" panose="02020603050405020304" pitchFamily="18" charset="0"/>
                        </a:rPr>
                        <a:t> and Mobile net SSD with 30% and 40% confidence are used. Such condition is not always accurate and can be different from what is happening in the field.</a:t>
                      </a:r>
                    </a:p>
                  </a:txBody>
                  <a:tcPr marL="48826" marR="48826" marT="24413" marB="244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5660177"/>
                  </a:ext>
                </a:extLst>
              </a:tr>
              <a:tr h="2440913">
                <a:tc>
                  <a:txBody>
                    <a:bodyPr/>
                    <a:lstStyle/>
                    <a:p>
                      <a:pPr algn="ct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2</a:t>
                      </a:r>
                    </a:p>
                  </a:txBody>
                  <a:tcPr marL="48826" marR="48826" marT="24413" marB="244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Yew Cheong , </a:t>
                      </a:r>
                      <a:r>
                        <a:rPr lang="en-IN" sz="1100" dirty="0" err="1">
                          <a:effectLst/>
                          <a:latin typeface="Calibri" panose="020F0502020204030204" pitchFamily="34" charset="0"/>
                          <a:ea typeface="Calibri" panose="020F0502020204030204" pitchFamily="34" charset="0"/>
                          <a:cs typeface="Times New Roman" panose="02020603050405020304" pitchFamily="18" charset="0"/>
                        </a:rPr>
                        <a:t>Mohd</a:t>
                      </a: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r>
                        <a:rPr lang="en-IN" sz="1100" dirty="0" err="1">
                          <a:effectLst/>
                          <a:latin typeface="Calibri" panose="020F0502020204030204" pitchFamily="34" charset="0"/>
                          <a:ea typeface="Calibri" panose="020F0502020204030204" pitchFamily="34" charset="0"/>
                          <a:cs typeface="Times New Roman" panose="02020603050405020304" pitchFamily="18" charset="0"/>
                        </a:rPr>
                        <a:t>Zafri</a:t>
                      </a: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r>
                        <a:rPr lang="en-IN" sz="1100" dirty="0" err="1">
                          <a:effectLst/>
                          <a:latin typeface="Calibri" panose="020F0502020204030204" pitchFamily="34" charset="0"/>
                          <a:ea typeface="Calibri" panose="020F0502020204030204" pitchFamily="34" charset="0"/>
                          <a:cs typeface="Times New Roman" panose="02020603050405020304" pitchFamily="18" charset="0"/>
                        </a:rPr>
                        <a:t>Baharuddin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8826" marR="48826" marT="24413" marB="244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Social Distancing Detection with Deep Learning Model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8826" marR="48826" marT="24413" marB="244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2020</a:t>
                      </a:r>
                    </a:p>
                  </a:txBody>
                  <a:tcPr marL="48826" marR="48826" marT="24413" marB="244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Social distancing, Pedestrian detection</a:t>
                      </a:r>
                    </a:p>
                  </a:txBody>
                  <a:tcPr marL="48826" marR="48826" marT="24413" marB="244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28600" indent="-228600" algn="just">
                        <a:lnSpc>
                          <a:spcPct val="107000"/>
                        </a:lnSpc>
                        <a:spcAft>
                          <a:spcPts val="800"/>
                        </a:spcAft>
                        <a:buAutoNum type="alphaUcPeriod"/>
                      </a:pPr>
                      <a:r>
                        <a:rPr lang="en-IN" sz="1100" dirty="0">
                          <a:effectLst/>
                          <a:latin typeface="Calibri" panose="020F0502020204030204" pitchFamily="34" charset="0"/>
                          <a:ea typeface="Calibri" panose="020F0502020204030204" pitchFamily="34" charset="0"/>
                          <a:cs typeface="Times New Roman" panose="02020603050405020304" pitchFamily="18" charset="0"/>
                        </a:rPr>
                        <a:t>Pedestrian detection</a:t>
                      </a:r>
                    </a:p>
                    <a:p>
                      <a:pPr marL="228600" indent="-228600" algn="just">
                        <a:lnSpc>
                          <a:spcPct val="107000"/>
                        </a:lnSpc>
                        <a:spcAft>
                          <a:spcPts val="800"/>
                        </a:spcAft>
                        <a:buAutoNum type="alphaUcPeriod"/>
                      </a:pPr>
                      <a:r>
                        <a:rPr lang="en-IN" sz="1100" dirty="0">
                          <a:effectLst/>
                          <a:latin typeface="Calibri" panose="020F0502020204030204" pitchFamily="34" charset="0"/>
                          <a:ea typeface="Calibri" panose="020F0502020204030204" pitchFamily="34" charset="0"/>
                          <a:cs typeface="Times New Roman" panose="02020603050405020304" pitchFamily="18" charset="0"/>
                        </a:rPr>
                        <a:t>Camera view calibration</a:t>
                      </a:r>
                    </a:p>
                    <a:p>
                      <a:pPr marL="228600" indent="-228600" algn="just">
                        <a:lnSpc>
                          <a:spcPct val="107000"/>
                        </a:lnSpc>
                        <a:spcAft>
                          <a:spcPts val="800"/>
                        </a:spcAft>
                        <a:buAutoNum type="alphaUcPeriod"/>
                      </a:pPr>
                      <a:r>
                        <a:rPr lang="en-IN" sz="1100" dirty="0">
                          <a:effectLst/>
                          <a:latin typeface="Calibri" panose="020F0502020204030204" pitchFamily="34" charset="0"/>
                          <a:ea typeface="Calibri" panose="020F0502020204030204" pitchFamily="34" charset="0"/>
                          <a:cs typeface="Times New Roman" panose="02020603050405020304" pitchFamily="18" charset="0"/>
                        </a:rPr>
                        <a:t>Distance measurement</a:t>
                      </a:r>
                    </a:p>
                  </a:txBody>
                  <a:tcPr marL="48826" marR="48826" marT="24413" marB="244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The proposed method was validated using a video showing pedestrian walking on a street.</a:t>
                      </a:r>
                    </a:p>
                  </a:txBody>
                  <a:tcPr marL="48826" marR="48826" marT="24413" marB="244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The proposed method is capable to determine the social distancing measures between people.</a:t>
                      </a:r>
                    </a:p>
                  </a:txBody>
                  <a:tcPr marL="48826" marR="48826" marT="24413" marB="244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12114274"/>
                  </a:ext>
                </a:extLst>
              </a:tr>
            </a:tbl>
          </a:graphicData>
        </a:graphic>
      </p:graphicFrame>
      <p:sp>
        <p:nvSpPr>
          <p:cNvPr id="9" name="Text Box 3">
            <a:extLst>
              <a:ext uri="{FF2B5EF4-FFF2-40B4-BE49-F238E27FC236}">
                <a16:creationId xmlns:a16="http://schemas.microsoft.com/office/drawing/2014/main" id="{FDD179EB-5F17-4F33-A4D1-DB9FDF433367}"/>
              </a:ext>
            </a:extLst>
          </p:cNvPr>
          <p:cNvSpPr txBox="1">
            <a:spLocks noChangeArrowheads="1"/>
          </p:cNvSpPr>
          <p:nvPr/>
        </p:nvSpPr>
        <p:spPr bwMode="auto">
          <a:xfrm>
            <a:off x="2286000" y="152400"/>
            <a:ext cx="4572000" cy="461963"/>
          </a:xfrm>
          <a:prstGeom prst="rect">
            <a:avLst/>
          </a:prstGeom>
          <a:ln w="9525" cap="flat" cmpd="sng" algn="ctr">
            <a:solidFill>
              <a:schemeClr val="accent2">
                <a:shade val="95000"/>
                <a:satMod val="105000"/>
              </a:schemeClr>
            </a:solidFill>
            <a:prstDash val="solid"/>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lvl1pPr algn="ctr" rtl="0" eaLnBrk="0" fontAlgn="base" hangingPunct="0">
              <a:spcBef>
                <a:spcPct val="0"/>
              </a:spcBef>
              <a:spcAft>
                <a:spcPct val="0"/>
              </a:spcAft>
              <a:defRPr sz="4400">
                <a:solidFill>
                  <a:schemeClr val="dk1"/>
                </a:solidFill>
                <a:latin typeface="+mn-lt"/>
                <a:ea typeface="+mn-ea"/>
                <a:cs typeface="+mn-cs"/>
              </a:defRPr>
            </a:lvl1pPr>
            <a:lvl2pPr algn="ctr" rtl="0" eaLnBrk="0" fontAlgn="base" hangingPunct="0">
              <a:spcBef>
                <a:spcPct val="0"/>
              </a:spcBef>
              <a:spcAft>
                <a:spcPct val="0"/>
              </a:spcAft>
              <a:defRPr sz="4400">
                <a:solidFill>
                  <a:schemeClr val="dk1"/>
                </a:solidFill>
                <a:latin typeface="+mn-lt"/>
                <a:ea typeface="+mn-ea"/>
                <a:cs typeface="+mn-cs"/>
              </a:defRPr>
            </a:lvl2pPr>
            <a:lvl3pPr algn="ctr" rtl="0" eaLnBrk="0" fontAlgn="base" hangingPunct="0">
              <a:spcBef>
                <a:spcPct val="0"/>
              </a:spcBef>
              <a:spcAft>
                <a:spcPct val="0"/>
              </a:spcAft>
              <a:defRPr sz="4400">
                <a:solidFill>
                  <a:schemeClr val="dk1"/>
                </a:solidFill>
                <a:latin typeface="+mn-lt"/>
                <a:ea typeface="+mn-ea"/>
                <a:cs typeface="+mn-cs"/>
              </a:defRPr>
            </a:lvl3pPr>
            <a:lvl4pPr algn="ctr" rtl="0" eaLnBrk="0" fontAlgn="base" hangingPunct="0">
              <a:spcBef>
                <a:spcPct val="0"/>
              </a:spcBef>
              <a:spcAft>
                <a:spcPct val="0"/>
              </a:spcAft>
              <a:defRPr sz="4400">
                <a:solidFill>
                  <a:schemeClr val="dk1"/>
                </a:solidFill>
                <a:latin typeface="+mn-lt"/>
                <a:ea typeface="+mn-ea"/>
                <a:cs typeface="+mn-cs"/>
              </a:defRPr>
            </a:lvl4pPr>
            <a:lvl5pPr algn="ctr" rtl="0" eaLnBrk="0" fontAlgn="base" hangingPunct="0">
              <a:spcBef>
                <a:spcPct val="0"/>
              </a:spcBef>
              <a:spcAft>
                <a:spcPct val="0"/>
              </a:spcAft>
              <a:defRPr sz="4400">
                <a:solidFill>
                  <a:schemeClr val="dk1"/>
                </a:solidFill>
                <a:latin typeface="+mn-lt"/>
                <a:ea typeface="+mn-ea"/>
                <a:cs typeface="+mn-cs"/>
              </a:defRPr>
            </a:lvl5pPr>
            <a:lvl6pPr marL="457200" algn="ctr" rtl="0" fontAlgn="base">
              <a:spcBef>
                <a:spcPct val="0"/>
              </a:spcBef>
              <a:spcAft>
                <a:spcPct val="0"/>
              </a:spcAft>
              <a:defRPr sz="4400">
                <a:solidFill>
                  <a:schemeClr val="dk1"/>
                </a:solidFill>
                <a:latin typeface="+mn-lt"/>
                <a:ea typeface="+mn-ea"/>
                <a:cs typeface="+mn-cs"/>
              </a:defRPr>
            </a:lvl6pPr>
            <a:lvl7pPr marL="914400" algn="ctr" rtl="0" fontAlgn="base">
              <a:spcBef>
                <a:spcPct val="0"/>
              </a:spcBef>
              <a:spcAft>
                <a:spcPct val="0"/>
              </a:spcAft>
              <a:defRPr sz="4400">
                <a:solidFill>
                  <a:schemeClr val="dk1"/>
                </a:solidFill>
                <a:latin typeface="+mn-lt"/>
                <a:ea typeface="+mn-ea"/>
                <a:cs typeface="+mn-cs"/>
              </a:defRPr>
            </a:lvl7pPr>
            <a:lvl8pPr marL="1371600" algn="ctr" rtl="0" fontAlgn="base">
              <a:spcBef>
                <a:spcPct val="0"/>
              </a:spcBef>
              <a:spcAft>
                <a:spcPct val="0"/>
              </a:spcAft>
              <a:defRPr sz="4400">
                <a:solidFill>
                  <a:schemeClr val="dk1"/>
                </a:solidFill>
                <a:latin typeface="+mn-lt"/>
                <a:ea typeface="+mn-ea"/>
                <a:cs typeface="+mn-cs"/>
              </a:defRPr>
            </a:lvl8pPr>
            <a:lvl9pPr marL="1828800" algn="ctr" rtl="0" fontAlgn="base">
              <a:spcBef>
                <a:spcPct val="0"/>
              </a:spcBef>
              <a:spcAft>
                <a:spcPct val="0"/>
              </a:spcAft>
              <a:defRPr sz="4400">
                <a:solidFill>
                  <a:schemeClr val="dk1"/>
                </a:solidFill>
                <a:latin typeface="+mn-lt"/>
                <a:ea typeface="+mn-ea"/>
                <a:cs typeface="+mn-cs"/>
              </a:defRPr>
            </a:lvl9pPr>
          </a:lstStyle>
          <a:p>
            <a:pPr>
              <a:defRPr/>
            </a:pPr>
            <a:r>
              <a:rPr lang="en-US" sz="2400" b="1" u="none" kern="0" dirty="0">
                <a:cs typeface="Arial" pitchFamily="34" charset="0"/>
              </a:rPr>
              <a:t>LITERATURE REVIEW</a:t>
            </a:r>
          </a:p>
        </p:txBody>
      </p:sp>
    </p:spTree>
    <p:extLst>
      <p:ext uri="{BB962C8B-B14F-4D97-AF65-F5344CB8AC3E}">
        <p14:creationId xmlns:p14="http://schemas.microsoft.com/office/powerpoint/2010/main" val="386944930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93A37E2B-2EC7-421B-907C-4C419A0B6EE5}"/>
              </a:ext>
            </a:extLst>
          </p:cNvPr>
          <p:cNvGraphicFramePr>
            <a:graphicFrameLocks noGrp="1"/>
          </p:cNvGraphicFramePr>
          <p:nvPr>
            <p:ph idx="1"/>
            <p:extLst>
              <p:ext uri="{D42A27DB-BD31-4B8C-83A1-F6EECF244321}">
                <p14:modId xmlns:p14="http://schemas.microsoft.com/office/powerpoint/2010/main" val="680749997"/>
              </p:ext>
            </p:extLst>
          </p:nvPr>
        </p:nvGraphicFramePr>
        <p:xfrm>
          <a:off x="152400" y="802806"/>
          <a:ext cx="8839200" cy="5521793"/>
        </p:xfrm>
        <a:graphic>
          <a:graphicData uri="http://schemas.openxmlformats.org/drawingml/2006/table">
            <a:tbl>
              <a:tblPr firstRow="1" bandRow="1">
                <a:tableStyleId>{5C22544A-7EE6-4342-B048-85BDC9FD1C3A}</a:tableStyleId>
              </a:tblPr>
              <a:tblGrid>
                <a:gridCol w="421864">
                  <a:extLst>
                    <a:ext uri="{9D8B030D-6E8A-4147-A177-3AD203B41FA5}">
                      <a16:colId xmlns:a16="http://schemas.microsoft.com/office/drawing/2014/main" val="3442034199"/>
                    </a:ext>
                  </a:extLst>
                </a:gridCol>
                <a:gridCol w="1263937">
                  <a:extLst>
                    <a:ext uri="{9D8B030D-6E8A-4147-A177-3AD203B41FA5}">
                      <a16:colId xmlns:a16="http://schemas.microsoft.com/office/drawing/2014/main" val="1688758397"/>
                    </a:ext>
                  </a:extLst>
                </a:gridCol>
                <a:gridCol w="1373263">
                  <a:extLst>
                    <a:ext uri="{9D8B030D-6E8A-4147-A177-3AD203B41FA5}">
                      <a16:colId xmlns:a16="http://schemas.microsoft.com/office/drawing/2014/main" val="3936019297"/>
                    </a:ext>
                  </a:extLst>
                </a:gridCol>
                <a:gridCol w="799891">
                  <a:extLst>
                    <a:ext uri="{9D8B030D-6E8A-4147-A177-3AD203B41FA5}">
                      <a16:colId xmlns:a16="http://schemas.microsoft.com/office/drawing/2014/main" val="2712786213"/>
                    </a:ext>
                  </a:extLst>
                </a:gridCol>
                <a:gridCol w="1142027">
                  <a:extLst>
                    <a:ext uri="{9D8B030D-6E8A-4147-A177-3AD203B41FA5}">
                      <a16:colId xmlns:a16="http://schemas.microsoft.com/office/drawing/2014/main" val="1817472334"/>
                    </a:ext>
                  </a:extLst>
                </a:gridCol>
                <a:gridCol w="1628418">
                  <a:extLst>
                    <a:ext uri="{9D8B030D-6E8A-4147-A177-3AD203B41FA5}">
                      <a16:colId xmlns:a16="http://schemas.microsoft.com/office/drawing/2014/main" val="1358891675"/>
                    </a:ext>
                  </a:extLst>
                </a:gridCol>
                <a:gridCol w="1243166">
                  <a:extLst>
                    <a:ext uri="{9D8B030D-6E8A-4147-A177-3AD203B41FA5}">
                      <a16:colId xmlns:a16="http://schemas.microsoft.com/office/drawing/2014/main" val="3742860748"/>
                    </a:ext>
                  </a:extLst>
                </a:gridCol>
                <a:gridCol w="966634">
                  <a:extLst>
                    <a:ext uri="{9D8B030D-6E8A-4147-A177-3AD203B41FA5}">
                      <a16:colId xmlns:a16="http://schemas.microsoft.com/office/drawing/2014/main" val="3516364937"/>
                    </a:ext>
                  </a:extLst>
                </a:gridCol>
              </a:tblGrid>
              <a:tr h="210033">
                <a:tc>
                  <a:txBody>
                    <a:bodyPr/>
                    <a:lstStyle/>
                    <a:p>
                      <a:pPr algn="ctr">
                        <a:lnSpc>
                          <a:spcPct val="107000"/>
                        </a:lnSpc>
                        <a:spcAft>
                          <a:spcPts val="800"/>
                        </a:spcAft>
                      </a:pPr>
                      <a:r>
                        <a:rPr lang="en-IN" sz="1000" kern="1200" dirty="0">
                          <a:effectLst/>
                        </a:rPr>
                        <a:t>Sr no</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8826" marR="48826" marT="24413" marB="244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000" kern="1200" dirty="0">
                          <a:effectLst/>
                        </a:rPr>
                        <a:t>Authors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8826" marR="48826" marT="24413" marB="244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000" kern="1200" dirty="0">
                          <a:effectLst/>
                        </a:rPr>
                        <a:t>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8826" marR="48826" marT="24413" marB="244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000" kern="1200" dirty="0">
                          <a:effectLst/>
                        </a:rPr>
                        <a:t>Year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8826" marR="48826" marT="24413" marB="244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000" kern="1200" dirty="0">
                          <a:effectLst/>
                        </a:rPr>
                        <a:t>keyword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8826" marR="48826" marT="24413" marB="244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000" kern="1200" dirty="0">
                          <a:effectLst/>
                          <a:latin typeface="Calibri" panose="020F0502020204030204" pitchFamily="34" charset="0"/>
                          <a:ea typeface="Calibri" panose="020F0502020204030204" pitchFamily="34" charset="0"/>
                          <a:cs typeface="Times New Roman" panose="02020603050405020304" pitchFamily="18" charset="0"/>
                        </a:rPr>
                        <a:t>methodology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8826" marR="48826" marT="24413" marB="244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000" kern="1200" dirty="0">
                          <a:effectLst/>
                        </a:rPr>
                        <a:t>outcome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8826" marR="48826" marT="24413" marB="244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000" kern="1200" dirty="0">
                          <a:effectLst/>
                        </a:rPr>
                        <a:t>conclusion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8826" marR="48826" marT="24413" marB="244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2060725"/>
                  </a:ext>
                </a:extLst>
              </a:tr>
              <a:tr h="2102972">
                <a:tc>
                  <a:txBody>
                    <a:bodyPr/>
                    <a:lstStyle/>
                    <a:p>
                      <a:pPr algn="ct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3</a:t>
                      </a:r>
                    </a:p>
                  </a:txBody>
                  <a:tcPr marL="48826" marR="48826" marT="24413" marB="244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Prof. B. </a:t>
                      </a:r>
                      <a:r>
                        <a:rPr lang="en-IN" sz="1100" dirty="0" err="1">
                          <a:effectLst/>
                          <a:latin typeface="Calibri" panose="020F0502020204030204" pitchFamily="34" charset="0"/>
                          <a:ea typeface="Calibri" panose="020F0502020204030204" pitchFamily="34" charset="0"/>
                          <a:cs typeface="Times New Roman" panose="02020603050405020304" pitchFamily="18" charset="0"/>
                        </a:rPr>
                        <a:t>Sathyabama</a:t>
                      </a:r>
                      <a:r>
                        <a:rPr lang="en-IN" sz="1100" dirty="0">
                          <a:effectLst/>
                          <a:latin typeface="Calibri" panose="020F0502020204030204" pitchFamily="34" charset="0"/>
                          <a:ea typeface="Calibri" panose="020F0502020204030204" pitchFamily="34" charset="0"/>
                          <a:cs typeface="Times New Roman" panose="02020603050405020304" pitchFamily="18" charset="0"/>
                        </a:rPr>
                        <a:t>, Ashutosh </a:t>
                      </a:r>
                      <a:r>
                        <a:rPr lang="en-IN" sz="1100" dirty="0" err="1">
                          <a:effectLst/>
                          <a:latin typeface="Calibri" panose="020F0502020204030204" pitchFamily="34" charset="0"/>
                          <a:ea typeface="Calibri" panose="020F0502020204030204" pitchFamily="34" charset="0"/>
                          <a:cs typeface="Times New Roman" panose="02020603050405020304" pitchFamily="18" charset="0"/>
                        </a:rPr>
                        <a:t>Devpura</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8826" marR="48826" marT="24413" marB="244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Monitoring Pandemic Precautionary Protocols using Real-time Surveillance and Artificial Intelligence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8826" marR="48826" marT="24413" marB="244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2020</a:t>
                      </a:r>
                    </a:p>
                  </a:txBody>
                  <a:tcPr marL="48826" marR="48826" marT="24413" marB="244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Face mask, Artificial intelligence, Tensor flow</a:t>
                      </a:r>
                    </a:p>
                  </a:txBody>
                  <a:tcPr marL="48826" marR="48826" marT="24413" marB="244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28600" indent="-228600" algn="just">
                        <a:lnSpc>
                          <a:spcPct val="107000"/>
                        </a:lnSpc>
                        <a:spcAft>
                          <a:spcPts val="800"/>
                        </a:spcAft>
                        <a:buAutoNum type="alphaUcPeriod"/>
                      </a:pPr>
                      <a:r>
                        <a:rPr lang="en-IN" sz="1100" dirty="0">
                          <a:effectLst/>
                          <a:latin typeface="Calibri" panose="020F0502020204030204" pitchFamily="34" charset="0"/>
                          <a:ea typeface="Calibri" panose="020F0502020204030204" pitchFamily="34" charset="0"/>
                          <a:cs typeface="Times New Roman" panose="02020603050405020304" pitchFamily="18" charset="0"/>
                        </a:rPr>
                        <a:t>Object detection in Tensor flow</a:t>
                      </a:r>
                    </a:p>
                    <a:p>
                      <a:pPr marL="228600" indent="-228600" algn="just">
                        <a:lnSpc>
                          <a:spcPct val="107000"/>
                        </a:lnSpc>
                        <a:spcAft>
                          <a:spcPts val="800"/>
                        </a:spcAft>
                        <a:buAutoNum type="alphaUcPeriod"/>
                      </a:pPr>
                      <a:r>
                        <a:rPr lang="en-IN" sz="1100" dirty="0">
                          <a:effectLst/>
                          <a:latin typeface="Calibri" panose="020F0502020204030204" pitchFamily="34" charset="0"/>
                          <a:ea typeface="Calibri" panose="020F0502020204030204" pitchFamily="34" charset="0"/>
                          <a:cs typeface="Times New Roman" panose="02020603050405020304" pitchFamily="18" charset="0"/>
                        </a:rPr>
                        <a:t>Implementation of social detecting</a:t>
                      </a:r>
                    </a:p>
                    <a:p>
                      <a:pPr marL="228600" indent="-228600" algn="just">
                        <a:lnSpc>
                          <a:spcPct val="107000"/>
                        </a:lnSpc>
                        <a:spcAft>
                          <a:spcPts val="800"/>
                        </a:spcAft>
                        <a:buAutoNum type="alphaUcPeriod"/>
                      </a:pPr>
                      <a:r>
                        <a:rPr lang="en-IN" sz="1100" dirty="0">
                          <a:effectLst/>
                          <a:latin typeface="Calibri" panose="020F0502020204030204" pitchFamily="34" charset="0"/>
                          <a:ea typeface="Calibri" panose="020F0502020204030204" pitchFamily="34" charset="0"/>
                          <a:cs typeface="Times New Roman" panose="02020603050405020304" pitchFamily="18" charset="0"/>
                        </a:rPr>
                        <a:t>Face mask detection</a:t>
                      </a:r>
                    </a:p>
                  </a:txBody>
                  <a:tcPr marL="48826" marR="48826" marT="24413" marB="244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For social distancing framework , The calibration of the model by simulating a 3-D depth factor based on the camera position and orientation gives better analysis</a:t>
                      </a:r>
                    </a:p>
                  </a:txBody>
                  <a:tcPr marL="48826" marR="48826" marT="24413" marB="244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The proposed framework can detect social spacing and face covering correctly</a:t>
                      </a:r>
                    </a:p>
                  </a:txBody>
                  <a:tcPr marL="48826" marR="48826" marT="24413" marB="244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5660177"/>
                  </a:ext>
                </a:extLst>
              </a:tr>
              <a:tr h="3208788">
                <a:tc>
                  <a:txBody>
                    <a:bodyPr/>
                    <a:lstStyle/>
                    <a:p>
                      <a:pPr algn="ctr">
                        <a:lnSpc>
                          <a:spcPct val="107000"/>
                        </a:lnSpc>
                        <a:spcAft>
                          <a:spcPts val="800"/>
                        </a:spcAft>
                      </a:pPr>
                      <a:r>
                        <a:rPr lang="en-IN" sz="1200" dirty="0">
                          <a:effectLst/>
                          <a:latin typeface="Calibri" panose="020F0502020204030204" pitchFamily="34" charset="0"/>
                          <a:ea typeface="Calibri" panose="020F0502020204030204" pitchFamily="34" charset="0"/>
                          <a:cs typeface="Times New Roman" panose="02020603050405020304" pitchFamily="18" charset="0"/>
                        </a:rPr>
                        <a:t>4</a:t>
                      </a:r>
                    </a:p>
                  </a:txBody>
                  <a:tcPr marL="58736" marR="58736" marT="29368" marB="293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200" dirty="0" err="1">
                          <a:effectLst/>
                          <a:latin typeface="Calibri" panose="020F0502020204030204" pitchFamily="34" charset="0"/>
                          <a:ea typeface="Calibri" panose="020F0502020204030204" pitchFamily="34" charset="0"/>
                          <a:cs typeface="Times New Roman" panose="02020603050405020304" pitchFamily="18" charset="0"/>
                        </a:rPr>
                        <a:t>Sheshang</a:t>
                      </a:r>
                      <a:r>
                        <a:rPr lang="en-IN" sz="1200" dirty="0">
                          <a:effectLst/>
                          <a:latin typeface="Calibri" panose="020F0502020204030204" pitchFamily="34" charset="0"/>
                          <a:ea typeface="Calibri" panose="020F0502020204030204" pitchFamily="34" charset="0"/>
                          <a:cs typeface="Times New Roman" panose="02020603050405020304" pitchFamily="18" charset="0"/>
                        </a:rPr>
                        <a:t> </a:t>
                      </a:r>
                      <a:r>
                        <a:rPr lang="en-IN" sz="1200" dirty="0" err="1">
                          <a:effectLst/>
                          <a:latin typeface="Calibri" panose="020F0502020204030204" pitchFamily="34" charset="0"/>
                          <a:ea typeface="Calibri" panose="020F0502020204030204" pitchFamily="34" charset="0"/>
                          <a:cs typeface="Times New Roman" panose="02020603050405020304" pitchFamily="18" charset="0"/>
                        </a:rPr>
                        <a:t>Degadwala</a:t>
                      </a:r>
                      <a:r>
                        <a:rPr lang="en-IN" sz="1200" dirty="0">
                          <a:effectLst/>
                          <a:latin typeface="Calibri" panose="020F0502020204030204" pitchFamily="34" charset="0"/>
                          <a:ea typeface="Calibri" panose="020F0502020204030204" pitchFamily="34" charset="0"/>
                          <a:cs typeface="Times New Roman" panose="02020603050405020304" pitchFamily="18" charset="0"/>
                        </a:rPr>
                        <a:t>, </a:t>
                      </a:r>
                      <a:r>
                        <a:rPr lang="en-IN" sz="1200" dirty="0" err="1">
                          <a:effectLst/>
                          <a:latin typeface="Calibri" panose="020F0502020204030204" pitchFamily="34" charset="0"/>
                          <a:ea typeface="Calibri" panose="020F0502020204030204" pitchFamily="34" charset="0"/>
                          <a:cs typeface="Times New Roman" panose="02020603050405020304" pitchFamily="18" charset="0"/>
                        </a:rPr>
                        <a:t>Dhairya</a:t>
                      </a:r>
                      <a:r>
                        <a:rPr lang="en-IN" sz="1200" dirty="0">
                          <a:effectLst/>
                          <a:latin typeface="Calibri" panose="020F0502020204030204" pitchFamily="34" charset="0"/>
                          <a:ea typeface="Calibri" panose="020F0502020204030204" pitchFamily="34" charset="0"/>
                          <a:cs typeface="Times New Roman" panose="02020603050405020304" pitchFamily="18" charset="0"/>
                        </a:rPr>
                        <a:t> Vyas</a:t>
                      </a:r>
                    </a:p>
                  </a:txBody>
                  <a:tcPr marL="58736" marR="58736" marT="29368" marB="293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Visual Social Distance Alert System Using Computer Vision &amp; Deep Learning</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8736" marR="58736" marT="29368" marB="293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200" dirty="0">
                          <a:effectLst/>
                          <a:latin typeface="Calibri" panose="020F0502020204030204" pitchFamily="34" charset="0"/>
                          <a:ea typeface="Calibri" panose="020F0502020204030204" pitchFamily="34" charset="0"/>
                          <a:cs typeface="Times New Roman" panose="02020603050405020304" pitchFamily="18" charset="0"/>
                        </a:rPr>
                        <a:t>2021</a:t>
                      </a:r>
                    </a:p>
                  </a:txBody>
                  <a:tcPr marL="58736" marR="58736" marT="29368" marB="293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200" dirty="0">
                          <a:effectLst/>
                          <a:latin typeface="Calibri" panose="020F0502020204030204" pitchFamily="34" charset="0"/>
                          <a:ea typeface="Calibri" panose="020F0502020204030204" pitchFamily="34" charset="0"/>
                          <a:cs typeface="Times New Roman" panose="02020603050405020304" pitchFamily="18" charset="0"/>
                        </a:rPr>
                        <a:t>Social distancing and image processing</a:t>
                      </a:r>
                    </a:p>
                  </a:txBody>
                  <a:tcPr marL="58736" marR="58736" marT="29368" marB="293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28600" indent="-228600" algn="just">
                        <a:lnSpc>
                          <a:spcPct val="107000"/>
                        </a:lnSpc>
                        <a:spcAft>
                          <a:spcPts val="800"/>
                        </a:spcAft>
                        <a:buAutoNum type="alphaUcPeriod"/>
                      </a:pPr>
                      <a:r>
                        <a:rPr lang="en-IN" sz="1200" dirty="0">
                          <a:effectLst/>
                          <a:latin typeface="Calibri" panose="020F0502020204030204" pitchFamily="34" charset="0"/>
                          <a:ea typeface="Calibri" panose="020F0502020204030204" pitchFamily="34" charset="0"/>
                          <a:cs typeface="Times New Roman" panose="02020603050405020304" pitchFamily="18" charset="0"/>
                        </a:rPr>
                        <a:t>Input frames</a:t>
                      </a:r>
                    </a:p>
                    <a:p>
                      <a:pPr marL="228600" indent="-228600" algn="just">
                        <a:lnSpc>
                          <a:spcPct val="107000"/>
                        </a:lnSpc>
                        <a:spcAft>
                          <a:spcPts val="800"/>
                        </a:spcAft>
                        <a:buAutoNum type="alphaUcPeriod"/>
                      </a:pPr>
                      <a:r>
                        <a:rPr lang="en-IN" sz="1200" dirty="0">
                          <a:effectLst/>
                          <a:latin typeface="Calibri" panose="020F0502020204030204" pitchFamily="34" charset="0"/>
                          <a:ea typeface="Calibri" panose="020F0502020204030204" pitchFamily="34" charset="0"/>
                          <a:cs typeface="Times New Roman" panose="02020603050405020304" pitchFamily="18" charset="0"/>
                        </a:rPr>
                        <a:t>Object detection and tracking</a:t>
                      </a:r>
                    </a:p>
                    <a:p>
                      <a:pPr marL="228600" indent="-228600" algn="just">
                        <a:lnSpc>
                          <a:spcPct val="107000"/>
                        </a:lnSpc>
                        <a:spcAft>
                          <a:spcPts val="800"/>
                        </a:spcAft>
                        <a:buAutoNum type="alphaUcPeriod"/>
                      </a:pPr>
                      <a:r>
                        <a:rPr lang="en-IN" sz="1200" dirty="0">
                          <a:effectLst/>
                          <a:latin typeface="Calibri" panose="020F0502020204030204" pitchFamily="34" charset="0"/>
                          <a:ea typeface="Calibri" panose="020F0502020204030204" pitchFamily="34" charset="0"/>
                          <a:cs typeface="Times New Roman" panose="02020603050405020304" pitchFamily="18" charset="0"/>
                        </a:rPr>
                        <a:t>Distance measure </a:t>
                      </a:r>
                    </a:p>
                    <a:p>
                      <a:pPr marL="228600" indent="-228600" algn="just">
                        <a:lnSpc>
                          <a:spcPct val="107000"/>
                        </a:lnSpc>
                        <a:spcAft>
                          <a:spcPts val="800"/>
                        </a:spcAft>
                        <a:buAutoNum type="alphaUcPeriod"/>
                      </a:pPr>
                      <a:r>
                        <a:rPr lang="en-IN" sz="1200" dirty="0">
                          <a:effectLst/>
                          <a:latin typeface="Calibri" panose="020F0502020204030204" pitchFamily="34" charset="0"/>
                          <a:ea typeface="Calibri" panose="020F0502020204030204" pitchFamily="34" charset="0"/>
                          <a:cs typeface="Times New Roman" panose="02020603050405020304" pitchFamily="18" charset="0"/>
                        </a:rPr>
                        <a:t>Alert system </a:t>
                      </a:r>
                    </a:p>
                  </a:txBody>
                  <a:tcPr marL="58736" marR="58736" marT="29368" marB="293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proposed research work will discuss about how video social distancing is related with past writing in social signal processing and show a way to investigate new computer vision techniques that can give an answer for such issue.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8736" marR="58736" marT="29368" marB="293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This paper is concluded with future moves that are identified with the viability of video social distancing frameworks, moral ramifications and future application situations.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8736" marR="58736" marT="29368" marB="293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12114274"/>
                  </a:ext>
                </a:extLst>
              </a:tr>
            </a:tbl>
          </a:graphicData>
        </a:graphic>
      </p:graphicFrame>
      <p:sp>
        <p:nvSpPr>
          <p:cNvPr id="9" name="Text Box 3">
            <a:extLst>
              <a:ext uri="{FF2B5EF4-FFF2-40B4-BE49-F238E27FC236}">
                <a16:creationId xmlns:a16="http://schemas.microsoft.com/office/drawing/2014/main" id="{FDD179EB-5F17-4F33-A4D1-DB9FDF433367}"/>
              </a:ext>
            </a:extLst>
          </p:cNvPr>
          <p:cNvSpPr txBox="1">
            <a:spLocks noChangeArrowheads="1"/>
          </p:cNvSpPr>
          <p:nvPr/>
        </p:nvSpPr>
        <p:spPr bwMode="auto">
          <a:xfrm>
            <a:off x="2286000" y="152400"/>
            <a:ext cx="4572000" cy="461963"/>
          </a:xfrm>
          <a:prstGeom prst="rect">
            <a:avLst/>
          </a:prstGeom>
          <a:ln w="9525" cap="flat" cmpd="sng" algn="ctr">
            <a:solidFill>
              <a:schemeClr val="accent2">
                <a:shade val="95000"/>
                <a:satMod val="105000"/>
              </a:schemeClr>
            </a:solidFill>
            <a:prstDash val="solid"/>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lvl1pPr algn="ctr" rtl="0" eaLnBrk="0" fontAlgn="base" hangingPunct="0">
              <a:spcBef>
                <a:spcPct val="0"/>
              </a:spcBef>
              <a:spcAft>
                <a:spcPct val="0"/>
              </a:spcAft>
              <a:defRPr sz="4400">
                <a:solidFill>
                  <a:schemeClr val="dk1"/>
                </a:solidFill>
                <a:latin typeface="+mn-lt"/>
                <a:ea typeface="+mn-ea"/>
                <a:cs typeface="+mn-cs"/>
              </a:defRPr>
            </a:lvl1pPr>
            <a:lvl2pPr algn="ctr" rtl="0" eaLnBrk="0" fontAlgn="base" hangingPunct="0">
              <a:spcBef>
                <a:spcPct val="0"/>
              </a:spcBef>
              <a:spcAft>
                <a:spcPct val="0"/>
              </a:spcAft>
              <a:defRPr sz="4400">
                <a:solidFill>
                  <a:schemeClr val="dk1"/>
                </a:solidFill>
                <a:latin typeface="+mn-lt"/>
                <a:ea typeface="+mn-ea"/>
                <a:cs typeface="+mn-cs"/>
              </a:defRPr>
            </a:lvl2pPr>
            <a:lvl3pPr algn="ctr" rtl="0" eaLnBrk="0" fontAlgn="base" hangingPunct="0">
              <a:spcBef>
                <a:spcPct val="0"/>
              </a:spcBef>
              <a:spcAft>
                <a:spcPct val="0"/>
              </a:spcAft>
              <a:defRPr sz="4400">
                <a:solidFill>
                  <a:schemeClr val="dk1"/>
                </a:solidFill>
                <a:latin typeface="+mn-lt"/>
                <a:ea typeface="+mn-ea"/>
                <a:cs typeface="+mn-cs"/>
              </a:defRPr>
            </a:lvl3pPr>
            <a:lvl4pPr algn="ctr" rtl="0" eaLnBrk="0" fontAlgn="base" hangingPunct="0">
              <a:spcBef>
                <a:spcPct val="0"/>
              </a:spcBef>
              <a:spcAft>
                <a:spcPct val="0"/>
              </a:spcAft>
              <a:defRPr sz="4400">
                <a:solidFill>
                  <a:schemeClr val="dk1"/>
                </a:solidFill>
                <a:latin typeface="+mn-lt"/>
                <a:ea typeface="+mn-ea"/>
                <a:cs typeface="+mn-cs"/>
              </a:defRPr>
            </a:lvl4pPr>
            <a:lvl5pPr algn="ctr" rtl="0" eaLnBrk="0" fontAlgn="base" hangingPunct="0">
              <a:spcBef>
                <a:spcPct val="0"/>
              </a:spcBef>
              <a:spcAft>
                <a:spcPct val="0"/>
              </a:spcAft>
              <a:defRPr sz="4400">
                <a:solidFill>
                  <a:schemeClr val="dk1"/>
                </a:solidFill>
                <a:latin typeface="+mn-lt"/>
                <a:ea typeface="+mn-ea"/>
                <a:cs typeface="+mn-cs"/>
              </a:defRPr>
            </a:lvl5pPr>
            <a:lvl6pPr marL="457200" algn="ctr" rtl="0" fontAlgn="base">
              <a:spcBef>
                <a:spcPct val="0"/>
              </a:spcBef>
              <a:spcAft>
                <a:spcPct val="0"/>
              </a:spcAft>
              <a:defRPr sz="4400">
                <a:solidFill>
                  <a:schemeClr val="dk1"/>
                </a:solidFill>
                <a:latin typeface="+mn-lt"/>
                <a:ea typeface="+mn-ea"/>
                <a:cs typeface="+mn-cs"/>
              </a:defRPr>
            </a:lvl6pPr>
            <a:lvl7pPr marL="914400" algn="ctr" rtl="0" fontAlgn="base">
              <a:spcBef>
                <a:spcPct val="0"/>
              </a:spcBef>
              <a:spcAft>
                <a:spcPct val="0"/>
              </a:spcAft>
              <a:defRPr sz="4400">
                <a:solidFill>
                  <a:schemeClr val="dk1"/>
                </a:solidFill>
                <a:latin typeface="+mn-lt"/>
                <a:ea typeface="+mn-ea"/>
                <a:cs typeface="+mn-cs"/>
              </a:defRPr>
            </a:lvl7pPr>
            <a:lvl8pPr marL="1371600" algn="ctr" rtl="0" fontAlgn="base">
              <a:spcBef>
                <a:spcPct val="0"/>
              </a:spcBef>
              <a:spcAft>
                <a:spcPct val="0"/>
              </a:spcAft>
              <a:defRPr sz="4400">
                <a:solidFill>
                  <a:schemeClr val="dk1"/>
                </a:solidFill>
                <a:latin typeface="+mn-lt"/>
                <a:ea typeface="+mn-ea"/>
                <a:cs typeface="+mn-cs"/>
              </a:defRPr>
            </a:lvl8pPr>
            <a:lvl9pPr marL="1828800" algn="ctr" rtl="0" fontAlgn="base">
              <a:spcBef>
                <a:spcPct val="0"/>
              </a:spcBef>
              <a:spcAft>
                <a:spcPct val="0"/>
              </a:spcAft>
              <a:defRPr sz="4400">
                <a:solidFill>
                  <a:schemeClr val="dk1"/>
                </a:solidFill>
                <a:latin typeface="+mn-lt"/>
                <a:ea typeface="+mn-ea"/>
                <a:cs typeface="+mn-cs"/>
              </a:defRPr>
            </a:lvl9pPr>
          </a:lstStyle>
          <a:p>
            <a:pPr>
              <a:defRPr/>
            </a:pPr>
            <a:r>
              <a:rPr lang="en-US" sz="2400" b="1" u="none" kern="0" dirty="0">
                <a:cs typeface="Arial" pitchFamily="34" charset="0"/>
              </a:rPr>
              <a:t>LITERATURE REVIEW</a:t>
            </a:r>
          </a:p>
        </p:txBody>
      </p:sp>
    </p:spTree>
    <p:extLst>
      <p:ext uri="{BB962C8B-B14F-4D97-AF65-F5344CB8AC3E}">
        <p14:creationId xmlns:p14="http://schemas.microsoft.com/office/powerpoint/2010/main" val="29684559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93A37E2B-2EC7-421B-907C-4C419A0B6EE5}"/>
              </a:ext>
            </a:extLst>
          </p:cNvPr>
          <p:cNvGraphicFramePr>
            <a:graphicFrameLocks noGrp="1"/>
          </p:cNvGraphicFramePr>
          <p:nvPr>
            <p:ph idx="1"/>
            <p:extLst>
              <p:ext uri="{D42A27DB-BD31-4B8C-83A1-F6EECF244321}">
                <p14:modId xmlns:p14="http://schemas.microsoft.com/office/powerpoint/2010/main" val="978825456"/>
              </p:ext>
            </p:extLst>
          </p:nvPr>
        </p:nvGraphicFramePr>
        <p:xfrm>
          <a:off x="152400" y="802806"/>
          <a:ext cx="8839200" cy="5498933"/>
        </p:xfrm>
        <a:graphic>
          <a:graphicData uri="http://schemas.openxmlformats.org/drawingml/2006/table">
            <a:tbl>
              <a:tblPr firstRow="1" bandRow="1">
                <a:tableStyleId>{5C22544A-7EE6-4342-B048-85BDC9FD1C3A}</a:tableStyleId>
              </a:tblPr>
              <a:tblGrid>
                <a:gridCol w="421864">
                  <a:extLst>
                    <a:ext uri="{9D8B030D-6E8A-4147-A177-3AD203B41FA5}">
                      <a16:colId xmlns:a16="http://schemas.microsoft.com/office/drawing/2014/main" val="3442034199"/>
                    </a:ext>
                  </a:extLst>
                </a:gridCol>
                <a:gridCol w="1263937">
                  <a:extLst>
                    <a:ext uri="{9D8B030D-6E8A-4147-A177-3AD203B41FA5}">
                      <a16:colId xmlns:a16="http://schemas.microsoft.com/office/drawing/2014/main" val="1688758397"/>
                    </a:ext>
                  </a:extLst>
                </a:gridCol>
                <a:gridCol w="1373263">
                  <a:extLst>
                    <a:ext uri="{9D8B030D-6E8A-4147-A177-3AD203B41FA5}">
                      <a16:colId xmlns:a16="http://schemas.microsoft.com/office/drawing/2014/main" val="3936019297"/>
                    </a:ext>
                  </a:extLst>
                </a:gridCol>
                <a:gridCol w="446136">
                  <a:extLst>
                    <a:ext uri="{9D8B030D-6E8A-4147-A177-3AD203B41FA5}">
                      <a16:colId xmlns:a16="http://schemas.microsoft.com/office/drawing/2014/main" val="2712786213"/>
                    </a:ext>
                  </a:extLst>
                </a:gridCol>
                <a:gridCol w="914400">
                  <a:extLst>
                    <a:ext uri="{9D8B030D-6E8A-4147-A177-3AD203B41FA5}">
                      <a16:colId xmlns:a16="http://schemas.microsoft.com/office/drawing/2014/main" val="1817472334"/>
                    </a:ext>
                  </a:extLst>
                </a:gridCol>
                <a:gridCol w="1676400">
                  <a:extLst>
                    <a:ext uri="{9D8B030D-6E8A-4147-A177-3AD203B41FA5}">
                      <a16:colId xmlns:a16="http://schemas.microsoft.com/office/drawing/2014/main" val="1358891675"/>
                    </a:ext>
                  </a:extLst>
                </a:gridCol>
                <a:gridCol w="1219200">
                  <a:extLst>
                    <a:ext uri="{9D8B030D-6E8A-4147-A177-3AD203B41FA5}">
                      <a16:colId xmlns:a16="http://schemas.microsoft.com/office/drawing/2014/main" val="3742860748"/>
                    </a:ext>
                  </a:extLst>
                </a:gridCol>
                <a:gridCol w="1524000">
                  <a:extLst>
                    <a:ext uri="{9D8B030D-6E8A-4147-A177-3AD203B41FA5}">
                      <a16:colId xmlns:a16="http://schemas.microsoft.com/office/drawing/2014/main" val="3516364937"/>
                    </a:ext>
                  </a:extLst>
                </a:gridCol>
              </a:tblGrid>
              <a:tr h="227874">
                <a:tc>
                  <a:txBody>
                    <a:bodyPr/>
                    <a:lstStyle/>
                    <a:p>
                      <a:pPr algn="ctr">
                        <a:lnSpc>
                          <a:spcPct val="107000"/>
                        </a:lnSpc>
                        <a:spcAft>
                          <a:spcPts val="800"/>
                        </a:spcAft>
                      </a:pPr>
                      <a:r>
                        <a:rPr lang="en-IN" sz="1000" kern="1200" dirty="0">
                          <a:effectLst/>
                        </a:rPr>
                        <a:t>Sr no</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8826" marR="48826" marT="24413" marB="244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000" kern="1200" dirty="0">
                          <a:effectLst/>
                        </a:rPr>
                        <a:t>Authors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8826" marR="48826" marT="24413" marB="244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000" kern="1200" dirty="0">
                          <a:effectLst/>
                        </a:rPr>
                        <a:t>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8826" marR="48826" marT="24413" marB="244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000" kern="1200" dirty="0">
                          <a:effectLst/>
                        </a:rPr>
                        <a:t>Year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8826" marR="48826" marT="24413" marB="244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000" kern="1200" dirty="0">
                          <a:effectLst/>
                        </a:rPr>
                        <a:t>keyword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8826" marR="48826" marT="24413" marB="244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000" kern="1200" dirty="0">
                          <a:effectLst/>
                          <a:latin typeface="Calibri" panose="020F0502020204030204" pitchFamily="34" charset="0"/>
                          <a:ea typeface="Calibri" panose="020F0502020204030204" pitchFamily="34" charset="0"/>
                          <a:cs typeface="Times New Roman" panose="02020603050405020304" pitchFamily="18" charset="0"/>
                        </a:rPr>
                        <a:t>methodology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8826" marR="48826" marT="24413" marB="244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000" kern="1200" dirty="0">
                          <a:effectLst/>
                        </a:rPr>
                        <a:t>outcome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8826" marR="48826" marT="24413" marB="244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000" kern="1200" dirty="0">
                          <a:effectLst/>
                        </a:rPr>
                        <a:t>conclusion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8826" marR="48826" marT="24413" marB="244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2060725"/>
                  </a:ext>
                </a:extLst>
              </a:tr>
              <a:tr h="1560012">
                <a:tc>
                  <a:txBody>
                    <a:bodyPr/>
                    <a:lstStyle/>
                    <a:p>
                      <a:pPr algn="ctr">
                        <a:lnSpc>
                          <a:spcPct val="107000"/>
                        </a:lnSpc>
                        <a:spcAft>
                          <a:spcPts val="800"/>
                        </a:spcAft>
                      </a:pPr>
                      <a:r>
                        <a:rPr lang="en-IN" sz="1200" dirty="0">
                          <a:effectLst/>
                          <a:latin typeface="Calibri" panose="020F0502020204030204" pitchFamily="34" charset="0"/>
                          <a:ea typeface="Calibri" panose="020F0502020204030204" pitchFamily="34" charset="0"/>
                          <a:cs typeface="Times New Roman" panose="02020603050405020304" pitchFamily="18" charset="0"/>
                        </a:rPr>
                        <a:t>5</a:t>
                      </a:r>
                    </a:p>
                  </a:txBody>
                  <a:tcPr marL="58736" marR="58736" marT="29368" marB="293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200" dirty="0" err="1">
                          <a:effectLst/>
                          <a:latin typeface="Calibri" panose="020F0502020204030204" pitchFamily="34" charset="0"/>
                          <a:ea typeface="Calibri" panose="020F0502020204030204" pitchFamily="34" charset="0"/>
                          <a:cs typeface="Times New Roman" panose="02020603050405020304" pitchFamily="18" charset="0"/>
                        </a:rPr>
                        <a:t>Jingchen</a:t>
                      </a:r>
                      <a:r>
                        <a:rPr lang="en-IN" sz="1200" dirty="0">
                          <a:effectLst/>
                          <a:latin typeface="Calibri" panose="020F0502020204030204" pitchFamily="34" charset="0"/>
                          <a:ea typeface="Calibri" panose="020F0502020204030204" pitchFamily="34" charset="0"/>
                          <a:cs typeface="Times New Roman" panose="02020603050405020304" pitchFamily="18" charset="0"/>
                        </a:rPr>
                        <a:t> Qin, Ning Xu</a:t>
                      </a:r>
                    </a:p>
                  </a:txBody>
                  <a:tcPr marL="58736" marR="58736" marT="29368" marB="293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Research and implementation of social distancing monitoring technology based on SSD</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8736" marR="58736" marT="29368" marB="293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200" dirty="0">
                          <a:effectLst/>
                          <a:latin typeface="Calibri" panose="020F0502020204030204" pitchFamily="34" charset="0"/>
                          <a:ea typeface="Calibri" panose="020F0502020204030204" pitchFamily="34" charset="0"/>
                          <a:cs typeface="Times New Roman" panose="02020603050405020304" pitchFamily="18" charset="0"/>
                        </a:rPr>
                        <a:t>2020</a:t>
                      </a:r>
                    </a:p>
                  </a:txBody>
                  <a:tcPr marL="58736" marR="58736" marT="29368" marB="293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200" dirty="0">
                          <a:effectLst/>
                          <a:latin typeface="Calibri" panose="020F0502020204030204" pitchFamily="34" charset="0"/>
                          <a:ea typeface="Calibri" panose="020F0502020204030204" pitchFamily="34" charset="0"/>
                          <a:cs typeface="Times New Roman" panose="02020603050405020304" pitchFamily="18" charset="0"/>
                        </a:rPr>
                        <a:t>SSD, Object detection, Social distancing monitoring</a:t>
                      </a:r>
                    </a:p>
                  </a:txBody>
                  <a:tcPr marL="58736" marR="58736" marT="29368" marB="293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28600" indent="-228600" algn="just">
                        <a:lnSpc>
                          <a:spcPct val="107000"/>
                        </a:lnSpc>
                        <a:spcAft>
                          <a:spcPts val="800"/>
                        </a:spcAft>
                        <a:buAutoNum type="alphaUcPeriod"/>
                      </a:pPr>
                      <a:r>
                        <a:rPr lang="en-IN" sz="1050" dirty="0">
                          <a:effectLst/>
                          <a:latin typeface="Calibri" panose="020F0502020204030204" pitchFamily="34" charset="0"/>
                          <a:ea typeface="Calibri" panose="020F0502020204030204" pitchFamily="34" charset="0"/>
                          <a:cs typeface="Times New Roman" panose="02020603050405020304" pitchFamily="18" charset="0"/>
                        </a:rPr>
                        <a:t>SSD framework</a:t>
                      </a:r>
                    </a:p>
                    <a:p>
                      <a:pPr marL="228600" indent="-228600" algn="just">
                        <a:lnSpc>
                          <a:spcPct val="107000"/>
                        </a:lnSpc>
                        <a:spcAft>
                          <a:spcPts val="800"/>
                        </a:spcAft>
                        <a:buAutoNum type="alphaUcPeriod"/>
                      </a:pPr>
                      <a:r>
                        <a:rPr lang="en-IN" sz="1050" dirty="0">
                          <a:effectLst/>
                          <a:latin typeface="Calibri" panose="020F0502020204030204" pitchFamily="34" charset="0"/>
                          <a:ea typeface="Calibri" panose="020F0502020204030204" pitchFamily="34" charset="0"/>
                          <a:cs typeface="Times New Roman" panose="02020603050405020304" pitchFamily="18" charset="0"/>
                        </a:rPr>
                        <a:t>Prior box regression model</a:t>
                      </a:r>
                    </a:p>
                    <a:p>
                      <a:pPr marL="228600" indent="-228600" algn="just">
                        <a:lnSpc>
                          <a:spcPct val="107000"/>
                        </a:lnSpc>
                        <a:spcAft>
                          <a:spcPts val="800"/>
                        </a:spcAft>
                        <a:buAutoNum type="alphaUcPeriod"/>
                      </a:pPr>
                      <a:r>
                        <a:rPr lang="en-IN" sz="1050" dirty="0">
                          <a:effectLst/>
                          <a:latin typeface="Calibri" panose="020F0502020204030204" pitchFamily="34" charset="0"/>
                          <a:ea typeface="Calibri" panose="020F0502020204030204" pitchFamily="34" charset="0"/>
                          <a:cs typeface="Times New Roman" panose="02020603050405020304" pitchFamily="18" charset="0"/>
                        </a:rPr>
                        <a:t>Dataset making</a:t>
                      </a:r>
                    </a:p>
                    <a:p>
                      <a:pPr marL="228600" indent="-228600" algn="just">
                        <a:lnSpc>
                          <a:spcPct val="107000"/>
                        </a:lnSpc>
                        <a:spcAft>
                          <a:spcPts val="800"/>
                        </a:spcAft>
                        <a:buAutoNum type="alphaUcPeriod"/>
                      </a:pPr>
                      <a:r>
                        <a:rPr lang="en-IN" sz="1050" dirty="0">
                          <a:effectLst/>
                          <a:latin typeface="Calibri" panose="020F0502020204030204" pitchFamily="34" charset="0"/>
                          <a:ea typeface="Calibri" panose="020F0502020204030204" pitchFamily="34" charset="0"/>
                          <a:cs typeface="Times New Roman" panose="02020603050405020304" pitchFamily="18" charset="0"/>
                        </a:rPr>
                        <a:t>Training Process</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050" dirty="0">
                          <a:effectLst/>
                          <a:latin typeface="Calibri" panose="020F0502020204030204" pitchFamily="34" charset="0"/>
                          <a:ea typeface="Calibri" panose="020F0502020204030204" pitchFamily="34" charset="0"/>
                          <a:cs typeface="Times New Roman" panose="02020603050405020304" pitchFamily="18" charset="0"/>
                        </a:rPr>
                        <a:t>SSD object detection algorithm has high accuracy and speed in the application of social distancing monitoring</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050" dirty="0">
                          <a:effectLst/>
                          <a:latin typeface="Calibri" panose="020F0502020204030204" pitchFamily="34" charset="0"/>
                          <a:ea typeface="Calibri" panose="020F0502020204030204" pitchFamily="34" charset="0"/>
                          <a:cs typeface="Times New Roman" panose="02020603050405020304" pitchFamily="18" charset="0"/>
                        </a:rPr>
                        <a:t>Model can be deployed on a high performance GPU to further improve real time performance</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5660177"/>
                  </a:ext>
                </a:extLst>
              </a:tr>
              <a:tr h="3711047">
                <a:tc>
                  <a:txBody>
                    <a:bodyPr/>
                    <a:lstStyle/>
                    <a:p>
                      <a:pPr algn="ctr">
                        <a:lnSpc>
                          <a:spcPct val="107000"/>
                        </a:lnSpc>
                        <a:spcAft>
                          <a:spcPts val="800"/>
                        </a:spcAft>
                      </a:pPr>
                      <a:r>
                        <a:rPr lang="en-IN" sz="1050" dirty="0">
                          <a:effectLst/>
                          <a:latin typeface="Calibri" panose="020F0502020204030204" pitchFamily="34" charset="0"/>
                          <a:ea typeface="Calibri" panose="020F0502020204030204" pitchFamily="34" charset="0"/>
                          <a:cs typeface="Times New Roman" panose="02020603050405020304" pitchFamily="18" charset="0"/>
                        </a:rPr>
                        <a:t>6</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050" dirty="0">
                          <a:effectLst/>
                          <a:latin typeface="Calibri" panose="020F0502020204030204" pitchFamily="34" charset="0"/>
                          <a:ea typeface="Calibri" panose="020F0502020204030204" pitchFamily="34" charset="0"/>
                          <a:cs typeface="Times New Roman" panose="02020603050405020304" pitchFamily="18" charset="0"/>
                        </a:rPr>
                        <a:t>Antonio Brunetti,  Domenico Buongiorno</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050" dirty="0">
                          <a:effectLst/>
                          <a:latin typeface="Calibri" panose="020F0502020204030204" pitchFamily="34" charset="0"/>
                          <a:ea typeface="Calibri" panose="020F0502020204030204" pitchFamily="34" charset="0"/>
                          <a:cs typeface="Times New Roman" panose="02020603050405020304" pitchFamily="18" charset="0"/>
                        </a:rPr>
                        <a:t>Computer Vision and Deep learning Techniques for Pedestrian detection and Tracking: A Survey</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050" dirty="0">
                          <a:effectLst/>
                          <a:latin typeface="Calibri" panose="020F0502020204030204" pitchFamily="34" charset="0"/>
                          <a:ea typeface="Calibri" panose="020F0502020204030204" pitchFamily="34" charset="0"/>
                          <a:cs typeface="Times New Roman" panose="02020603050405020304" pitchFamily="18" charset="0"/>
                        </a:rPr>
                        <a:t>2020</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050" dirty="0">
                          <a:effectLst/>
                          <a:latin typeface="Calibri" panose="020F0502020204030204" pitchFamily="34" charset="0"/>
                          <a:ea typeface="Calibri" panose="020F0502020204030204" pitchFamily="34" charset="0"/>
                          <a:cs typeface="Times New Roman" panose="02020603050405020304" pitchFamily="18" charset="0"/>
                        </a:rPr>
                        <a:t>Pedestrian detection and Human tracking</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28600" indent="-228600" algn="just">
                        <a:lnSpc>
                          <a:spcPct val="107000"/>
                        </a:lnSpc>
                        <a:spcAft>
                          <a:spcPts val="800"/>
                        </a:spcAft>
                        <a:buAutoNum type="alphaUcPeriod"/>
                      </a:pPr>
                      <a:r>
                        <a:rPr lang="en-IN" sz="1050" dirty="0">
                          <a:effectLst/>
                          <a:latin typeface="Calibri" panose="020F0502020204030204" pitchFamily="34" charset="0"/>
                          <a:ea typeface="Calibri" panose="020F0502020204030204" pitchFamily="34" charset="0"/>
                          <a:cs typeface="Times New Roman" panose="02020603050405020304" pitchFamily="18" charset="0"/>
                        </a:rPr>
                        <a:t>System for pedestrian detection</a:t>
                      </a:r>
                    </a:p>
                    <a:p>
                      <a:pPr marL="228600" indent="-228600" algn="just">
                        <a:lnSpc>
                          <a:spcPct val="107000"/>
                        </a:lnSpc>
                        <a:spcAft>
                          <a:spcPts val="800"/>
                        </a:spcAft>
                        <a:buAutoNum type="alphaUcPeriod"/>
                      </a:pPr>
                      <a:r>
                        <a:rPr lang="en-IN" sz="1050" dirty="0">
                          <a:effectLst/>
                          <a:latin typeface="Calibri" panose="020F0502020204030204" pitchFamily="34" charset="0"/>
                          <a:ea typeface="Calibri" panose="020F0502020204030204" pitchFamily="34" charset="0"/>
                          <a:cs typeface="Times New Roman" panose="02020603050405020304" pitchFamily="18" charset="0"/>
                        </a:rPr>
                        <a:t>Computer vision methods for pedestrian detection</a:t>
                      </a:r>
                    </a:p>
                    <a:p>
                      <a:pPr marL="228600" indent="-228600" algn="just">
                        <a:lnSpc>
                          <a:spcPct val="107000"/>
                        </a:lnSpc>
                        <a:spcAft>
                          <a:spcPts val="800"/>
                        </a:spcAft>
                        <a:buAutoNum type="alphaUcPeriod"/>
                      </a:pPr>
                      <a:r>
                        <a:rPr lang="en-IN" sz="1050" dirty="0">
                          <a:effectLst/>
                          <a:latin typeface="Calibri" panose="020F0502020204030204" pitchFamily="34" charset="0"/>
                          <a:ea typeface="Calibri" panose="020F0502020204030204" pitchFamily="34" charset="0"/>
                          <a:cs typeface="Times New Roman" panose="02020603050405020304" pitchFamily="18" charset="0"/>
                        </a:rPr>
                        <a:t>Machine learning techniques for pedestrian detection</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A survey on pedestrian detection and tracking system have been presented. Recent adoption of Deep Learning methodologies and in particular of Convolutional Neural Networks for pedestrian detection and tracking deserved a dedicated state-of-the-art survey</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For pedestrian detection, the most successful way seems to consist in the combination of Deep Learning with classical Machine Learning models because this seems to imply high levels of accuracy and less computation respect to hand-designed features and classification</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12114274"/>
                  </a:ext>
                </a:extLst>
              </a:tr>
            </a:tbl>
          </a:graphicData>
        </a:graphic>
      </p:graphicFrame>
      <p:sp>
        <p:nvSpPr>
          <p:cNvPr id="9" name="Text Box 3">
            <a:extLst>
              <a:ext uri="{FF2B5EF4-FFF2-40B4-BE49-F238E27FC236}">
                <a16:creationId xmlns:a16="http://schemas.microsoft.com/office/drawing/2014/main" id="{FDD179EB-5F17-4F33-A4D1-DB9FDF433367}"/>
              </a:ext>
            </a:extLst>
          </p:cNvPr>
          <p:cNvSpPr txBox="1">
            <a:spLocks noChangeArrowheads="1"/>
          </p:cNvSpPr>
          <p:nvPr/>
        </p:nvSpPr>
        <p:spPr bwMode="auto">
          <a:xfrm>
            <a:off x="2286000" y="152400"/>
            <a:ext cx="4572000" cy="461963"/>
          </a:xfrm>
          <a:prstGeom prst="rect">
            <a:avLst/>
          </a:prstGeom>
          <a:ln w="9525" cap="flat" cmpd="sng" algn="ctr">
            <a:solidFill>
              <a:schemeClr val="accent2">
                <a:shade val="95000"/>
                <a:satMod val="105000"/>
              </a:schemeClr>
            </a:solidFill>
            <a:prstDash val="solid"/>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lvl1pPr algn="ctr" rtl="0" eaLnBrk="0" fontAlgn="base" hangingPunct="0">
              <a:spcBef>
                <a:spcPct val="0"/>
              </a:spcBef>
              <a:spcAft>
                <a:spcPct val="0"/>
              </a:spcAft>
              <a:defRPr sz="4400">
                <a:solidFill>
                  <a:schemeClr val="dk1"/>
                </a:solidFill>
                <a:latin typeface="+mn-lt"/>
                <a:ea typeface="+mn-ea"/>
                <a:cs typeface="+mn-cs"/>
              </a:defRPr>
            </a:lvl1pPr>
            <a:lvl2pPr algn="ctr" rtl="0" eaLnBrk="0" fontAlgn="base" hangingPunct="0">
              <a:spcBef>
                <a:spcPct val="0"/>
              </a:spcBef>
              <a:spcAft>
                <a:spcPct val="0"/>
              </a:spcAft>
              <a:defRPr sz="4400">
                <a:solidFill>
                  <a:schemeClr val="dk1"/>
                </a:solidFill>
                <a:latin typeface="+mn-lt"/>
                <a:ea typeface="+mn-ea"/>
                <a:cs typeface="+mn-cs"/>
              </a:defRPr>
            </a:lvl2pPr>
            <a:lvl3pPr algn="ctr" rtl="0" eaLnBrk="0" fontAlgn="base" hangingPunct="0">
              <a:spcBef>
                <a:spcPct val="0"/>
              </a:spcBef>
              <a:spcAft>
                <a:spcPct val="0"/>
              </a:spcAft>
              <a:defRPr sz="4400">
                <a:solidFill>
                  <a:schemeClr val="dk1"/>
                </a:solidFill>
                <a:latin typeface="+mn-lt"/>
                <a:ea typeface="+mn-ea"/>
                <a:cs typeface="+mn-cs"/>
              </a:defRPr>
            </a:lvl3pPr>
            <a:lvl4pPr algn="ctr" rtl="0" eaLnBrk="0" fontAlgn="base" hangingPunct="0">
              <a:spcBef>
                <a:spcPct val="0"/>
              </a:spcBef>
              <a:spcAft>
                <a:spcPct val="0"/>
              </a:spcAft>
              <a:defRPr sz="4400">
                <a:solidFill>
                  <a:schemeClr val="dk1"/>
                </a:solidFill>
                <a:latin typeface="+mn-lt"/>
                <a:ea typeface="+mn-ea"/>
                <a:cs typeface="+mn-cs"/>
              </a:defRPr>
            </a:lvl4pPr>
            <a:lvl5pPr algn="ctr" rtl="0" eaLnBrk="0" fontAlgn="base" hangingPunct="0">
              <a:spcBef>
                <a:spcPct val="0"/>
              </a:spcBef>
              <a:spcAft>
                <a:spcPct val="0"/>
              </a:spcAft>
              <a:defRPr sz="4400">
                <a:solidFill>
                  <a:schemeClr val="dk1"/>
                </a:solidFill>
                <a:latin typeface="+mn-lt"/>
                <a:ea typeface="+mn-ea"/>
                <a:cs typeface="+mn-cs"/>
              </a:defRPr>
            </a:lvl5pPr>
            <a:lvl6pPr marL="457200" algn="ctr" rtl="0" fontAlgn="base">
              <a:spcBef>
                <a:spcPct val="0"/>
              </a:spcBef>
              <a:spcAft>
                <a:spcPct val="0"/>
              </a:spcAft>
              <a:defRPr sz="4400">
                <a:solidFill>
                  <a:schemeClr val="dk1"/>
                </a:solidFill>
                <a:latin typeface="+mn-lt"/>
                <a:ea typeface="+mn-ea"/>
                <a:cs typeface="+mn-cs"/>
              </a:defRPr>
            </a:lvl6pPr>
            <a:lvl7pPr marL="914400" algn="ctr" rtl="0" fontAlgn="base">
              <a:spcBef>
                <a:spcPct val="0"/>
              </a:spcBef>
              <a:spcAft>
                <a:spcPct val="0"/>
              </a:spcAft>
              <a:defRPr sz="4400">
                <a:solidFill>
                  <a:schemeClr val="dk1"/>
                </a:solidFill>
                <a:latin typeface="+mn-lt"/>
                <a:ea typeface="+mn-ea"/>
                <a:cs typeface="+mn-cs"/>
              </a:defRPr>
            </a:lvl7pPr>
            <a:lvl8pPr marL="1371600" algn="ctr" rtl="0" fontAlgn="base">
              <a:spcBef>
                <a:spcPct val="0"/>
              </a:spcBef>
              <a:spcAft>
                <a:spcPct val="0"/>
              </a:spcAft>
              <a:defRPr sz="4400">
                <a:solidFill>
                  <a:schemeClr val="dk1"/>
                </a:solidFill>
                <a:latin typeface="+mn-lt"/>
                <a:ea typeface="+mn-ea"/>
                <a:cs typeface="+mn-cs"/>
              </a:defRPr>
            </a:lvl8pPr>
            <a:lvl9pPr marL="1828800" algn="ctr" rtl="0" fontAlgn="base">
              <a:spcBef>
                <a:spcPct val="0"/>
              </a:spcBef>
              <a:spcAft>
                <a:spcPct val="0"/>
              </a:spcAft>
              <a:defRPr sz="4400">
                <a:solidFill>
                  <a:schemeClr val="dk1"/>
                </a:solidFill>
                <a:latin typeface="+mn-lt"/>
                <a:ea typeface="+mn-ea"/>
                <a:cs typeface="+mn-cs"/>
              </a:defRPr>
            </a:lvl9pPr>
          </a:lstStyle>
          <a:p>
            <a:pPr>
              <a:defRPr/>
            </a:pPr>
            <a:r>
              <a:rPr lang="en-US" sz="2400" b="1" u="none" kern="0" dirty="0">
                <a:cs typeface="Arial" pitchFamily="34" charset="0"/>
              </a:rPr>
              <a:t>LITERATURE REVIEW</a:t>
            </a:r>
          </a:p>
        </p:txBody>
      </p:sp>
    </p:spTree>
    <p:extLst>
      <p:ext uri="{BB962C8B-B14F-4D97-AF65-F5344CB8AC3E}">
        <p14:creationId xmlns:p14="http://schemas.microsoft.com/office/powerpoint/2010/main" val="359221323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3">
            <a:extLst>
              <a:ext uri="{FF2B5EF4-FFF2-40B4-BE49-F238E27FC236}">
                <a16:creationId xmlns:a16="http://schemas.microsoft.com/office/drawing/2014/main" id="{0A82C8A8-5F2A-47D5-B92E-4FB79E8C1960}"/>
              </a:ext>
            </a:extLst>
          </p:cNvPr>
          <p:cNvSpPr txBox="1">
            <a:spLocks noChangeArrowheads="1"/>
          </p:cNvSpPr>
          <p:nvPr/>
        </p:nvSpPr>
        <p:spPr bwMode="auto">
          <a:xfrm>
            <a:off x="2286000" y="228600"/>
            <a:ext cx="4572000" cy="461665"/>
          </a:xfrm>
          <a:prstGeom prst="rect">
            <a:avLst/>
          </a:prstGeom>
          <a:ln w="9525" cap="flat" cmpd="sng" algn="ctr">
            <a:solidFill>
              <a:schemeClr val="accent2">
                <a:shade val="95000"/>
                <a:satMod val="105000"/>
              </a:schemeClr>
            </a:solidFill>
            <a:prstDash val="solid"/>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lvl1pPr algn="ctr" rtl="0" eaLnBrk="0" fontAlgn="base" hangingPunct="0">
              <a:spcBef>
                <a:spcPct val="0"/>
              </a:spcBef>
              <a:spcAft>
                <a:spcPct val="0"/>
              </a:spcAft>
              <a:defRPr sz="4400">
                <a:solidFill>
                  <a:schemeClr val="dk1"/>
                </a:solidFill>
                <a:latin typeface="+mn-lt"/>
                <a:ea typeface="+mn-ea"/>
                <a:cs typeface="+mn-cs"/>
              </a:defRPr>
            </a:lvl1pPr>
            <a:lvl2pPr algn="ctr" rtl="0" eaLnBrk="0" fontAlgn="base" hangingPunct="0">
              <a:spcBef>
                <a:spcPct val="0"/>
              </a:spcBef>
              <a:spcAft>
                <a:spcPct val="0"/>
              </a:spcAft>
              <a:defRPr sz="4400">
                <a:solidFill>
                  <a:schemeClr val="dk1"/>
                </a:solidFill>
                <a:latin typeface="+mn-lt"/>
                <a:ea typeface="+mn-ea"/>
                <a:cs typeface="+mn-cs"/>
              </a:defRPr>
            </a:lvl2pPr>
            <a:lvl3pPr algn="ctr" rtl="0" eaLnBrk="0" fontAlgn="base" hangingPunct="0">
              <a:spcBef>
                <a:spcPct val="0"/>
              </a:spcBef>
              <a:spcAft>
                <a:spcPct val="0"/>
              </a:spcAft>
              <a:defRPr sz="4400">
                <a:solidFill>
                  <a:schemeClr val="dk1"/>
                </a:solidFill>
                <a:latin typeface="+mn-lt"/>
                <a:ea typeface="+mn-ea"/>
                <a:cs typeface="+mn-cs"/>
              </a:defRPr>
            </a:lvl3pPr>
            <a:lvl4pPr algn="ctr" rtl="0" eaLnBrk="0" fontAlgn="base" hangingPunct="0">
              <a:spcBef>
                <a:spcPct val="0"/>
              </a:spcBef>
              <a:spcAft>
                <a:spcPct val="0"/>
              </a:spcAft>
              <a:defRPr sz="4400">
                <a:solidFill>
                  <a:schemeClr val="dk1"/>
                </a:solidFill>
                <a:latin typeface="+mn-lt"/>
                <a:ea typeface="+mn-ea"/>
                <a:cs typeface="+mn-cs"/>
              </a:defRPr>
            </a:lvl4pPr>
            <a:lvl5pPr algn="ctr" rtl="0" eaLnBrk="0" fontAlgn="base" hangingPunct="0">
              <a:spcBef>
                <a:spcPct val="0"/>
              </a:spcBef>
              <a:spcAft>
                <a:spcPct val="0"/>
              </a:spcAft>
              <a:defRPr sz="4400">
                <a:solidFill>
                  <a:schemeClr val="dk1"/>
                </a:solidFill>
                <a:latin typeface="+mn-lt"/>
                <a:ea typeface="+mn-ea"/>
                <a:cs typeface="+mn-cs"/>
              </a:defRPr>
            </a:lvl5pPr>
            <a:lvl6pPr marL="457200" algn="ctr" rtl="0" fontAlgn="base">
              <a:spcBef>
                <a:spcPct val="0"/>
              </a:spcBef>
              <a:spcAft>
                <a:spcPct val="0"/>
              </a:spcAft>
              <a:defRPr sz="4400">
                <a:solidFill>
                  <a:schemeClr val="dk1"/>
                </a:solidFill>
                <a:latin typeface="+mn-lt"/>
                <a:ea typeface="+mn-ea"/>
                <a:cs typeface="+mn-cs"/>
              </a:defRPr>
            </a:lvl6pPr>
            <a:lvl7pPr marL="914400" algn="ctr" rtl="0" fontAlgn="base">
              <a:spcBef>
                <a:spcPct val="0"/>
              </a:spcBef>
              <a:spcAft>
                <a:spcPct val="0"/>
              </a:spcAft>
              <a:defRPr sz="4400">
                <a:solidFill>
                  <a:schemeClr val="dk1"/>
                </a:solidFill>
                <a:latin typeface="+mn-lt"/>
                <a:ea typeface="+mn-ea"/>
                <a:cs typeface="+mn-cs"/>
              </a:defRPr>
            </a:lvl7pPr>
            <a:lvl8pPr marL="1371600" algn="ctr" rtl="0" fontAlgn="base">
              <a:spcBef>
                <a:spcPct val="0"/>
              </a:spcBef>
              <a:spcAft>
                <a:spcPct val="0"/>
              </a:spcAft>
              <a:defRPr sz="4400">
                <a:solidFill>
                  <a:schemeClr val="dk1"/>
                </a:solidFill>
                <a:latin typeface="+mn-lt"/>
                <a:ea typeface="+mn-ea"/>
                <a:cs typeface="+mn-cs"/>
              </a:defRPr>
            </a:lvl8pPr>
            <a:lvl9pPr marL="1828800" algn="ctr" rtl="0" fontAlgn="base">
              <a:spcBef>
                <a:spcPct val="0"/>
              </a:spcBef>
              <a:spcAft>
                <a:spcPct val="0"/>
              </a:spcAft>
              <a:defRPr sz="4400">
                <a:solidFill>
                  <a:schemeClr val="dk1"/>
                </a:solidFill>
                <a:latin typeface="+mn-lt"/>
                <a:ea typeface="+mn-ea"/>
                <a:cs typeface="+mn-cs"/>
              </a:defRPr>
            </a:lvl9pPr>
          </a:lstStyle>
          <a:p>
            <a:pPr>
              <a:defRPr/>
            </a:pPr>
            <a:r>
              <a:rPr lang="en-US" sz="2400" b="1" u="none" kern="0" dirty="0">
                <a:cs typeface="Arial" pitchFamily="34" charset="0"/>
              </a:rPr>
              <a:t>METHODOLOGY</a:t>
            </a:r>
          </a:p>
        </p:txBody>
      </p:sp>
      <p:sp>
        <p:nvSpPr>
          <p:cNvPr id="3" name="Content Placeholder 2">
            <a:extLst>
              <a:ext uri="{FF2B5EF4-FFF2-40B4-BE49-F238E27FC236}">
                <a16:creationId xmlns:a16="http://schemas.microsoft.com/office/drawing/2014/main" id="{45C007CD-05C5-4818-BE08-F77F61DF13D1}"/>
              </a:ext>
            </a:extLst>
          </p:cNvPr>
          <p:cNvSpPr>
            <a:spLocks noGrp="1"/>
          </p:cNvSpPr>
          <p:nvPr>
            <p:ph idx="1"/>
          </p:nvPr>
        </p:nvSpPr>
        <p:spPr>
          <a:xfrm>
            <a:off x="381000" y="1143000"/>
            <a:ext cx="8229600" cy="5486400"/>
          </a:xfrm>
        </p:spPr>
        <p:txBody>
          <a:bodyPr>
            <a:normAutofit fontScale="77500" lnSpcReduction="20000"/>
          </a:bodyPr>
          <a:lstStyle/>
          <a:p>
            <a:pPr algn="just">
              <a:spcAft>
                <a:spcPts val="1000"/>
              </a:spcAft>
            </a:pPr>
            <a:r>
              <a:rPr lang="en-US" sz="2800" dirty="0">
                <a:effectLst/>
                <a:ea typeface="Times New Roman" panose="02020603050405020304" pitchFamily="18" charset="0"/>
                <a:cs typeface="Times New Roman" panose="02020603050405020304" pitchFamily="18" charset="0"/>
              </a:rPr>
              <a:t>The social distancing detection tool is designed to detect the safe distance between people in public spaces. </a:t>
            </a:r>
          </a:p>
          <a:p>
            <a:pPr algn="just">
              <a:spcAft>
                <a:spcPts val="1000"/>
              </a:spcAft>
            </a:pPr>
            <a:r>
              <a:rPr lang="en-US" sz="2800" dirty="0">
                <a:effectLst/>
                <a:ea typeface="Times New Roman" panose="02020603050405020304" pitchFamily="18" charset="0"/>
                <a:cs typeface="Times New Roman" panose="02020603050405020304" pitchFamily="18" charset="0"/>
              </a:rPr>
              <a:t>YOLOv3 algorithm is used to recognize the pedestrian in the video frame.</a:t>
            </a:r>
          </a:p>
          <a:p>
            <a:pPr algn="just">
              <a:spcAft>
                <a:spcPts val="1000"/>
              </a:spcAft>
            </a:pPr>
            <a:r>
              <a:rPr lang="en-US" sz="2800" dirty="0">
                <a:effectLst/>
                <a:ea typeface="Times New Roman" panose="02020603050405020304" pitchFamily="18" charset="0"/>
                <a:cs typeface="Times New Roman" panose="02020603050405020304" pitchFamily="18" charset="0"/>
              </a:rPr>
              <a:t>This methodology assumes that pedestrians walk on a plane in the video frames. </a:t>
            </a:r>
          </a:p>
          <a:p>
            <a:pPr algn="just">
              <a:spcAft>
                <a:spcPts val="1000"/>
              </a:spcAft>
            </a:pPr>
            <a:r>
              <a:rPr lang="en-US" sz="2800" dirty="0">
                <a:effectLst/>
                <a:ea typeface="Times New Roman" panose="02020603050405020304" pitchFamily="18" charset="0"/>
                <a:cs typeface="Times New Roman" panose="02020603050405020304" pitchFamily="18" charset="0"/>
              </a:rPr>
              <a:t>We detect the distance between the centroids of the detected boxes. A predefined threshold is used to check if social distancing is being followed or not. </a:t>
            </a:r>
          </a:p>
          <a:p>
            <a:pPr algn="just">
              <a:spcAft>
                <a:spcPts val="1000"/>
              </a:spcAft>
            </a:pPr>
            <a:r>
              <a:rPr lang="en-US" sz="2800" dirty="0">
                <a:effectLst/>
                <a:ea typeface="Times New Roman" panose="02020603050405020304" pitchFamily="18" charset="0"/>
                <a:cs typeface="Times New Roman" panose="02020603050405020304" pitchFamily="18" charset="0"/>
              </a:rPr>
              <a:t>The work is implemented with the Python programming language.</a:t>
            </a:r>
          </a:p>
          <a:p>
            <a:pPr algn="just">
              <a:spcAft>
                <a:spcPts val="1000"/>
              </a:spcAft>
            </a:pPr>
            <a:endParaRPr lang="en-US" sz="2800" dirty="0">
              <a:effectLst/>
              <a:ea typeface="Times New Roman" panose="02020603050405020304" pitchFamily="18" charset="0"/>
              <a:cs typeface="Times New Roman" panose="02020603050405020304" pitchFamily="18" charset="0"/>
            </a:endParaRPr>
          </a:p>
          <a:p>
            <a:pPr algn="just">
              <a:lnSpc>
                <a:spcPct val="150000"/>
              </a:lnSpc>
              <a:spcAft>
                <a:spcPts val="1000"/>
              </a:spcAft>
            </a:pPr>
            <a:endParaRPr lang="en-IN" sz="2400" dirty="0">
              <a:effectLst/>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0B9B559F-0A6C-41EF-B21D-A05C1628E08F}"/>
              </a:ext>
            </a:extLst>
          </p:cNvPr>
          <p:cNvPicPr>
            <a:picLocks noChangeAspect="1"/>
          </p:cNvPicPr>
          <p:nvPr/>
        </p:nvPicPr>
        <p:blipFill>
          <a:blip r:embed="rId2"/>
          <a:stretch>
            <a:fillRect/>
          </a:stretch>
        </p:blipFill>
        <p:spPr>
          <a:xfrm>
            <a:off x="484277" y="990600"/>
            <a:ext cx="8175445" cy="3657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3">
            <a:extLst>
              <a:ext uri="{FF2B5EF4-FFF2-40B4-BE49-F238E27FC236}">
                <a16:creationId xmlns:a16="http://schemas.microsoft.com/office/drawing/2014/main" id="{0A82C8A8-5F2A-47D5-B92E-4FB79E8C1960}"/>
              </a:ext>
            </a:extLst>
          </p:cNvPr>
          <p:cNvSpPr txBox="1">
            <a:spLocks noChangeArrowheads="1"/>
          </p:cNvSpPr>
          <p:nvPr/>
        </p:nvSpPr>
        <p:spPr bwMode="auto">
          <a:xfrm>
            <a:off x="2209800" y="228600"/>
            <a:ext cx="4572000" cy="461665"/>
          </a:xfrm>
          <a:prstGeom prst="rect">
            <a:avLst/>
          </a:prstGeom>
          <a:ln w="9525" cap="flat" cmpd="sng" algn="ctr">
            <a:solidFill>
              <a:schemeClr val="accent2">
                <a:shade val="95000"/>
                <a:satMod val="105000"/>
              </a:schemeClr>
            </a:solidFill>
            <a:prstDash val="solid"/>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lvl1pPr algn="ctr" rtl="0" eaLnBrk="0" fontAlgn="base" hangingPunct="0">
              <a:spcBef>
                <a:spcPct val="0"/>
              </a:spcBef>
              <a:spcAft>
                <a:spcPct val="0"/>
              </a:spcAft>
              <a:defRPr sz="4400">
                <a:solidFill>
                  <a:schemeClr val="dk1"/>
                </a:solidFill>
                <a:latin typeface="+mn-lt"/>
                <a:ea typeface="+mn-ea"/>
                <a:cs typeface="+mn-cs"/>
              </a:defRPr>
            </a:lvl1pPr>
            <a:lvl2pPr algn="ctr" rtl="0" eaLnBrk="0" fontAlgn="base" hangingPunct="0">
              <a:spcBef>
                <a:spcPct val="0"/>
              </a:spcBef>
              <a:spcAft>
                <a:spcPct val="0"/>
              </a:spcAft>
              <a:defRPr sz="4400">
                <a:solidFill>
                  <a:schemeClr val="dk1"/>
                </a:solidFill>
                <a:latin typeface="+mn-lt"/>
                <a:ea typeface="+mn-ea"/>
                <a:cs typeface="+mn-cs"/>
              </a:defRPr>
            </a:lvl2pPr>
            <a:lvl3pPr algn="ctr" rtl="0" eaLnBrk="0" fontAlgn="base" hangingPunct="0">
              <a:spcBef>
                <a:spcPct val="0"/>
              </a:spcBef>
              <a:spcAft>
                <a:spcPct val="0"/>
              </a:spcAft>
              <a:defRPr sz="4400">
                <a:solidFill>
                  <a:schemeClr val="dk1"/>
                </a:solidFill>
                <a:latin typeface="+mn-lt"/>
                <a:ea typeface="+mn-ea"/>
                <a:cs typeface="+mn-cs"/>
              </a:defRPr>
            </a:lvl3pPr>
            <a:lvl4pPr algn="ctr" rtl="0" eaLnBrk="0" fontAlgn="base" hangingPunct="0">
              <a:spcBef>
                <a:spcPct val="0"/>
              </a:spcBef>
              <a:spcAft>
                <a:spcPct val="0"/>
              </a:spcAft>
              <a:defRPr sz="4400">
                <a:solidFill>
                  <a:schemeClr val="dk1"/>
                </a:solidFill>
                <a:latin typeface="+mn-lt"/>
                <a:ea typeface="+mn-ea"/>
                <a:cs typeface="+mn-cs"/>
              </a:defRPr>
            </a:lvl4pPr>
            <a:lvl5pPr algn="ctr" rtl="0" eaLnBrk="0" fontAlgn="base" hangingPunct="0">
              <a:spcBef>
                <a:spcPct val="0"/>
              </a:spcBef>
              <a:spcAft>
                <a:spcPct val="0"/>
              </a:spcAft>
              <a:defRPr sz="4400">
                <a:solidFill>
                  <a:schemeClr val="dk1"/>
                </a:solidFill>
                <a:latin typeface="+mn-lt"/>
                <a:ea typeface="+mn-ea"/>
                <a:cs typeface="+mn-cs"/>
              </a:defRPr>
            </a:lvl5pPr>
            <a:lvl6pPr marL="457200" algn="ctr" rtl="0" fontAlgn="base">
              <a:spcBef>
                <a:spcPct val="0"/>
              </a:spcBef>
              <a:spcAft>
                <a:spcPct val="0"/>
              </a:spcAft>
              <a:defRPr sz="4400">
                <a:solidFill>
                  <a:schemeClr val="dk1"/>
                </a:solidFill>
                <a:latin typeface="+mn-lt"/>
                <a:ea typeface="+mn-ea"/>
                <a:cs typeface="+mn-cs"/>
              </a:defRPr>
            </a:lvl6pPr>
            <a:lvl7pPr marL="914400" algn="ctr" rtl="0" fontAlgn="base">
              <a:spcBef>
                <a:spcPct val="0"/>
              </a:spcBef>
              <a:spcAft>
                <a:spcPct val="0"/>
              </a:spcAft>
              <a:defRPr sz="4400">
                <a:solidFill>
                  <a:schemeClr val="dk1"/>
                </a:solidFill>
                <a:latin typeface="+mn-lt"/>
                <a:ea typeface="+mn-ea"/>
                <a:cs typeface="+mn-cs"/>
              </a:defRPr>
            </a:lvl7pPr>
            <a:lvl8pPr marL="1371600" algn="ctr" rtl="0" fontAlgn="base">
              <a:spcBef>
                <a:spcPct val="0"/>
              </a:spcBef>
              <a:spcAft>
                <a:spcPct val="0"/>
              </a:spcAft>
              <a:defRPr sz="4400">
                <a:solidFill>
                  <a:schemeClr val="dk1"/>
                </a:solidFill>
                <a:latin typeface="+mn-lt"/>
                <a:ea typeface="+mn-ea"/>
                <a:cs typeface="+mn-cs"/>
              </a:defRPr>
            </a:lvl8pPr>
            <a:lvl9pPr marL="1828800" algn="ctr" rtl="0" fontAlgn="base">
              <a:spcBef>
                <a:spcPct val="0"/>
              </a:spcBef>
              <a:spcAft>
                <a:spcPct val="0"/>
              </a:spcAft>
              <a:defRPr sz="4400">
                <a:solidFill>
                  <a:schemeClr val="dk1"/>
                </a:solidFill>
                <a:latin typeface="+mn-lt"/>
                <a:ea typeface="+mn-ea"/>
                <a:cs typeface="+mn-cs"/>
              </a:defRPr>
            </a:lvl9pPr>
          </a:lstStyle>
          <a:p>
            <a:pPr>
              <a:defRPr/>
            </a:pPr>
            <a:r>
              <a:rPr lang="en-US" sz="2400" b="1" u="none" kern="0" dirty="0">
                <a:cs typeface="Arial" pitchFamily="34" charset="0"/>
              </a:rPr>
              <a:t>METHODOLOGY</a:t>
            </a:r>
          </a:p>
        </p:txBody>
      </p:sp>
      <p:pic>
        <p:nvPicPr>
          <p:cNvPr id="9" name="Picture 8">
            <a:extLst>
              <a:ext uri="{FF2B5EF4-FFF2-40B4-BE49-F238E27FC236}">
                <a16:creationId xmlns:a16="http://schemas.microsoft.com/office/drawing/2014/main" id="{9B4568B1-3FB8-4F27-BB7E-7EE225721A29}"/>
              </a:ext>
            </a:extLst>
          </p:cNvPr>
          <p:cNvPicPr>
            <a:picLocks noChangeAspect="1"/>
          </p:cNvPicPr>
          <p:nvPr/>
        </p:nvPicPr>
        <p:blipFill>
          <a:blip r:embed="rId2"/>
          <a:stretch>
            <a:fillRect/>
          </a:stretch>
        </p:blipFill>
        <p:spPr>
          <a:xfrm>
            <a:off x="484277" y="838200"/>
            <a:ext cx="8175445" cy="36579"/>
          </a:xfrm>
          <a:prstGeom prst="rect">
            <a:avLst/>
          </a:prstGeom>
        </p:spPr>
      </p:pic>
      <p:sp>
        <p:nvSpPr>
          <p:cNvPr id="11" name="TextBox 10">
            <a:extLst>
              <a:ext uri="{FF2B5EF4-FFF2-40B4-BE49-F238E27FC236}">
                <a16:creationId xmlns:a16="http://schemas.microsoft.com/office/drawing/2014/main" id="{170068D2-25EB-415E-B5C8-E919347C8DA7}"/>
              </a:ext>
            </a:extLst>
          </p:cNvPr>
          <p:cNvSpPr txBox="1"/>
          <p:nvPr/>
        </p:nvSpPr>
        <p:spPr>
          <a:xfrm>
            <a:off x="2406534" y="868294"/>
            <a:ext cx="4330929" cy="369332"/>
          </a:xfrm>
          <a:prstGeom prst="rect">
            <a:avLst/>
          </a:prstGeom>
          <a:noFill/>
        </p:spPr>
        <p:txBody>
          <a:bodyPr wrap="none" rtlCol="0">
            <a:spAutoFit/>
          </a:bodyPr>
          <a:lstStyle/>
          <a:p>
            <a:r>
              <a:rPr lang="en-US" dirty="0"/>
              <a:t>Flowchart for Social Distance Detection</a:t>
            </a:r>
          </a:p>
        </p:txBody>
      </p:sp>
      <p:sp>
        <p:nvSpPr>
          <p:cNvPr id="13" name="Rectangle 12">
            <a:extLst>
              <a:ext uri="{FF2B5EF4-FFF2-40B4-BE49-F238E27FC236}">
                <a16:creationId xmlns:a16="http://schemas.microsoft.com/office/drawing/2014/main" id="{2A0B5A12-2B98-49E6-A302-A55807589649}"/>
              </a:ext>
            </a:extLst>
          </p:cNvPr>
          <p:cNvSpPr/>
          <p:nvPr/>
        </p:nvSpPr>
        <p:spPr>
          <a:xfrm>
            <a:off x="1028700" y="1237626"/>
            <a:ext cx="6934200" cy="55837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3A7B56C7-1BC3-4041-8A5F-75B1018609D2}"/>
              </a:ext>
            </a:extLst>
          </p:cNvPr>
          <p:cNvPicPr>
            <a:picLocks noChangeAspect="1"/>
          </p:cNvPicPr>
          <p:nvPr/>
        </p:nvPicPr>
        <p:blipFill>
          <a:blip r:embed="rId3"/>
          <a:stretch>
            <a:fillRect/>
          </a:stretch>
        </p:blipFill>
        <p:spPr>
          <a:xfrm>
            <a:off x="1202559" y="1275297"/>
            <a:ext cx="6586482" cy="5508453"/>
          </a:xfrm>
          <a:prstGeom prst="rect">
            <a:avLst/>
          </a:prstGeom>
        </p:spPr>
      </p:pic>
    </p:spTree>
    <p:extLst>
      <p:ext uri="{BB962C8B-B14F-4D97-AF65-F5344CB8AC3E}">
        <p14:creationId xmlns:p14="http://schemas.microsoft.com/office/powerpoint/2010/main" val="331744133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TM04033921[[fn=Damask]]</Template>
  <TotalTime>14527</TotalTime>
  <Words>1689</Words>
  <Application>Microsoft Office PowerPoint</Application>
  <PresentationFormat>On-screen Show (4:3)</PresentationFormat>
  <Paragraphs>176</Paragraphs>
  <Slides>19</Slides>
  <Notes>6</Notes>
  <HiddenSlides>0</HiddenSlides>
  <MMClips>0</MMClips>
  <ScaleCrop>false</ScaleCrop>
  <HeadingPairs>
    <vt:vector size="8" baseType="variant">
      <vt:variant>
        <vt:lpstr>Fonts Used</vt:lpstr>
      </vt:variant>
      <vt:variant>
        <vt:i4>7</vt:i4>
      </vt:variant>
      <vt:variant>
        <vt:lpstr>Theme</vt:lpstr>
      </vt:variant>
      <vt:variant>
        <vt:i4>1</vt:i4>
      </vt:variant>
      <vt:variant>
        <vt:lpstr>Slide Titles</vt:lpstr>
      </vt:variant>
      <vt:variant>
        <vt:i4>19</vt:i4>
      </vt:variant>
      <vt:variant>
        <vt:lpstr>Custom Shows</vt:lpstr>
      </vt:variant>
      <vt:variant>
        <vt:i4>1</vt:i4>
      </vt:variant>
    </vt:vector>
  </HeadingPairs>
  <TitlesOfParts>
    <vt:vector size="28" baseType="lpstr">
      <vt:lpstr>Wingdings</vt:lpstr>
      <vt:lpstr>Bookman Old Style</vt:lpstr>
      <vt:lpstr>Rockwell</vt:lpstr>
      <vt:lpstr>Times New Roman</vt:lpstr>
      <vt:lpstr>Comic Sans MS</vt:lpstr>
      <vt:lpstr>Arial</vt:lpstr>
      <vt:lpstr>Calibri</vt:lpstr>
      <vt:lpstr>Damask</vt:lpstr>
      <vt:lpstr>PowerPoint Presentation</vt:lpstr>
      <vt:lpstr>PRESENTATION OUTLINE </vt:lpstr>
      <vt:lpstr>Abstract </vt:lpstr>
      <vt:lpstr>INTRODUCTION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Custom Show 1</vt:lpstr>
    </vt:vector>
  </TitlesOfParts>
  <Company>IIT Guwahati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Prabirkumar Saha</dc:creator>
  <cp:lastModifiedBy>Sarvar Ansari</cp:lastModifiedBy>
  <cp:revision>981</cp:revision>
  <dcterms:created xsi:type="dcterms:W3CDTF">2005-04-24T06:14:04Z</dcterms:created>
  <dcterms:modified xsi:type="dcterms:W3CDTF">2022-04-12T07:13:31Z</dcterms:modified>
</cp:coreProperties>
</file>