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 id="2147483674" r:id="rId2"/>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advert</c:v>
          </c:tx>
          <c:spPr>
            <a:solidFill>
              <a:srgbClr val="4F81BD"/>
            </a:solidFill>
            <a:ln>
              <a:noFill/>
            </a:ln>
          </c:spPr>
          <c:invertIfNegative val="0"/>
          <c:dLbls>
            <c:showLegendKey val="0"/>
            <c:showVal val="0"/>
            <c:showCatName val="0"/>
            <c:showSerName val="0"/>
            <c:showPercent val="0"/>
            <c:showBubbleSize val="0"/>
            <c:showLeaderLines val="1"/>
          </c:dLbls>
          <c:val>
            <c:numRef>
              <c:f/>
              <c:numCache>
                <c:formatCode>General</c:formatCode>
                <c:ptCount val="2"/>
                <c:pt idx="0">
                  <c:v>0.0</c:v>
                </c:pt>
                <c:pt idx="1">
                  <c:v>1.0</c:v>
                </c:pt>
              </c:numCache>
            </c:numRef>
          </c:val>
        </c:ser>
        <c:ser>
          <c:idx val="1"/>
          <c:order val="1"/>
          <c:tx>
            <c:v>empjs</c:v>
          </c:tx>
          <c:spPr>
            <a:solidFill>
              <a:srgbClr val="C0504D"/>
            </a:solidFill>
            <a:ln>
              <a:noFill/>
            </a:ln>
          </c:spPr>
          <c:invertIfNegative val="0"/>
          <c:dLbls>
            <c:showLegendKey val="0"/>
            <c:showVal val="0"/>
            <c:showCatName val="0"/>
            <c:showSerName val="0"/>
            <c:showPercent val="0"/>
            <c:showBubbleSize val="0"/>
            <c:showLeaderLines val="1"/>
          </c:dLbls>
          <c:val>
            <c:numRef>
              <c:f/>
              <c:numCache>
                <c:formatCode>General</c:formatCode>
                <c:ptCount val="7"/>
                <c:pt idx="0">
                  <c:v>0.0</c:v>
                </c:pt>
                <c:pt idx="1">
                  <c:v>0.0</c:v>
                </c:pt>
                <c:pt idx="2">
                  <c:v>2.0</c:v>
                </c:pt>
                <c:pt idx="3">
                  <c:v>0.0</c:v>
                </c:pt>
                <c:pt idx="4">
                  <c:v>0.0</c:v>
                </c:pt>
                <c:pt idx="5">
                  <c:v>0.0</c:v>
                </c:pt>
                <c:pt idx="6">
                  <c:v>2.0</c:v>
                </c:pt>
              </c:numCache>
            </c:numRef>
          </c:val>
        </c:ser>
        <c:ser>
          <c:idx val="2"/>
          <c:order val="2"/>
          <c:tx>
            <c:v>KA</c:v>
          </c:tx>
          <c:spPr>
            <a:solidFill>
              <a:srgbClr val="9BBB59"/>
            </a:solidFill>
            <a:ln>
              <a:noFill/>
            </a:ln>
          </c:spPr>
          <c:invertIfNegative val="0"/>
          <c:dLbls>
            <c:showLegendKey val="0"/>
            <c:showVal val="0"/>
            <c:showCatName val="0"/>
            <c:showSerName val="0"/>
            <c:showPercent val="0"/>
            <c:showBubbleSize val="0"/>
            <c:showLeaderLines val="1"/>
          </c:dLbls>
          <c:val>
            <c:numRef>
              <c:f/>
              <c:numCache>
                <c:formatCode>General</c:formatCode>
                <c:ptCount val="6"/>
                <c:pt idx="0">
                  <c:v>0.0</c:v>
                </c:pt>
                <c:pt idx="1">
                  <c:v>0.0</c:v>
                </c:pt>
                <c:pt idx="2">
                  <c:v>0.0</c:v>
                </c:pt>
                <c:pt idx="3">
                  <c:v>0.0</c:v>
                </c:pt>
                <c:pt idx="4">
                  <c:v>0.0</c:v>
                </c:pt>
                <c:pt idx="5">
                  <c:v>1.0</c:v>
                </c:pt>
              </c:numCache>
            </c:numRef>
          </c:val>
        </c:ser>
        <c:ser>
          <c:idx val="3"/>
          <c:order val="3"/>
          <c:tx>
            <c:v>rabrecNErab</c:v>
          </c:tx>
          <c:spPr>
            <a:solidFill>
              <a:srgbClr val="8064A2"/>
            </a:solidFill>
            <a:ln>
              <a:noFill/>
            </a:ln>
          </c:spPr>
          <c:invertIfNegative val="0"/>
          <c:dLbls>
            <c:showLegendKey val="0"/>
            <c:showVal val="0"/>
            <c:showCatName val="0"/>
            <c:showSerName val="0"/>
            <c:showPercent val="0"/>
            <c:showBubbleSize val="0"/>
            <c:showLeaderLines val="1"/>
          </c:dLbls>
          <c:val>
            <c:numRef>
              <c:f/>
              <c:numCache>
                <c:formatCode>General</c:formatCode>
                <c:ptCount val="8"/>
                <c:pt idx="0">
                  <c:v>0.0</c:v>
                </c:pt>
                <c:pt idx="1">
                  <c:v>0.0</c:v>
                </c:pt>
                <c:pt idx="2">
                  <c:v>2.0</c:v>
                </c:pt>
                <c:pt idx="3">
                  <c:v>0.0</c:v>
                </c:pt>
                <c:pt idx="4">
                  <c:v>1.0</c:v>
                </c:pt>
                <c:pt idx="5">
                  <c:v>0.0</c:v>
                </c:pt>
                <c:pt idx="6">
                  <c:v>1.0</c:v>
                </c:pt>
                <c:pt idx="7">
                  <c:v>2.0</c:v>
                </c:pt>
              </c:numCache>
            </c:numRef>
          </c:val>
        </c:ser>
        <c:ser>
          <c:idx val="4"/>
          <c:order val="4"/>
          <c:tx>
            <c:v>referal</c:v>
          </c:tx>
          <c:spPr>
            <a:solidFill>
              <a:srgbClr val="4BACC6"/>
            </a:solidFill>
            <a:ln>
              <a:noFill/>
            </a:ln>
          </c:spPr>
          <c:invertIfNegative val="0"/>
          <c:dLbls>
            <c:showLegendKey val="0"/>
            <c:showVal val="0"/>
            <c:showCatName val="0"/>
            <c:showSerName val="0"/>
            <c:showPercent val="0"/>
            <c:showBubbleSize val="0"/>
            <c:showLeaderLines val="1"/>
          </c:dLbls>
          <c:val>
            <c:numRef>
              <c:f/>
              <c:numCache>
                <c:formatCode>General</c:formatCode>
                <c:ptCount val="11"/>
                <c:pt idx="0">
                  <c:v>0.0</c:v>
                </c:pt>
                <c:pt idx="1">
                  <c:v>0.0</c:v>
                </c:pt>
                <c:pt idx="2">
                  <c:v>2.0</c:v>
                </c:pt>
                <c:pt idx="3">
                  <c:v>0.0</c:v>
                </c:pt>
                <c:pt idx="4">
                  <c:v>0.0</c:v>
                </c:pt>
                <c:pt idx="5">
                  <c:v>0.0</c:v>
                </c:pt>
                <c:pt idx="6">
                  <c:v>0.0</c:v>
                </c:pt>
                <c:pt idx="7">
                  <c:v>0.0</c:v>
                </c:pt>
                <c:pt idx="8">
                  <c:v>1.0</c:v>
                </c:pt>
                <c:pt idx="9">
                  <c:v>0.0</c:v>
                </c:pt>
                <c:pt idx="10">
                  <c:v>1.0</c:v>
                </c:pt>
              </c:numCache>
            </c:numRef>
          </c:val>
        </c:ser>
        <c:ser>
          <c:idx val="5"/>
          <c:order val="5"/>
          <c:tx>
            <c:v>youjs</c:v>
          </c:tx>
          <c:spPr>
            <a:solidFill>
              <a:srgbClr val="F79646"/>
            </a:solidFill>
            <a:ln>
              <a:noFill/>
            </a:ln>
          </c:spPr>
          <c:invertIfNegative val="0"/>
          <c:dLbls>
            <c:showLegendKey val="0"/>
            <c:showVal val="0"/>
            <c:showCatName val="0"/>
            <c:showSerName val="0"/>
            <c:showPercent val="0"/>
            <c:showBubbleSize val="0"/>
            <c:showLeaderLines val="1"/>
          </c:dLbls>
          <c:val>
            <c:numRef>
              <c:f/>
              <c:numCache>
                <c:formatCode>General</c:formatCode>
                <c:ptCount val="10"/>
                <c:pt idx="0">
                  <c:v>1.0</c:v>
                </c:pt>
                <c:pt idx="1">
                  <c:v>0.0</c:v>
                </c:pt>
                <c:pt idx="2">
                  <c:v>0.0</c:v>
                </c:pt>
                <c:pt idx="3">
                  <c:v>1.0</c:v>
                </c:pt>
                <c:pt idx="4">
                  <c:v>0.0</c:v>
                </c:pt>
                <c:pt idx="5">
                  <c:v>0.0</c:v>
                </c:pt>
                <c:pt idx="6">
                  <c:v>0.0</c:v>
                </c:pt>
                <c:pt idx="7">
                  <c:v>0.0</c:v>
                </c:pt>
                <c:pt idx="8">
                  <c:v>0.0</c:v>
                </c:pt>
                <c:pt idx="9">
                  <c:v>1.0</c:v>
                </c:pt>
              </c:numCache>
            </c:numRef>
          </c:val>
        </c:ser>
        <c:overlap val="-28"/>
        <c:gapWidth val="246"/>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v>advert</c:v>
          </c:tx>
          <c:spPr>
            <a:solidFill>
              <a:srgbClr val="4F81BD"/>
            </a:solidFill>
            <a:ln>
              <a:noFill/>
            </a:ln>
          </c:spPr>
          <c:dLbls>
            <c:showLegendKey val="0"/>
            <c:showVal val="0"/>
            <c:showCatName val="0"/>
            <c:showSerName val="0"/>
            <c:showPercent val="0"/>
            <c:showBubbleSize val="0"/>
            <c:showLeaderLines val="1"/>
          </c:dLbls>
          <c:val>
            <c:numRef>
              <c:f/>
              <c:numCache>
                <c:formatCode>General</c:formatCode>
                <c:ptCount val="2"/>
                <c:pt idx="0">
                  <c:v>0.0</c:v>
                </c:pt>
                <c:pt idx="1">
                  <c:v>1.0</c:v>
                </c:pt>
              </c:numCache>
            </c:numRef>
          </c:val>
        </c:ser>
        <c:ser>
          <c:idx val="1"/>
          <c:order val="1"/>
          <c:tx>
            <c:v>empjs</c:v>
          </c:tx>
          <c:spPr>
            <a:solidFill>
              <a:srgbClr val="C0504D"/>
            </a:solidFill>
            <a:ln>
              <a:noFill/>
            </a:ln>
          </c:spPr>
          <c:dLbls>
            <c:showLegendKey val="0"/>
            <c:showVal val="0"/>
            <c:showCatName val="0"/>
            <c:showSerName val="0"/>
            <c:showPercent val="0"/>
            <c:showBubbleSize val="0"/>
            <c:showLeaderLines val="1"/>
          </c:dLbls>
          <c:val>
            <c:numRef>
              <c:f/>
              <c:numCache>
                <c:formatCode>General</c:formatCode>
                <c:ptCount val="7"/>
                <c:pt idx="0">
                  <c:v>0.0</c:v>
                </c:pt>
                <c:pt idx="1">
                  <c:v>0.0</c:v>
                </c:pt>
                <c:pt idx="2">
                  <c:v>2.0</c:v>
                </c:pt>
                <c:pt idx="3">
                  <c:v>0.0</c:v>
                </c:pt>
                <c:pt idx="4">
                  <c:v>0.0</c:v>
                </c:pt>
                <c:pt idx="5">
                  <c:v>0.0</c:v>
                </c:pt>
                <c:pt idx="6">
                  <c:v>2.0</c:v>
                </c:pt>
              </c:numCache>
            </c:numRef>
          </c:val>
        </c:ser>
        <c:ser>
          <c:idx val="2"/>
          <c:order val="2"/>
          <c:tx>
            <c:v>KA</c:v>
          </c:tx>
          <c:spPr>
            <a:solidFill>
              <a:srgbClr val="9BBB59"/>
            </a:solidFill>
            <a:ln>
              <a:noFill/>
            </a:ln>
          </c:spPr>
          <c:dLbls>
            <c:showLegendKey val="0"/>
            <c:showVal val="0"/>
            <c:showCatName val="0"/>
            <c:showSerName val="0"/>
            <c:showPercent val="0"/>
            <c:showBubbleSize val="0"/>
            <c:showLeaderLines val="1"/>
          </c:dLbls>
          <c:val>
            <c:numRef>
              <c:f/>
              <c:numCache>
                <c:formatCode>General</c:formatCode>
                <c:ptCount val="6"/>
                <c:pt idx="0">
                  <c:v>0.0</c:v>
                </c:pt>
                <c:pt idx="1">
                  <c:v>0.0</c:v>
                </c:pt>
                <c:pt idx="2">
                  <c:v>0.0</c:v>
                </c:pt>
                <c:pt idx="3">
                  <c:v>0.0</c:v>
                </c:pt>
                <c:pt idx="4">
                  <c:v>0.0</c:v>
                </c:pt>
                <c:pt idx="5">
                  <c:v>1.0</c:v>
                </c:pt>
              </c:numCache>
            </c:numRef>
          </c:val>
        </c:ser>
        <c:ser>
          <c:idx val="3"/>
          <c:order val="3"/>
          <c:tx>
            <c:v>rabrecNErab</c:v>
          </c:tx>
          <c:spPr>
            <a:solidFill>
              <a:srgbClr val="8064A2"/>
            </a:solidFill>
            <a:ln>
              <a:noFill/>
            </a:ln>
          </c:spPr>
          <c:dLbls>
            <c:showLegendKey val="0"/>
            <c:showVal val="0"/>
            <c:showCatName val="0"/>
            <c:showSerName val="0"/>
            <c:showPercent val="0"/>
            <c:showBubbleSize val="0"/>
            <c:showLeaderLines val="1"/>
          </c:dLbls>
          <c:val>
            <c:numRef>
              <c:f/>
              <c:numCache>
                <c:formatCode>General</c:formatCode>
                <c:ptCount val="8"/>
                <c:pt idx="0">
                  <c:v>0.0</c:v>
                </c:pt>
                <c:pt idx="1">
                  <c:v>0.0</c:v>
                </c:pt>
                <c:pt idx="2">
                  <c:v>2.0</c:v>
                </c:pt>
                <c:pt idx="3">
                  <c:v>0.0</c:v>
                </c:pt>
                <c:pt idx="4">
                  <c:v>1.0</c:v>
                </c:pt>
                <c:pt idx="5">
                  <c:v>0.0</c:v>
                </c:pt>
                <c:pt idx="6">
                  <c:v>1.0</c:v>
                </c:pt>
                <c:pt idx="7">
                  <c:v>2.0</c:v>
                </c:pt>
              </c:numCache>
            </c:numRef>
          </c:val>
        </c:ser>
        <c:ser>
          <c:idx val="4"/>
          <c:order val="4"/>
          <c:tx>
            <c:v>referal</c:v>
          </c:tx>
          <c:spPr>
            <a:solidFill>
              <a:srgbClr val="4BACC6"/>
            </a:solidFill>
            <a:ln>
              <a:noFill/>
            </a:ln>
          </c:spPr>
          <c:dLbls>
            <c:showLegendKey val="0"/>
            <c:showVal val="0"/>
            <c:showCatName val="0"/>
            <c:showSerName val="0"/>
            <c:showPercent val="0"/>
            <c:showBubbleSize val="0"/>
            <c:showLeaderLines val="1"/>
          </c:dLbls>
          <c:val>
            <c:numRef>
              <c:f/>
              <c:numCache>
                <c:formatCode>General</c:formatCode>
                <c:ptCount val="11"/>
                <c:pt idx="0">
                  <c:v>0.0</c:v>
                </c:pt>
                <c:pt idx="1">
                  <c:v>0.0</c:v>
                </c:pt>
                <c:pt idx="2">
                  <c:v>2.0</c:v>
                </c:pt>
                <c:pt idx="3">
                  <c:v>0.0</c:v>
                </c:pt>
                <c:pt idx="4">
                  <c:v>0.0</c:v>
                </c:pt>
                <c:pt idx="5">
                  <c:v>0.0</c:v>
                </c:pt>
                <c:pt idx="6">
                  <c:v>0.0</c:v>
                </c:pt>
                <c:pt idx="7">
                  <c:v>0.0</c:v>
                </c:pt>
                <c:pt idx="8">
                  <c:v>1.0</c:v>
                </c:pt>
                <c:pt idx="9">
                  <c:v>0.0</c:v>
                </c:pt>
                <c:pt idx="10">
                  <c:v>1.0</c:v>
                </c:pt>
              </c:numCache>
            </c:numRef>
          </c:val>
        </c:ser>
        <c:ser>
          <c:idx val="5"/>
          <c:order val="5"/>
          <c:tx>
            <c:v>youjs</c:v>
          </c:tx>
          <c:spPr>
            <a:solidFill>
              <a:srgbClr val="F79646"/>
            </a:solidFill>
            <a:ln>
              <a:noFill/>
            </a:ln>
          </c:spPr>
          <c:dLbls>
            <c:showLegendKey val="0"/>
            <c:showVal val="0"/>
            <c:showCatName val="0"/>
            <c:showSerName val="0"/>
            <c:showPercent val="0"/>
            <c:showBubbleSize val="0"/>
            <c:showLeaderLines val="1"/>
          </c:dLbls>
          <c:val>
            <c:numRef>
              <c:f/>
              <c:numCache>
                <c:formatCode>General</c:formatCode>
                <c:ptCount val="10"/>
                <c:pt idx="0">
                  <c:v>1.0</c:v>
                </c:pt>
                <c:pt idx="1">
                  <c:v>0.0</c:v>
                </c:pt>
                <c:pt idx="2">
                  <c:v>0.0</c:v>
                </c:pt>
                <c:pt idx="3">
                  <c:v>1.0</c:v>
                </c:pt>
                <c:pt idx="4">
                  <c:v>0.0</c:v>
                </c:pt>
                <c:pt idx="5">
                  <c:v>0.0</c:v>
                </c:pt>
                <c:pt idx="6">
                  <c:v>0.0</c:v>
                </c:pt>
                <c:pt idx="7">
                  <c:v>0.0</c:v>
                </c:pt>
                <c:pt idx="8">
                  <c:v>0.0</c:v>
                </c:pt>
                <c:pt idx="9">
                  <c:v>1.0</c:v>
                </c:pt>
              </c:numCache>
            </c:numRef>
          </c:val>
        </c:ser>
        <c:axId val="0"/>
        <c:axId val="1"/>
      </c:areaChart>
      <c:catAx>
        <c:axId val="0"/>
        <c:scaling>
          <c:orientation val="minMax"/>
        </c:scaling>
        <c:delete val="0"/>
        <c:axPos val="b"/>
        <c:numFmt formatCode="General" sourceLinked="0"/>
        <c:majorTickMark val="out"/>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midCat"/>
        <c:crossAx val="0"/>
      </c:valAx>
      <c:spPr>
        <a:noFill/>
        <a:ln>
          <a:noFill/>
        </a:ln>
      </c:spPr>
    </c:plotArea>
    <c:legend>
      <c:legendPos val="r"/>
      <c:layout>
        <c:manualLayout>
          <c:xMode val="edge"/>
          <c:yMode val="edge"/>
          <c:x val="0.89618945"/>
          <c:y val="0.3794843"/>
        </c:manualLayou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23"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4"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9/24/2024</a:t>
            </a:fld>
            <a:endParaRPr lang="zh-CN" altLang="en-US" sz="1200">
              <a:latin typeface="Calibri" pitchFamily="0" charset="0"/>
              <a:ea typeface="等线" pitchFamily="0" charset="0"/>
              <a:cs typeface="Calibri" pitchFamily="0" charset="0"/>
            </a:endParaRPr>
          </a:p>
        </p:txBody>
      </p:sp>
      <p:sp>
        <p:nvSpPr>
          <p:cNvPr id="25"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6"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7"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754099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215312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269883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730050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88866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731246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156021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38843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944105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000467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253467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221089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211570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3549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6981580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943426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114457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gradFill xmlns:a="http://schemas.openxmlformats.org/drawingml/2006/main" rotWithShape="0">
          <a:gsLst>
            <a:gs pos="0">
              <a:srgbClr val="035C7D"/>
            </a:gs>
            <a:gs pos="100000">
              <a:srgbClr val="14CD68"/>
            </a:gs>
          </a:gsLst>
          <a:lin ang="5400000" scaled="1"/>
        </a:gradFill>
      </p:bgPr>
    </p:bg>
    <p:spTree>
      <p:nvGrpSpPr>
        <p:cNvPr id="1" name=""/>
        <p:cNvGrpSpPr/>
        <p:nvPr/>
      </p:nvGrpSpPr>
      <p:grpSpPr>
        <a:xfrm xmlns:a="http://schemas.openxmlformats.org/drawingml/2006/main">
          <a:off x="0" y="0"/>
          <a:ext cx="0" cy="0"/>
          <a:chOff x="0" y="0"/>
          <a:chExt cx="0" cy="0"/>
        </a:xfrm>
      </p:grpSpPr>
      <p:sp>
        <p:nvSpPr>
          <p:cNvPr id="43"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4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41"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40"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9"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8"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6"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9"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0"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1"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096253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gradFill xmlns:a="http://schemas.openxmlformats.org/drawingml/2006/main" rotWithShape="0">
          <a:gsLst>
            <a:gs pos="0">
              <a:srgbClr val="035C7D"/>
            </a:gs>
            <a:gs pos="100000">
              <a:srgbClr val="14CD68"/>
            </a:gs>
          </a:gsLst>
          <a:lin ang="5400000" scaled="1"/>
        </a:gradFill>
      </p:bgPr>
    </p:bg>
    <p:spTree>
      <p:nvGrpSpPr>
        <p:cNvPr id="1" name=""/>
        <p:cNvGrpSpPr/>
        <p:nvPr/>
      </p:nvGrpSpPr>
      <p:grpSpPr>
        <a:xfrm xmlns:a="http://schemas.openxmlformats.org/drawingml/2006/main">
          <a:off x="0" y="0"/>
          <a:ext cx="0" cy="0"/>
          <a:chOff x="0" y="0"/>
          <a:chExt cx="0" cy="0"/>
        </a:xfrm>
      </p:grpSpPr>
      <p:sp>
        <p:nvSpPr>
          <p:cNvPr id="78"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7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76"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75"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7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73"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7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71"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7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5"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8"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03012561"/>
      </p:ext>
    </p:extLst>
  </p:cSld>
  <p:clrMapOvr>
    <a:masterClrMapping xmlns:a="http://schemas.openxmlformats.org/drawingml/2006/main"/>
  </p:clrMapOvr>
</p:sldLayout>
</file>

<file path=ppt/slideLayouts/slideLayout14.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8933862"/>
      </p:ext>
    </p:extLst>
  </p:cSld>
  <p:clrMapOvr>
    <a:masterClrMapping xmlns:a="http://schemas.openxmlformats.org/drawingml/2006/main"/>
  </p:clrMapOvr>
</p:sldLayout>
</file>

<file path=ppt/slideLayouts/slideLayout15.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9096225"/>
      </p:ext>
    </p:extLst>
  </p:cSld>
  <p:clrMapOvr>
    <a:masterClrMapping xmlns:a="http://schemas.openxmlformats.org/drawingml/2006/main"/>
  </p:clrMapOvr>
</p:sldLayout>
</file>

<file path=ppt/slideLayouts/slideLayout16.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6862923"/>
      </p:ext>
    </p:extLst>
  </p:cSld>
  <p:clrMapOvr>
    <a:masterClrMapping xmlns:a="http://schemas.openxmlformats.org/drawingml/2006/main"/>
  </p:clrMapOvr>
</p:sldLayout>
</file>

<file path=ppt/slideLayouts/slideLayout17.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9011228"/>
      </p:ext>
    </p:extLst>
  </p:cSld>
  <p:clrMapOvr>
    <a:masterClrMapping xmlns:a="http://schemas.openxmlformats.org/drawingml/2006/main"/>
  </p:clrMapOvr>
</p:sldLayout>
</file>

<file path=ppt/slideLayouts/slideLayout18.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561095"/>
      </p:ext>
    </p:extLst>
  </p:cSld>
  <p:clrMapOvr>
    <a:masterClrMapping xmlns:a="http://schemas.openxmlformats.org/drawingml/2006/main"/>
  </p:clrMapOvr>
</p:sldLayout>
</file>

<file path=ppt/slideLayouts/slideLayout19.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108825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2338883"/>
      </p:ext>
    </p:extLst>
  </p:cSld>
  <p:clrMapOvr>
    <a:masterClrMapping xmlns:a="http://schemas.openxmlformats.org/drawingml/2006/main"/>
  </p:clrMapOvr>
</p:sldLayout>
</file>

<file path=ppt/slideLayouts/slideLayout20.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907039"/>
      </p:ext>
    </p:extLst>
  </p:cSld>
  <p:clrMapOvr>
    <a:masterClrMapping xmlns:a="http://schemas.openxmlformats.org/drawingml/2006/main"/>
  </p:clrMapOvr>
</p:sldLayout>
</file>

<file path=ppt/slideLayouts/slideLayout21.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7922294"/>
      </p:ext>
    </p:extLst>
  </p:cSld>
  <p:clrMapOvr>
    <a:masterClrMapping xmlns:a="http://schemas.openxmlformats.org/drawingml/2006/main"/>
  </p:clrMapOvr>
</p:sldLayout>
</file>

<file path=ppt/slideLayouts/slideLayout22.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8228081"/>
      </p:ext>
    </p:extLst>
  </p:cSld>
  <p:clrMapOvr>
    <a:masterClrMapping xmlns:a="http://schemas.openxmlformats.org/drawingml/2006/main"/>
  </p:clrMapOvr>
</p:sldLayout>
</file>

<file path=ppt/slideLayouts/slideLayout23.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866115"/>
      </p:ext>
    </p:extLst>
  </p:cSld>
  <p:clrMapOvr>
    <a:masterClrMapping xmlns:a="http://schemas.openxmlformats.org/drawingml/2006/main"/>
  </p:clrMapOvr>
</p:sldLayout>
</file>

<file path=ppt/slideLayouts/slideLayout24.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9023551"/>
      </p:ext>
    </p:extLst>
  </p:cSld>
  <p:clrMapOvr>
    <a:masterClrMapping xmlns:a="http://schemas.openxmlformats.org/drawingml/2006/main"/>
  </p:clrMapOvr>
</p:sldLayout>
</file>

<file path=ppt/slideLayouts/slideLayout25.xml><?xml version="1.0" encoding="utf-8"?>
<p:sldLayout xmlns:p="http://schemas.openxmlformats.org/presentationml/2006/main" showMasterSp="0" preserve="1">
  <p:cSld name="自定义版式">
    <p:bg>
      <p:bgPr>
        <a:gradFill xmlns:a="http://schemas.openxmlformats.org/drawingml/2006/main" rotWithShape="0">
          <a:gsLst>
            <a:gs pos="0">
              <a:srgbClr val="035C7D"/>
            </a:gs>
            <a:gs pos="100000">
              <a:srgbClr val="14CD68"/>
            </a:gs>
          </a:gsLst>
          <a:lin ang="5400000" scaled="1"/>
        </a:gradFill>
      </p:bgPr>
    </p:bg>
    <p:spTree>
      <p:nvGrpSpPr>
        <p:cNvPr id="1" name=""/>
        <p:cNvGrpSpPr/>
        <p:nvPr/>
      </p:nvGrpSpPr>
      <p:grpSpPr>
        <a:xfrm xmlns:a="http://schemas.openxmlformats.org/drawingml/2006/main">
          <a:off x="0" y="0"/>
          <a:ext cx="0" cy="0"/>
          <a:chOff x="0" y="0"/>
          <a:chExt cx="0" cy="0"/>
        </a:xfrm>
      </p:grpSpPr>
      <p:sp>
        <p:nvSpPr>
          <p:cNvPr id="62" name="矩形" hidden="1"/>
          <p:cNvSpPr>
            <a:spLocks xmlns:a="http://schemas.openxmlformats.org/drawingml/2006/main"/>
          </p:cNvSpPr>
          <p:nvPr/>
        </p:nvSpPr>
        <p:spPr>
          <a:xfrm xmlns:a="http://schemas.openxmlformats.org/drawingml/2006/main" rot="0">
            <a:off x="0" y="0"/>
            <a:ext cx="0" cy="0"/>
          </a:xfrm>
          <a:prstGeom xmlns:a="http://schemas.openxmlformats.org/drawingml/2006/main" prst="rect"/>
          <a:solidFill xmlns:a="http://schemas.openxmlformats.org/drawingml/2006/main">
            <a:schemeClr val="accent1"/>
          </a:solidFill>
          <a:ln xmlns:a="http://schemas.openxmlformats.org/drawingml/2006/main" w="12700" cmpd="sng" cap="flat">
            <a:solidFill>
              <a:srgbClr val="9F7D5A"/>
            </a:solidFill>
            <a:prstDash val="solid"/>
            <a:miter/>
          </a:ln>
        </p:spPr>
      </p:sp>
      <p:pic>
        <p:nvPicPr>
          <p:cNvPr id="55" name="图片" descr="电脑萤幕&#10;&#10;中度可信度描述已自动生成"/>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6858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6"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gradFill xmlns:a="http://schemas.openxmlformats.org/drawingml/2006/main" rotWithShape="1">
            <a:gsLst>
              <a:gs pos="0">
                <a:srgbClr val="27125A">
                  <a:lumMod val="50000"/>
                  <a:alpha val="100000"/>
                </a:srgbClr>
              </a:gs>
              <a:gs pos="43000">
                <a:srgbClr val="27125A">
                  <a:lumMod val="50000"/>
                  <a:alpha val="24705"/>
                </a:srgbClr>
              </a:gs>
            </a:gsLst>
            <a:lin ang="8100000" scaled="1"/>
          </a:gradFill>
          <a:ln xmlns:a="http://schemas.openxmlformats.org/drawingml/2006/main" w="12700" cmpd="sng" cap="flat">
            <a:noFill/>
            <a:prstDash val="solid"/>
            <a:round/>
          </a:ln>
        </p:spPr>
      </p:sp>
      <p:sp>
        <p:nvSpPr>
          <p:cNvPr id="57" name="文本框"/>
          <p:cNvSpPr>
            <a:spLocks xmlns:a="http://schemas.openxmlformats.org/drawingml/2006/main" noGrp="1"/>
          </p:cNvSpPr>
          <p:nvPr>
            <p:ph type="title"/>
          </p:nvPr>
        </p:nvSpPr>
        <p:spPr>
          <a:xfrm xmlns:a="http://schemas.openxmlformats.org/drawingml/2006/main" rot="0">
            <a:off x="681355" y="2541270"/>
            <a:ext cx="10829925" cy="153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ctr"/>
            <a:r>
              <a:rPr lang="en-US" altLang="zh-CN" sz="4000">
                <a:solidFill>
                  <a:schemeClr val="accent1"/>
                </a:solidFill>
                <a:latin typeface="Manrope ExtraBold" pitchFamily="0" charset="0"/>
                <a:sym typeface="Manrope ExtraBold" pitchFamily="0" charset="0"/>
              </a:rPr>
              <a:t>Click to add title</a:t>
            </a:r>
            <a:endParaRPr lang="zh-CN" altLang="en-US" sz="4000">
              <a:solidFill>
                <a:schemeClr val="accent1"/>
              </a:solidFill>
              <a:latin typeface="Manrope ExtraBold" pitchFamily="0" charset="0"/>
              <a:sym typeface="Manrope ExtraBold" pitchFamily="0" charset="0"/>
            </a:endParaRPr>
          </a:p>
        </p:txBody>
      </p:sp>
      <p:sp>
        <p:nvSpPr>
          <p:cNvPr id="58" name="文本框"/>
          <p:cNvSpPr>
            <a:spLocks xmlns:a="http://schemas.openxmlformats.org/drawingml/2006/main" noGrp="1"/>
          </p:cNvSpPr>
          <p:nvPr>
            <p:ph type="body"/>
          </p:nvPr>
        </p:nvSpPr>
        <p:spPr>
          <a:xfrm xmlns:a="http://schemas.openxmlformats.org/drawingml/2006/main" rot="0">
            <a:off x="681355" y="136525"/>
            <a:ext cx="10829925" cy="227711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none" lIns="91440" tIns="45720" rIns="91440" bIns="45720" anchor="b" anchorCtr="0">
            <a:prstTxWarp prst="textNoShape"/>
          </a:bodyPr>
          <a:lstStyle xmlns:a="http://schemas.openxmlformats.org/drawingml/2006/main"/>
          <a:p xmlns:a="http://schemas.openxmlformats.org/drawingml/2006/main">
            <a:pPr marL="0" indent="0" algn="ctr">
              <a:buNone/>
            </a:pPr>
            <a:r>
              <a:rPr lang="en-US" altLang="zh-CN" sz="8000" b="1">
                <a:solidFill>
                  <a:srgbClr val="FFFFFF"/>
                </a:solidFill>
                <a:latin typeface="Lato" pitchFamily="0" charset="0"/>
                <a:sym typeface="Lato" pitchFamily="0" charset="0"/>
              </a:rPr>
              <a:t>Click to add text</a:t>
            </a:r>
            <a:endParaRPr lang="zh-CN" altLang="en-US" sz="8000" b="1">
              <a:solidFill>
                <a:srgbClr val="FFFFFF"/>
              </a:solidFill>
              <a:latin typeface="Lato" pitchFamily="0" charset="0"/>
              <a:sym typeface="Lato" pitchFamily="0" charset="0"/>
            </a:endParaRPr>
          </a:p>
        </p:txBody>
      </p:sp>
      <p:sp>
        <p:nvSpPr>
          <p:cNvPr id="59" name="文本框"/>
          <p:cNvSpPr>
            <a:spLocks xmlns:a="http://schemas.openxmlformats.org/drawingml/2006/main" noGrp="1"/>
          </p:cNvSpPr>
          <p:nvPr>
            <p:ph type="dt"/>
          </p:nvPr>
        </p:nvSpPr>
        <p:spPr>
          <a:xfrm xmlns:a="http://schemas.openxmlformats.org/drawingml/2006/main" rot="0">
            <a:off x="694799"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rgbClr val="898989"/>
                </a:solidFill>
                <a:latin typeface="Arial" pitchFamily="34" charset="0"/>
                <a:ea typeface="Lato" pitchFamily="0" charset="0"/>
                <a:cs typeface="Lato" pitchFamily="0" charset="0"/>
                <a:sym typeface="Arial" pitchFamily="34" charset="0"/>
              </a:rPr>
              <a:t>Date Area</a:t>
            </a:r>
            <a:endParaRPr lang="zh-CN" altLang="en-US" sz="1200">
              <a:solidFill>
                <a:srgbClr val="898989"/>
              </a:solidFill>
              <a:latin typeface="Arial" pitchFamily="34" charset="0"/>
              <a:ea typeface="Lato" pitchFamily="0" charset="0"/>
              <a:cs typeface="Lato" pitchFamily="0" charset="0"/>
              <a:sym typeface="Arial" pitchFamily="34" charset="0"/>
            </a:endParaRPr>
          </a:p>
        </p:txBody>
      </p:sp>
      <p:sp>
        <p:nvSpPr>
          <p:cNvPr id="60"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Arial" pitchFamily="34" charset="0"/>
              <a:ea typeface="Lato" pitchFamily="0" charset="0"/>
              <a:cs typeface="Lato" pitchFamily="0" charset="0"/>
              <a:sym typeface="Arial" pitchFamily="34" charset="0"/>
            </a:endParaRPr>
          </a:p>
        </p:txBody>
      </p:sp>
      <p:sp>
        <p:nvSpPr>
          <p:cNvPr id="61" name="文本框"/>
          <p:cNvSpPr>
            <a:spLocks xmlns:a="http://schemas.openxmlformats.org/drawingml/2006/main" noGrp="1"/>
          </p:cNvSpPr>
          <p:nvPr>
            <p:ph type="sldNum"/>
          </p:nvPr>
        </p:nvSpPr>
        <p:spPr>
          <a:xfrm xmlns:a="http://schemas.openxmlformats.org/drawingml/2006/main" rot="0">
            <a:off x="8751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Arial" pitchFamily="34" charset="0"/>
                <a:ea typeface="Lato" pitchFamily="0" charset="0"/>
                <a:cs typeface="Lato" pitchFamily="0" charset="0"/>
                <a:sym typeface="Arial" pitchFamily="34" charset="0"/>
              </a:rPr>
              <a:t>&lt;#&gt;</a:t>
            </a:fld>
            <a:endParaRPr lang="zh-CN" altLang="en-US" sz="1200">
              <a:solidFill>
                <a:srgbClr val="898989"/>
              </a:solidFill>
              <a:latin typeface="Arial" pitchFamily="34" charset="0"/>
              <a:ea typeface="Lato" pitchFamily="0" charset="0"/>
              <a:cs typeface="Lato" pitchFamily="0" charset="0"/>
              <a:sym typeface="Arial" pitchFamily="34" charset="0"/>
            </a:endParaRPr>
          </a:p>
        </p:txBody>
      </p:sp>
    </p:spTree>
    <p:extLst>
      <p:ext uri="{BB962C8B-B14F-4D97-AF65-F5344CB8AC3E}">
        <p14:creationId xmlns:p14="http://schemas.microsoft.com/office/powerpoint/2010/main" val="171354447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22108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883414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16314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198252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09316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789824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430135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theme" Target="../theme/theme2.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9182873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sp>
        <p:nvSpPr>
          <p:cNvPr id="17" name="文本框"/>
          <p:cNvSpPr>
            <a:spLocks noGrp="1"/>
          </p:cNvSpPr>
          <p:nvPr>
            <p:ph type="title"/>
          </p:nvPr>
        </p:nvSpPr>
        <p:spPr>
          <a:xfrm rot="0">
            <a:off x="694799" y="360000"/>
            <a:ext cx="10800000" cy="720000"/>
          </a:xfrm>
          <a:prstGeom prst="rect"/>
          <a:noFill/>
          <a:ln w="12700" cmpd="sng" cap="flat">
            <a:noFill/>
            <a:prstDash val="solid"/>
            <a:miter/>
          </a:ln>
        </p:spPr>
        <p:txBody>
          <a:bodyPr vert="horz" wrap="square" lIns="0" tIns="0" rIns="0" bIns="0" anchor="b" anchorCtr="0">
            <a:prstTxWarp prst="textNoShape"/>
          </a:bodyPr>
          <a:lstStyle/>
          <a:p>
            <a:r>
              <a:rPr lang="en-US" altLang="zh-CN">
                <a:latin typeface="Manrope ExtraBold" pitchFamily="0" charset="0"/>
              </a:rPr>
              <a:t>Click to add title</a:t>
            </a:r>
            <a:endParaRPr lang="zh-CN" altLang="en-US"/>
          </a:p>
        </p:txBody>
      </p:sp>
      <p:sp>
        <p:nvSpPr>
          <p:cNvPr id="18" name="文本框"/>
          <p:cNvSpPr>
            <a:spLocks noGrp="1"/>
          </p:cNvSpPr>
          <p:nvPr>
            <p:ph type="body" idx="1"/>
          </p:nvPr>
        </p:nvSpPr>
        <p:spPr>
          <a:xfrm rot="0">
            <a:off x="694799" y="1235075"/>
            <a:ext cx="10800000" cy="4891725"/>
          </a:xfrm>
          <a:prstGeom prst="rect"/>
          <a:noFill/>
          <a:ln w="12700" cmpd="sng" cap="flat">
            <a:noFill/>
            <a:prstDash val="solid"/>
            <a:miter/>
          </a:ln>
        </p:spPr>
        <p:txBody>
          <a:bodyPr vert="horz" wrap="square" lIns="0" tIns="0" rIns="0" bIns="0" anchor="t" anchorCtr="0">
            <a:prstTxWarp prst="textNoShape"/>
          </a:bodyPr>
          <a:lstStyle/>
          <a:p>
            <a:r>
              <a:rPr lang="en-US" altLang="zh-CN">
                <a:latin typeface="Lato" pitchFamily="0" charset="0"/>
              </a:rPr>
              <a:t>Click to add text</a:t>
            </a:r>
            <a:endParaRPr lang="zh-CN" altLang="en-US"/>
          </a:p>
        </p:txBody>
      </p:sp>
      <p:sp>
        <p:nvSpPr>
          <p:cNvPr id="19" name="文本框"/>
          <p:cNvSpPr>
            <a:spLocks noGrp="1"/>
          </p:cNvSpPr>
          <p:nvPr>
            <p:ph type="dt" idx="2"/>
          </p:nvPr>
        </p:nvSpPr>
        <p:spPr>
          <a:xfrm rot="0">
            <a:off x="694799" y="6356349"/>
            <a:ext cx="2743200" cy="365125"/>
          </a:xfrm>
          <a:prstGeom prst="rect"/>
          <a:noFill/>
          <a:ln w="12700" cmpd="sng" cap="flat">
            <a:noFill/>
            <a:prstDash val="solid"/>
            <a:miter/>
          </a:ln>
        </p:spPr>
        <p:txBody>
          <a:bodyPr vert="horz" wrap="square" lIns="0" tIns="0" rIns="0" bIns="0" anchor="ctr" anchorCtr="0">
            <a:prstTxWarp prst="textNoShape"/>
          </a:bodyPr>
          <a:lstStyle/>
          <a:p>
            <a:pPr algn="l"/>
            <a:r>
              <a:rPr lang="en-US" altLang="zh-CN" sz="1200">
                <a:solidFill>
                  <a:srgbClr val="898989"/>
                </a:solidFill>
                <a:latin typeface="Arial" pitchFamily="34" charset="0"/>
                <a:ea typeface="Lato" pitchFamily="0" charset="0"/>
                <a:cs typeface="Lato" pitchFamily="0" charset="0"/>
                <a:sym typeface="Arial" pitchFamily="34" charset="0"/>
              </a:rPr>
              <a:t>Date Area</a:t>
            </a:r>
            <a:endParaRPr lang="zh-CN" altLang="en-US" sz="1200">
              <a:solidFill>
                <a:srgbClr val="898989"/>
              </a:solidFill>
              <a:latin typeface="Arial" pitchFamily="34" charset="0"/>
              <a:ea typeface="Lato" pitchFamily="0" charset="0"/>
              <a:cs typeface="Lato" pitchFamily="0" charset="0"/>
              <a:sym typeface="Arial" pitchFamily="34" charset="0"/>
            </a:endParaRPr>
          </a:p>
        </p:txBody>
      </p:sp>
      <p:sp>
        <p:nvSpPr>
          <p:cNvPr id="20"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0" tIns="0" rIns="0" bIns="0" anchor="ctr" anchorCtr="0">
            <a:prstTxWarp prst="textNoShape"/>
          </a:bodyPr>
          <a:lstStyle/>
          <a:p>
            <a:pPr algn="ctr"/>
            <a:endParaRPr lang="zh-CN" altLang="en-US" sz="1200">
              <a:solidFill>
                <a:srgbClr val="898989"/>
              </a:solidFill>
              <a:latin typeface="Arial" pitchFamily="34" charset="0"/>
              <a:ea typeface="Lato" pitchFamily="0" charset="0"/>
              <a:cs typeface="Lato" pitchFamily="0" charset="0"/>
              <a:sym typeface="Arial" pitchFamily="34" charset="0"/>
            </a:endParaRPr>
          </a:p>
        </p:txBody>
      </p:sp>
      <p:sp>
        <p:nvSpPr>
          <p:cNvPr id="21" name="文本框"/>
          <p:cNvSpPr>
            <a:spLocks noGrp="1"/>
          </p:cNvSpPr>
          <p:nvPr>
            <p:ph type="sldNum" idx="4"/>
          </p:nvPr>
        </p:nvSpPr>
        <p:spPr>
          <a:xfrm rot="0">
            <a:off x="8751600" y="6356349"/>
            <a:ext cx="2743200" cy="365125"/>
          </a:xfrm>
          <a:prstGeom prst="rect"/>
          <a:noFill/>
          <a:ln w="12700" cmpd="sng" cap="flat">
            <a:noFill/>
            <a:prstDash val="solid"/>
            <a:miter/>
          </a:ln>
        </p:spPr>
        <p:txBody>
          <a:bodyPr vert="horz" wrap="square" lIns="0" tIns="0" rIns="0" bIns="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Arial" pitchFamily="34" charset="0"/>
                <a:ea typeface="Lato" pitchFamily="0" charset="0"/>
                <a:cs typeface="Lato" pitchFamily="0" charset="0"/>
                <a:sym typeface="Arial" pitchFamily="34" charset="0"/>
              </a:rPr>
              <a:t>&lt;#&gt;</a:t>
            </a:fld>
            <a:endParaRPr lang="zh-CN" altLang="en-US" sz="1200">
              <a:solidFill>
                <a:srgbClr val="898989"/>
              </a:solidFill>
              <a:latin typeface="Arial" pitchFamily="34" charset="0"/>
              <a:ea typeface="Lato" pitchFamily="0" charset="0"/>
              <a:cs typeface="Lato" pitchFamily="0" charset="0"/>
              <a:sym typeface="Arial" pitchFamily="34" charset="0"/>
            </a:endParaRPr>
          </a:p>
        </p:txBody>
      </p:sp>
      <p:sp>
        <p:nvSpPr>
          <p:cNvPr id="22" name="矩形" hidden="1"/>
          <p:cNvSpPr>
            <a:spLocks/>
          </p:cNvSpPr>
          <p:nvPr/>
        </p:nvSpPr>
        <p:spPr>
          <a:xfrm rot="0">
            <a:off x="0" y="0"/>
            <a:ext cx="0" cy="0"/>
          </a:xfrm>
          <a:prstGeom prst="rect"/>
          <a:solidFill>
            <a:schemeClr val="accent1"/>
          </a:solidFill>
          <a:ln w="12700" cmpd="sng" cap="flat">
            <a:solidFill>
              <a:srgbClr val="9F7D5A"/>
            </a:solidFill>
            <a:prstDash val="solid"/>
            <a:miter/>
          </a:ln>
        </p:spPr>
      </p:sp>
    </p:spTree>
    <p:extLst>
      <p:ext uri="{BB962C8B-B14F-4D97-AF65-F5344CB8AC3E}">
        <p14:creationId xmlns:p14="http://schemas.microsoft.com/office/powerpoint/2010/main" val="11320191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eaLnBrk="1" fontAlgn="auto" latinLnBrk="0" hangingPunct="1">
        <a:lnSpc>
          <a:spcPct val="100000"/>
        </a:lnSpc>
        <a:spcBef>
          <a:spcPts val="0"/>
        </a:spcBef>
        <a:buNone/>
        <a:defRPr sz="3600" b="1" kern="1200">
          <a:solidFill>
            <a:schemeClr val="accent1"/>
          </a:solidFill>
          <a:latin typeface="Arial" pitchFamily="34" charset="0"/>
        </a:defRPr>
      </a:lvl1pPr>
    </p:titleStyle>
    <p:bodyStyle>
      <a:lvl1pPr marL="228600" indent="-228600" algn="l" defTabSz="914400" eaLnBrk="1" fontAlgn="auto" latinLnBrk="0" hangingPunct="1">
        <a:lnSpc>
          <a:spcPct val="129999"/>
        </a:lnSpc>
        <a:spcBef>
          <a:spcPts val="1000"/>
        </a:spcBef>
        <a:buFont typeface="Arial" pitchFamily="34" charset="0"/>
        <a:buChar char="•"/>
        <a:defRPr sz="2400" kern="1200">
          <a:solidFill>
            <a:srgbClr val="404040"/>
          </a:solidFill>
          <a:latin typeface="Arial" pitchFamily="34" charset="0"/>
        </a:defRPr>
      </a:lvl1pPr>
      <a:lvl2pPr marL="538480" indent="-206375" algn="l" defTabSz="914400" eaLnBrk="1" fontAlgn="auto" latinLnBrk="0" hangingPunct="1">
        <a:lnSpc>
          <a:spcPct val="129999"/>
        </a:lnSpc>
        <a:spcBef>
          <a:spcPts val="0"/>
        </a:spcBef>
        <a:buFont typeface="Arial" pitchFamily="34" charset="0"/>
        <a:buChar char="•"/>
        <a:defRPr sz="2000" kern="1200">
          <a:solidFill>
            <a:srgbClr val="404040"/>
          </a:solidFill>
          <a:latin typeface="Lato" pitchFamily="0" charset="0"/>
        </a:defRPr>
      </a:lvl2pPr>
      <a:lvl3pPr marL="798830" indent="-161925" algn="l" defTabSz="914400" eaLnBrk="1" fontAlgn="auto" latinLnBrk="0" hangingPunct="1">
        <a:lnSpc>
          <a:spcPct val="129999"/>
        </a:lnSpc>
        <a:spcBef>
          <a:spcPts val="0"/>
        </a:spcBef>
        <a:buFont typeface="Arial" pitchFamily="34" charset="0"/>
        <a:buChar char="•"/>
        <a:defRPr sz="1800" kern="1200">
          <a:solidFill>
            <a:srgbClr val="404040"/>
          </a:solidFill>
          <a:latin typeface="Lato" pitchFamily="0" charset="0"/>
        </a:defRPr>
      </a:lvl3pPr>
      <a:lvl4pPr marL="1030605" indent="-149225" algn="l" defTabSz="914400" eaLnBrk="1" fontAlgn="auto" latinLnBrk="0" hangingPunct="1">
        <a:lnSpc>
          <a:spcPct val="129999"/>
        </a:lnSpc>
        <a:spcBef>
          <a:spcPts val="0"/>
        </a:spcBef>
        <a:buFont typeface="Arial" pitchFamily="34" charset="0"/>
        <a:buChar char="•"/>
        <a:defRPr sz="1600" kern="1200">
          <a:solidFill>
            <a:srgbClr val="404040"/>
          </a:solidFill>
          <a:latin typeface="Lato" pitchFamily="0" charset="0"/>
        </a:defRPr>
      </a:lvl4pPr>
      <a:lvl5pPr marL="1235075" indent="-127000" algn="l" defTabSz="914400" eaLnBrk="1" fontAlgn="auto" latinLnBrk="0" hangingPunct="1">
        <a:lnSpc>
          <a:spcPct val="129999"/>
        </a:lnSpc>
        <a:spcBef>
          <a:spcPts val="0"/>
        </a:spcBef>
        <a:buFont typeface="Arial" pitchFamily="34" charset="0"/>
        <a:buChar char="•"/>
        <a:defRPr sz="1400" kern="1200">
          <a:solidFill>
            <a:srgbClr val="404040"/>
          </a:solidFill>
          <a:latin typeface="Lato"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Lato"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Lato"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Lato"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Lato"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2.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4.jpe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grpSp>
        <p:nvGrpSpPr>
          <p:cNvPr id="46" name="组合"/>
          <p:cNvGrpSpPr>
            <a:grpSpLocks/>
          </p:cNvGrpSpPr>
          <p:nvPr/>
        </p:nvGrpSpPr>
        <p:grpSpPr>
          <a:xfrm>
            <a:off x="876298" y="990599"/>
            <a:ext cx="1743075" cy="1333500"/>
            <a:chOff x="876298" y="990599"/>
            <a:chExt cx="1743075" cy="1333500"/>
          </a:xfrm>
        </p:grpSpPr>
        <p:sp>
          <p:nvSpPr>
            <p:cNvPr id="44"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45"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7"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8"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9" name="文本框"/>
          <p:cNvSpPr>
            <a:spLocks noGrp="1"/>
          </p:cNvSpPr>
          <p:nvPr>
            <p:ph type="ctrTitle"/>
          </p:nvPr>
        </p:nvSpPr>
        <p:spPr>
          <a:xfrm rot="0">
            <a:off x="-296545" y="189049"/>
            <a:ext cx="11341100" cy="1077775"/>
          </a:xfrm>
          <a:prstGeom prst="rect"/>
          <a:noFill/>
          <a:ln w="12700" cmpd="sng" cap="flat">
            <a:noFill/>
            <a:prstDash val="solid"/>
            <a:miter/>
          </a:ln>
        </p:spPr>
        <p:txBody>
          <a:bodyPr vert="horz" wrap="square" lIns="0" tIns="16510" rIns="0" bIns="0" anchor="t" anchorCtr="0">
            <a:prstTxWarp prst="textNoShape"/>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50" name="文本框"/>
          <p:cNvSpPr>
            <a:spLocks noGrp="1"/>
          </p:cNvSpPr>
          <p:nvPr>
            <p:ph type="sldNum" idx="7"/>
          </p:nvPr>
        </p:nvSpPr>
        <p:spPr>
          <a:xfrm rot="0">
            <a:off x="11353418" y="6484766"/>
            <a:ext cx="151129" cy="168909"/>
          </a:xfrm>
          <a:prstGeom prst="rect"/>
          <a:noFill/>
          <a:ln cmpd="sng" cap="flat">
            <a:noFill/>
            <a:prstDash val="solid"/>
            <a:miter/>
          </a:ln>
        </p:spPr>
        <p:txBody>
          <a:bodyPr vert="horz" wrap="square" lIns="0" tIns="6985" rIns="0" bIns="0" anchor="ctr"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51" name="矩形"/>
          <p:cNvSpPr>
            <a:spLocks/>
          </p:cNvSpPr>
          <p:nvPr/>
        </p:nvSpPr>
        <p:spPr>
          <a:xfrm rot="0">
            <a:off x="2997835" y="2696210"/>
            <a:ext cx="8738870" cy="329437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M.SALAMON</a:t>
            </a:r>
            <a:endPar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REGISTER NO: 3122184</a:t>
            </a: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70</a:t>
            </a:r>
            <a:endPar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NM ID :  </a:t>
            </a: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8B0B9F2F852060BAB6540CC692705F3B</a:t>
            </a:r>
            <a:endPar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DEPARTMENT: B.COM GENRAL </a:t>
            </a:r>
            <a:endPar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COLLEGE : GOVERNMENT ARTS AND SCIENNCE COLLEGE PERUMBAKKAM </a:t>
            </a:r>
            <a:endPar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endParaRPr>
          </a:p>
        </p:txBody>
      </p:sp>
      <p:pic>
        <p:nvPicPr>
          <p:cNvPr id="52" name="图片" descr="download (2)"/>
          <p:cNvPicPr>
            <a:picLocks noChangeAspect="1"/>
          </p:cNvPicPr>
          <p:nvPr/>
        </p:nvPicPr>
        <p:blipFill>
          <a:blip r:embed="rId1" cstate="print"/>
          <a:stretch>
            <a:fillRect/>
          </a:stretch>
        </p:blipFill>
        <p:spPr>
          <a:xfrm rot="0">
            <a:off x="609600" y="2667000"/>
            <a:ext cx="2218690" cy="2297430"/>
          </a:xfrm>
          <a:prstGeom prst="rect"/>
          <a:noFill/>
          <a:ln w="12700" cmpd="sng" cap="flat">
            <a:noFill/>
            <a:prstDash val="solid"/>
            <a:miter/>
          </a:ln>
        </p:spPr>
      </p:pic>
    </p:spTree>
    <p:extLst>
      <p:ext uri="{BB962C8B-B14F-4D97-AF65-F5344CB8AC3E}">
        <p14:creationId xmlns:p14="http://schemas.microsoft.com/office/powerpoint/2010/main" val="106900158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sp>
        <p:nvSpPr>
          <p:cNvPr id="13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228600" y="515620"/>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0" name="图片"/>
          <p:cNvPicPr>
            <a:picLocks/>
          </p:cNvPicPr>
          <p:nvPr/>
        </p:nvPicPr>
        <p:blipFill>
          <a:blip r:embed="rId1" cstate="print"/>
          <a:stretch>
            <a:fillRect/>
          </a:stretch>
        </p:blipFill>
        <p:spPr>
          <a:xfrm rot="0">
            <a:off x="304800" y="1295399"/>
            <a:ext cx="2170429" cy="3419474"/>
          </a:xfrm>
          <a:prstGeom prst="rect"/>
          <a:noFill/>
          <a:ln w="12700" cmpd="sng" cap="flat">
            <a:noFill/>
            <a:prstDash val="solid"/>
            <a:miter/>
          </a:ln>
        </p:spPr>
      </p:pic>
      <p:sp>
        <p:nvSpPr>
          <p:cNvPr id="141" name="文本框"/>
          <p:cNvSpPr>
            <a:spLocks noGrp="1"/>
          </p:cNvSpPr>
          <p:nvPr>
            <p:ph type="title"/>
          </p:nvPr>
        </p:nvSpPr>
        <p:spPr>
          <a:xfrm rot="0">
            <a:off x="739774" y="347344"/>
            <a:ext cx="8480425" cy="661034"/>
          </a:xfrm>
          <a:prstGeom prst="rect"/>
          <a:noFill/>
          <a:ln w="12700" cmpd="sng" cap="flat">
            <a:noFill/>
            <a:prstDash val="solid"/>
            <a:miter/>
          </a:ln>
        </p:spPr>
        <p:txBody>
          <a:bodyPr vert="horz" wrap="square" lIns="0" tIns="16510" rIns="0" bIns="0" anchor="t" anchorCtr="0">
            <a:prstTxWarp prst="textNoShape"/>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4" name="矩形"/>
          <p:cNvSpPr>
            <a:spLocks/>
          </p:cNvSpPr>
          <p:nvPr/>
        </p:nvSpPr>
        <p:spPr>
          <a:xfrm rot="0">
            <a:off x="2816225" y="1087120"/>
            <a:ext cx="6994524" cy="74288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Visualization: Interactive charts and graphs provide clear insights into turnover trends, enabling quick identification of key areas for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Advanced Metrics: Calculate and track multiple turnover metrics, such as voluntary and involuntary turnover rates, departmental attrition, and tenure analysis.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Root Cause Analysis: Drill down into specific factors contributing to turnover, such as compensation, job satisfaction, or work-life balance, to implement targeted solutions.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Predictive Analytics: Utilize statistical models to forecast future turnover trends and proactively address potential issues before they arise.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3582400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0" name="矩形"/>
          <p:cNvSpPr>
            <a:spLocks/>
          </p:cNvSpPr>
          <p:nvPr/>
        </p:nvSpPr>
        <p:spPr>
          <a:xfrm rot="0">
            <a:off x="1158240" y="1372235"/>
            <a:ext cx="6143625" cy="49129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all" spc="0" baseline="0">
                <a:solidFill>
                  <a:schemeClr val="tx1"/>
                </a:solidFill>
                <a:latin typeface="Calibri" pitchFamily="0" charset="0"/>
                <a:ea typeface="宋体" pitchFamily="0" charset="0"/>
                <a:cs typeface="Calibri" pitchFamily="0" charset="0"/>
                <a:sym typeface="宋体" pitchFamily="0" charset="0"/>
              </a:rPr>
              <a:t>count of profession - 5 types </a:t>
            </a:r>
            <a:endParaRPr lang="en-US" altLang="zh-CN" sz="2400" b="0" i="0" u="none" strike="noStrike" kern="1200" cap="all" spc="0" baseline="0">
              <a:solidFill>
                <a:schemeClr val="tx1"/>
              </a:solidFill>
              <a:latin typeface="Calibri" pitchFamily="0" charset="0"/>
              <a:ea typeface="宋体" pitchFamily="0" charset="0"/>
              <a:cs typeface="Calibri" pitchFamily="0" charset="0"/>
              <a:sym typeface="宋体" pitchFamily="0" charset="0"/>
            </a:endParaRPr>
          </a:p>
          <a:p>
            <a:pPr marL="0" indent="0" algn="l">
              <a:lnSpc>
                <a:spcPct val="100000"/>
              </a:lnSpc>
              <a:spcBef>
                <a:spcPts val="0"/>
              </a:spcBef>
              <a:spcAft>
                <a:spcPts val="0"/>
              </a:spcAft>
              <a:buNone/>
            </a:pPr>
            <a:r>
              <a:rPr lang="en-US" altLang="zh-CN" sz="2400" b="0" i="0" u="none" strike="noStrike" kern="1200" cap="all" spc="0" baseline="0">
                <a:solidFill>
                  <a:schemeClr val="tx1"/>
                </a:solidFill>
                <a:latin typeface="Calibri" pitchFamily="0" charset="0"/>
                <a:ea typeface="宋体" pitchFamily="0" charset="0"/>
                <a:cs typeface="Calibri" pitchFamily="0" charset="0"/>
                <a:sym typeface="宋体" pitchFamily="0" charset="0"/>
              </a:rPr>
              <a:t>1) commercial </a:t>
            </a:r>
            <a:endParaRPr lang="en-US" altLang="zh-CN" sz="2400" b="0" i="0" u="none" strike="noStrike" kern="1200" cap="all" spc="0" baseline="0">
              <a:solidFill>
                <a:schemeClr val="tx1"/>
              </a:solidFill>
              <a:latin typeface="Calibri" pitchFamily="0" charset="0"/>
              <a:ea typeface="宋体" pitchFamily="0" charset="0"/>
              <a:cs typeface="Calibri" pitchFamily="0" charset="0"/>
              <a:sym typeface="宋体" pitchFamily="0" charset="0"/>
            </a:endParaRPr>
          </a:p>
          <a:p>
            <a:pPr marL="0" indent="0" algn="l">
              <a:lnSpc>
                <a:spcPct val="100000"/>
              </a:lnSpc>
              <a:spcBef>
                <a:spcPts val="0"/>
              </a:spcBef>
              <a:spcAft>
                <a:spcPts val="0"/>
              </a:spcAft>
              <a:buNone/>
            </a:pPr>
            <a:r>
              <a:rPr lang="en-US" altLang="zh-CN" sz="2400" b="0" i="0" u="none" strike="noStrike" kern="1200" cap="all" spc="0" baseline="0">
                <a:solidFill>
                  <a:schemeClr val="tx1"/>
                </a:solidFill>
                <a:latin typeface="Calibri" pitchFamily="0" charset="0"/>
                <a:ea typeface="宋体" pitchFamily="0" charset="0"/>
                <a:cs typeface="Calibri" pitchFamily="0" charset="0"/>
                <a:sym typeface="宋体" pitchFamily="0" charset="0"/>
              </a:rPr>
              <a:t>2)HR</a:t>
            </a:r>
            <a:endParaRPr lang="en-US" altLang="zh-CN" sz="2400" b="0" i="0" u="none" strike="noStrike" kern="1200" cap="all" spc="0" baseline="0">
              <a:solidFill>
                <a:schemeClr val="tx1"/>
              </a:solidFill>
              <a:latin typeface="Calibri" pitchFamily="0" charset="0"/>
              <a:ea typeface="宋体" pitchFamily="0" charset="0"/>
              <a:cs typeface="Calibri" pitchFamily="0" charset="0"/>
              <a:sym typeface="宋体" pitchFamily="0" charset="0"/>
            </a:endParaRPr>
          </a:p>
          <a:p>
            <a:pPr marL="0" indent="0" algn="l">
              <a:lnSpc>
                <a:spcPct val="100000"/>
              </a:lnSpc>
              <a:spcBef>
                <a:spcPts val="0"/>
              </a:spcBef>
              <a:spcAft>
                <a:spcPts val="0"/>
              </a:spcAft>
              <a:buNone/>
            </a:pPr>
            <a:r>
              <a:rPr lang="en-US" altLang="zh-CN" sz="2400" b="0" i="0" u="none" strike="noStrike" kern="1200" cap="all" spc="0" baseline="0">
                <a:solidFill>
                  <a:schemeClr val="tx1"/>
                </a:solidFill>
                <a:latin typeface="Calibri" pitchFamily="0" charset="0"/>
                <a:ea typeface="宋体" pitchFamily="0" charset="0"/>
                <a:cs typeface="Calibri" pitchFamily="0" charset="0"/>
                <a:sym typeface="宋体" pitchFamily="0" charset="0"/>
              </a:rPr>
              <a:t>3)marketing</a:t>
            </a:r>
            <a:endParaRPr lang="en-US" altLang="zh-CN" sz="2400" b="0" i="0" u="none" strike="noStrike" kern="1200" cap="all" spc="0" baseline="0">
              <a:solidFill>
                <a:schemeClr val="tx1"/>
              </a:solidFill>
              <a:latin typeface="Calibri" pitchFamily="0" charset="0"/>
              <a:ea typeface="宋体" pitchFamily="0" charset="0"/>
              <a:cs typeface="Calibri" pitchFamily="0" charset="0"/>
              <a:sym typeface="宋体" pitchFamily="0" charset="0"/>
            </a:endParaRPr>
          </a:p>
          <a:p>
            <a:pPr marL="0" indent="0" algn="l">
              <a:lnSpc>
                <a:spcPct val="100000"/>
              </a:lnSpc>
              <a:spcBef>
                <a:spcPts val="0"/>
              </a:spcBef>
              <a:spcAft>
                <a:spcPts val="0"/>
              </a:spcAft>
              <a:buNone/>
            </a:pPr>
            <a:r>
              <a:rPr lang="en-US" altLang="zh-CN" sz="2400" b="0" i="0" u="none" strike="noStrike" kern="1200" cap="all" spc="0" baseline="0">
                <a:solidFill>
                  <a:schemeClr val="tx1"/>
                </a:solidFill>
                <a:latin typeface="Calibri" pitchFamily="0" charset="0"/>
                <a:ea typeface="宋体" pitchFamily="0" charset="0"/>
                <a:cs typeface="Calibri" pitchFamily="0" charset="0"/>
                <a:sym typeface="宋体" pitchFamily="0" charset="0"/>
              </a:rPr>
              <a:t>4)sales </a:t>
            </a:r>
            <a:endParaRPr lang="en-US" altLang="zh-CN" sz="2400" b="0" i="0" u="none" strike="noStrike" kern="1200" cap="all" spc="0" baseline="0">
              <a:solidFill>
                <a:schemeClr val="tx1"/>
              </a:solidFill>
              <a:latin typeface="Calibri" pitchFamily="0" charset="0"/>
              <a:ea typeface="宋体" pitchFamily="0" charset="0"/>
              <a:cs typeface="Calibri" pitchFamily="0" charset="0"/>
              <a:sym typeface="宋体" pitchFamily="0" charset="0"/>
            </a:endParaRPr>
          </a:p>
          <a:p>
            <a:pPr marL="0" indent="0" algn="l">
              <a:lnSpc>
                <a:spcPct val="100000"/>
              </a:lnSpc>
              <a:spcBef>
                <a:spcPts val="0"/>
              </a:spcBef>
              <a:spcAft>
                <a:spcPts val="0"/>
              </a:spcAft>
              <a:buNone/>
            </a:pPr>
            <a:endParaRPr lang="en-US" altLang="zh-CN" sz="2400" b="0" i="0" u="none" strike="noStrike" kern="1200" cap="all"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all" spc="0" baseline="0">
                <a:solidFill>
                  <a:schemeClr val="tx1"/>
                </a:solidFill>
                <a:latin typeface="Calibri" pitchFamily="0" charset="0"/>
                <a:ea typeface="宋体" pitchFamily="0" charset="0"/>
                <a:cs typeface="Calibri" pitchFamily="0" charset="0"/>
                <a:sym typeface="宋体" pitchFamily="0" charset="0"/>
              </a:rPr>
              <a:t>industry - 10 types </a:t>
            </a:r>
            <a:endParaRPr lang="en-US" altLang="zh-CN" sz="2400" b="0" i="0" u="none" strike="noStrike" kern="1200" cap="all" spc="0" baseline="0">
              <a:solidFill>
                <a:schemeClr val="tx1"/>
              </a:solidFill>
              <a:latin typeface="Calibri" pitchFamily="0" charset="0"/>
              <a:ea typeface="宋体" pitchFamily="0" charset="0"/>
              <a:cs typeface="Calibri" pitchFamily="0" charset="0"/>
              <a:sym typeface="宋体" pitchFamily="0" charset="0"/>
            </a:endParaRPr>
          </a:p>
          <a:p>
            <a:pPr marL="0" indent="0" algn="l">
              <a:lnSpc>
                <a:spcPct val="100000"/>
              </a:lnSpc>
              <a:spcBef>
                <a:spcPts val="0"/>
              </a:spcBef>
              <a:spcAft>
                <a:spcPts val="0"/>
              </a:spcAft>
              <a:buNone/>
            </a:pPr>
            <a:r>
              <a:rPr lang="en-US" altLang="zh-CN" sz="2400" b="0" i="0" u="none" strike="noStrike" kern="1200" cap="all" spc="0" baseline="0">
                <a:solidFill>
                  <a:schemeClr val="tx1"/>
                </a:solidFill>
                <a:latin typeface="Calibri" pitchFamily="0" charset="0"/>
                <a:ea typeface="宋体" pitchFamily="0" charset="0"/>
                <a:cs typeface="Calibri" pitchFamily="0" charset="0"/>
              </a:rPr>
              <a:t>1) retail and state </a:t>
            </a:r>
            <a:endParaRPr lang="en-US" altLang="zh-CN" sz="2400" b="0" i="0" u="none" strike="noStrike" kern="1200" cap="all"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all" spc="0" baseline="0">
                <a:solidFill>
                  <a:schemeClr val="tx1"/>
                </a:solidFill>
                <a:latin typeface="Calibri" pitchFamily="0" charset="0"/>
                <a:ea typeface="宋体" pitchFamily="0" charset="0"/>
                <a:cs typeface="Calibri" pitchFamily="0" charset="0"/>
              </a:rPr>
              <a:t>2) banks and building </a:t>
            </a:r>
            <a:endParaRPr lang="en-US" altLang="zh-CN" sz="2400" b="0" i="0" u="none" strike="noStrike" kern="1200" cap="all"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all" spc="0" baseline="0">
                <a:solidFill>
                  <a:schemeClr val="tx1"/>
                </a:solidFill>
                <a:latin typeface="Calibri" pitchFamily="0" charset="0"/>
                <a:ea typeface="宋体" pitchFamily="0" charset="0"/>
                <a:cs typeface="Calibri" pitchFamily="0" charset="0"/>
              </a:rPr>
              <a:t>3)consult and manufacture</a:t>
            </a:r>
            <a:endParaRPr lang="en-US" altLang="zh-CN" sz="2400" b="0" i="0" u="none" strike="noStrike" kern="1200" cap="all"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all" spc="0" baseline="0">
                <a:solidFill>
                  <a:schemeClr val="tx1"/>
                </a:solidFill>
                <a:latin typeface="Calibri" pitchFamily="0" charset="0"/>
                <a:ea typeface="宋体" pitchFamily="0" charset="0"/>
                <a:cs typeface="Calibri" pitchFamily="0" charset="0"/>
              </a:rPr>
              <a:t>4)power generation </a:t>
            </a:r>
            <a:endParaRPr lang="en-US" altLang="zh-CN" sz="2400" b="0" i="0" u="none" strike="noStrike" kern="1200" cap="all"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all" spc="0" baseline="0">
                <a:solidFill>
                  <a:schemeClr val="tx1"/>
                </a:solidFill>
                <a:latin typeface="Calibri" pitchFamily="0" charset="0"/>
                <a:ea typeface="宋体" pitchFamily="0" charset="0"/>
                <a:cs typeface="Calibri" pitchFamily="0" charset="0"/>
              </a:rPr>
              <a:t>5)it and etc </a:t>
            </a:r>
            <a:endParaRPr lang="zh-CN" altLang="en-US" sz="2400" b="0" i="0" u="none" strike="noStrike" kern="1200" cap="all"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621155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sp>
        <p:nvSpPr>
          <p:cNvPr id="1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440690" y="602615"/>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7" name="图表"/>
          <p:cNvGraphicFramePr/>
          <p:nvPr/>
        </p:nvGraphicFramePr>
        <p:xfrm>
          <a:off x="990600" y="1364615"/>
          <a:ext cx="8083550" cy="47498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3583920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9" name="矩形"/>
          <p:cNvSpPr>
            <a:spLocks/>
          </p:cNvSpPr>
          <p:nvPr/>
        </p:nvSpPr>
        <p:spPr>
          <a:xfrm rot="0">
            <a:off x="1515745" y="1313180"/>
            <a:ext cx="7555865" cy="4063999"/>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has the highest turnover rate, indicating potential issues with job satisfaction, work environment, or management practices.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are more likely to leave, suggesting a need for improved onboarding and retention strategies.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may be a contributing factor to turnover, as employees in lower-paying roles are more likely to leave.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revealed common themes of  and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such as  can help reduce turnover and improve employee retention.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759608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sp>
        <p:nvSpPr>
          <p:cNvPr id="63" name="矩形"/>
          <p:cNvSpPr>
            <a:spLocks/>
          </p:cNvSpPr>
          <p:nvPr/>
        </p:nvSpPr>
        <p:spPr>
          <a:xfrm rot="0">
            <a:off x="1978660" y="829310"/>
            <a:ext cx="4717414" cy="786130"/>
          </a:xfrm>
          <a:prstGeom prst="rect"/>
          <a:noFill/>
          <a:ln w="12700" cmpd="sng" cap="flat">
            <a:noFill/>
            <a:prstDash val="solid"/>
            <a:miter/>
          </a:ln>
        </p:spPr>
        <p:txBody>
          <a:bodyPr vert="horz" wrap="square" lIns="0" tIns="16510" rIns="0" bIns="0" anchor="t" anchorCtr="0">
            <a:prstTxWarp prst="textNoShape"/>
          </a:bodyPr>
          <a:lstStyle/>
          <a:p>
            <a:pPr marL="12700" indent="0" algn="l">
              <a:lnSpc>
                <a:spcPct val="100000"/>
              </a:lnSpc>
              <a:spcBef>
                <a:spcPts val="130"/>
              </a:spcBef>
              <a:spcAft>
                <a:spcPts val="0"/>
              </a:spcAft>
              <a:buNone/>
            </a:pPr>
            <a:r>
              <a:rPr lang="en-US" altLang="zh-CN" sz="4200" b="1" i="0" u="none" strike="noStrike" kern="1200" cap="none" spc="0" baseline="0">
                <a:solidFill>
                  <a:schemeClr val="bg1"/>
                </a:solidFill>
                <a:latin typeface="Trebuchet MS" pitchFamily="0" charset="0"/>
                <a:ea typeface="Manrope ExtraBold" pitchFamily="0" charset="0"/>
                <a:cs typeface="Trebuchet MS" pitchFamily="0" charset="0"/>
              </a:rPr>
              <a:t>PROJECT TITLE</a:t>
            </a:r>
            <a:endParaRPr lang="zh-CN" altLang="en-US" sz="4200" b="1" i="0" u="none" strike="noStrike" kern="1200" cap="none" spc="0" baseline="0">
              <a:solidFill>
                <a:schemeClr val="bg1"/>
              </a:solidFill>
              <a:latin typeface="Trebuchet MS" pitchFamily="0" charset="0"/>
              <a:ea typeface="Manrope ExtraBold" pitchFamily="0" charset="0"/>
              <a:cs typeface="Trebuchet MS" pitchFamily="0" charset="0"/>
            </a:endParaRPr>
          </a:p>
        </p:txBody>
      </p:sp>
      <p:sp>
        <p:nvSpPr>
          <p:cNvPr id="64"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bg1"/>
                </a:solidFill>
                <a:latin typeface="Times New Roman" pitchFamily="18" charset="0"/>
                <a:ea typeface="Lato" pitchFamily="0" charset="0"/>
                <a:cs typeface="Times New Roman" pitchFamily="18" charset="0"/>
              </a:rPr>
              <a:t>Employee turnover Analysis using Excel</a:t>
            </a:r>
            <a:endParaRPr lang="zh-CN" altLang="en-US" sz="4400" b="1" i="0" u="none" strike="noStrike" kern="1200" cap="none" spc="0" baseline="0">
              <a:solidFill>
                <a:schemeClr val="bg1"/>
              </a:solidFill>
              <a:latin typeface="Times New Roman" pitchFamily="18" charset="0"/>
              <a:ea typeface="Lato" pitchFamily="0" charset="0"/>
              <a:cs typeface="Times New Roman" pitchFamily="18" charset="0"/>
            </a:endParaRPr>
          </a:p>
        </p:txBody>
      </p:sp>
    </p:spTree>
    <p:extLst>
      <p:ext uri="{BB962C8B-B14F-4D97-AF65-F5344CB8AC3E}">
        <p14:creationId xmlns:p14="http://schemas.microsoft.com/office/powerpoint/2010/main" val="130546425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sp>
        <p:nvSpPr>
          <p:cNvPr id="7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gradFill rotWithShape="1">
            <a:gsLst>
              <a:gs pos="0">
                <a:srgbClr val="14CD68">
                  <a:alpha val="100000"/>
                </a:srgbClr>
              </a:gs>
              <a:gs pos="100000">
                <a:srgbClr val="035C7D">
                  <a:alpha val="100000"/>
                </a:srgbClr>
              </a:gs>
            </a:gsLst>
            <a:lin ang="5400000" scaled="1"/>
          </a:gradFill>
          <a:ln cmpd="sng" cap="flat">
            <a:noFill/>
            <a:prstDash val="solid"/>
            <a:miter/>
          </a:ln>
        </p:spPr>
      </p:sp>
      <p:grpSp>
        <p:nvGrpSpPr>
          <p:cNvPr id="89" name="组合"/>
          <p:cNvGrpSpPr>
            <a:grpSpLocks/>
          </p:cNvGrpSpPr>
          <p:nvPr/>
        </p:nvGrpSpPr>
        <p:grpSpPr>
          <a:xfrm>
            <a:off x="7448612" y="0"/>
            <a:ext cx="4743795" cy="6858466"/>
            <a:chOff x="7448612" y="0"/>
            <a:chExt cx="4743795" cy="6858466"/>
          </a:xfrm>
        </p:grpSpPr>
        <p:sp>
          <p:nvSpPr>
            <p:cNvPr id="80"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2"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noFill/>
            <a:ln cmpd="sng" cap="flat">
              <a:noFill/>
              <a:prstDash val="solid"/>
              <a:miter/>
            </a:ln>
          </p:spPr>
        </p:sp>
        <p:sp>
          <p:nvSpPr>
            <p:cNvPr id="83"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noFill/>
            <a:ln cmpd="sng" cap="flat">
              <a:noFill/>
              <a:prstDash val="solid"/>
              <a:miter/>
            </a:ln>
          </p:spPr>
        </p:sp>
        <p:sp>
          <p:nvSpPr>
            <p:cNvPr id="8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noFill/>
            <a:ln cmpd="sng" cap="flat">
              <a:noFill/>
              <a:prstDash val="solid"/>
              <a:miter/>
            </a:ln>
          </p:spPr>
        </p:sp>
        <p:sp>
          <p:nvSpPr>
            <p:cNvPr id="85"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noFill/>
            <a:ln cmpd="sng" cap="flat">
              <a:noFill/>
              <a:prstDash val="solid"/>
              <a:miter/>
            </a:ln>
          </p:spPr>
        </p:sp>
        <p:sp>
          <p:nvSpPr>
            <p:cNvPr id="8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noFill/>
            <a:ln cmpd="sng" cap="flat">
              <a:noFill/>
              <a:prstDash val="solid"/>
              <a:miter/>
            </a:ln>
          </p:spPr>
        </p:sp>
        <p:sp>
          <p:nvSpPr>
            <p:cNvPr id="87"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noFill/>
            <a:ln cmpd="sng" cap="flat">
              <a:noFill/>
              <a:prstDash val="solid"/>
              <a:miter/>
            </a:ln>
          </p:spPr>
        </p:sp>
        <p:sp>
          <p:nvSpPr>
            <p:cNvPr id="8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noFill/>
            <a:ln cmpd="sng" cap="flat">
              <a:noFill/>
              <a:prstDash val="solid"/>
              <a:miter/>
            </a:ln>
          </p:spPr>
        </p:sp>
      </p:grpSp>
      <p:sp>
        <p:nvSpPr>
          <p:cNvPr id="9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4"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pic>
        <p:nvPicPr>
          <p:cNvPr id="95" name="图片"/>
          <p:cNvPicPr>
            <a:picLocks/>
          </p:cNvPicPr>
          <p:nvPr/>
        </p:nvPicPr>
        <p:blipFill>
          <a:blip r:embed="rId2" cstate="print"/>
          <a:stretch>
            <a:fillRect/>
          </a:stretch>
        </p:blipFill>
        <p:spPr>
          <a:xfrm rot="0">
            <a:off x="533400" y="1600200"/>
            <a:ext cx="1733550" cy="3009899"/>
          </a:xfrm>
          <a:prstGeom prst="rect"/>
          <a:noFill/>
          <a:ln w="12700" cmpd="sng" cap="flat">
            <a:noFill/>
            <a:prstDash val="solid"/>
            <a:miter/>
          </a:ln>
        </p:spPr>
      </p:pic>
      <p:sp>
        <p:nvSpPr>
          <p:cNvPr id="9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8"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1131212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grpSp>
        <p:nvGrpSpPr>
          <p:cNvPr id="102" name="组合"/>
          <p:cNvGrpSpPr>
            <a:grpSpLocks/>
          </p:cNvGrpSpPr>
          <p:nvPr/>
        </p:nvGrpSpPr>
        <p:grpSpPr>
          <a:xfrm>
            <a:off x="7991475" y="2933700"/>
            <a:ext cx="2762249" cy="3257550"/>
            <a:chOff x="7991475" y="2933700"/>
            <a:chExt cx="2762249" cy="3257550"/>
          </a:xfrm>
        </p:grpSpPr>
        <p:sp>
          <p:nvSpPr>
            <p:cNvPr id="9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3" name="曲线"/>
          <p:cNvSpPr>
            <a:spLocks/>
          </p:cNvSpPr>
          <p:nvPr/>
        </p:nvSpPr>
        <p:spPr>
          <a:xfrm rot="0">
            <a:off x="457200" y="752474"/>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770890" y="1683385"/>
            <a:ext cx="7865110" cy="334454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High employee turnover is a significant challenge for organizations as it can lead to increased costs, decreased productivity, and loss of valuable institutional knowledge. This analysis aims to identify the key factors contributing to employee turnover within the organization using Excel. By understanding the underlying causes, we can implement targeted strategies to improve retention and create a more positive work environment.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957245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sp>
        <p:nvSpPr>
          <p:cNvPr id="107" name="文本框"/>
          <p:cNvSpPr>
            <a:spLocks noGrp="1"/>
          </p:cNvSpPr>
          <p:nvPr>
            <p:ph type="title"/>
          </p:nvPr>
        </p:nvSpPr>
        <p:spPr>
          <a:xfrm rot="0">
            <a:off x="755332" y="385444"/>
            <a:ext cx="10681335" cy="7385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all" spc="0" baseline="0">
                <a:solidFill>
                  <a:schemeClr val="tx1"/>
                </a:solidFill>
                <a:latin typeface="Trebuchet MS" pitchFamily="0" charset="0"/>
                <a:ea typeface="宋体" pitchFamily="0" charset="0"/>
                <a:cs typeface="Trebuchet MS" pitchFamily="0" charset="0"/>
              </a:rPr>
              <a:t>data turnover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08" name="图表"/>
          <p:cNvGraphicFramePr/>
          <p:nvPr/>
        </p:nvGraphicFramePr>
        <p:xfrm>
          <a:off x="962660" y="1580515"/>
          <a:ext cx="7979409" cy="419290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213590396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grpSp>
        <p:nvGrpSpPr>
          <p:cNvPr id="112" name="组合"/>
          <p:cNvGrpSpPr>
            <a:grpSpLocks/>
          </p:cNvGrpSpPr>
          <p:nvPr/>
        </p:nvGrpSpPr>
        <p:grpSpPr>
          <a:xfrm>
            <a:off x="8658225" y="2647950"/>
            <a:ext cx="3533775" cy="3810000"/>
            <a:chOff x="8658225" y="2647950"/>
            <a:chExt cx="3533775" cy="381000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3" name="曲线"/>
          <p:cNvSpPr>
            <a:spLocks/>
          </p:cNvSpPr>
          <p:nvPr/>
        </p:nvSpPr>
        <p:spPr>
          <a:xfrm rot="0">
            <a:off x="361950" y="6096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739774" y="400685"/>
            <a:ext cx="5263514" cy="752474"/>
          </a:xfrm>
          <a:prstGeom prst="rect"/>
          <a:noFill/>
          <a:ln w="12700" cmpd="sng" cap="flat">
            <a:noFill/>
            <a:prstDash val="solid"/>
            <a:miter/>
          </a:ln>
        </p:spPr>
        <p:txBody>
          <a:bodyPr vert="horz" wrap="square" lIns="0" tIns="16510" rIns="0" bIns="0" anchor="t" anchorCtr="0">
            <a:prstTxWarp prst="textNoShape"/>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6" name="矩形"/>
          <p:cNvSpPr>
            <a:spLocks/>
          </p:cNvSpPr>
          <p:nvPr/>
        </p:nvSpPr>
        <p:spPr>
          <a:xfrm rot="0">
            <a:off x="916305" y="1290955"/>
            <a:ext cx="7999094" cy="61048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Objective: To analyze employee turnover rates, identify key factors contributing to attrition, and provide actionable recommendations to improve retention.</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Data Sources: Employee data including demographics, tenure, job satisfaction, compensation, and performance metrics.</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Methodology: Utilize Excel's data analysis tools to calculate turnover rates, conduct correlation analysis, and create visualizations to identify trends and patterns.</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Deliverables: Comprehensive report detailing turnover trends, key drivers of attrition, and actionable recommendations to enhance employee retention.</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1719551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304800" y="3810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0" name="文本框"/>
          <p:cNvSpPr>
            <a:spLocks noGrp="1"/>
          </p:cNvSpPr>
          <p:nvPr>
            <p:ph type="title"/>
          </p:nvPr>
        </p:nvSpPr>
        <p:spPr>
          <a:xfrm rot="0">
            <a:off x="699135" y="252095"/>
            <a:ext cx="5014595" cy="796925"/>
          </a:xfrm>
          <a:prstGeom prst="rect"/>
          <a:noFill/>
          <a:ln w="12700" cmpd="sng" cap="flat">
            <a:noFill/>
            <a:prstDash val="solid"/>
            <a:miter/>
          </a:ln>
        </p:spPr>
        <p:txBody>
          <a:bodyPr vert="horz" wrap="square" lIns="0" tIns="16510" rIns="0" bIns="0" anchor="t" anchorCtr="0">
            <a:prstTxWarp prst="textNoShape"/>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61390" y="1198245"/>
            <a:ext cx="7346315" cy="58781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HR professionals: They can use the analysis to identify trends, understand the reasons behind turnover, and implement strategies to improve retention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Managers: Managers can use the data to assess the effectiveness of their leadership and identify areas where they can improve employee satisfaction.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C-suite executives: Top executives can use the analysis to make informed decisions about workforce planning, budgeting, and overall company strategy.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analysts: Analysts can use the data to develop more sophisticated models and insights into employee turnover.</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49983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pic>
        <p:nvPicPr>
          <p:cNvPr id="123" name="图片"/>
          <p:cNvPicPr>
            <a:picLocks/>
          </p:cNvPicPr>
          <p:nvPr/>
        </p:nvPicPr>
        <p:blipFill>
          <a:blip r:embed="rId1" cstate="print"/>
          <a:stretch>
            <a:fillRect/>
          </a:stretch>
        </p:blipFill>
        <p:spPr>
          <a:xfrm rot="0">
            <a:off x="609600" y="2209800"/>
            <a:ext cx="2695574" cy="3248025"/>
          </a:xfrm>
          <a:prstGeom prst="rect"/>
          <a:noFill/>
          <a:ln w="12700" cmpd="sng" cap="flat">
            <a:noFill/>
            <a:prstDash val="solid"/>
            <a:miter/>
          </a:ln>
        </p:spPr>
      </p:pic>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152400" y="983615"/>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3503295" y="1938020"/>
            <a:ext cx="4063999" cy="460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sym typeface="宋体" pitchFamily="0" charset="0"/>
              </a:rPr>
              <a:t>FILTERING - REMOVE BLANKS</a:t>
            </a:r>
            <a:endParaRPr lang="zh-CN" altLang="en-US"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sym typeface="宋体" pitchFamily="0" charset="0"/>
            </a:endParaRPr>
          </a:p>
        </p:txBody>
      </p:sp>
      <p:sp>
        <p:nvSpPr>
          <p:cNvPr id="131" name="矩形"/>
          <p:cNvSpPr>
            <a:spLocks/>
          </p:cNvSpPr>
          <p:nvPr/>
        </p:nvSpPr>
        <p:spPr>
          <a:xfrm rot="0">
            <a:off x="3505835" y="2467610"/>
            <a:ext cx="4281169" cy="10769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sym typeface="宋体" pitchFamily="0" charset="0"/>
              </a:rPr>
              <a:t>CONDITIONAL FORMETING - MISSING VALUES</a:t>
            </a:r>
            <a:endParaRPr lang="zh-CN" altLang="en-US"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sym typeface="宋体" pitchFamily="0" charset="0"/>
            </a:endParaRPr>
          </a:p>
        </p:txBody>
      </p:sp>
      <p:sp>
        <p:nvSpPr>
          <p:cNvPr id="132" name="矩形"/>
          <p:cNvSpPr>
            <a:spLocks/>
          </p:cNvSpPr>
          <p:nvPr/>
        </p:nvSpPr>
        <p:spPr>
          <a:xfrm rot="0">
            <a:off x="3505199" y="3517900"/>
            <a:ext cx="4345939" cy="73088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sym typeface="宋体" pitchFamily="0" charset="0"/>
              </a:rPr>
              <a:t>GRAPH - DATA ANALYSIS </a:t>
            </a:r>
            <a:endParaRPr lang="zh-CN" altLang="en-US"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sym typeface="宋体" pitchFamily="0" charset="0"/>
            </a:endParaRPr>
          </a:p>
        </p:txBody>
      </p:sp>
      <p:sp>
        <p:nvSpPr>
          <p:cNvPr id="133" name="矩形"/>
          <p:cNvSpPr>
            <a:spLocks/>
          </p:cNvSpPr>
          <p:nvPr/>
        </p:nvSpPr>
        <p:spPr>
          <a:xfrm rot="0">
            <a:off x="3505199" y="4248785"/>
            <a:ext cx="4063999" cy="156844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sym typeface="宋体" pitchFamily="0" charset="0"/>
              </a:rPr>
              <a:t>FORMULA -SALARY CALCULATION</a:t>
            </a:r>
            <a:endPar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sym typeface="宋体" pitchFamily="0" charset="0"/>
              </a:rPr>
              <a:t>PIVOT- SUMMARY</a:t>
            </a:r>
            <a:endParaRPr lang="zh-CN" altLang="en-US"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sym typeface="宋体" pitchFamily="0" charset="0"/>
            </a:endParaRPr>
          </a:p>
        </p:txBody>
      </p:sp>
    </p:spTree>
    <p:extLst>
      <p:ext uri="{BB962C8B-B14F-4D97-AF65-F5344CB8AC3E}">
        <p14:creationId xmlns:p14="http://schemas.microsoft.com/office/powerpoint/2010/main" val="68545905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gradFill rotWithShape="0">
          <a:gsLst>
            <a:gs pos="0">
              <a:srgbClr val="035C7D"/>
            </a:gs>
            <a:gs pos="100000">
              <a:srgbClr val="14CD68"/>
            </a:gs>
          </a:gsLst>
          <a:lin ang="5400000" scaled="1"/>
        </a:gra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5" name="矩形"/>
          <p:cNvSpPr>
            <a:spLocks/>
          </p:cNvSpPr>
          <p:nvPr/>
        </p:nvSpPr>
        <p:spPr>
          <a:xfrm rot="0">
            <a:off x="1295399" y="1550669"/>
            <a:ext cx="6091555" cy="38925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employee data - kaggle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data - turnover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total data -18080</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filtering - 20 data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count of profession - 5 types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industry - 10 types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704767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1_Office Theme">
  <a:themeElements>
    <a:clrScheme name="1_Office Theme">
      <a:dk1>
        <a:srgbClr val="000000"/>
      </a:dk1>
      <a:lt1>
        <a:srgbClr val="FFFFFF"/>
      </a:lt1>
      <a:dk2>
        <a:srgbClr val="140831"/>
      </a:dk2>
      <a:lt2>
        <a:srgbClr val="ECE6FA"/>
      </a:lt2>
      <a:accent1>
        <a:srgbClr val="D9AB7D"/>
      </a:accent1>
      <a:accent2>
        <a:srgbClr val="27125A"/>
      </a:accent2>
      <a:accent3>
        <a:srgbClr val="63489A"/>
      </a:accent3>
      <a:accent4>
        <a:srgbClr val="FF8001"/>
      </a:accent4>
      <a:accent5>
        <a:srgbClr val="4B4BE5"/>
      </a:accent5>
      <a:accent6>
        <a:srgbClr val="29D5AF"/>
      </a:accent6>
      <a:hlink>
        <a:srgbClr val="0563C1"/>
      </a:hlink>
      <a:folHlink>
        <a:srgbClr val="954F72"/>
      </a:folHlink>
    </a:clrScheme>
    <a:fontScheme name="1_Office Theme">
      <a:majorFont>
        <a:latin typeface=""/>
        <a:ea typeface=""/>
        <a:cs typeface=""/>
      </a:majorFont>
      <a:minorFont>
        <a:latin typeface=""/>
        <a:ea typeface=""/>
        <a:cs typeface=""/>
      </a:minorFont>
    </a:fontScheme>
    <a:fmtScheme name="1_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2024-03-29T15:07:00Z</dcterms:created>
  <dcterms:modified xsi:type="dcterms:W3CDTF">2024-09-24T03:50:46Z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82BB6D83423B4D198E3FC88136B57FD4_12</vt:lpwstr>
  </property>
  <property fmtid="{D5CDD505-2E9C-101B-9397-08002B2CF9AE}" pid="5" name="KSOProductBuildVer">
    <vt:lpwstr>1033-12.2.0.18165</vt:lpwstr>
  </property>
</Properties>
</file>