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92" r:id="rId28"/>
    <p:sldId id="293" r:id="rId29"/>
    <p:sldId id="294" r:id="rId30"/>
    <p:sldId id="295" r:id="rId31"/>
    <p:sldId id="29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DC5C7FC-622E-4805-B14E-AAB84AC52E69}">
  <a:tblStyle styleId="{BDC5C7FC-622E-4805-B14E-AAB84AC52E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5FEA9E-5369-44A1-AD94-1465721E73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894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435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49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393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7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158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93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936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69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2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504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48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59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45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250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667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568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824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57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10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631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356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56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775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47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12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05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88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01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68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85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7620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8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2426" cy="513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 ESTILO 3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"/>
              <a:buFont typeface="Calibri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Cuestionario%20para%20encuesta%20clientes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Procesos/Sistema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Recoleccion%20de%20Informacion/prte%20del%20acta%20de%20software%20y%20hardware%20del%20proyecto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Requerimientos/Requerimientos/Informe/Requerimientos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asos%20de%20Uso/CUE/Casos%20de%20uso%20extendido.xls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about:blan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Diccionario%20de%20Datos/Diccionario%20de%20dato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Normalizacion/Nuevo/NORMALIZACION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Base%20de%20Datos/Modelos%20WorkBenck/modelo%20nuevo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Planeacion/Planeacion%20Oficial.m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Clases/Diagrama%20de%20clases1.jp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Diagramas/Diagrama%20de%20Distribucion/distribucion.jp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../Pruebas/Pruebas%20caja%20blanca%20CRUD%20persona.doc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de%20usuario.doc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../Manuales/Manual%20t&#233;cnico.doc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0" y="270656"/>
            <a:ext cx="6742323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80375" y="108517"/>
            <a:ext cx="6451779" cy="1770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endParaRPr lang="es-ES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ALBERT QUINTERO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JULIANA GERALDINE GARCÍA 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FERNANDO JOSE PRADA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JEISON  ALEXANDER DIAZ  </a:t>
            </a:r>
            <a:endParaRPr lang="es-ES" sz="1600" b="0" i="0" u="none" strike="noStrike" cap="none" dirty="0" smtClea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s-ES" sz="16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SEBASTIAN RUIZ </a:t>
            </a:r>
            <a:endParaRPr lang="es-ES"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0" y="2213058"/>
            <a:ext cx="7002624" cy="9936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DE INFORMACIÓN  DOMICILIOS PIZZERIA LA ABUELA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180375" y="4073788"/>
            <a:ext cx="3707890" cy="6056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42D"/>
              </a:buClr>
              <a:buSzPts val="450"/>
              <a:buFont typeface="Calibri"/>
              <a:buNone/>
            </a:pPr>
            <a:r>
              <a:rPr lang="es-ES" sz="1800" b="1" i="0" u="none" strike="noStrike" cap="none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CUARTO </a:t>
            </a:r>
            <a:r>
              <a:rPr lang="es-ES" sz="1800" b="1" i="0" u="none" strike="noStrike" cap="none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TRIMESTRE ADSI 1366240 </a:t>
            </a:r>
            <a:r>
              <a:rPr lang="es-ES" sz="1800" b="1" i="0" u="none" strike="noStrike" cap="none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G1 – G4</a:t>
            </a:r>
            <a:endParaRPr lang="es-ES" sz="1800" b="1" i="0" u="none" strike="noStrike" cap="none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544136" y="2094617"/>
            <a:ext cx="2315057" cy="69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91" name="Shape 91">
            <a:hlinkClick r:id="rId3" action="ppaction://hlinkfil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7176" y="0"/>
            <a:ext cx="5414410" cy="263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7177" y="2910046"/>
            <a:ext cx="67621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7177" y="2603359"/>
            <a:ext cx="5430594" cy="248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680766" y="273223"/>
            <a:ext cx="8463233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BPMN DEL SISTEMA </a:t>
            </a: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18" y="965368"/>
            <a:ext cx="4570503" cy="4178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43220" y="1602254"/>
            <a:ext cx="3205908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HARDWARE, SOFTWARE CON EL QUE CUENTA EL CLIENTE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707176" y="0"/>
            <a:ext cx="5293604" cy="49369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Monitor, Placa madre, CPU, Memoria RAM, Tarjeta de expansión, Fuente de alimentación, Unidad óptica, Disco duro, Teclado, Mouse</a:t>
            </a:r>
          </a:p>
          <a:p>
            <a:pPr marL="0" marR="0" lvl="0" indent="-1524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operativo Windows 10 pro 64bits (10.0, compilación 15063), Idioma: español (configuración regional español), Fabricante del sistema: PCSMART, Modelos del sistema: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Procesador: Intel(R) Core(TM) i3-2120 CPU @ 3.30ghz (4CPUs), -3.3GHz, Memoria: 4096MB RAM, Versión de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Directx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80865" y="178757"/>
            <a:ext cx="922486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b="1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CASO DE USO EMPLEADO</a:t>
            </a:r>
            <a:endParaRPr lang="es-ES" sz="36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94" y="1020924"/>
            <a:ext cx="6793288" cy="4122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-101600" y="226464"/>
            <a:ext cx="9245600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s-E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DATOS DEL PEDIDO</a:t>
            </a:r>
            <a:r>
              <a:rPr lang="es-E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 </a:t>
            </a:r>
            <a:endParaRPr lang="es-ES"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79019"/>
              </p:ext>
            </p:extLst>
          </p:nvPr>
        </p:nvGraphicFramePr>
        <p:xfrm>
          <a:off x="673652" y="1324036"/>
          <a:ext cx="7695096" cy="340699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36827">
                  <a:extLst>
                    <a:ext uri="{9D8B030D-6E8A-4147-A177-3AD203B41FA5}">
                      <a16:colId xmlns="" xmlns:a16="http://schemas.microsoft.com/office/drawing/2014/main" val="989727314"/>
                    </a:ext>
                  </a:extLst>
                </a:gridCol>
                <a:gridCol w="5958269">
                  <a:extLst>
                    <a:ext uri="{9D8B030D-6E8A-4147-A177-3AD203B41FA5}">
                      <a16:colId xmlns="" xmlns:a16="http://schemas.microsoft.com/office/drawing/2014/main" val="3484507881"/>
                    </a:ext>
                  </a:extLst>
                </a:gridCol>
              </a:tblGrid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 dirty="0">
                          <a:effectLst/>
                        </a:rPr>
                        <a:t>Identificación del requerimiento: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RF03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58438765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Nombre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</a:rPr>
                        <a:t>Registrar datos del pedido.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49528634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Características: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El sistema permite al </a:t>
                      </a:r>
                      <a:r>
                        <a:rPr lang="es-ES_tradnl" sz="1100" dirty="0" smtClean="0">
                          <a:effectLst/>
                        </a:rPr>
                        <a:t>cliente </a:t>
                      </a:r>
                      <a:r>
                        <a:rPr lang="es-ES_tradnl" sz="1100" dirty="0">
                          <a:effectLst/>
                        </a:rPr>
                        <a:t>elegir en el menú disponible </a:t>
                      </a:r>
                      <a:r>
                        <a:rPr lang="es-ES_tradnl" sz="1100" dirty="0" smtClean="0">
                          <a:effectLst/>
                        </a:rPr>
                        <a:t>para</a:t>
                      </a:r>
                      <a:r>
                        <a:rPr lang="es-ES_tradnl" sz="1100" baseline="0" dirty="0" smtClean="0">
                          <a:effectLst/>
                        </a:rPr>
                        <a:t> agregar al carrito </a:t>
                      </a:r>
                      <a:r>
                        <a:rPr lang="es-ES_tradnl" sz="1100" dirty="0" smtClean="0">
                          <a:effectLst/>
                        </a:rPr>
                        <a:t>y </a:t>
                      </a:r>
                      <a:r>
                        <a:rPr lang="es-ES_tradnl" sz="1100" dirty="0">
                          <a:effectLst/>
                        </a:rPr>
                        <a:t>realizar el pedido a domicilio.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87902746"/>
                  </a:ext>
                </a:extLst>
              </a:tr>
              <a:tr h="485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Descripción del requerimiento: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El cliente </a:t>
                      </a:r>
                      <a:r>
                        <a:rPr lang="es-ES_tradnl" sz="1100" dirty="0" smtClean="0">
                          <a:effectLst/>
                        </a:rPr>
                        <a:t>selecciona </a:t>
                      </a:r>
                      <a:r>
                        <a:rPr lang="es-ES_tradnl" sz="1100" dirty="0">
                          <a:effectLst/>
                        </a:rPr>
                        <a:t>los </a:t>
                      </a:r>
                      <a:r>
                        <a:rPr lang="es-ES_tradnl" sz="1100" dirty="0" smtClean="0">
                          <a:effectLst/>
                        </a:rPr>
                        <a:t>productos y los agrega al</a:t>
                      </a:r>
                      <a:r>
                        <a:rPr lang="es-ES_tradnl" sz="1100" baseline="0" dirty="0" smtClean="0">
                          <a:effectLst/>
                        </a:rPr>
                        <a:t> carrito de compras</a:t>
                      </a:r>
                      <a:r>
                        <a:rPr lang="es-ES_tradnl" sz="1100" dirty="0" smtClean="0">
                          <a:effectLst/>
                        </a:rPr>
                        <a:t> (</a:t>
                      </a:r>
                      <a:r>
                        <a:rPr lang="es-ES_tradnl" sz="1100" dirty="0">
                          <a:effectLst/>
                        </a:rPr>
                        <a:t>pizza, </a:t>
                      </a:r>
                      <a:r>
                        <a:rPr lang="es-ES_tradnl" sz="1100" dirty="0" smtClean="0">
                          <a:effectLst/>
                        </a:rPr>
                        <a:t>bebida, </a:t>
                      </a:r>
                      <a:r>
                        <a:rPr lang="es-ES_tradnl" sz="1100" dirty="0" err="1" smtClean="0">
                          <a:effectLst/>
                        </a:rPr>
                        <a:t>etc</a:t>
                      </a:r>
                      <a:r>
                        <a:rPr lang="es-ES_tradnl" sz="1100" dirty="0" smtClean="0">
                          <a:effectLst/>
                        </a:rPr>
                        <a:t>) y luego confirma el domicilio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53434205"/>
                  </a:ext>
                </a:extLst>
              </a:tr>
              <a:tr h="734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kern="1200">
                          <a:effectLst/>
                        </a:rPr>
                        <a:t>Requerimiento NO funcional: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RNF01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RNF03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100">
                          <a:effectLst/>
                        </a:rPr>
                        <a:t>RNF04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93995208"/>
                  </a:ext>
                </a:extLst>
              </a:tr>
              <a:tr h="48016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Prioridad del requerimiento: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</a:rPr>
                        <a:t>Alta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56419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69181" y="7950"/>
            <a:ext cx="8901629" cy="14073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lang="es-ES" sz="3000" b="1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USO EXTENDIDO  </a:t>
            </a:r>
            <a:r>
              <a:rPr lang="es-ES" sz="30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s-ES" sz="2000" b="1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.</a:t>
            </a:r>
            <a:endParaRPr lang="es-ES" sz="2000" b="1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61092"/>
              </p:ext>
            </p:extLst>
          </p:nvPr>
        </p:nvGraphicFramePr>
        <p:xfrm>
          <a:off x="433633" y="1478242"/>
          <a:ext cx="8372723" cy="315892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514854">
                  <a:extLst>
                    <a:ext uri="{9D8B030D-6E8A-4147-A177-3AD203B41FA5}">
                      <a16:colId xmlns="" xmlns:a16="http://schemas.microsoft.com/office/drawing/2014/main" val="916269891"/>
                    </a:ext>
                  </a:extLst>
                </a:gridCol>
                <a:gridCol w="444988">
                  <a:extLst>
                    <a:ext uri="{9D8B030D-6E8A-4147-A177-3AD203B41FA5}">
                      <a16:colId xmlns="" xmlns:a16="http://schemas.microsoft.com/office/drawing/2014/main" val="2804435175"/>
                    </a:ext>
                  </a:extLst>
                </a:gridCol>
                <a:gridCol w="5204922">
                  <a:extLst>
                    <a:ext uri="{9D8B030D-6E8A-4147-A177-3AD203B41FA5}">
                      <a16:colId xmlns="" xmlns:a16="http://schemas.microsoft.com/office/drawing/2014/main" val="1159216118"/>
                    </a:ext>
                  </a:extLst>
                </a:gridCol>
                <a:gridCol w="1207959">
                  <a:extLst>
                    <a:ext uri="{9D8B030D-6E8A-4147-A177-3AD203B41FA5}">
                      <a16:colId xmlns="" xmlns:a16="http://schemas.microsoft.com/office/drawing/2014/main" val="370459741"/>
                    </a:ext>
                  </a:extLst>
                </a:gridCol>
              </a:tblGrid>
              <a:tr h="254012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Nombre del caso de uso 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Login/CU1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="" xmlns:a16="http://schemas.microsoft.com/office/drawing/2014/main" val="1481055751"/>
                  </a:ext>
                </a:extLst>
              </a:tr>
              <a:tr h="305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Actor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Cliente-Empleado-Gerente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="" xmlns:a16="http://schemas.microsoft.com/office/drawing/2014/main" val="1375321284"/>
                  </a:ext>
                </a:extLst>
              </a:tr>
              <a:tr h="111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Description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 dirty="0">
                          <a:effectLst/>
                        </a:rPr>
                        <a:t>El usuario iniciará </a:t>
                      </a:r>
                      <a:r>
                        <a:rPr lang="es-MX" sz="1400" u="none" strike="noStrike" dirty="0" smtClean="0">
                          <a:effectLst/>
                        </a:rPr>
                        <a:t>sesión </a:t>
                      </a:r>
                      <a:r>
                        <a:rPr lang="es-MX" sz="1400" u="none" strike="noStrike" dirty="0">
                          <a:effectLst/>
                        </a:rPr>
                        <a:t>para ingresar al sistema y ser reconocido con su rol en el sistema (cliente, empleado, gerente).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extLst>
                  <a:ext uri="{0D108BD9-81ED-4DB2-BD59-A6C34878D82A}">
                    <a16:rowId xmlns="" xmlns:a16="http://schemas.microsoft.com/office/drawing/2014/main" val="674842109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1.Estar previamente registrado en el sistema.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8598905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945443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Flujo de secuencia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Paso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3370552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El usuario ingresa en la </a:t>
                      </a:r>
                      <a:r>
                        <a:rPr lang="es-MX" sz="1400" u="none" strike="noStrike" dirty="0" smtClean="0">
                          <a:effectLst/>
                        </a:rPr>
                        <a:t>pestaña ingresar de </a:t>
                      </a:r>
                      <a:r>
                        <a:rPr lang="es-MX" sz="1400" u="none" strike="noStrike" dirty="0">
                          <a:effectLst/>
                        </a:rPr>
                        <a:t>la página web.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9550418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El usuario ingresa su nombre de usuario y contraseña.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1497254"/>
                  </a:ext>
                </a:extLst>
              </a:tr>
              <a:tr h="12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Postcondición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El usuario ingresa al sistema.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8232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217714" y="72571"/>
            <a:ext cx="9280388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8371"/>
            <a:ext cx="9144000" cy="3913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416" y="0"/>
            <a:ext cx="434576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-80865" y="164568"/>
            <a:ext cx="9224746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lang="es-E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RELACIONAL</a:t>
            </a:r>
            <a:endParaRPr lang="es-ES"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" y="970436"/>
            <a:ext cx="8284026" cy="4173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</a:t>
            </a:r>
            <a:r>
              <a:rPr lang="es-ES" sz="36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.</a:t>
            </a:r>
            <a:r>
              <a:rPr lang="es-E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2873"/>
            <a:ext cx="9144000" cy="249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4260646" y="735338"/>
            <a:ext cx="3715566" cy="10130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60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5"/>
              <a:buFont typeface="Calibri"/>
              <a:buNone/>
            </a:pPr>
            <a:r>
              <a:rPr lang="es-ES" sz="29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Información general del proyecto</a:t>
            </a:r>
          </a:p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-151729" y="1463436"/>
            <a:ext cx="3808954" cy="21489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s-E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0" marR="0" lvl="0" indent="-1905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DOMICILIOS PIZZERIA LA ABUELA</a:t>
            </a:r>
          </a:p>
        </p:txBody>
      </p:sp>
      <p:sp>
        <p:nvSpPr>
          <p:cNvPr id="33" name="Shape 33"/>
          <p:cNvSpPr/>
          <p:nvPr/>
        </p:nvSpPr>
        <p:spPr>
          <a:xfrm>
            <a:off x="3828362" y="2098674"/>
            <a:ext cx="4930048" cy="2397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 pretende realizar un sistema de información que </a:t>
            </a:r>
            <a:r>
              <a:rPr lang="es-E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facilite a  </a:t>
            </a: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clientes de la pizzería  hacer pedidos a domicilios por medio de la internet.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771181" y="132590"/>
            <a:ext cx="82863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GANTT COSTOS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3" y="957943"/>
            <a:ext cx="8143448" cy="4185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-87549" y="164568"/>
            <a:ext cx="923154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75" y="1398491"/>
            <a:ext cx="9144000" cy="318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71181" y="164568"/>
            <a:ext cx="837281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DISTRIBUCIÓN</a:t>
            </a:r>
          </a:p>
        </p:txBody>
      </p:sp>
      <p:sp>
        <p:nvSpPr>
          <p:cNvPr id="201" name="Shape 201" descr="Imágenes integradas 1"/>
          <p:cNvSpPr/>
          <p:nvPr/>
        </p:nvSpPr>
        <p:spPr>
          <a:xfrm>
            <a:off x="84831" y="1789590"/>
            <a:ext cx="3171485" cy="31714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 descr="Imágenes integradas 1"/>
          <p:cNvSpPr/>
          <p:nvPr/>
        </p:nvSpPr>
        <p:spPr>
          <a:xfrm>
            <a:off x="155575" y="92359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85" y="951901"/>
            <a:ext cx="6617466" cy="4123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BASES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09" y="976991"/>
            <a:ext cx="6928323" cy="404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INSERCIÓN DE DATOS</a:t>
            </a:r>
          </a:p>
        </p:txBody>
      </p:sp>
      <p:sp>
        <p:nvSpPr>
          <p:cNvPr id="215" name="Shape 215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733550"/>
            <a:ext cx="90678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771181" y="164568"/>
            <a:ext cx="83727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>
                <a:solidFill>
                  <a:schemeClr val="lt1"/>
                </a:solidFill>
              </a:rPr>
              <a:t>CONSULTAS JOINS</a:t>
            </a:r>
          </a:p>
        </p:txBody>
      </p:sp>
      <p:sp>
        <p:nvSpPr>
          <p:cNvPr id="223" name="Shape 223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890"/>
            <a:ext cx="9010650" cy="714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468944"/>
            <a:ext cx="771525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-80865" y="164568"/>
            <a:ext cx="9224746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ES" sz="3600" b="1" dirty="0" smtClean="0">
                <a:solidFill>
                  <a:schemeClr val="lt1"/>
                </a:solidFill>
              </a:rPr>
              <a:t>SISTEMA CONTROL DE VERSIONES</a:t>
            </a:r>
            <a:endParaRPr lang="es-ES" sz="3600" b="1" dirty="0">
              <a:solidFill>
                <a:schemeClr val="lt1"/>
              </a:solidFill>
            </a:endParaRPr>
          </a:p>
        </p:txBody>
      </p:sp>
      <p:sp>
        <p:nvSpPr>
          <p:cNvPr id="230" name="Shape 230" descr="Imágenes integradas 1"/>
          <p:cNvSpPr/>
          <p:nvPr/>
        </p:nvSpPr>
        <p:spPr>
          <a:xfrm>
            <a:off x="155575" y="9235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700" y="918293"/>
            <a:ext cx="6103299" cy="402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59" y="0"/>
            <a:ext cx="33296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915320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183" y="-2"/>
            <a:ext cx="3320952" cy="51435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342434" y="1099226"/>
            <a:ext cx="418289" cy="749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55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DE USUARIO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29" y="895348"/>
            <a:ext cx="41624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1639809"/>
            <a:ext cx="359149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800819" y="1149997"/>
            <a:ext cx="5155893" cy="44906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restaurante pizzería la abuela no dispone de un sistema de información que facilite la manera por la cual se hacen pedidos para entregas a domicilio de las pizzas, lo cual ha generado desorden y decadencia del sistema de ventas.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2270959"/>
            <a:ext cx="3614057" cy="601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TECNICO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28" y="1054987"/>
            <a:ext cx="3427185" cy="303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1871955"/>
            <a:ext cx="3539752" cy="595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069" y="226247"/>
            <a:ext cx="1711363" cy="14579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4084991" y="1792791"/>
            <a:ext cx="4572000" cy="2858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Implementar un sistema de información que permita </a:t>
            </a:r>
            <a:r>
              <a:rPr lang="es-E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manejo y administración de domicilios e inventario del restaurante pizzería la abuela.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28767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3" name="Shape 53"/>
          <p:cNvSpPr/>
          <p:nvPr/>
        </p:nvSpPr>
        <p:spPr>
          <a:xfrm>
            <a:off x="3759891" y="250084"/>
            <a:ext cx="5384109" cy="5262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Gestionar información del </a:t>
            </a:r>
            <a:r>
              <a:rPr lang="es-ES" sz="2800" b="0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información del domicilio (menú, dirección y usuario</a:t>
            </a:r>
            <a:r>
              <a:rPr lang="es-E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indent="-342900">
              <a:lnSpc>
                <a:spcPct val="107000"/>
              </a:lnSpc>
              <a:buClr>
                <a:srgbClr val="595959"/>
              </a:buClr>
              <a:buSzPts val="2800"/>
              <a:buFont typeface="Arial"/>
              <a:buAutoNum type="arabicPeriod"/>
            </a:pPr>
            <a:r>
              <a:rPr lang="es-E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Obtener la opinión de usuario</a:t>
            </a:r>
          </a:p>
          <a:p>
            <a:pPr>
              <a:lnSpc>
                <a:spcPct val="107000"/>
              </a:lnSpc>
              <a:buClr>
                <a:srgbClr val="595959"/>
              </a:buClr>
              <a:buSzPts val="2800"/>
            </a:pPr>
            <a:endParaRPr lang="es-ES"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AutoNum type="arabicPeriod"/>
            </a:pPr>
            <a:endParaRPr lang="es-ES"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905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01339" y="1959018"/>
            <a:ext cx="2404824" cy="12254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0" marR="0" lvl="0" indent="-20320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ESPECÍFICOS</a:t>
            </a:r>
          </a:p>
        </p:txBody>
      </p:sp>
      <p:sp>
        <p:nvSpPr>
          <p:cNvPr id="59" name="Shape 59"/>
          <p:cNvSpPr/>
          <p:nvPr/>
        </p:nvSpPr>
        <p:spPr>
          <a:xfrm>
            <a:off x="3973046" y="568404"/>
            <a:ext cx="5170954" cy="42415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 Generar los datos de cada pedido a  domicilio que se debe realizar.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 Consultar los ingresos obtenidos por cada domicilio realizado.</a:t>
            </a: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6.Consultar estado del inventario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7853" y="19734"/>
            <a:ext cx="1848794" cy="11182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3772030" y="1024390"/>
            <a:ext cx="5148301" cy="49332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Debido a que en la pizzería en el momento de realizar pedidos a domicilio se genera desorden se </a:t>
            </a:r>
            <a:r>
              <a:rPr lang="es-ES" sz="2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implementará</a:t>
            </a:r>
            <a:r>
              <a:rPr lang="es-E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sistema de información el cual permita controlar y gestionar los pedidos a domicilio. Esto mejoraría las ventas y los ingresos económicos de la pizzería y facilitara a los clientes realizar sus pedidos a domicilio.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81735" y="2279362"/>
            <a:ext cx="273504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2229884"/>
            <a:ext cx="3622032" cy="157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747315" y="74647"/>
            <a:ext cx="5197902" cy="50062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177800">
              <a:lnSpc>
                <a:spcPct val="107000"/>
              </a:lnSpc>
              <a:buClr>
                <a:srgbClr val="595959"/>
              </a:buClr>
              <a:buSzPts val="2800"/>
            </a:pPr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sistema de información será desarrollado hasta su verificación de funcionamiento e implementación, destinado a la pizzería la abuela y sus clientes para su uso en la realización de pedidos a domicilio web.</a:t>
            </a:r>
            <a:endParaRPr lang="es-ES" sz="28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226" y="3649505"/>
            <a:ext cx="1229899" cy="12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635566" y="0"/>
            <a:ext cx="5508434" cy="51546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¿Cómo le gustaría que fuera su plataforma web?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Principalmente que muestre cada menú y todos los productos que se venden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¿Quién maneja la plataforma?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dueño de la pizzería</a:t>
            </a:r>
          </a:p>
          <a:p>
            <a:pPr marL="342900" marR="0" lvl="0" indent="-34290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¿La plataforma local requiere de internet?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•"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</a:p>
        </p:txBody>
      </p:sp>
      <p:sp>
        <p:nvSpPr>
          <p:cNvPr id="85" name="Shape 85"/>
          <p:cNvSpPr/>
          <p:nvPr/>
        </p:nvSpPr>
        <p:spPr>
          <a:xfrm>
            <a:off x="-161242" y="1939440"/>
            <a:ext cx="3796808" cy="1154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CUESTIONARIO ENTREVISTA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635</Words>
  <Application>Microsoft Office PowerPoint</Application>
  <PresentationFormat>Presentación en pantalla (16:9)</PresentationFormat>
  <Paragraphs>109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SOPORTE</cp:lastModifiedBy>
  <cp:revision>70</cp:revision>
  <dcterms:modified xsi:type="dcterms:W3CDTF">2018-04-17T14:26:21Z</dcterms:modified>
</cp:coreProperties>
</file>