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b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Relacional de la Base de Datos</a:t>
            </a: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 de esquema de base de datos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rtad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049" y="3192122"/>
            <a:ext cx="4721987" cy="3657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22946" l="10521" r="14498" t="17753"/>
          <a:stretch/>
        </p:blipFill>
        <p:spPr>
          <a:xfrm>
            <a:off x="0" y="-1"/>
            <a:ext cx="9245866" cy="683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2" y="4525925"/>
            <a:ext cx="2306001" cy="140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0327" y="3357565"/>
            <a:ext cx="2477200" cy="10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dustrial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1" cy="6830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Shape 100"/>
          <p:cNvGrpSpPr/>
          <p:nvPr/>
        </p:nvGrpSpPr>
        <p:grpSpPr>
          <a:xfrm>
            <a:off x="0" y="0"/>
            <a:ext cx="9144001" cy="6846684"/>
            <a:chOff x="0" y="0"/>
            <a:chExt cx="9144001" cy="6846684"/>
          </a:xfrm>
        </p:grpSpPr>
        <p:sp>
          <p:nvSpPr>
            <p:cNvPr id="101" name="Shape 10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Shape 102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1107" cy="6846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615" cy="63367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7183" y="2853376"/>
            <a:ext cx="691634" cy="5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fraestructura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5" y="-40944"/>
            <a:ext cx="9144001" cy="68305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24095" cy="814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3505" cy="781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9398" y="2620370"/>
            <a:ext cx="818131" cy="70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gr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72367" y="0"/>
            <a:ext cx="8871630" cy="686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78291" cy="685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54481" cy="610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" name="Shape 2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ítulo y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" name="Shape 32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rmació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2015\_MG_1747.JPG"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80297" cy="6840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Shape 37"/>
          <p:cNvGrpSpPr/>
          <p:nvPr/>
        </p:nvGrpSpPr>
        <p:grpSpPr>
          <a:xfrm>
            <a:off x="0" y="0"/>
            <a:ext cx="9144001" cy="6846684"/>
            <a:chOff x="0" y="0"/>
            <a:chExt cx="9144001" cy="6846684"/>
          </a:xfrm>
        </p:grpSpPr>
        <p:sp>
          <p:nvSpPr>
            <p:cNvPr id="38" name="Shape 3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Shape 39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1107" cy="6846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Shape 40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615" cy="6336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325" y="2782887"/>
              <a:ext cx="569376" cy="549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Shape 4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mple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50" name="Shape 50"/>
          <p:cNvGrpSpPr/>
          <p:nvPr/>
        </p:nvGrpSpPr>
        <p:grpSpPr>
          <a:xfrm>
            <a:off x="-495300" y="-1270341"/>
            <a:ext cx="10275394" cy="8989076"/>
            <a:chOff x="-495300" y="-1270341"/>
            <a:chExt cx="10275394" cy="8989076"/>
          </a:xfrm>
        </p:grpSpPr>
        <p:pic>
          <p:nvPicPr>
            <p:cNvPr descr="D:\Fotos\Empleo\10 Final_22.jpg" id="51" name="Shape 51"/>
            <p:cNvPicPr preferRelativeResize="0"/>
            <p:nvPr/>
          </p:nvPicPr>
          <p:blipFill rotWithShape="1">
            <a:blip r:embed="rId2">
              <a:alphaModFix/>
            </a:blip>
            <a:srcRect b="-10827" l="0" r="0" t="0"/>
            <a:stretch/>
          </p:blipFill>
          <p:spPr>
            <a:xfrm>
              <a:off x="0" y="-611035"/>
              <a:ext cx="9144000" cy="8329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Shape 52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-342900" lvl="0" marL="342900" marR="0" rtl="0" algn="l">
                <a:spcBef>
                  <a:spcPts val="0"/>
                </a:spcBef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Shape 54"/>
            <p:cNvPicPr preferRelativeResize="0"/>
            <p:nvPr/>
          </p:nvPicPr>
          <p:blipFill rotWithShape="1">
            <a:blip r:embed="rId3">
              <a:alphaModFix/>
            </a:blip>
            <a:srcRect b="14698" l="46767" r="0" t="0"/>
            <a:stretch/>
          </p:blipFill>
          <p:spPr>
            <a:xfrm>
              <a:off x="-1" y="-1270341"/>
              <a:ext cx="3124095" cy="8149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Shape 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6588" y="-1091939"/>
              <a:ext cx="2993505" cy="78164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Shape 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mprendimien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D:\Fotos\Fondo Emprender\emprendedores\_MG_4258.jpg"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"/>
            <a:ext cx="9134474" cy="682108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78291" cy="685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54481" cy="610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9987" y="1859884"/>
            <a:ext cx="705923" cy="691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World Skill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4001" cy="683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Shape 69"/>
          <p:cNvGrpSpPr/>
          <p:nvPr/>
        </p:nvGrpSpPr>
        <p:grpSpPr>
          <a:xfrm>
            <a:off x="0" y="0"/>
            <a:ext cx="9144001" cy="6846684"/>
            <a:chOff x="0" y="0"/>
            <a:chExt cx="9144001" cy="6846684"/>
          </a:xfrm>
        </p:grpSpPr>
        <p:sp>
          <p:nvSpPr>
            <p:cNvPr id="70" name="Shape 70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Shape 71"/>
            <p:cNvPicPr preferRelativeResize="0"/>
            <p:nvPr/>
          </p:nvPicPr>
          <p:blipFill rotWithShape="1">
            <a:blip r:embed="rId3">
              <a:alphaModFix/>
            </a:blip>
            <a:srcRect b="14561" l="50000" r="-4532" t="14562"/>
            <a:stretch/>
          </p:blipFill>
          <p:spPr>
            <a:xfrm>
              <a:off x="0" y="0"/>
              <a:ext cx="3201107" cy="6846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Shape 72"/>
            <p:cNvPicPr preferRelativeResize="0"/>
            <p:nvPr/>
          </p:nvPicPr>
          <p:blipFill rotWithShape="1">
            <a:blip r:embed="rId4">
              <a:alphaModFix/>
            </a:blip>
            <a:srcRect b="0" l="0" r="17371" t="14312"/>
            <a:stretch/>
          </p:blipFill>
          <p:spPr>
            <a:xfrm>
              <a:off x="6788150" y="0"/>
              <a:ext cx="2355615" cy="63367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Shape 7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7186" y="2762866"/>
            <a:ext cx="688626" cy="6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ndustri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b="-934" l="0" r="0" t="0"/>
          <a:stretch/>
        </p:blipFill>
        <p:spPr>
          <a:xfrm>
            <a:off x="-1" y="0"/>
            <a:ext cx="9134476" cy="697190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14698" l="46767" r="0" t="0"/>
          <a:stretch/>
        </p:blipFill>
        <p:spPr>
          <a:xfrm>
            <a:off x="-1" y="-1270341"/>
            <a:ext cx="3124095" cy="814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588" y="-1091939"/>
            <a:ext cx="2993505" cy="781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6521" y="2641599"/>
            <a:ext cx="809385" cy="7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rmación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4631" y="0"/>
            <a:ext cx="9129369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17500" l="50000" r="-3743" t="11628"/>
          <a:stretch/>
        </p:blipFill>
        <p:spPr>
          <a:xfrm>
            <a:off x="1" y="0"/>
            <a:ext cx="3278291" cy="685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85" y="-307500"/>
            <a:ext cx="2354481" cy="610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5335" y="1847763"/>
            <a:ext cx="762246" cy="71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CO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0622" y="362599"/>
            <a:ext cx="8092007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419100" lvl="0" marL="0" marR="0" rtl="0" algn="l">
              <a:spcBef>
                <a:spcPts val="0"/>
              </a:spcBef>
              <a:buClr>
                <a:srgbClr val="31859B"/>
              </a:buClr>
              <a:buSzPts val="6600"/>
              <a:buFont typeface="Calibri"/>
              <a:buNone/>
            </a:pPr>
            <a:r>
              <a:rPr b="1" i="0" lang="es-CO" sz="6600" u="none" cap="none" strike="noStrik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Proyectos Tercer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20623" y="915682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4800" lvl="0" marL="0" marR="0" rtl="0" algn="l">
              <a:spcBef>
                <a:spcPts val="0"/>
              </a:spcBef>
              <a:buClr>
                <a:srgbClr val="BFBFBF"/>
              </a:buClr>
              <a:buSzPts val="4800"/>
              <a:buFont typeface="Calibri"/>
              <a:buNone/>
            </a:pPr>
            <a:r>
              <a:rPr b="1" i="0" lang="es-CO" sz="4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Trimestre ADSI Diurno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F2F2F2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Metodológico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92" y="2559695"/>
            <a:ext cx="1973085" cy="2747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F2F2F2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Técnicas del levantamiento de información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Mapa de procesos 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-BPMN o diagrama de flujo de proceso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Hardware, software con el que cuenta el cliente. (Inventario)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F2F2F2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Requerimientos(Estándar IEEE830)</a:t>
            </a: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-Requerimientos funcionales </a:t>
            </a: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-Requerimientos No funcionales</a:t>
            </a: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-Diagrama de Casos de Uso </a:t>
            </a: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-Formato Casos de Uso Extendido</a:t>
            </a: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F2F2F2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 MER Notación crow´s foot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-Normalización del MER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</a:p>
          <a:p>
            <a:pPr indent="-177800" lvl="0" marL="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F2F2F2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</a:p>
          <a:p>
            <a:pPr indent="-17780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-Cronograma</a:t>
            </a:r>
          </a:p>
          <a:p>
            <a:pPr indent="-17780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-Presupuesto</a:t>
            </a:r>
          </a:p>
          <a:p>
            <a:pPr indent="-17780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-Selección del personal</a:t>
            </a:r>
          </a:p>
          <a:p>
            <a:pPr indent="-17780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-Informes de uso de recursos</a:t>
            </a:r>
          </a:p>
          <a:p>
            <a:pPr indent="-17780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1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s-C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recomienda usar project para realizar esta actividad diagrama de gantt, informes de uso de recursos y presupuestos) </a:t>
            </a:r>
          </a:p>
          <a:p>
            <a:pPr indent="-17780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F2F2F2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clases (Estándar UML 2,4,1 o superior)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Prototipo (Mockups, Wireframes o html)</a:t>
            </a:r>
          </a:p>
          <a:p>
            <a:pPr indent="-17780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distribución(Estándar UML 2.4.1 o superior)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F2F2F2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Sistemas de control de versiones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Sistemas de integración continua(Opcional)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Informes de costos (</a:t>
            </a: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estos dependen del hardware y software, usar Project para generar dichos informes a partir del Gantt)</a:t>
            </a: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4037" y="565070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F2F2F2"/>
              </a:buClr>
              <a:buSzPts val="4400"/>
              <a:buFont typeface="Calibri"/>
              <a:buNone/>
            </a:pPr>
            <a:r>
              <a:rPr b="1" i="0" lang="es-CO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❑"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</a:p>
          <a:p>
            <a:pPr indent="-152400" lvl="0" marL="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-Construcción de la Base de Datos</a:t>
            </a:r>
          </a:p>
          <a:p>
            <a:pPr indent="-152400" lvl="0" marL="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-Datos insertados en la Base de Datos</a:t>
            </a:r>
          </a:p>
          <a:p>
            <a:pPr indent="-152400" lvl="0" marL="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-Consultas y joins en la Base de Datos</a:t>
            </a:r>
          </a:p>
          <a:p>
            <a:pPr indent="-15240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b="0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Prototipo no funcional usando CSS a partir de un mockup o wireframe . (1 Versión). </a:t>
            </a:r>
          </a:p>
          <a:p>
            <a:pPr indent="-15240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