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0ec49516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0ec49516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0ec49516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0ec49516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0d3bdab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0d3bdab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0ec4951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0ec4951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bb2204a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bb2204a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bb2204a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bb2204a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0d3bdab0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0d3bdab0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93164c0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93164c0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93164c0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93164c0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93164c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93164c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93164c0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93164c0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93164c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93164c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0d3bda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0d3bda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0ec4951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0ec4951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0ec49516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0ec49516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0ec49516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0ec49516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53250" y="292225"/>
            <a:ext cx="8520600" cy="86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Wine Quality Prediction</a:t>
            </a:r>
            <a:endParaRPr b="1"/>
          </a:p>
        </p:txBody>
      </p:sp>
      <p:sp>
        <p:nvSpPr>
          <p:cNvPr id="55" name="Google Shape;55;p13"/>
          <p:cNvSpPr txBox="1"/>
          <p:nvPr>
            <p:ph idx="1" type="subTitle"/>
          </p:nvPr>
        </p:nvSpPr>
        <p:spPr>
          <a:xfrm>
            <a:off x="747600" y="4526825"/>
            <a:ext cx="8520600" cy="66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400">
                <a:solidFill>
                  <a:schemeClr val="dk1"/>
                </a:solidFill>
                <a:latin typeface="Proxima Nova"/>
                <a:ea typeface="Proxima Nova"/>
                <a:cs typeface="Proxima Nova"/>
                <a:sym typeface="Proxima Nova"/>
              </a:rPr>
              <a:t>By: Ryan Kracaw, Salem Okullo, Hui Wang, Opeyemi Sodipe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88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2- </a:t>
            </a:r>
            <a:r>
              <a:rPr lang="en"/>
              <a:t>Support Vector Machine (SVC) Model</a:t>
            </a:r>
            <a:endParaRPr/>
          </a:p>
        </p:txBody>
      </p:sp>
      <p:pic>
        <p:nvPicPr>
          <p:cNvPr id="122" name="Google Shape;122;p22"/>
          <p:cNvPicPr preferRelativeResize="0"/>
          <p:nvPr/>
        </p:nvPicPr>
        <p:blipFill>
          <a:blip r:embed="rId3">
            <a:alphaModFix/>
          </a:blip>
          <a:stretch>
            <a:fillRect/>
          </a:stretch>
        </p:blipFill>
        <p:spPr>
          <a:xfrm>
            <a:off x="4749500" y="1405375"/>
            <a:ext cx="4122749" cy="3512875"/>
          </a:xfrm>
          <a:prstGeom prst="rect">
            <a:avLst/>
          </a:prstGeom>
          <a:noFill/>
          <a:ln>
            <a:noFill/>
          </a:ln>
        </p:spPr>
      </p:pic>
      <p:sp>
        <p:nvSpPr>
          <p:cNvPr id="123" name="Google Shape;123;p22"/>
          <p:cNvSpPr txBox="1"/>
          <p:nvPr/>
        </p:nvSpPr>
        <p:spPr>
          <a:xfrm>
            <a:off x="311700" y="1508100"/>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Score: 75%</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True Positive: 730</a:t>
            </a:r>
            <a:endParaRPr sz="1500"/>
          </a:p>
          <a:p>
            <a:pPr indent="0" lvl="0" marL="0" rtl="0" algn="l">
              <a:spcBef>
                <a:spcPts val="0"/>
              </a:spcBef>
              <a:spcAft>
                <a:spcPts val="0"/>
              </a:spcAft>
              <a:buNone/>
            </a:pPr>
            <a:r>
              <a:rPr lang="en" sz="1500"/>
              <a:t>False Positive: 199</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False Negative: 127</a:t>
            </a:r>
            <a:endParaRPr sz="1500"/>
          </a:p>
          <a:p>
            <a:pPr indent="0" lvl="0" marL="0" rtl="0" algn="l">
              <a:spcBef>
                <a:spcPts val="0"/>
              </a:spcBef>
              <a:spcAft>
                <a:spcPts val="0"/>
              </a:spcAft>
              <a:buNone/>
            </a:pPr>
            <a:r>
              <a:rPr lang="en" sz="1500"/>
              <a:t>True Negative: 244</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500">
                <a:solidFill>
                  <a:schemeClr val="dk1"/>
                </a:solidFill>
              </a:rPr>
              <a:t>Recall: 0.85</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Precision: 0.78</a:t>
            </a:r>
            <a:endParaRPr sz="1500">
              <a:solidFill>
                <a:schemeClr val="dk1"/>
              </a:solidFill>
            </a:endParaRPr>
          </a:p>
          <a:p>
            <a:pPr indent="0" lvl="0" marL="0" rtl="0" algn="l">
              <a:spcBef>
                <a:spcPts val="0"/>
              </a:spcBef>
              <a:spcAft>
                <a:spcPts val="0"/>
              </a:spcAft>
              <a:buNone/>
            </a:pPr>
            <a:r>
              <a:rPr lang="en" sz="1500">
                <a:solidFill>
                  <a:schemeClr val="dk1"/>
                </a:solidFill>
              </a:rPr>
              <a:t>F1 Score: 0.81</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Very similar to the logistic regression.</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88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3 - Extreme Gradient Boosting (XGBoost)</a:t>
            </a:r>
            <a:endParaRPr/>
          </a:p>
        </p:txBody>
      </p:sp>
      <p:sp>
        <p:nvSpPr>
          <p:cNvPr id="129" name="Google Shape;129;p23"/>
          <p:cNvSpPr txBox="1"/>
          <p:nvPr/>
        </p:nvSpPr>
        <p:spPr>
          <a:xfrm>
            <a:off x="311700" y="1325825"/>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Score: 82%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True Positive: 730</a:t>
            </a:r>
            <a:endParaRPr sz="1500"/>
          </a:p>
          <a:p>
            <a:pPr indent="0" lvl="0" marL="0" rtl="0" algn="l">
              <a:spcBef>
                <a:spcPts val="0"/>
              </a:spcBef>
              <a:spcAft>
                <a:spcPts val="0"/>
              </a:spcAft>
              <a:buNone/>
            </a:pPr>
            <a:r>
              <a:rPr lang="en" sz="1500"/>
              <a:t>False Positive: 199</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False Negative: 127</a:t>
            </a:r>
            <a:endParaRPr sz="1500"/>
          </a:p>
          <a:p>
            <a:pPr indent="0" lvl="0" marL="0" rtl="0" algn="l">
              <a:spcBef>
                <a:spcPts val="0"/>
              </a:spcBef>
              <a:spcAft>
                <a:spcPts val="0"/>
              </a:spcAft>
              <a:buNone/>
            </a:pPr>
            <a:r>
              <a:rPr lang="en" sz="1500"/>
              <a:t>True Negative: 244</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500">
                <a:solidFill>
                  <a:schemeClr val="dk1"/>
                </a:solidFill>
              </a:rPr>
              <a:t>Recall: 0.87</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Precision: 0.85</a:t>
            </a:r>
            <a:endParaRPr sz="1500">
              <a:solidFill>
                <a:schemeClr val="dk1"/>
              </a:solidFill>
            </a:endParaRPr>
          </a:p>
          <a:p>
            <a:pPr indent="0" lvl="0" marL="0" rtl="0" algn="l">
              <a:spcBef>
                <a:spcPts val="0"/>
              </a:spcBef>
              <a:spcAft>
                <a:spcPts val="0"/>
              </a:spcAft>
              <a:buNone/>
            </a:pPr>
            <a:r>
              <a:rPr lang="en" sz="1500">
                <a:solidFill>
                  <a:schemeClr val="dk1"/>
                </a:solidFill>
              </a:rPr>
              <a:t>F1 Score: 0.86</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This was the most accurate model that I ran. Our true positive increased and our false positive decreased this overall increases our precision.</a:t>
            </a:r>
            <a:endParaRPr sz="1500">
              <a:solidFill>
                <a:schemeClr val="dk1"/>
              </a:solidFill>
            </a:endParaRPr>
          </a:p>
        </p:txBody>
      </p:sp>
      <p:pic>
        <p:nvPicPr>
          <p:cNvPr id="130" name="Google Shape;130;p23"/>
          <p:cNvPicPr preferRelativeResize="0"/>
          <p:nvPr/>
        </p:nvPicPr>
        <p:blipFill>
          <a:blip r:embed="rId3">
            <a:alphaModFix/>
          </a:blip>
          <a:stretch>
            <a:fillRect/>
          </a:stretch>
        </p:blipFill>
        <p:spPr>
          <a:xfrm>
            <a:off x="4709550" y="1325825"/>
            <a:ext cx="4122749" cy="351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Model 4: Random Forest (RF)</a:t>
            </a:r>
            <a:endParaRPr/>
          </a:p>
        </p:txBody>
      </p:sp>
      <p:sp>
        <p:nvSpPr>
          <p:cNvPr id="136" name="Google Shape;136;p24"/>
          <p:cNvSpPr txBox="1"/>
          <p:nvPr>
            <p:ph idx="1" type="body"/>
          </p:nvPr>
        </p:nvSpPr>
        <p:spPr>
          <a:xfrm>
            <a:off x="4471800" y="1231900"/>
            <a:ext cx="3899400" cy="38526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SzPct val="100000"/>
              <a:buChar char="-"/>
            </a:pPr>
            <a:r>
              <a:rPr lang="en" sz="1500"/>
              <a:t>For classification tasks, the class selected by the most trees is the output of random forest. </a:t>
            </a:r>
            <a:endParaRPr sz="1500"/>
          </a:p>
          <a:p>
            <a:pPr indent="-325755" lvl="0" marL="457200" rtl="0" algn="l">
              <a:spcBef>
                <a:spcPts val="0"/>
              </a:spcBef>
              <a:spcAft>
                <a:spcPts val="0"/>
              </a:spcAft>
              <a:buSzPct val="100000"/>
              <a:buChar char="-"/>
            </a:pPr>
            <a:r>
              <a:rPr lang="en"/>
              <a:t>Accuracy Score: 87%</a:t>
            </a:r>
            <a:endParaRPr/>
          </a:p>
          <a:p>
            <a:pPr indent="-290744" lvl="0" marL="457200" rtl="0" algn="l">
              <a:spcBef>
                <a:spcPts val="0"/>
              </a:spcBef>
              <a:spcAft>
                <a:spcPts val="0"/>
              </a:spcAft>
              <a:buSzPct val="100000"/>
              <a:buChar char="-"/>
            </a:pPr>
            <a:r>
              <a:rPr lang="en" sz="1151"/>
              <a:t>TP: 906</a:t>
            </a:r>
            <a:endParaRPr sz="1151"/>
          </a:p>
          <a:p>
            <a:pPr indent="-290744" lvl="0" marL="457200" rtl="0" algn="l">
              <a:spcBef>
                <a:spcPts val="0"/>
              </a:spcBef>
              <a:spcAft>
                <a:spcPts val="0"/>
              </a:spcAft>
              <a:buSzPct val="100000"/>
              <a:buChar char="-"/>
            </a:pPr>
            <a:r>
              <a:rPr lang="en" sz="1151"/>
              <a:t>FP: 186</a:t>
            </a:r>
            <a:endParaRPr sz="1151"/>
          </a:p>
          <a:p>
            <a:pPr indent="-290744" lvl="0" marL="457200" rtl="0" algn="l">
              <a:spcBef>
                <a:spcPts val="0"/>
              </a:spcBef>
              <a:spcAft>
                <a:spcPts val="0"/>
              </a:spcAft>
              <a:buSzPct val="100000"/>
              <a:buChar char="-"/>
            </a:pPr>
            <a:r>
              <a:rPr lang="en" sz="1151"/>
              <a:t>FN: 109</a:t>
            </a:r>
            <a:endParaRPr sz="1151"/>
          </a:p>
          <a:p>
            <a:pPr indent="-290744" lvl="0" marL="457200" rtl="0" algn="l">
              <a:spcBef>
                <a:spcPts val="0"/>
              </a:spcBef>
              <a:spcAft>
                <a:spcPts val="0"/>
              </a:spcAft>
              <a:buSzPct val="100000"/>
              <a:buChar char="-"/>
            </a:pPr>
            <a:r>
              <a:rPr lang="en" sz="1151"/>
              <a:t>TN: 424</a:t>
            </a:r>
            <a:endParaRPr sz="1151"/>
          </a:p>
          <a:p>
            <a:pPr indent="0" lvl="0" marL="457200" rtl="0" algn="l">
              <a:spcBef>
                <a:spcPts val="1200"/>
              </a:spcBef>
              <a:spcAft>
                <a:spcPts val="0"/>
              </a:spcAft>
              <a:buNone/>
            </a:pPr>
            <a:r>
              <a:t/>
            </a:r>
            <a:endParaRPr/>
          </a:p>
          <a:p>
            <a:pPr indent="0" lvl="0" marL="457200" rtl="0" algn="l">
              <a:spcBef>
                <a:spcPts val="1200"/>
              </a:spcBef>
              <a:spcAft>
                <a:spcPts val="0"/>
              </a:spcAft>
              <a:buNone/>
            </a:pPr>
            <a:r>
              <a:rPr lang="en" sz="1200"/>
              <a:t>Precision: .79</a:t>
            </a:r>
            <a:endParaRPr sz="1200"/>
          </a:p>
          <a:p>
            <a:pPr indent="0" lvl="0" marL="457200" rtl="0" algn="l">
              <a:spcBef>
                <a:spcPts val="1200"/>
              </a:spcBef>
              <a:spcAft>
                <a:spcPts val="0"/>
              </a:spcAft>
              <a:buNone/>
            </a:pPr>
            <a:r>
              <a:rPr lang="en" sz="1200"/>
              <a:t>Recall: .69</a:t>
            </a:r>
            <a:endParaRPr sz="1200"/>
          </a:p>
          <a:p>
            <a:pPr indent="0" lvl="0" marL="457200" rtl="0" algn="l">
              <a:spcBef>
                <a:spcPts val="1200"/>
              </a:spcBef>
              <a:spcAft>
                <a:spcPts val="0"/>
              </a:spcAft>
              <a:buNone/>
            </a:pPr>
            <a:r>
              <a:rPr lang="en" sz="1200"/>
              <a:t>F1 Score : .72</a:t>
            </a:r>
            <a:endParaRPr sz="1200"/>
          </a:p>
          <a:p>
            <a:pPr indent="0" lvl="0" marL="457200" rtl="0" algn="l">
              <a:spcBef>
                <a:spcPts val="1200"/>
              </a:spcBef>
              <a:spcAft>
                <a:spcPts val="0"/>
              </a:spcAft>
              <a:buNone/>
            </a:pPr>
            <a:r>
              <a:t/>
            </a:r>
            <a:endParaRPr/>
          </a:p>
          <a:p>
            <a:pPr indent="-314960" lvl="0" marL="457200" rtl="0" algn="l">
              <a:spcBef>
                <a:spcPts val="1200"/>
              </a:spcBef>
              <a:spcAft>
                <a:spcPts val="0"/>
              </a:spcAft>
              <a:buSzPct val="100000"/>
              <a:buChar char="-"/>
            </a:pPr>
            <a:r>
              <a:rPr lang="en" sz="1600"/>
              <a:t>For my classification test, I was able to achieve maximum accuracy using RF.</a:t>
            </a:r>
            <a:endParaRPr sz="1600"/>
          </a:p>
        </p:txBody>
      </p:sp>
      <p:pic>
        <p:nvPicPr>
          <p:cNvPr id="137" name="Google Shape;137;p24"/>
          <p:cNvPicPr preferRelativeResize="0"/>
          <p:nvPr/>
        </p:nvPicPr>
        <p:blipFill>
          <a:blip r:embed="rId3">
            <a:alphaModFix/>
          </a:blip>
          <a:stretch>
            <a:fillRect/>
          </a:stretch>
        </p:blipFill>
        <p:spPr>
          <a:xfrm>
            <a:off x="5870025" y="2295750"/>
            <a:ext cx="2962275" cy="1044050"/>
          </a:xfrm>
          <a:prstGeom prst="rect">
            <a:avLst/>
          </a:prstGeom>
          <a:noFill/>
          <a:ln>
            <a:noFill/>
          </a:ln>
        </p:spPr>
      </p:pic>
      <p:pic>
        <p:nvPicPr>
          <p:cNvPr id="138" name="Google Shape;138;p24"/>
          <p:cNvPicPr preferRelativeResize="0"/>
          <p:nvPr/>
        </p:nvPicPr>
        <p:blipFill>
          <a:blip r:embed="rId4">
            <a:alphaModFix/>
          </a:blip>
          <a:stretch>
            <a:fillRect/>
          </a:stretch>
        </p:blipFill>
        <p:spPr>
          <a:xfrm>
            <a:off x="152400" y="1170125"/>
            <a:ext cx="4167000" cy="36399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Machine Learning Model 5: Decision Tree (DT)</a:t>
            </a:r>
            <a:endParaRPr/>
          </a:p>
          <a:p>
            <a:pPr indent="0" lvl="0" marL="0" rtl="0" algn="l">
              <a:spcBef>
                <a:spcPts val="0"/>
              </a:spcBef>
              <a:spcAft>
                <a:spcPts val="0"/>
              </a:spcAft>
              <a:buNone/>
            </a:pPr>
            <a:r>
              <a:t/>
            </a:r>
            <a:endParaRPr/>
          </a:p>
        </p:txBody>
      </p:sp>
      <p:sp>
        <p:nvSpPr>
          <p:cNvPr id="144" name="Google Shape;144;p25"/>
          <p:cNvSpPr txBox="1"/>
          <p:nvPr>
            <p:ph idx="1" type="body"/>
          </p:nvPr>
        </p:nvSpPr>
        <p:spPr>
          <a:xfrm>
            <a:off x="4524150" y="1152475"/>
            <a:ext cx="41127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949">
                <a:solidFill>
                  <a:schemeClr val="dk1"/>
                </a:solidFill>
                <a:latin typeface="Roboto"/>
                <a:ea typeface="Roboto"/>
                <a:cs typeface="Roboto"/>
                <a:sym typeface="Roboto"/>
              </a:rPr>
              <a:t>DT: Supervised learning algorithm, in this case used for classification tasks.</a:t>
            </a:r>
            <a:endParaRPr sz="4949">
              <a:solidFill>
                <a:schemeClr val="dk1"/>
              </a:solidFill>
              <a:latin typeface="Roboto"/>
              <a:ea typeface="Roboto"/>
              <a:cs typeface="Roboto"/>
              <a:sym typeface="Roboto"/>
            </a:endParaRPr>
          </a:p>
          <a:p>
            <a:pPr indent="-307174" lvl="0" marL="457200" rtl="0" algn="l">
              <a:spcBef>
                <a:spcPts val="120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Accuracy score of 84%</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Recall: .86</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Precision: .82</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F1 score: .89</a:t>
            </a:r>
            <a:endParaRPr sz="4949">
              <a:solidFill>
                <a:schemeClr val="dk1"/>
              </a:solidFill>
              <a:latin typeface="Roboto"/>
              <a:ea typeface="Roboto"/>
              <a:cs typeface="Roboto"/>
              <a:sym typeface="Roboto"/>
            </a:endParaRPr>
          </a:p>
          <a:p>
            <a:pPr indent="0" lvl="0" marL="0" rtl="0" algn="l">
              <a:spcBef>
                <a:spcPts val="1200"/>
              </a:spcBef>
              <a:spcAft>
                <a:spcPts val="0"/>
              </a:spcAft>
              <a:buClr>
                <a:schemeClr val="dk1"/>
              </a:buClr>
              <a:buSzPts val="275"/>
              <a:buFont typeface="Arial"/>
              <a:buNone/>
            </a:pPr>
            <a:r>
              <a:rPr lang="en" sz="4949">
                <a:solidFill>
                  <a:schemeClr val="dk1"/>
                </a:solidFill>
                <a:latin typeface="Roboto"/>
                <a:ea typeface="Roboto"/>
                <a:cs typeface="Roboto"/>
                <a:sym typeface="Roboto"/>
              </a:rPr>
              <a:t>DT was able to give a decent score when everything is averaged up. </a:t>
            </a:r>
            <a:endParaRPr sz="4949">
              <a:solidFill>
                <a:schemeClr val="dk1"/>
              </a:solidFill>
              <a:latin typeface="Roboto"/>
              <a:ea typeface="Roboto"/>
              <a:cs typeface="Roboto"/>
              <a:sym typeface="Roboto"/>
            </a:endParaRPr>
          </a:p>
          <a:p>
            <a:pPr indent="-307174" lvl="0" marL="457200" rtl="0" algn="l">
              <a:spcBef>
                <a:spcPts val="120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TP: 819</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FP: 239</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TN: 371</a:t>
            </a:r>
            <a:endParaRPr sz="4949">
              <a:solidFill>
                <a:schemeClr val="dk1"/>
              </a:solidFill>
              <a:latin typeface="Roboto"/>
              <a:ea typeface="Roboto"/>
              <a:cs typeface="Roboto"/>
              <a:sym typeface="Roboto"/>
            </a:endParaRPr>
          </a:p>
          <a:p>
            <a:pPr indent="-307174" lvl="0" marL="457200" rtl="0" algn="l">
              <a:spcBef>
                <a:spcPts val="0"/>
              </a:spcBef>
              <a:spcAft>
                <a:spcPts val="0"/>
              </a:spcAft>
              <a:buClr>
                <a:schemeClr val="dk1"/>
              </a:buClr>
              <a:buSzPct val="100000"/>
              <a:buFont typeface="Roboto"/>
              <a:buChar char="-"/>
            </a:pPr>
            <a:r>
              <a:rPr lang="en" sz="4949">
                <a:solidFill>
                  <a:schemeClr val="dk1"/>
                </a:solidFill>
                <a:latin typeface="Roboto"/>
                <a:ea typeface="Roboto"/>
                <a:cs typeface="Roboto"/>
                <a:sym typeface="Roboto"/>
              </a:rPr>
              <a:t>FN: 196</a:t>
            </a:r>
            <a:endParaRPr sz="4949">
              <a:solidFill>
                <a:schemeClr val="dk1"/>
              </a:solidFill>
              <a:latin typeface="Roboto"/>
              <a:ea typeface="Roboto"/>
              <a:cs typeface="Roboto"/>
              <a:sym typeface="Roboto"/>
            </a:endParaRPr>
          </a:p>
          <a:p>
            <a:pPr indent="0" lvl="0" marL="0" rtl="0" algn="l">
              <a:spcBef>
                <a:spcPts val="1200"/>
              </a:spcBef>
              <a:spcAft>
                <a:spcPts val="0"/>
              </a:spcAft>
              <a:buNone/>
            </a:pPr>
            <a:r>
              <a:rPr lang="en" sz="4949">
                <a:solidFill>
                  <a:schemeClr val="dk1"/>
                </a:solidFill>
                <a:latin typeface="Roboto"/>
                <a:ea typeface="Roboto"/>
                <a:cs typeface="Roboto"/>
                <a:sym typeface="Roboto"/>
              </a:rPr>
              <a:t>Different to RF because Recall, Precision, and F1 Score are higher</a:t>
            </a:r>
            <a:endParaRPr sz="4949">
              <a:solidFill>
                <a:schemeClr val="dk1"/>
              </a:solidFill>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300"/>
          </a:p>
          <a:p>
            <a:pPr indent="0" lvl="0" marL="457200" rtl="0" algn="l">
              <a:spcBef>
                <a:spcPts val="1200"/>
              </a:spcBef>
              <a:spcAft>
                <a:spcPts val="1200"/>
              </a:spcAft>
              <a:buNone/>
            </a:pPr>
            <a:r>
              <a:t/>
            </a:r>
            <a:endParaRPr sz="1300"/>
          </a:p>
        </p:txBody>
      </p:sp>
      <p:pic>
        <p:nvPicPr>
          <p:cNvPr id="145" name="Google Shape;145;p25"/>
          <p:cNvPicPr preferRelativeResize="0"/>
          <p:nvPr/>
        </p:nvPicPr>
        <p:blipFill>
          <a:blip r:embed="rId3">
            <a:alphaModFix/>
          </a:blip>
          <a:stretch>
            <a:fillRect/>
          </a:stretch>
        </p:blipFill>
        <p:spPr>
          <a:xfrm>
            <a:off x="105550" y="1152475"/>
            <a:ext cx="4267200" cy="36937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Charts </a:t>
            </a:r>
            <a:endParaRPr/>
          </a:p>
        </p:txBody>
      </p:sp>
      <p:sp>
        <p:nvSpPr>
          <p:cNvPr id="151" name="Google Shape;151;p26"/>
          <p:cNvSpPr txBox="1"/>
          <p:nvPr>
            <p:ph idx="1" type="body"/>
          </p:nvPr>
        </p:nvSpPr>
        <p:spPr>
          <a:xfrm>
            <a:off x="311700" y="1152475"/>
            <a:ext cx="289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a:t>
            </a:r>
            <a:r>
              <a:rPr lang="en"/>
              <a:t>outliers</a:t>
            </a:r>
            <a:r>
              <a:rPr lang="en"/>
              <a:t> seem to appear from the feature columns </a:t>
            </a:r>
            <a:r>
              <a:rPr lang="en"/>
              <a:t>except</a:t>
            </a:r>
            <a:r>
              <a:rPr lang="en"/>
              <a:t> for quality.</a:t>
            </a:r>
            <a:endParaRPr/>
          </a:p>
          <a:p>
            <a:pPr indent="0" lvl="0" marL="0" rtl="0" algn="l">
              <a:spcBef>
                <a:spcPts val="120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3424775" y="445025"/>
            <a:ext cx="4849025" cy="4123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a:t>
            </a:r>
            <a:endParaRPr/>
          </a:p>
        </p:txBody>
      </p:sp>
      <p:sp>
        <p:nvSpPr>
          <p:cNvPr id="158" name="Google Shape;158;p27"/>
          <p:cNvSpPr txBox="1"/>
          <p:nvPr>
            <p:ph idx="1" type="body"/>
          </p:nvPr>
        </p:nvSpPr>
        <p:spPr>
          <a:xfrm>
            <a:off x="5682425" y="1152475"/>
            <a:ext cx="3150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graph shows more intuitively free sulfur dioxide and alcohol tend to weigh more in predicting wine quality</a:t>
            </a:r>
            <a:endParaRPr/>
          </a:p>
        </p:txBody>
      </p:sp>
      <p:pic>
        <p:nvPicPr>
          <p:cNvPr id="159" name="Google Shape;159;p27"/>
          <p:cNvPicPr preferRelativeResize="0"/>
          <p:nvPr/>
        </p:nvPicPr>
        <p:blipFill>
          <a:blip r:embed="rId3">
            <a:alphaModFix/>
          </a:blip>
          <a:stretch>
            <a:fillRect/>
          </a:stretch>
        </p:blipFill>
        <p:spPr>
          <a:xfrm>
            <a:off x="152400" y="1170125"/>
            <a:ext cx="5530025" cy="317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74250"/>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b="1" lang="en"/>
              <a:t>Application and Summary</a:t>
            </a:r>
            <a:endParaRPr b="1"/>
          </a:p>
        </p:txBody>
      </p:sp>
      <p:sp>
        <p:nvSpPr>
          <p:cNvPr id="165" name="Google Shape;165;p28"/>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a:solidFill>
                  <a:srgbClr val="000000"/>
                </a:solidFill>
              </a:rPr>
              <a:t>This result can be used by wine manufacturers to improve the quality of future wine. </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Result can be used as a guide for wine selection</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Certification agencies can use result for quality control</a:t>
            </a:r>
            <a:endParaRPr b="1">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b="1" lang="en">
                <a:solidFill>
                  <a:schemeClr val="lt1"/>
                </a:solidFill>
              </a:rPr>
              <a:t>Cheers</a:t>
            </a:r>
            <a:endParaRPr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893600" y="67042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2000"/>
              <a:t>Table of Content</a:t>
            </a:r>
            <a:endParaRPr b="1" sz="2000"/>
          </a:p>
        </p:txBody>
      </p:sp>
      <p:sp>
        <p:nvSpPr>
          <p:cNvPr id="61" name="Google Shape;61;p14"/>
          <p:cNvSpPr txBox="1"/>
          <p:nvPr>
            <p:ph idx="1" type="body"/>
          </p:nvPr>
        </p:nvSpPr>
        <p:spPr>
          <a:xfrm>
            <a:off x="5637850" y="1353075"/>
            <a:ext cx="27609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Introduction</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Overview/Objective</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Data Preparation and Methodology</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Model Development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Analysis and Visualization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Application/Summary</a:t>
            </a:r>
            <a:endParaRPr b="1"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b="1" lang="en"/>
              <a:t>Overview/Objective</a:t>
            </a:r>
            <a:endParaRPr b="1"/>
          </a:p>
        </p:txBody>
      </p:sp>
      <p:sp>
        <p:nvSpPr>
          <p:cNvPr id="67" name="Google Shape;67;p1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 sz="4600">
                <a:solidFill>
                  <a:schemeClr val="dk1"/>
                </a:solidFill>
              </a:rPr>
              <a:t>The goal for this analysis is to be able to predict the quality of wine based on certain attributes.</a:t>
            </a:r>
            <a:endParaRPr b="1" sz="4600">
              <a:solidFill>
                <a:schemeClr val="dk1"/>
              </a:solidFill>
            </a:endParaRPr>
          </a:p>
          <a:p>
            <a:pPr indent="0" lvl="0" marL="0" rtl="0" algn="l">
              <a:spcBef>
                <a:spcPts val="1200"/>
              </a:spcBef>
              <a:spcAft>
                <a:spcPts val="0"/>
              </a:spcAft>
              <a:buNone/>
            </a:pPr>
            <a:r>
              <a:rPr b="1" lang="en" sz="4600">
                <a:solidFill>
                  <a:schemeClr val="dk1"/>
                </a:solidFill>
              </a:rPr>
              <a:t>The datasets to be considered contains chemical </a:t>
            </a:r>
            <a:r>
              <a:rPr b="1" lang="en" sz="4600">
                <a:solidFill>
                  <a:schemeClr val="dk1"/>
                </a:solidFill>
              </a:rPr>
              <a:t>descriptions</a:t>
            </a:r>
            <a:r>
              <a:rPr b="1" lang="en" sz="4600">
                <a:solidFill>
                  <a:schemeClr val="dk1"/>
                </a:solidFill>
              </a:rPr>
              <a:t> of red and white wines, wine quality is modelled to analyze the quality through </a:t>
            </a:r>
            <a:r>
              <a:rPr b="1" lang="en" sz="4600">
                <a:solidFill>
                  <a:schemeClr val="dk1"/>
                </a:solidFill>
              </a:rPr>
              <a:t>different parameters.</a:t>
            </a:r>
            <a:endParaRPr b="1" sz="4600">
              <a:solidFill>
                <a:schemeClr val="dk1"/>
              </a:solidFill>
            </a:endParaRPr>
          </a:p>
          <a:p>
            <a:pPr indent="0" lvl="0" marL="0" rtl="0" algn="l">
              <a:spcBef>
                <a:spcPts val="1200"/>
              </a:spcBef>
              <a:spcAft>
                <a:spcPts val="0"/>
              </a:spcAft>
              <a:buNone/>
            </a:pPr>
            <a:r>
              <a:rPr b="1" lang="en" sz="4600">
                <a:solidFill>
                  <a:schemeClr val="dk1"/>
                </a:solidFill>
              </a:rPr>
              <a:t>Output obtained would be checked for correctness and model will be optimized accordingly.</a:t>
            </a:r>
            <a:endParaRPr b="1" sz="4600">
              <a:solidFill>
                <a:schemeClr val="dk1"/>
              </a:solidFill>
            </a:endParaRPr>
          </a:p>
          <a:p>
            <a:pPr indent="0" lvl="0" marL="0" rtl="0" algn="l">
              <a:spcBef>
                <a:spcPts val="1200"/>
              </a:spcBef>
              <a:spcAft>
                <a:spcPts val="0"/>
              </a:spcAft>
              <a:buNone/>
            </a:pPr>
            <a:r>
              <a:rPr b="1" lang="en" sz="1200">
                <a:solidFill>
                  <a:schemeClr val="dk1"/>
                </a:solidFill>
              </a:rPr>
              <a:t>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457200" lvl="0" marL="3200400" rtl="0" algn="l">
              <a:spcBef>
                <a:spcPts val="1200"/>
              </a:spcBef>
              <a:spcAft>
                <a:spcPts val="1200"/>
              </a:spcAft>
              <a:buNone/>
            </a:pPr>
            <a:r>
              <a:rPr b="1" lang="en" sz="4450">
                <a:solidFill>
                  <a:schemeClr val="dk1"/>
                </a:solidFill>
              </a:rPr>
              <a:t>Data Source: data.world</a:t>
            </a:r>
            <a:endParaRPr b="1" sz="445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7"/>
                                        </p:tgtEl>
                                      </p:cBhvr>
                                    </p:animEffect>
                                    <p:set>
                                      <p:cBhvr>
                                        <p:cTn dur="1" fill="hold">
                                          <p:stCondLst>
                                            <p:cond delay="1000"/>
                                          </p:stCondLst>
                                        </p:cTn>
                                        <p:tgtEl>
                                          <p:spTgt spid="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Data </a:t>
            </a:r>
            <a:r>
              <a:rPr b="1" lang="en" sz="2500"/>
              <a:t>Preparation / Methodology</a:t>
            </a:r>
            <a:endParaRPr b="1" sz="2500"/>
          </a:p>
          <a:p>
            <a:pPr indent="0" lvl="0" marL="0" rtl="0" algn="l">
              <a:spcBef>
                <a:spcPts val="0"/>
              </a:spcBef>
              <a:spcAft>
                <a:spcPts val="0"/>
              </a:spcAft>
              <a:buNone/>
            </a:pPr>
            <a:r>
              <a:t/>
            </a:r>
            <a:endParaRPr b="1" sz="3000">
              <a:solidFill>
                <a:srgbClr val="980000"/>
              </a:solidFill>
            </a:endParaRPr>
          </a:p>
          <a:p>
            <a:pPr indent="0" lvl="0" marL="0" rtl="0" algn="l">
              <a:spcBef>
                <a:spcPts val="0"/>
              </a:spcBef>
              <a:spcAft>
                <a:spcPts val="0"/>
              </a:spcAft>
              <a:buNone/>
            </a:pPr>
            <a:r>
              <a:t/>
            </a:r>
            <a:endParaRPr b="1" sz="3000">
              <a:solidFill>
                <a:srgbClr val="980000"/>
              </a:solidFill>
            </a:endParaRPr>
          </a:p>
        </p:txBody>
      </p:sp>
      <p:sp>
        <p:nvSpPr>
          <p:cNvPr id="73" name="Google Shape;73;p16"/>
          <p:cNvSpPr txBox="1"/>
          <p:nvPr>
            <p:ph idx="1" type="body"/>
          </p:nvPr>
        </p:nvSpPr>
        <p:spPr>
          <a:xfrm>
            <a:off x="267850" y="1168975"/>
            <a:ext cx="8520600" cy="37626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b="1" lang="en" sz="1850" u="sng">
                <a:solidFill>
                  <a:schemeClr val="dk1"/>
                </a:solidFill>
                <a:highlight>
                  <a:srgbClr val="FFFFFF"/>
                </a:highlight>
              </a:rPr>
              <a:t>Data Understanding and Cleaning</a:t>
            </a:r>
            <a:endParaRPr b="1" sz="1850" u="sng">
              <a:solidFill>
                <a:schemeClr val="dk1"/>
              </a:solidFill>
              <a:highlight>
                <a:srgbClr val="FFFFFF"/>
              </a:highlight>
            </a:endParaRPr>
          </a:p>
          <a:p>
            <a:pPr indent="0" lvl="0" marL="0" rtl="0" algn="l">
              <a:spcBef>
                <a:spcPts val="1200"/>
              </a:spcBef>
              <a:spcAft>
                <a:spcPts val="0"/>
              </a:spcAft>
              <a:buNone/>
            </a:pPr>
            <a:r>
              <a:rPr b="1" lang="en" sz="1850">
                <a:solidFill>
                  <a:schemeClr val="dk1"/>
                </a:solidFill>
              </a:rPr>
              <a:t>This report outlines the methodology employed to prepare two distinct datasets (white_wine and red_wine) for subsequent analysis. The datasets contain multiple physicochemical properties and quality ratings of white and red wines respectively. The primary objective was to validate, clean and amalgamate these datasets into a single table, within a MySQL database environment.</a:t>
            </a:r>
            <a:endParaRPr b="1" sz="1850">
              <a:solidFill>
                <a:schemeClr val="dk1"/>
              </a:solidFill>
            </a:endParaRPr>
          </a:p>
          <a:p>
            <a:pPr indent="0" lvl="0" marL="0" rtl="0" algn="l">
              <a:spcBef>
                <a:spcPts val="1200"/>
              </a:spcBef>
              <a:spcAft>
                <a:spcPts val="0"/>
              </a:spcAft>
              <a:buNone/>
            </a:pPr>
            <a:r>
              <a:rPr b="1" lang="en" sz="1850">
                <a:solidFill>
                  <a:schemeClr val="dk1"/>
                </a:solidFill>
              </a:rPr>
              <a:t>The data preparation phase was executed successfully, encompassing critical steps such as data validation, cleaning, and unification. This unified dataset is now primed for the next stages and expected to serve as the basis for further machine learning and visualization analysis</a:t>
            </a:r>
            <a:endParaRPr b="1" sz="1850">
              <a:solidFill>
                <a:schemeClr val="dk1"/>
              </a:solidFill>
              <a:highlight>
                <a:srgbClr val="FFFFFF"/>
              </a:highlight>
            </a:endParaRPr>
          </a:p>
          <a:p>
            <a:pPr indent="0" lvl="0" marL="0" rtl="0" algn="l">
              <a:spcBef>
                <a:spcPts val="1200"/>
              </a:spcBef>
              <a:spcAft>
                <a:spcPts val="0"/>
              </a:spcAft>
              <a:buNone/>
            </a:pPr>
            <a:r>
              <a:rPr b="1" lang="en" sz="1850" u="sng">
                <a:solidFill>
                  <a:schemeClr val="dk1"/>
                </a:solidFill>
                <a:highlight>
                  <a:srgbClr val="FFFFFF"/>
                </a:highlight>
              </a:rPr>
              <a:t>Exploratory Analysis</a:t>
            </a:r>
            <a:endParaRPr b="1" sz="1850" u="sng">
              <a:solidFill>
                <a:schemeClr val="dk1"/>
              </a:solidFill>
              <a:highlight>
                <a:srgbClr val="FFFFFF"/>
              </a:highlight>
            </a:endParaRPr>
          </a:p>
          <a:p>
            <a:pPr indent="0" lvl="0" marL="0" rtl="0" algn="l">
              <a:spcBef>
                <a:spcPts val="1200"/>
              </a:spcBef>
              <a:spcAft>
                <a:spcPts val="0"/>
              </a:spcAft>
              <a:buNone/>
            </a:pPr>
            <a:r>
              <a:rPr b="1" lang="en" sz="1850">
                <a:solidFill>
                  <a:schemeClr val="dk1"/>
                </a:solidFill>
                <a:highlight>
                  <a:srgbClr val="FFFFFF"/>
                </a:highlight>
              </a:rPr>
              <a:t>Visualizations were created to explore the target variable and examine the potential existence of outliers or corrupt data. Further visualized the relationship between the target and the feature variables and relationships between features.</a:t>
            </a:r>
            <a:endParaRPr b="1" sz="1850">
              <a:solidFill>
                <a:schemeClr val="dk1"/>
              </a:solidFill>
              <a:highlight>
                <a:srgbClr val="FFFFFF"/>
              </a:highlight>
            </a:endParaRPr>
          </a:p>
          <a:p>
            <a:pPr indent="0" lvl="0" marL="0" rtl="0" algn="l">
              <a:spcBef>
                <a:spcPts val="1200"/>
              </a:spcBef>
              <a:spcAft>
                <a:spcPts val="0"/>
              </a:spcAft>
              <a:buNone/>
            </a:pPr>
            <a:r>
              <a:t/>
            </a:r>
            <a:endParaRPr b="1" sz="1400">
              <a:solidFill>
                <a:srgbClr val="980000"/>
              </a:solidFill>
            </a:endParaRPr>
          </a:p>
          <a:p>
            <a:pPr indent="0" lvl="0" marL="0" rtl="0" algn="l">
              <a:spcBef>
                <a:spcPts val="1200"/>
              </a:spcBef>
              <a:spcAft>
                <a:spcPts val="0"/>
              </a:spcAft>
              <a:buClr>
                <a:schemeClr val="dk1"/>
              </a:buClr>
              <a:buSzPct val="61111"/>
              <a:buFont typeface="Arial"/>
              <a:buNone/>
            </a:pPr>
            <a:r>
              <a:t/>
            </a:r>
            <a:endParaRPr b="1">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materials cause the quality of Red and White Wine</a:t>
            </a:r>
            <a:endParaRPr/>
          </a:p>
        </p:txBody>
      </p:sp>
      <p:sp>
        <p:nvSpPr>
          <p:cNvPr id="79" name="Google Shape;79;p17"/>
          <p:cNvSpPr txBox="1"/>
          <p:nvPr>
            <p:ph idx="1" type="body"/>
          </p:nvPr>
        </p:nvSpPr>
        <p:spPr>
          <a:xfrm>
            <a:off x="311700" y="1090825"/>
            <a:ext cx="8520600" cy="369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saasdasdfssaf</a:t>
            </a:r>
            <a:endParaRPr/>
          </a:p>
        </p:txBody>
      </p:sp>
      <p:pic>
        <p:nvPicPr>
          <p:cNvPr id="80" name="Google Shape;80;p17"/>
          <p:cNvPicPr preferRelativeResize="0"/>
          <p:nvPr/>
        </p:nvPicPr>
        <p:blipFill>
          <a:blip r:embed="rId3">
            <a:alphaModFix/>
          </a:blip>
          <a:stretch>
            <a:fillRect/>
          </a:stretch>
        </p:blipFill>
        <p:spPr>
          <a:xfrm>
            <a:off x="188725" y="1171075"/>
            <a:ext cx="4260300" cy="3268550"/>
          </a:xfrm>
          <a:prstGeom prst="rect">
            <a:avLst/>
          </a:prstGeom>
          <a:noFill/>
          <a:ln>
            <a:noFill/>
          </a:ln>
        </p:spPr>
      </p:pic>
      <p:pic>
        <p:nvPicPr>
          <p:cNvPr id="81" name="Google Shape;81;p17"/>
          <p:cNvPicPr preferRelativeResize="0"/>
          <p:nvPr/>
        </p:nvPicPr>
        <p:blipFill>
          <a:blip r:embed="rId4">
            <a:alphaModFix/>
          </a:blip>
          <a:stretch>
            <a:fillRect/>
          </a:stretch>
        </p:blipFill>
        <p:spPr>
          <a:xfrm>
            <a:off x="4695600" y="1181375"/>
            <a:ext cx="3985950" cy="3416400"/>
          </a:xfrm>
          <a:prstGeom prst="rect">
            <a:avLst/>
          </a:prstGeom>
          <a:noFill/>
          <a:ln>
            <a:noFill/>
          </a:ln>
        </p:spPr>
      </p:pic>
      <p:sp>
        <p:nvSpPr>
          <p:cNvPr id="82" name="Google Shape;82;p17"/>
          <p:cNvSpPr txBox="1"/>
          <p:nvPr/>
        </p:nvSpPr>
        <p:spPr>
          <a:xfrm>
            <a:off x="455125" y="707950"/>
            <a:ext cx="3727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Quality Visualization of  Red Wine</a:t>
            </a:r>
            <a:endParaRPr/>
          </a:p>
        </p:txBody>
      </p:sp>
      <p:sp>
        <p:nvSpPr>
          <p:cNvPr id="83" name="Google Shape;83;p17"/>
          <p:cNvSpPr txBox="1"/>
          <p:nvPr/>
        </p:nvSpPr>
        <p:spPr>
          <a:xfrm>
            <a:off x="4738950" y="715175"/>
            <a:ext cx="3727500" cy="3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 Quality Visualization of White Wine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t>
            </a:r>
            <a:r>
              <a:rPr lang="en"/>
              <a:t>ow to use prediction system to predict quality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311700" y="1152475"/>
            <a:ext cx="6920600" cy="324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1 - Logistic Regression</a:t>
            </a:r>
            <a:endParaRPr/>
          </a:p>
        </p:txBody>
      </p:sp>
      <p:pic>
        <p:nvPicPr>
          <p:cNvPr id="96" name="Google Shape;96;p19"/>
          <p:cNvPicPr preferRelativeResize="0"/>
          <p:nvPr/>
        </p:nvPicPr>
        <p:blipFill>
          <a:blip r:embed="rId3">
            <a:alphaModFix/>
          </a:blip>
          <a:stretch>
            <a:fillRect/>
          </a:stretch>
        </p:blipFill>
        <p:spPr>
          <a:xfrm>
            <a:off x="4793800" y="931125"/>
            <a:ext cx="4240201" cy="4216866"/>
          </a:xfrm>
          <a:prstGeom prst="rect">
            <a:avLst/>
          </a:prstGeom>
          <a:noFill/>
          <a:ln>
            <a:noFill/>
          </a:ln>
        </p:spPr>
      </p:pic>
      <p:sp>
        <p:nvSpPr>
          <p:cNvPr id="97" name="Google Shape;97;p19"/>
          <p:cNvSpPr txBox="1"/>
          <p:nvPr/>
        </p:nvSpPr>
        <p:spPr>
          <a:xfrm>
            <a:off x="437125" y="1187525"/>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Heat map to show columns that are highly correlated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Drop highly correlated columns</a:t>
            </a:r>
            <a:endParaRPr sz="1800"/>
          </a:p>
          <a:p>
            <a:pPr indent="0" lvl="0" marL="0" rtl="0" algn="l">
              <a:spcBef>
                <a:spcPts val="0"/>
              </a:spcBef>
              <a:spcAft>
                <a:spcPts val="0"/>
              </a:spcAft>
              <a:buNone/>
            </a:pPr>
            <a:r>
              <a:rPr lang="en" sz="1800"/>
              <a:t>	‘Total Sulfur Dioxide’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t>Reason: Variables that are highly correlated carry almost the same information, making it redundant to include all of them in a model.</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Types in the Context of our Project</a:t>
            </a:r>
            <a:endParaRPr/>
          </a:p>
        </p:txBody>
      </p:sp>
      <p:sp>
        <p:nvSpPr>
          <p:cNvPr id="103" name="Google Shape;103;p20"/>
          <p:cNvSpPr txBox="1"/>
          <p:nvPr/>
        </p:nvSpPr>
        <p:spPr>
          <a:xfrm>
            <a:off x="779550" y="1369650"/>
            <a:ext cx="7955700" cy="14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 Positive: (Type 1 Error)</a:t>
            </a:r>
            <a:endParaRPr/>
          </a:p>
          <a:p>
            <a:pPr indent="0" lvl="0" marL="0" rtl="0" algn="l">
              <a:spcBef>
                <a:spcPts val="0"/>
              </a:spcBef>
              <a:spcAft>
                <a:spcPts val="0"/>
              </a:spcAft>
              <a:buNone/>
            </a:pPr>
            <a:r>
              <a:rPr lang="en"/>
              <a:t>	The model predicted a bottle of wine was of high quality but it was of low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False Negative: (Type 2 Error)</a:t>
            </a:r>
            <a:endParaRPr/>
          </a:p>
          <a:p>
            <a:pPr indent="0" lvl="0" marL="0" rtl="0" algn="l">
              <a:spcBef>
                <a:spcPts val="0"/>
              </a:spcBef>
              <a:spcAft>
                <a:spcPts val="0"/>
              </a:spcAft>
              <a:buNone/>
            </a:pPr>
            <a:r>
              <a:rPr lang="en"/>
              <a:t>	The model predicted a bottle of wine was of low quality but it was of high quality.</a:t>
            </a:r>
            <a:endParaRPr/>
          </a:p>
          <a:p>
            <a:pPr indent="0" lvl="0" marL="0" rtl="0" algn="l">
              <a:spcBef>
                <a:spcPts val="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6753000" y="3095250"/>
            <a:ext cx="2048250" cy="2048250"/>
          </a:xfrm>
          <a:prstGeom prst="rect">
            <a:avLst/>
          </a:prstGeom>
          <a:noFill/>
          <a:ln>
            <a:noFill/>
          </a:ln>
        </p:spPr>
      </p:pic>
      <p:sp>
        <p:nvSpPr>
          <p:cNvPr id="105" name="Google Shape;105;p20"/>
          <p:cNvSpPr txBox="1"/>
          <p:nvPr/>
        </p:nvSpPr>
        <p:spPr>
          <a:xfrm>
            <a:off x="6389300" y="2710175"/>
            <a:ext cx="1442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 Positive</a:t>
            </a:r>
            <a:endParaRPr/>
          </a:p>
        </p:txBody>
      </p:sp>
      <p:sp>
        <p:nvSpPr>
          <p:cNvPr id="106" name="Google Shape;106;p20"/>
          <p:cNvSpPr/>
          <p:nvPr/>
        </p:nvSpPr>
        <p:spPr>
          <a:xfrm>
            <a:off x="7758975" y="2185625"/>
            <a:ext cx="1602774" cy="1617354"/>
          </a:xfrm>
          <a:prstGeom prst="irregularSeal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Excellent!</a:t>
            </a:r>
            <a:endParaRPr sz="1200"/>
          </a:p>
        </p:txBody>
      </p:sp>
      <p:pic>
        <p:nvPicPr>
          <p:cNvPr id="107" name="Google Shape;107;p20"/>
          <p:cNvPicPr preferRelativeResize="0"/>
          <p:nvPr/>
        </p:nvPicPr>
        <p:blipFill>
          <a:blip r:embed="rId4">
            <a:alphaModFix/>
          </a:blip>
          <a:stretch>
            <a:fillRect/>
          </a:stretch>
        </p:blipFill>
        <p:spPr>
          <a:xfrm>
            <a:off x="152400" y="2942850"/>
            <a:ext cx="1706875" cy="2048250"/>
          </a:xfrm>
          <a:prstGeom prst="rect">
            <a:avLst/>
          </a:prstGeom>
          <a:noFill/>
          <a:ln>
            <a:noFill/>
          </a:ln>
        </p:spPr>
      </p:pic>
      <p:sp>
        <p:nvSpPr>
          <p:cNvPr id="108" name="Google Shape;108;p20"/>
          <p:cNvSpPr txBox="1"/>
          <p:nvPr/>
        </p:nvSpPr>
        <p:spPr>
          <a:xfrm>
            <a:off x="1492925" y="2790450"/>
            <a:ext cx="1442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 Negative</a:t>
            </a:r>
            <a:endParaRPr/>
          </a:p>
        </p:txBody>
      </p:sp>
      <p:sp>
        <p:nvSpPr>
          <p:cNvPr id="109" name="Google Shape;109;p20"/>
          <p:cNvSpPr/>
          <p:nvPr/>
        </p:nvSpPr>
        <p:spPr>
          <a:xfrm>
            <a:off x="-175425" y="2375050"/>
            <a:ext cx="1602774" cy="1617354"/>
          </a:xfrm>
          <a:prstGeom prst="irregularSeal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Horrible!</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1 - Logistic Regression</a:t>
            </a:r>
            <a:endParaRPr/>
          </a:p>
        </p:txBody>
      </p:sp>
      <p:sp>
        <p:nvSpPr>
          <p:cNvPr id="115" name="Google Shape;115;p21"/>
          <p:cNvSpPr txBox="1"/>
          <p:nvPr/>
        </p:nvSpPr>
        <p:spPr>
          <a:xfrm>
            <a:off x="437125" y="1187525"/>
            <a:ext cx="4240200" cy="3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Accuracy Score: 74%</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True Positive: </a:t>
            </a:r>
            <a:r>
              <a:rPr lang="en" sz="1500"/>
              <a:t>721</a:t>
            </a:r>
            <a:endParaRPr sz="1500"/>
          </a:p>
          <a:p>
            <a:pPr indent="0" lvl="0" marL="0" rtl="0" algn="l">
              <a:spcBef>
                <a:spcPts val="0"/>
              </a:spcBef>
              <a:spcAft>
                <a:spcPts val="0"/>
              </a:spcAft>
              <a:buNone/>
            </a:pPr>
            <a:r>
              <a:rPr lang="en" sz="1500"/>
              <a:t>False Positive: </a:t>
            </a:r>
            <a:r>
              <a:rPr lang="en" sz="1500"/>
              <a:t>202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False Negative: </a:t>
            </a:r>
            <a:r>
              <a:rPr lang="en" sz="1500"/>
              <a:t>136</a:t>
            </a:r>
            <a:endParaRPr sz="1500"/>
          </a:p>
          <a:p>
            <a:pPr indent="0" lvl="0" marL="0" rtl="0" algn="l">
              <a:spcBef>
                <a:spcPts val="0"/>
              </a:spcBef>
              <a:spcAft>
                <a:spcPts val="0"/>
              </a:spcAft>
              <a:buNone/>
            </a:pPr>
            <a:r>
              <a:rPr lang="en" sz="1500"/>
              <a:t>True Negative: 241</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500">
                <a:solidFill>
                  <a:schemeClr val="dk1"/>
                </a:solidFill>
              </a:rPr>
              <a:t>Recall: 0.84</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Precision: 0.78</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F1 Score: 0.81</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had more false positives meaning the model predicted a wine was of high quality but actually wasn’t. This brings out precision down.</a:t>
            </a:r>
            <a:endParaRPr sz="1500"/>
          </a:p>
        </p:txBody>
      </p:sp>
      <p:pic>
        <p:nvPicPr>
          <p:cNvPr id="116" name="Google Shape;116;p21"/>
          <p:cNvPicPr preferRelativeResize="0"/>
          <p:nvPr/>
        </p:nvPicPr>
        <p:blipFill>
          <a:blip r:embed="rId3">
            <a:alphaModFix/>
          </a:blip>
          <a:stretch>
            <a:fillRect/>
          </a:stretch>
        </p:blipFill>
        <p:spPr>
          <a:xfrm>
            <a:off x="4844300" y="1053575"/>
            <a:ext cx="4161876" cy="35462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