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9" r:id="rId3"/>
    <p:sldId id="257" r:id="rId4"/>
    <p:sldId id="256" r:id="rId5"/>
    <p:sldId id="258" r:id="rId6"/>
    <p:sldId id="266" r:id="rId7"/>
    <p:sldId id="267" r:id="rId8"/>
    <p:sldId id="268" r:id="rId9"/>
    <p:sldId id="269" r:id="rId10"/>
    <p:sldId id="270" r:id="rId11"/>
    <p:sldId id="271" r:id="rId12"/>
    <p:sldId id="261" r:id="rId13"/>
    <p:sldId id="262" r:id="rId14"/>
    <p:sldId id="263" r:id="rId15"/>
    <p:sldId id="264" r:id="rId16"/>
    <p:sldId id="265" r:id="rId17"/>
    <p:sldId id="272" r:id="rId18"/>
    <p:sldId id="273" r:id="rId19"/>
    <p:sldId id="274" r:id="rId20"/>
    <p:sldId id="275" r:id="rId21"/>
    <p:sldId id="276" r:id="rId22"/>
    <p:sldId id="277"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4719"/>
  </p:normalViewPr>
  <p:slideViewPr>
    <p:cSldViewPr snapToGrid="0" snapToObjects="1">
      <p:cViewPr varScale="1">
        <p:scale>
          <a:sx n="64" d="100"/>
          <a:sy n="64" d="100"/>
        </p:scale>
        <p:origin x="11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6F82-4028-F545-8405-2B800CB2A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23E906-B087-9441-B939-283C95E09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08B4FA-4E4F-D544-A8B5-BBDE238F2A3B}"/>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5" name="Footer Placeholder 4">
            <a:extLst>
              <a:ext uri="{FF2B5EF4-FFF2-40B4-BE49-F238E27FC236}">
                <a16:creationId xmlns:a16="http://schemas.microsoft.com/office/drawing/2014/main" id="{74839627-9E72-0548-A331-4A31605A5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A5C8D-6E75-944B-9FD4-70CCEDB4B407}"/>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254085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13CE-3102-454D-A755-4A57B39134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DF386-CF33-4940-994F-A808D3AE9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913D7-B5B4-3943-AEFF-214F2E9937ED}"/>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5" name="Footer Placeholder 4">
            <a:extLst>
              <a:ext uri="{FF2B5EF4-FFF2-40B4-BE49-F238E27FC236}">
                <a16:creationId xmlns:a16="http://schemas.microsoft.com/office/drawing/2014/main" id="{6A3A61C4-0A23-054D-9A2A-8F059348E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D7EB5-BD91-8B41-B646-6D4081829F25}"/>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87691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D998C-612C-CD4B-84C0-746C78323A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6D5D61-55CD-7843-AA24-6BED2029E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24581-9581-C043-9171-5788C5FE944D}"/>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5" name="Footer Placeholder 4">
            <a:extLst>
              <a:ext uri="{FF2B5EF4-FFF2-40B4-BE49-F238E27FC236}">
                <a16:creationId xmlns:a16="http://schemas.microsoft.com/office/drawing/2014/main" id="{25FB9D8D-3407-F446-B853-441BB29E2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C0C01-6C90-3046-84DC-2DEAE5B18360}"/>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263135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5077-E2EC-4643-B1ED-46EE607E3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5F76D-D053-5F4A-B44B-E8019DF2A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EF613-0757-7042-827E-734506FF7F7D}"/>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5" name="Footer Placeholder 4">
            <a:extLst>
              <a:ext uri="{FF2B5EF4-FFF2-40B4-BE49-F238E27FC236}">
                <a16:creationId xmlns:a16="http://schemas.microsoft.com/office/drawing/2014/main" id="{61FC6A6E-A108-D74F-9EAE-6EB648EAD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D2AF4-7B86-FE48-9FD2-3B2C4C84A156}"/>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190333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BC28-D54C-C34A-9E5B-6EA162C88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CCC18F-5156-A645-A1FE-0FCE0B1E7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6B30B-856A-514B-B7BA-BB6BD509541B}"/>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5" name="Footer Placeholder 4">
            <a:extLst>
              <a:ext uri="{FF2B5EF4-FFF2-40B4-BE49-F238E27FC236}">
                <a16:creationId xmlns:a16="http://schemas.microsoft.com/office/drawing/2014/main" id="{B7E4076A-A0B4-DE41-95E0-996F6731E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CF3F6-D281-C340-8909-CF8E5C0EC50B}"/>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112127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2BEB-2D76-524C-8BFB-A6088EB77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8CF5-816D-CB4F-B5A4-CE7B6A702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7BD94E-FACF-2A41-AAC7-9A8AA6592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1C2F3-449F-4E44-9F51-322F6640A9A3}"/>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6" name="Footer Placeholder 5">
            <a:extLst>
              <a:ext uri="{FF2B5EF4-FFF2-40B4-BE49-F238E27FC236}">
                <a16:creationId xmlns:a16="http://schemas.microsoft.com/office/drawing/2014/main" id="{18DB4C07-307C-B840-9424-5CE462880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59150-D95F-8147-98EA-848624FD9E17}"/>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172295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8CB4-3C4F-E345-97F4-ED14D2A003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FE6A-1A55-C04F-AE19-D5AB0FA9E5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29F027-EAAE-F440-B0A2-44EF15CBA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8144C-A894-134D-AD0D-E737354A7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03119-EB4A-D340-8266-A7F9451B76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E5CC-CF58-0542-A33E-851D83DD2B52}"/>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8" name="Footer Placeholder 7">
            <a:extLst>
              <a:ext uri="{FF2B5EF4-FFF2-40B4-BE49-F238E27FC236}">
                <a16:creationId xmlns:a16="http://schemas.microsoft.com/office/drawing/2014/main" id="{6437E282-30E6-AC4C-8371-90663344A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7A030-265F-5646-8CCC-1C64975FD0AE}"/>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21491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8F0E-0ED9-684F-83F1-5CE2366585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10EEB-F94D-3D40-A76E-B2082E346F9D}"/>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4" name="Footer Placeholder 3">
            <a:extLst>
              <a:ext uri="{FF2B5EF4-FFF2-40B4-BE49-F238E27FC236}">
                <a16:creationId xmlns:a16="http://schemas.microsoft.com/office/drawing/2014/main" id="{B1297B0F-300B-EB43-9ED0-FC2CEBFFC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01751F-13E2-9947-871E-FEE2D59ED584}"/>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15652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FDD9A-4B20-924B-B1A0-1E65297FD558}"/>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3" name="Footer Placeholder 2">
            <a:extLst>
              <a:ext uri="{FF2B5EF4-FFF2-40B4-BE49-F238E27FC236}">
                <a16:creationId xmlns:a16="http://schemas.microsoft.com/office/drawing/2014/main" id="{DC73A030-2BF2-4448-B06B-C34167F1E9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3CB60F-5F32-6F44-85ED-5FD7FF9F69FF}"/>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300845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5460-9392-B14A-8509-7039213D1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F29CAC-0B46-444F-A31E-91C8F8437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09CBA3-8D18-ED4A-BBCF-19EB61584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A4B8D-477E-2645-B061-F075812F930A}"/>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6" name="Footer Placeholder 5">
            <a:extLst>
              <a:ext uri="{FF2B5EF4-FFF2-40B4-BE49-F238E27FC236}">
                <a16:creationId xmlns:a16="http://schemas.microsoft.com/office/drawing/2014/main" id="{0677118D-FAA6-5F47-99AE-3C25429D8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C0C3-0610-3E4D-B746-23C01F729654}"/>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317443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A702-519F-0D42-9C36-0CB58D1DB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536C6E-4852-AA40-9817-A364A91BB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8DBD90-379F-2843-81CC-862279C17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2E1B1-9D0F-9943-8027-A7F64B0B432B}"/>
              </a:ext>
            </a:extLst>
          </p:cNvPr>
          <p:cNvSpPr>
            <a:spLocks noGrp="1"/>
          </p:cNvSpPr>
          <p:nvPr>
            <p:ph type="dt" sz="half" idx="10"/>
          </p:nvPr>
        </p:nvSpPr>
        <p:spPr/>
        <p:txBody>
          <a:bodyPr/>
          <a:lstStyle/>
          <a:p>
            <a:fld id="{3F936F79-56D0-B943-93CC-9C687464B368}" type="datetimeFigureOut">
              <a:rPr lang="en-US" smtClean="0"/>
              <a:t>7/25/2022</a:t>
            </a:fld>
            <a:endParaRPr lang="en-US"/>
          </a:p>
        </p:txBody>
      </p:sp>
      <p:sp>
        <p:nvSpPr>
          <p:cNvPr id="6" name="Footer Placeholder 5">
            <a:extLst>
              <a:ext uri="{FF2B5EF4-FFF2-40B4-BE49-F238E27FC236}">
                <a16:creationId xmlns:a16="http://schemas.microsoft.com/office/drawing/2014/main" id="{41E7E646-576F-8C43-A1EA-FE8699333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1ADA0-260D-DB40-ADB2-B4DBF1D9811F}"/>
              </a:ext>
            </a:extLst>
          </p:cNvPr>
          <p:cNvSpPr>
            <a:spLocks noGrp="1"/>
          </p:cNvSpPr>
          <p:nvPr>
            <p:ph type="sldNum" sz="quarter" idx="12"/>
          </p:nvPr>
        </p:nvSpPr>
        <p:spPr/>
        <p:txBody>
          <a:bodyPr/>
          <a:lstStyle/>
          <a:p>
            <a:fld id="{D1E31486-E174-B44F-B487-30D73BAE56D5}" type="slidenum">
              <a:rPr lang="en-US" smtClean="0"/>
              <a:t>‹#›</a:t>
            </a:fld>
            <a:endParaRPr lang="en-US"/>
          </a:p>
        </p:txBody>
      </p:sp>
    </p:spTree>
    <p:extLst>
      <p:ext uri="{BB962C8B-B14F-4D97-AF65-F5344CB8AC3E}">
        <p14:creationId xmlns:p14="http://schemas.microsoft.com/office/powerpoint/2010/main" val="302355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8B98A0-B8AC-614D-9076-C02116970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EE46D8-04A4-584B-9410-8ABEC706E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EA388-534D-A344-902C-DC1857508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36F79-56D0-B943-93CC-9C687464B368}" type="datetimeFigureOut">
              <a:rPr lang="en-US" smtClean="0"/>
              <a:t>7/25/2022</a:t>
            </a:fld>
            <a:endParaRPr lang="en-US"/>
          </a:p>
        </p:txBody>
      </p:sp>
      <p:sp>
        <p:nvSpPr>
          <p:cNvPr id="5" name="Footer Placeholder 4">
            <a:extLst>
              <a:ext uri="{FF2B5EF4-FFF2-40B4-BE49-F238E27FC236}">
                <a16:creationId xmlns:a16="http://schemas.microsoft.com/office/drawing/2014/main" id="{487FC8F2-06AA-3445-8B7A-91A9389E8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3B01E0-CEAC-8342-BF1A-81929F849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31486-E174-B44F-B487-30D73BAE56D5}" type="slidenum">
              <a:rPr lang="en-US" smtClean="0"/>
              <a:t>‹#›</a:t>
            </a:fld>
            <a:endParaRPr lang="en-US"/>
          </a:p>
        </p:txBody>
      </p:sp>
    </p:spTree>
    <p:extLst>
      <p:ext uri="{BB962C8B-B14F-4D97-AF65-F5344CB8AC3E}">
        <p14:creationId xmlns:p14="http://schemas.microsoft.com/office/powerpoint/2010/main" val="435416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59308"/>
            <a:ext cx="10515600" cy="2279176"/>
          </a:xfrm>
        </p:spPr>
        <p:txBody>
          <a:bodyPr/>
          <a:lstStyle/>
          <a:p>
            <a:r>
              <a:rPr lang="en-US" dirty="0"/>
              <a:t>      System Book Library</a:t>
            </a:r>
          </a:p>
        </p:txBody>
      </p:sp>
      <p:sp>
        <p:nvSpPr>
          <p:cNvPr id="3" name="Text Placeholder 2"/>
          <p:cNvSpPr>
            <a:spLocks noGrp="1"/>
          </p:cNvSpPr>
          <p:nvPr>
            <p:ph type="body" idx="1"/>
          </p:nvPr>
        </p:nvSpPr>
        <p:spPr>
          <a:xfrm>
            <a:off x="258644" y="4107976"/>
            <a:ext cx="10515600" cy="2445697"/>
          </a:xfrm>
        </p:spPr>
        <p:txBody>
          <a:bodyPr>
            <a:normAutofit/>
          </a:bodyPr>
          <a:lstStyle/>
          <a:p>
            <a:r>
              <a:rPr lang="en-US" sz="3000" dirty="0" err="1">
                <a:solidFill>
                  <a:schemeClr val="accent5">
                    <a:lumMod val="50000"/>
                  </a:schemeClr>
                </a:solidFill>
              </a:rPr>
              <a:t>Dr.Mohamed</a:t>
            </a:r>
            <a:r>
              <a:rPr lang="en-US" sz="3000" dirty="0">
                <a:solidFill>
                  <a:schemeClr val="accent5">
                    <a:lumMod val="50000"/>
                  </a:schemeClr>
                </a:solidFill>
              </a:rPr>
              <a:t> </a:t>
            </a:r>
            <a:r>
              <a:rPr lang="en-US" sz="3000" dirty="0" err="1">
                <a:solidFill>
                  <a:schemeClr val="accent5">
                    <a:lumMod val="50000"/>
                  </a:schemeClr>
                </a:solidFill>
              </a:rPr>
              <a:t>Assal</a:t>
            </a:r>
            <a:r>
              <a:rPr lang="en-US" sz="3000" dirty="0">
                <a:solidFill>
                  <a:schemeClr val="accent5">
                    <a:lumMod val="50000"/>
                  </a:schemeClr>
                </a:solidFill>
              </a:rPr>
              <a:t>.</a:t>
            </a:r>
          </a:p>
          <a:p>
            <a:r>
              <a:rPr lang="en-US" sz="3000" dirty="0">
                <a:solidFill>
                  <a:schemeClr val="accent5">
                    <a:lumMod val="50000"/>
                  </a:schemeClr>
                </a:solidFill>
              </a:rPr>
              <a:t>Eng. </a:t>
            </a:r>
            <a:r>
              <a:rPr lang="en-US" sz="3000" dirty="0" err="1">
                <a:solidFill>
                  <a:schemeClr val="accent5">
                    <a:lumMod val="50000"/>
                  </a:schemeClr>
                </a:solidFill>
              </a:rPr>
              <a:t>Abdelrahman</a:t>
            </a:r>
            <a:r>
              <a:rPr lang="en-US" sz="3000" dirty="0">
                <a:solidFill>
                  <a:schemeClr val="accent5">
                    <a:lumMod val="50000"/>
                  </a:schemeClr>
                </a:solidFill>
              </a:rPr>
              <a:t> </a:t>
            </a:r>
            <a:r>
              <a:rPr lang="en-US" sz="3000" dirty="0" err="1">
                <a:solidFill>
                  <a:schemeClr val="accent5">
                    <a:lumMod val="50000"/>
                  </a:schemeClr>
                </a:solidFill>
              </a:rPr>
              <a:t>Saad</a:t>
            </a:r>
            <a:r>
              <a:rPr lang="en-US" sz="3000" dirty="0">
                <a:solidFill>
                  <a:schemeClr val="accent5">
                    <a:lumMod val="50000"/>
                  </a:schemeClr>
                </a:solidFill>
              </a:rPr>
              <a:t> .</a:t>
            </a:r>
          </a:p>
          <a:p>
            <a:endParaRPr lang="en-US" sz="2200" dirty="0">
              <a:solidFill>
                <a:schemeClr val="accent5">
                  <a:lumMod val="75000"/>
                </a:schemeClr>
              </a:solidFill>
            </a:endParaRPr>
          </a:p>
          <a:p>
            <a:r>
              <a:rPr lang="en-US" sz="2200" dirty="0">
                <a:solidFill>
                  <a:schemeClr val="accent5">
                    <a:lumMod val="75000"/>
                  </a:schemeClr>
                </a:solidFill>
              </a:rPr>
              <a:t>Salma EL-Sayed      17105510.</a:t>
            </a:r>
          </a:p>
        </p:txBody>
      </p:sp>
    </p:spTree>
    <p:extLst>
      <p:ext uri="{BB962C8B-B14F-4D97-AF65-F5344CB8AC3E}">
        <p14:creationId xmlns:p14="http://schemas.microsoft.com/office/powerpoint/2010/main" val="169580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5" y="109183"/>
            <a:ext cx="11296935" cy="1255593"/>
          </a:xfrm>
        </p:spPr>
        <p:txBody>
          <a:bodyPr>
            <a:noAutofit/>
          </a:bodyPr>
          <a:lstStyle/>
          <a:p>
            <a:r>
              <a:rPr lang="en-US" sz="5400" b="1" u="sng" dirty="0">
                <a:solidFill>
                  <a:schemeClr val="accent1">
                    <a:lumMod val="75000"/>
                  </a:schemeClr>
                </a:solidFill>
                <a:latin typeface="Algerian" panose="04020705040A02060702" pitchFamily="82" charset="0"/>
              </a:rPr>
              <a:t>.Create Tables(SUPPLIER):</a:t>
            </a:r>
            <a:endParaRPr lang="en-US" sz="5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90" t="4421"/>
          <a:stretch/>
        </p:blipFill>
        <p:spPr>
          <a:xfrm>
            <a:off x="224852" y="1798820"/>
            <a:ext cx="11910282" cy="4956822"/>
          </a:xfrm>
        </p:spPr>
      </p:pic>
    </p:spTree>
    <p:extLst>
      <p:ext uri="{BB962C8B-B14F-4D97-AF65-F5344CB8AC3E}">
        <p14:creationId xmlns:p14="http://schemas.microsoft.com/office/powerpoint/2010/main" val="401637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1" y="78522"/>
            <a:ext cx="10515600" cy="1325563"/>
          </a:xfrm>
        </p:spPr>
        <p:txBody>
          <a:bodyPr>
            <a:normAutofit fontScale="90000"/>
          </a:bodyPr>
          <a:lstStyle/>
          <a:p>
            <a:r>
              <a:rPr lang="en-US" sz="6000" b="1" u="sng" dirty="0">
                <a:solidFill>
                  <a:schemeClr val="accent1">
                    <a:lumMod val="75000"/>
                  </a:schemeClr>
                </a:solidFill>
                <a:latin typeface="Algerian" panose="04020705040A02060702" pitchFamily="82" charset="0"/>
              </a:rPr>
              <a:t>.Create Tables(CUSTOMER):</a:t>
            </a:r>
            <a:endParaRPr lang="en-US" sz="6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9029" b="4157"/>
          <a:stretch/>
        </p:blipFill>
        <p:spPr>
          <a:xfrm>
            <a:off x="122831" y="2218543"/>
            <a:ext cx="9842914" cy="3777523"/>
          </a:xfrm>
        </p:spPr>
      </p:pic>
    </p:spTree>
    <p:extLst>
      <p:ext uri="{BB962C8B-B14F-4D97-AF65-F5344CB8AC3E}">
        <p14:creationId xmlns:p14="http://schemas.microsoft.com/office/powerpoint/2010/main" val="188208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p>
        </p:txBody>
      </p:sp>
      <p:sp>
        <p:nvSpPr>
          <p:cNvPr id="5" name="AutoShape 4" descr="blob:https://web.whatsapp.com/b7f2bcdb-8834-44f7-85b9-01d891edaca6"/>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p:cNvPicPr>
            <a:picLocks noChangeAspect="1"/>
          </p:cNvPicPr>
          <p:nvPr/>
        </p:nvPicPr>
        <p:blipFill rotWithShape="1">
          <a:blip r:embed="rId2"/>
          <a:srcRect l="1846" t="17255" r="1270" b="-6766"/>
          <a:stretch/>
        </p:blipFill>
        <p:spPr>
          <a:xfrm>
            <a:off x="189875" y="1825625"/>
            <a:ext cx="11812250" cy="4820456"/>
          </a:xfrm>
          <a:prstGeom prst="rect">
            <a:avLst/>
          </a:prstGeom>
        </p:spPr>
      </p:pic>
    </p:spTree>
    <p:extLst>
      <p:ext uri="{BB962C8B-B14F-4D97-AF65-F5344CB8AC3E}">
        <p14:creationId xmlns:p14="http://schemas.microsoft.com/office/powerpoint/2010/main" val="169967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49" y="109183"/>
            <a:ext cx="11353800" cy="1351127"/>
          </a:xfrm>
        </p:spPr>
        <p:txBody>
          <a:bodyPr>
            <a:normAutofit/>
          </a:bodyPr>
          <a:lstStyle/>
          <a:p>
            <a:r>
              <a:rPr lang="en-US" sz="6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endParaRPr lang="en-US" sz="6000" dirty="0">
              <a:latin typeface="Algerian" panose="04020705040A02060702" pitchFamily="82" charset="0"/>
            </a:endParaRPr>
          </a:p>
        </p:txBody>
      </p:sp>
      <p:pic>
        <p:nvPicPr>
          <p:cNvPr id="4" name="Content Placeholder 3"/>
          <p:cNvPicPr>
            <a:picLocks noGrp="1" noChangeAspect="1"/>
          </p:cNvPicPr>
          <p:nvPr>
            <p:ph idx="1"/>
          </p:nvPr>
        </p:nvPicPr>
        <p:blipFill rotWithShape="1">
          <a:blip r:embed="rId2"/>
          <a:srcRect l="2357" t="12936" r="1313"/>
          <a:stretch/>
        </p:blipFill>
        <p:spPr>
          <a:xfrm>
            <a:off x="506106" y="2158584"/>
            <a:ext cx="11201212" cy="4699416"/>
          </a:xfrm>
          <a:prstGeom prst="rect">
            <a:avLst/>
          </a:prstGeom>
        </p:spPr>
      </p:pic>
    </p:spTree>
    <p:extLst>
      <p:ext uri="{BB962C8B-B14F-4D97-AF65-F5344CB8AC3E}">
        <p14:creationId xmlns:p14="http://schemas.microsoft.com/office/powerpoint/2010/main" val="227492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 y="105817"/>
            <a:ext cx="10515600" cy="1325563"/>
          </a:xfrm>
        </p:spPr>
        <p:txBody>
          <a:bodyPr>
            <a:normAutofit/>
          </a:bodyPr>
          <a:lstStyle/>
          <a:p>
            <a:r>
              <a:rPr lang="en-US" sz="6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endParaRPr lang="en-US" sz="6000" dirty="0">
              <a:latin typeface="Algerian" panose="04020705040A02060702" pitchFamily="82" charset="0"/>
            </a:endParaRPr>
          </a:p>
        </p:txBody>
      </p:sp>
      <p:pic>
        <p:nvPicPr>
          <p:cNvPr id="4" name="Content Placeholder 3"/>
          <p:cNvPicPr>
            <a:picLocks noGrp="1" noChangeAspect="1"/>
          </p:cNvPicPr>
          <p:nvPr>
            <p:ph idx="1"/>
          </p:nvPr>
        </p:nvPicPr>
        <p:blipFill rotWithShape="1">
          <a:blip r:embed="rId2"/>
          <a:srcRect l="1475" t="10523" r="2377" b="5350"/>
          <a:stretch/>
        </p:blipFill>
        <p:spPr>
          <a:xfrm>
            <a:off x="179882" y="2128603"/>
            <a:ext cx="11722308" cy="4347148"/>
          </a:xfrm>
          <a:prstGeom prst="rect">
            <a:avLst/>
          </a:prstGeom>
        </p:spPr>
      </p:pic>
    </p:spTree>
    <p:extLst>
      <p:ext uri="{BB962C8B-B14F-4D97-AF65-F5344CB8AC3E}">
        <p14:creationId xmlns:p14="http://schemas.microsoft.com/office/powerpoint/2010/main" val="428847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67" y="365125"/>
            <a:ext cx="11153633" cy="1325563"/>
          </a:xfrm>
        </p:spPr>
        <p:txBody>
          <a:bodyPr>
            <a:normAutofit/>
          </a:bodyPr>
          <a:lstStyle/>
          <a:p>
            <a:r>
              <a:rPr lang="en-US" sz="6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endParaRPr lang="en-US" sz="6000" dirty="0">
              <a:latin typeface="Algerian" panose="04020705040A02060702" pitchFamily="82" charset="0"/>
            </a:endParaRPr>
          </a:p>
        </p:txBody>
      </p:sp>
      <p:pic>
        <p:nvPicPr>
          <p:cNvPr id="4" name="Content Placeholder 3"/>
          <p:cNvPicPr>
            <a:picLocks noGrp="1" noChangeAspect="1"/>
          </p:cNvPicPr>
          <p:nvPr>
            <p:ph idx="1"/>
          </p:nvPr>
        </p:nvPicPr>
        <p:blipFill rotWithShape="1">
          <a:blip r:embed="rId2"/>
          <a:srcRect l="1642" t="9893" r="1516"/>
          <a:stretch/>
        </p:blipFill>
        <p:spPr>
          <a:xfrm>
            <a:off x="200167" y="2323475"/>
            <a:ext cx="11806954" cy="4534524"/>
          </a:xfrm>
          <a:prstGeom prst="rect">
            <a:avLst/>
          </a:prstGeom>
        </p:spPr>
      </p:pic>
    </p:spTree>
    <p:extLst>
      <p:ext uri="{BB962C8B-B14F-4D97-AF65-F5344CB8AC3E}">
        <p14:creationId xmlns:p14="http://schemas.microsoft.com/office/powerpoint/2010/main" val="1885087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4" y="365125"/>
            <a:ext cx="11682484" cy="1325563"/>
          </a:xfrm>
        </p:spPr>
        <p:txBody>
          <a:bodyPr>
            <a:normAutofit/>
          </a:bodyPr>
          <a:lstStyle/>
          <a:p>
            <a:r>
              <a:rPr lang="en-US" sz="6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endParaRPr lang="en-US" sz="6000" dirty="0">
              <a:latin typeface="Algerian" panose="04020705040A02060702" pitchFamily="82" charset="0"/>
            </a:endParaRPr>
          </a:p>
        </p:txBody>
      </p:sp>
      <p:pic>
        <p:nvPicPr>
          <p:cNvPr id="4" name="Content Placeholder 3"/>
          <p:cNvPicPr>
            <a:picLocks noGrp="1" noChangeAspect="1"/>
          </p:cNvPicPr>
          <p:nvPr>
            <p:ph idx="1"/>
          </p:nvPr>
        </p:nvPicPr>
        <p:blipFill rotWithShape="1">
          <a:blip r:embed="rId2"/>
          <a:srcRect l="1791" t="11085" r="902"/>
          <a:stretch/>
        </p:blipFill>
        <p:spPr>
          <a:xfrm>
            <a:off x="218364" y="2263515"/>
            <a:ext cx="11863708" cy="4594485"/>
          </a:xfrm>
          <a:prstGeom prst="rect">
            <a:avLst/>
          </a:prstGeom>
        </p:spPr>
      </p:pic>
    </p:spTree>
    <p:extLst>
      <p:ext uri="{BB962C8B-B14F-4D97-AF65-F5344CB8AC3E}">
        <p14:creationId xmlns:p14="http://schemas.microsoft.com/office/powerpoint/2010/main" val="3037888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408"/>
            <a:ext cx="10515600" cy="1325563"/>
          </a:xfrm>
        </p:spPr>
        <p:txBody>
          <a:bodyPr>
            <a:normAutofit/>
          </a:bodyPr>
          <a:lstStyle/>
          <a:p>
            <a:r>
              <a:rPr lang="en-US" sz="6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endParaRPr lang="en-US" sz="6000" dirty="0"/>
          </a:p>
        </p:txBody>
      </p:sp>
      <p:pic>
        <p:nvPicPr>
          <p:cNvPr id="4" name="Content Placeholder 3"/>
          <p:cNvPicPr>
            <a:picLocks noGrp="1" noChangeAspect="1"/>
          </p:cNvPicPr>
          <p:nvPr>
            <p:ph idx="1"/>
          </p:nvPr>
        </p:nvPicPr>
        <p:blipFill rotWithShape="1">
          <a:blip r:embed="rId2"/>
          <a:srcRect t="12536"/>
          <a:stretch/>
        </p:blipFill>
        <p:spPr>
          <a:xfrm>
            <a:off x="0" y="2338466"/>
            <a:ext cx="12192000" cy="4519534"/>
          </a:xfrm>
          <a:prstGeom prst="rect">
            <a:avLst/>
          </a:prstGeom>
        </p:spPr>
      </p:pic>
    </p:spTree>
    <p:extLst>
      <p:ext uri="{BB962C8B-B14F-4D97-AF65-F5344CB8AC3E}">
        <p14:creationId xmlns:p14="http://schemas.microsoft.com/office/powerpoint/2010/main" val="3113326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64" y="187704"/>
            <a:ext cx="10515600" cy="1325563"/>
          </a:xfrm>
        </p:spPr>
        <p:txBody>
          <a:bodyPr>
            <a:normAutofit/>
          </a:bodyPr>
          <a:lstStyle/>
          <a:p>
            <a:r>
              <a:rPr lang="en-US" sz="6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endParaRPr lang="en-US" sz="6000" dirty="0"/>
          </a:p>
        </p:txBody>
      </p:sp>
      <p:pic>
        <p:nvPicPr>
          <p:cNvPr id="6" name="Content Placeholder 5"/>
          <p:cNvPicPr>
            <a:picLocks noGrp="1" noChangeAspect="1"/>
          </p:cNvPicPr>
          <p:nvPr>
            <p:ph idx="1"/>
          </p:nvPr>
        </p:nvPicPr>
        <p:blipFill rotWithShape="1">
          <a:blip r:embed="rId2"/>
          <a:srcRect t="13829" r="1025"/>
          <a:stretch/>
        </p:blipFill>
        <p:spPr>
          <a:xfrm>
            <a:off x="62459" y="2053652"/>
            <a:ext cx="12067082" cy="4354643"/>
          </a:xfrm>
          <a:prstGeom prst="rect">
            <a:avLst/>
          </a:prstGeom>
        </p:spPr>
      </p:pic>
    </p:spTree>
    <p:extLst>
      <p:ext uri="{BB962C8B-B14F-4D97-AF65-F5344CB8AC3E}">
        <p14:creationId xmlns:p14="http://schemas.microsoft.com/office/powerpoint/2010/main" val="287464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a:stretch/>
        </p:blipFill>
        <p:spPr>
          <a:xfrm>
            <a:off x="0" y="1508125"/>
            <a:ext cx="11955439" cy="5207000"/>
          </a:xfrm>
          <a:prstGeom prst="rect">
            <a:avLst/>
          </a:prstGeom>
        </p:spPr>
      </p:pic>
      <p:sp>
        <p:nvSpPr>
          <p:cNvPr id="4" name="AutoShape 2" descr="blob:https://web.whatsapp.com/34a2876b-5466-4430-b86e-419f20f5afa9"/>
          <p:cNvSpPr>
            <a:spLocks noGrp="1" noChangeAspect="1" noChangeArrowheads="1"/>
          </p:cNvSpPr>
          <p:nvPr>
            <p:ph type="title"/>
          </p:nvPr>
        </p:nvSpPr>
        <p:spPr bwMode="auto">
          <a:xfrm>
            <a:off x="0" y="0"/>
            <a:ext cx="11258550" cy="1325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6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endParaRPr lang="en-US" sz="6000" dirty="0"/>
          </a:p>
        </p:txBody>
      </p:sp>
      <p:sp>
        <p:nvSpPr>
          <p:cNvPr id="6" name="AutoShape 4" descr="blob:https://web.whatsapp.com/34a2876b-5466-4430-b86e-419f20f5afa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blob:https://web.whatsapp.com/34a2876b-5466-4430-b86e-419f20f5afa9"/>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479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47864"/>
          </a:xfrm>
          <a:prstGeom prst="rect">
            <a:avLst/>
          </a:prstGeom>
        </p:spPr>
        <p:txBody>
          <a:bodyPr wrap="square">
            <a:spAutoFit/>
          </a:bodyPr>
          <a:lstStyle/>
          <a:p>
            <a:r>
              <a:rPr lang="en-US" sz="4000" dirty="0">
                <a:solidFill>
                  <a:schemeClr val="accent1">
                    <a:lumMod val="50000"/>
                  </a:schemeClr>
                </a:solidFill>
              </a:rPr>
              <a:t>This system is a software that helps any bookstore maintain the best service for all customers. It is built in a way that is fully functional and easy to use. This system will help us track all customer details in order to provide the best service. All history of all purchases are saved in the system helping the process of gathering knowledge about all customers in order to reach pure customer seller satisfaction</a:t>
            </a:r>
            <a:r>
              <a:rPr lang="en-US" dirty="0">
                <a:solidFill>
                  <a:schemeClr val="accent1">
                    <a:lumMod val="50000"/>
                  </a:schemeClr>
                </a:solidFill>
              </a:rPr>
              <a:t>.</a:t>
            </a:r>
          </a:p>
        </p:txBody>
      </p:sp>
    </p:spTree>
    <p:extLst>
      <p:ext uri="{BB962C8B-B14F-4D97-AF65-F5344CB8AC3E}">
        <p14:creationId xmlns:p14="http://schemas.microsoft.com/office/powerpoint/2010/main" val="4109643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t="16707"/>
          <a:stretch/>
        </p:blipFill>
        <p:spPr>
          <a:xfrm>
            <a:off x="128516" y="2293494"/>
            <a:ext cx="11963400" cy="4230135"/>
          </a:xfrm>
          <a:prstGeom prst="rect">
            <a:avLst/>
          </a:prstGeom>
        </p:spPr>
      </p:pic>
      <p:sp>
        <p:nvSpPr>
          <p:cNvPr id="4" name="AutoShape 2" descr="blob:https://web.whatsapp.com/34a2876b-5466-4430-b86e-419f20f5afa9"/>
          <p:cNvSpPr>
            <a:spLocks noGrp="1" noChangeAspect="1" noChangeArrowheads="1"/>
          </p:cNvSpPr>
          <p:nvPr>
            <p:ph type="title"/>
          </p:nvPr>
        </p:nvSpPr>
        <p:spPr bwMode="auto">
          <a:xfrm>
            <a:off x="128516" y="119465"/>
            <a:ext cx="10515600" cy="1325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6000" dirty="0">
                <a:solidFill>
                  <a:schemeClr val="accent6">
                    <a:lumMod val="50000"/>
                  </a:schemeClr>
                </a:solidFill>
                <a:latin typeface="Algerian" panose="04020705040A02060702" pitchFamily="82" charset="0"/>
              </a:rPr>
              <a:t>.</a:t>
            </a:r>
            <a:r>
              <a:rPr lang="en-US" sz="6000" u="sng" dirty="0">
                <a:solidFill>
                  <a:schemeClr val="accent6">
                    <a:lumMod val="50000"/>
                  </a:schemeClr>
                </a:solidFill>
                <a:latin typeface="Algerian" panose="04020705040A02060702" pitchFamily="82" charset="0"/>
              </a:rPr>
              <a:t>Complicated Quire:</a:t>
            </a:r>
            <a:endParaRPr lang="en-US" sz="6000" dirty="0"/>
          </a:p>
        </p:txBody>
      </p:sp>
    </p:spTree>
    <p:extLst>
      <p:ext uri="{BB962C8B-B14F-4D97-AF65-F5344CB8AC3E}">
        <p14:creationId xmlns:p14="http://schemas.microsoft.com/office/powerpoint/2010/main" val="290652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Algerian" panose="04020705040A02060702" pitchFamily="82" charset="0"/>
              </a:rPr>
              <a:t>.Simple QUIRE:</a:t>
            </a:r>
          </a:p>
        </p:txBody>
      </p:sp>
      <p:pic>
        <p:nvPicPr>
          <p:cNvPr id="4" name="Content Placeholder 3"/>
          <p:cNvPicPr>
            <a:picLocks noGrp="1" noChangeAspect="1"/>
          </p:cNvPicPr>
          <p:nvPr>
            <p:ph idx="1"/>
          </p:nvPr>
        </p:nvPicPr>
        <p:blipFill rotWithShape="1">
          <a:blip r:embed="rId2"/>
          <a:srcRect t="8657" r="1042"/>
          <a:stretch/>
        </p:blipFill>
        <p:spPr>
          <a:xfrm>
            <a:off x="218365" y="2233534"/>
            <a:ext cx="11668836" cy="4303743"/>
          </a:xfrm>
          <a:prstGeom prst="rect">
            <a:avLst/>
          </a:prstGeom>
        </p:spPr>
      </p:pic>
    </p:spTree>
    <p:extLst>
      <p:ext uri="{BB962C8B-B14F-4D97-AF65-F5344CB8AC3E}">
        <p14:creationId xmlns:p14="http://schemas.microsoft.com/office/powerpoint/2010/main" val="1353413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Algerian" panose="04020705040A02060702" pitchFamily="82" charset="0"/>
              </a:rPr>
              <a:t>.Simple QUIRE:</a:t>
            </a:r>
            <a:endParaRPr lang="en-US" sz="6000" dirty="0"/>
          </a:p>
        </p:txBody>
      </p:sp>
      <p:pic>
        <p:nvPicPr>
          <p:cNvPr id="4" name="Content Placeholder 3"/>
          <p:cNvPicPr>
            <a:picLocks noGrp="1" noChangeAspect="1"/>
          </p:cNvPicPr>
          <p:nvPr>
            <p:ph idx="1"/>
          </p:nvPr>
        </p:nvPicPr>
        <p:blipFill rotWithShape="1">
          <a:blip r:embed="rId2"/>
          <a:srcRect t="10856" r="1237"/>
          <a:stretch/>
        </p:blipFill>
        <p:spPr>
          <a:xfrm>
            <a:off x="150125" y="2353455"/>
            <a:ext cx="11767055" cy="4333947"/>
          </a:xfrm>
          <a:prstGeom prst="rect">
            <a:avLst/>
          </a:prstGeom>
        </p:spPr>
      </p:pic>
    </p:spTree>
    <p:extLst>
      <p:ext uri="{BB962C8B-B14F-4D97-AF65-F5344CB8AC3E}">
        <p14:creationId xmlns:p14="http://schemas.microsoft.com/office/powerpoint/2010/main" val="152109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latin typeface="Algerian" panose="04020705040A02060702" pitchFamily="82" charset="0"/>
              </a:rPr>
              <a:t>.Simple QUIRE:</a:t>
            </a:r>
            <a:endParaRPr lang="en-US" sz="6000" dirty="0"/>
          </a:p>
        </p:txBody>
      </p:sp>
      <p:pic>
        <p:nvPicPr>
          <p:cNvPr id="4" name="Content Placeholder 3"/>
          <p:cNvPicPr>
            <a:picLocks noGrp="1" noChangeAspect="1"/>
          </p:cNvPicPr>
          <p:nvPr>
            <p:ph idx="1"/>
          </p:nvPr>
        </p:nvPicPr>
        <p:blipFill rotWithShape="1">
          <a:blip r:embed="rId2"/>
          <a:srcRect t="18467"/>
          <a:stretch/>
        </p:blipFill>
        <p:spPr>
          <a:xfrm>
            <a:off x="95534" y="2593298"/>
            <a:ext cx="12096466" cy="3984923"/>
          </a:xfrm>
          <a:prstGeom prst="rect">
            <a:avLst/>
          </a:prstGeom>
        </p:spPr>
      </p:pic>
    </p:spTree>
    <p:extLst>
      <p:ext uri="{BB962C8B-B14F-4D97-AF65-F5344CB8AC3E}">
        <p14:creationId xmlns:p14="http://schemas.microsoft.com/office/powerpoint/2010/main" val="259624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C284660-E29F-D545-967E-9438ECC0A7CB}"/>
              </a:ext>
            </a:extLst>
          </p:cNvPr>
          <p:cNvGraphicFramePr>
            <a:graphicFrameLocks noGrp="1"/>
          </p:cNvGraphicFramePr>
          <p:nvPr>
            <p:extLst>
              <p:ext uri="{D42A27DB-BD31-4B8C-83A1-F6EECF244321}">
                <p14:modId xmlns:p14="http://schemas.microsoft.com/office/powerpoint/2010/main" val="1390681104"/>
              </p:ext>
            </p:extLst>
          </p:nvPr>
        </p:nvGraphicFramePr>
        <p:xfrm>
          <a:off x="1945312" y="5276168"/>
          <a:ext cx="8301376" cy="74168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3227101956"/>
                    </a:ext>
                  </a:extLst>
                </a:gridCol>
                <a:gridCol w="2709333">
                  <a:extLst>
                    <a:ext uri="{9D8B030D-6E8A-4147-A177-3AD203B41FA5}">
                      <a16:colId xmlns:a16="http://schemas.microsoft.com/office/drawing/2014/main" val="738671007"/>
                    </a:ext>
                  </a:extLst>
                </a:gridCol>
                <a:gridCol w="2882710">
                  <a:extLst>
                    <a:ext uri="{9D8B030D-6E8A-4147-A177-3AD203B41FA5}">
                      <a16:colId xmlns:a16="http://schemas.microsoft.com/office/drawing/2014/main" val="650055060"/>
                    </a:ext>
                  </a:extLst>
                </a:gridCol>
              </a:tblGrid>
              <a:tr h="370840">
                <a:tc>
                  <a:txBody>
                    <a:bodyPr/>
                    <a:lstStyle/>
                    <a:p>
                      <a:r>
                        <a:rPr lang="en-US" dirty="0"/>
                        <a:t>1-Employee Sells Products</a:t>
                      </a:r>
                    </a:p>
                  </a:txBody>
                  <a:tcPr/>
                </a:tc>
                <a:tc>
                  <a:txBody>
                    <a:bodyPr/>
                    <a:lstStyle/>
                    <a:p>
                      <a:r>
                        <a:rPr lang="en-US" dirty="0"/>
                        <a:t>2-Employee Sells Books </a:t>
                      </a:r>
                    </a:p>
                  </a:txBody>
                  <a:tcPr/>
                </a:tc>
                <a:tc>
                  <a:txBody>
                    <a:bodyPr/>
                    <a:lstStyle/>
                    <a:p>
                      <a:r>
                        <a:rPr lang="en-US" dirty="0"/>
                        <a:t>3-Customer Buys Products</a:t>
                      </a:r>
                    </a:p>
                  </a:txBody>
                  <a:tcPr/>
                </a:tc>
                <a:extLst>
                  <a:ext uri="{0D108BD9-81ED-4DB2-BD59-A6C34878D82A}">
                    <a16:rowId xmlns:a16="http://schemas.microsoft.com/office/drawing/2014/main" val="4227919526"/>
                  </a:ext>
                </a:extLst>
              </a:tr>
              <a:tr h="370840">
                <a:tc>
                  <a:txBody>
                    <a:bodyPr/>
                    <a:lstStyle/>
                    <a:p>
                      <a:r>
                        <a:rPr lang="en-US" dirty="0"/>
                        <a:t>4-Customer Buys Books</a:t>
                      </a:r>
                    </a:p>
                  </a:txBody>
                  <a:tcPr/>
                </a:tc>
                <a:tc>
                  <a:txBody>
                    <a:bodyPr/>
                    <a:lstStyle/>
                    <a:p>
                      <a:r>
                        <a:rPr lang="en-US" dirty="0"/>
                        <a:t>5-Author Writes Books</a:t>
                      </a:r>
                    </a:p>
                  </a:txBody>
                  <a:tcPr/>
                </a:tc>
                <a:tc>
                  <a:txBody>
                    <a:bodyPr/>
                    <a:lstStyle/>
                    <a:p>
                      <a:r>
                        <a:rPr lang="en-US" dirty="0"/>
                        <a:t>6-Supplier Supplies Products</a:t>
                      </a:r>
                    </a:p>
                  </a:txBody>
                  <a:tcPr/>
                </a:tc>
                <a:extLst>
                  <a:ext uri="{0D108BD9-81ED-4DB2-BD59-A6C34878D82A}">
                    <a16:rowId xmlns:a16="http://schemas.microsoft.com/office/drawing/2014/main" val="2926243674"/>
                  </a:ext>
                </a:extLst>
              </a:tr>
            </a:tbl>
          </a:graphicData>
        </a:graphic>
      </p:graphicFrame>
      <p:pic>
        <p:nvPicPr>
          <p:cNvPr id="13" name="Picture 12" descr="A close up of a logo&#10;&#10;Description automatically generated">
            <a:extLst>
              <a:ext uri="{FF2B5EF4-FFF2-40B4-BE49-F238E27FC236}">
                <a16:creationId xmlns:a16="http://schemas.microsoft.com/office/drawing/2014/main" id="{ABC75DAD-3D13-BD4E-9E8E-85021D7208A3}"/>
              </a:ext>
            </a:extLst>
          </p:cNvPr>
          <p:cNvPicPr>
            <a:picLocks noChangeAspect="1"/>
          </p:cNvPicPr>
          <p:nvPr/>
        </p:nvPicPr>
        <p:blipFill>
          <a:blip r:embed="rId2"/>
          <a:stretch>
            <a:fillRect/>
          </a:stretch>
        </p:blipFill>
        <p:spPr>
          <a:xfrm>
            <a:off x="1562100" y="408517"/>
            <a:ext cx="9067800" cy="4483100"/>
          </a:xfrm>
          <a:prstGeom prst="rect">
            <a:avLst/>
          </a:prstGeom>
        </p:spPr>
      </p:pic>
    </p:spTree>
    <p:extLst>
      <p:ext uri="{BB962C8B-B14F-4D97-AF65-F5344CB8AC3E}">
        <p14:creationId xmlns:p14="http://schemas.microsoft.com/office/powerpoint/2010/main" val="135573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white background&#10;&#10;Description automatically generated">
            <a:extLst>
              <a:ext uri="{FF2B5EF4-FFF2-40B4-BE49-F238E27FC236}">
                <a16:creationId xmlns:a16="http://schemas.microsoft.com/office/drawing/2014/main" id="{B6375147-DAA0-4A46-B552-7F5BC990E2A3}"/>
              </a:ext>
            </a:extLst>
          </p:cNvPr>
          <p:cNvPicPr>
            <a:picLocks noChangeAspect="1"/>
          </p:cNvPicPr>
          <p:nvPr/>
        </p:nvPicPr>
        <p:blipFill>
          <a:blip r:embed="rId2"/>
          <a:stretch>
            <a:fillRect/>
          </a:stretch>
        </p:blipFill>
        <p:spPr>
          <a:xfrm>
            <a:off x="787400" y="0"/>
            <a:ext cx="10617200" cy="6858000"/>
          </a:xfrm>
          <a:prstGeom prst="rect">
            <a:avLst/>
          </a:prstGeom>
        </p:spPr>
      </p:pic>
    </p:spTree>
    <p:extLst>
      <p:ext uri="{BB962C8B-B14F-4D97-AF65-F5344CB8AC3E}">
        <p14:creationId xmlns:p14="http://schemas.microsoft.com/office/powerpoint/2010/main" val="58962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1FB3323-FA23-AB4E-BF0B-007E2E55427D}"/>
              </a:ext>
            </a:extLst>
          </p:cNvPr>
          <p:cNvGraphicFramePr>
            <a:graphicFrameLocks noGrp="1"/>
          </p:cNvGraphicFramePr>
          <p:nvPr>
            <p:extLst>
              <p:ext uri="{D42A27DB-BD31-4B8C-83A1-F6EECF244321}">
                <p14:modId xmlns:p14="http://schemas.microsoft.com/office/powerpoint/2010/main" val="2802586506"/>
              </p:ext>
            </p:extLst>
          </p:nvPr>
        </p:nvGraphicFramePr>
        <p:xfrm>
          <a:off x="484553" y="367974"/>
          <a:ext cx="5466145" cy="741680"/>
        </p:xfrm>
        <a:graphic>
          <a:graphicData uri="http://schemas.openxmlformats.org/drawingml/2006/table">
            <a:tbl>
              <a:tblPr firstRow="1" bandRow="1">
                <a:tableStyleId>{5940675A-B579-460E-94D1-54222C63F5DA}</a:tableStyleId>
              </a:tblPr>
              <a:tblGrid>
                <a:gridCol w="433705">
                  <a:extLst>
                    <a:ext uri="{9D8B030D-6E8A-4147-A177-3AD203B41FA5}">
                      <a16:colId xmlns:a16="http://schemas.microsoft.com/office/drawing/2014/main" val="300934450"/>
                    </a:ext>
                  </a:extLst>
                </a:gridCol>
                <a:gridCol w="789305">
                  <a:extLst>
                    <a:ext uri="{9D8B030D-6E8A-4147-A177-3AD203B41FA5}">
                      <a16:colId xmlns:a16="http://schemas.microsoft.com/office/drawing/2014/main" val="764594658"/>
                    </a:ext>
                  </a:extLst>
                </a:gridCol>
                <a:gridCol w="929005">
                  <a:extLst>
                    <a:ext uri="{9D8B030D-6E8A-4147-A177-3AD203B41FA5}">
                      <a16:colId xmlns:a16="http://schemas.microsoft.com/office/drawing/2014/main" val="1736116137"/>
                    </a:ext>
                  </a:extLst>
                </a:gridCol>
                <a:gridCol w="651193">
                  <a:extLst>
                    <a:ext uri="{9D8B030D-6E8A-4147-A177-3AD203B41FA5}">
                      <a16:colId xmlns:a16="http://schemas.microsoft.com/office/drawing/2014/main" val="2864179999"/>
                    </a:ext>
                  </a:extLst>
                </a:gridCol>
                <a:gridCol w="795211">
                  <a:extLst>
                    <a:ext uri="{9D8B030D-6E8A-4147-A177-3AD203B41FA5}">
                      <a16:colId xmlns:a16="http://schemas.microsoft.com/office/drawing/2014/main" val="2360844770"/>
                    </a:ext>
                  </a:extLst>
                </a:gridCol>
                <a:gridCol w="890905">
                  <a:extLst>
                    <a:ext uri="{9D8B030D-6E8A-4147-A177-3AD203B41FA5}">
                      <a16:colId xmlns:a16="http://schemas.microsoft.com/office/drawing/2014/main" val="3255073998"/>
                    </a:ext>
                  </a:extLst>
                </a:gridCol>
                <a:gridCol w="976821">
                  <a:extLst>
                    <a:ext uri="{9D8B030D-6E8A-4147-A177-3AD203B41FA5}">
                      <a16:colId xmlns:a16="http://schemas.microsoft.com/office/drawing/2014/main" val="804093591"/>
                    </a:ext>
                  </a:extLst>
                </a:gridCol>
              </a:tblGrid>
              <a:tr h="370840">
                <a:tc gridSpan="7">
                  <a:txBody>
                    <a:bodyPr/>
                    <a:lstStyle/>
                    <a:p>
                      <a:r>
                        <a:rPr lang="en-US" dirty="0"/>
                        <a:t>Employee</a:t>
                      </a:r>
                    </a:p>
                  </a:txBody>
                  <a:tcP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469063362"/>
                  </a:ext>
                </a:extLst>
              </a:tr>
              <a:tr h="370840">
                <a:tc>
                  <a:txBody>
                    <a:bodyPr/>
                    <a:lstStyle/>
                    <a:p>
                      <a:r>
                        <a:rPr lang="en-US" dirty="0"/>
                        <a:t>ID</a:t>
                      </a:r>
                    </a:p>
                  </a:txBody>
                  <a:tcPr>
                    <a:solidFill>
                      <a:schemeClr val="bg2">
                        <a:lumMod val="90000"/>
                      </a:schemeClr>
                    </a:solidFill>
                  </a:tcPr>
                </a:tc>
                <a:tc>
                  <a:txBody>
                    <a:bodyPr/>
                    <a:lstStyle/>
                    <a:p>
                      <a:r>
                        <a:rPr lang="en-US" dirty="0"/>
                        <a:t>Name</a:t>
                      </a:r>
                    </a:p>
                  </a:txBody>
                  <a:tcPr/>
                </a:tc>
                <a:tc>
                  <a:txBody>
                    <a:bodyPr/>
                    <a:lstStyle/>
                    <a:p>
                      <a:r>
                        <a:rPr lang="en-US" dirty="0"/>
                        <a:t>Gender</a:t>
                      </a:r>
                    </a:p>
                  </a:txBody>
                  <a:tcPr/>
                </a:tc>
                <a:tc>
                  <a:txBody>
                    <a:bodyPr/>
                    <a:lstStyle/>
                    <a:p>
                      <a:r>
                        <a:rPr lang="en-US" dirty="0"/>
                        <a:t>DOB</a:t>
                      </a:r>
                    </a:p>
                  </a:txBody>
                  <a:tcPr/>
                </a:tc>
                <a:tc>
                  <a:txBody>
                    <a:bodyPr/>
                    <a:lstStyle/>
                    <a:p>
                      <a:r>
                        <a:rPr lang="en-US" dirty="0"/>
                        <a:t>Salary</a:t>
                      </a:r>
                    </a:p>
                  </a:txBody>
                  <a:tcPr/>
                </a:tc>
                <a:tc>
                  <a:txBody>
                    <a:bodyPr/>
                    <a:lstStyle/>
                    <a:p>
                      <a:r>
                        <a:rPr lang="en-US" dirty="0"/>
                        <a:t>Mobile</a:t>
                      </a:r>
                    </a:p>
                  </a:txBody>
                  <a:tcPr/>
                </a:tc>
                <a:tc>
                  <a:txBody>
                    <a:bodyPr/>
                    <a:lstStyle/>
                    <a:p>
                      <a:r>
                        <a:rPr lang="en-US" dirty="0"/>
                        <a:t>Address</a:t>
                      </a:r>
                    </a:p>
                  </a:txBody>
                  <a:tcPr/>
                </a:tc>
                <a:extLst>
                  <a:ext uri="{0D108BD9-81ED-4DB2-BD59-A6C34878D82A}">
                    <a16:rowId xmlns:a16="http://schemas.microsoft.com/office/drawing/2014/main" val="613650053"/>
                  </a:ext>
                </a:extLst>
              </a:tr>
            </a:tbl>
          </a:graphicData>
        </a:graphic>
      </p:graphicFrame>
      <p:graphicFrame>
        <p:nvGraphicFramePr>
          <p:cNvPr id="5" name="Table 4">
            <a:extLst>
              <a:ext uri="{FF2B5EF4-FFF2-40B4-BE49-F238E27FC236}">
                <a16:creationId xmlns:a16="http://schemas.microsoft.com/office/drawing/2014/main" id="{CB1C2C3A-87AB-8E4B-B5CB-FE0109E84744}"/>
              </a:ext>
            </a:extLst>
          </p:cNvPr>
          <p:cNvGraphicFramePr>
            <a:graphicFrameLocks noGrp="1"/>
          </p:cNvGraphicFramePr>
          <p:nvPr>
            <p:extLst>
              <p:ext uri="{D42A27DB-BD31-4B8C-83A1-F6EECF244321}">
                <p14:modId xmlns:p14="http://schemas.microsoft.com/office/powerpoint/2010/main" val="2066378030"/>
              </p:ext>
            </p:extLst>
          </p:nvPr>
        </p:nvGraphicFramePr>
        <p:xfrm>
          <a:off x="484553" y="1387881"/>
          <a:ext cx="4591623" cy="741680"/>
        </p:xfrm>
        <a:graphic>
          <a:graphicData uri="http://schemas.openxmlformats.org/drawingml/2006/table">
            <a:tbl>
              <a:tblPr firstRow="1" bandRow="1">
                <a:tableStyleId>{5940675A-B579-460E-94D1-54222C63F5DA}</a:tableStyleId>
              </a:tblPr>
              <a:tblGrid>
                <a:gridCol w="433705">
                  <a:extLst>
                    <a:ext uri="{9D8B030D-6E8A-4147-A177-3AD203B41FA5}">
                      <a16:colId xmlns:a16="http://schemas.microsoft.com/office/drawing/2014/main" val="310413920"/>
                    </a:ext>
                  </a:extLst>
                </a:gridCol>
                <a:gridCol w="789305">
                  <a:extLst>
                    <a:ext uri="{9D8B030D-6E8A-4147-A177-3AD203B41FA5}">
                      <a16:colId xmlns:a16="http://schemas.microsoft.com/office/drawing/2014/main" val="1525241133"/>
                    </a:ext>
                  </a:extLst>
                </a:gridCol>
                <a:gridCol w="695643">
                  <a:extLst>
                    <a:ext uri="{9D8B030D-6E8A-4147-A177-3AD203B41FA5}">
                      <a16:colId xmlns:a16="http://schemas.microsoft.com/office/drawing/2014/main" val="3459557158"/>
                    </a:ext>
                  </a:extLst>
                </a:gridCol>
                <a:gridCol w="674180">
                  <a:extLst>
                    <a:ext uri="{9D8B030D-6E8A-4147-A177-3AD203B41FA5}">
                      <a16:colId xmlns:a16="http://schemas.microsoft.com/office/drawing/2014/main" val="1920497152"/>
                    </a:ext>
                  </a:extLst>
                </a:gridCol>
                <a:gridCol w="1998790">
                  <a:extLst>
                    <a:ext uri="{9D8B030D-6E8A-4147-A177-3AD203B41FA5}">
                      <a16:colId xmlns:a16="http://schemas.microsoft.com/office/drawing/2014/main" val="3008611538"/>
                    </a:ext>
                  </a:extLst>
                </a:gridCol>
              </a:tblGrid>
              <a:tr h="370840">
                <a:tc gridSpan="5">
                  <a:txBody>
                    <a:bodyPr/>
                    <a:lstStyle/>
                    <a:p>
                      <a:r>
                        <a:rPr lang="en-US" dirty="0"/>
                        <a:t>Product</a:t>
                      </a:r>
                    </a:p>
                  </a:txBody>
                  <a:tcP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34768446"/>
                  </a:ext>
                </a:extLst>
              </a:tr>
              <a:tr h="370840">
                <a:tc>
                  <a:txBody>
                    <a:bodyPr/>
                    <a:lstStyle/>
                    <a:p>
                      <a:r>
                        <a:rPr lang="en-US" dirty="0"/>
                        <a:t>ID</a:t>
                      </a:r>
                    </a:p>
                  </a:txBody>
                  <a:tcPr>
                    <a:solidFill>
                      <a:schemeClr val="bg2">
                        <a:lumMod val="90000"/>
                      </a:schemeClr>
                    </a:solidFill>
                  </a:tcPr>
                </a:tc>
                <a:tc>
                  <a:txBody>
                    <a:bodyPr/>
                    <a:lstStyle/>
                    <a:p>
                      <a:r>
                        <a:rPr lang="en-US" dirty="0"/>
                        <a:t>Name</a:t>
                      </a:r>
                    </a:p>
                  </a:txBody>
                  <a:tcPr/>
                </a:tc>
                <a:tc>
                  <a:txBody>
                    <a:bodyPr/>
                    <a:lstStyle/>
                    <a:p>
                      <a:r>
                        <a:rPr lang="en-US" dirty="0"/>
                        <a:t>Price</a:t>
                      </a:r>
                    </a:p>
                  </a:txBody>
                  <a:tcPr/>
                </a:tc>
                <a:tc>
                  <a:txBody>
                    <a:bodyPr/>
                    <a:lstStyle/>
                    <a:p>
                      <a:r>
                        <a:rPr lang="en-US" dirty="0"/>
                        <a:t>Type</a:t>
                      </a:r>
                    </a:p>
                  </a:txBody>
                  <a:tcPr/>
                </a:tc>
                <a:tc>
                  <a:txBody>
                    <a:bodyPr/>
                    <a:lstStyle/>
                    <a:p>
                      <a:r>
                        <a:rPr lang="en-US" dirty="0" err="1"/>
                        <a:t>Available_Quantity</a:t>
                      </a:r>
                      <a:endParaRPr lang="en-US" dirty="0"/>
                    </a:p>
                  </a:txBody>
                  <a:tcPr/>
                </a:tc>
                <a:extLst>
                  <a:ext uri="{0D108BD9-81ED-4DB2-BD59-A6C34878D82A}">
                    <a16:rowId xmlns:a16="http://schemas.microsoft.com/office/drawing/2014/main" val="1104420866"/>
                  </a:ext>
                </a:extLst>
              </a:tr>
            </a:tbl>
          </a:graphicData>
        </a:graphic>
      </p:graphicFrame>
      <p:graphicFrame>
        <p:nvGraphicFramePr>
          <p:cNvPr id="6" name="Table 5">
            <a:extLst>
              <a:ext uri="{FF2B5EF4-FFF2-40B4-BE49-F238E27FC236}">
                <a16:creationId xmlns:a16="http://schemas.microsoft.com/office/drawing/2014/main" id="{CB1F6C66-2559-6A40-AB7B-51797D7B72A5}"/>
              </a:ext>
            </a:extLst>
          </p:cNvPr>
          <p:cNvGraphicFramePr>
            <a:graphicFrameLocks noGrp="1"/>
          </p:cNvGraphicFramePr>
          <p:nvPr>
            <p:extLst>
              <p:ext uri="{D42A27DB-BD31-4B8C-83A1-F6EECF244321}">
                <p14:modId xmlns:p14="http://schemas.microsoft.com/office/powerpoint/2010/main" val="48769819"/>
              </p:ext>
            </p:extLst>
          </p:nvPr>
        </p:nvGraphicFramePr>
        <p:xfrm>
          <a:off x="484553" y="2407788"/>
          <a:ext cx="3866897" cy="741680"/>
        </p:xfrm>
        <a:graphic>
          <a:graphicData uri="http://schemas.openxmlformats.org/drawingml/2006/table">
            <a:tbl>
              <a:tblPr firstRow="1" bandRow="1">
                <a:tableStyleId>{5940675A-B579-460E-94D1-54222C63F5DA}</a:tableStyleId>
              </a:tblPr>
              <a:tblGrid>
                <a:gridCol w="433705">
                  <a:extLst>
                    <a:ext uri="{9D8B030D-6E8A-4147-A177-3AD203B41FA5}">
                      <a16:colId xmlns:a16="http://schemas.microsoft.com/office/drawing/2014/main" val="674427022"/>
                    </a:ext>
                  </a:extLst>
                </a:gridCol>
                <a:gridCol w="789305">
                  <a:extLst>
                    <a:ext uri="{9D8B030D-6E8A-4147-A177-3AD203B41FA5}">
                      <a16:colId xmlns:a16="http://schemas.microsoft.com/office/drawing/2014/main" val="51066218"/>
                    </a:ext>
                  </a:extLst>
                </a:gridCol>
                <a:gridCol w="884555">
                  <a:extLst>
                    <a:ext uri="{9D8B030D-6E8A-4147-A177-3AD203B41FA5}">
                      <a16:colId xmlns:a16="http://schemas.microsoft.com/office/drawing/2014/main" val="4024704782"/>
                    </a:ext>
                  </a:extLst>
                </a:gridCol>
                <a:gridCol w="695643">
                  <a:extLst>
                    <a:ext uri="{9D8B030D-6E8A-4147-A177-3AD203B41FA5}">
                      <a16:colId xmlns:a16="http://schemas.microsoft.com/office/drawing/2014/main" val="206750297"/>
                    </a:ext>
                  </a:extLst>
                </a:gridCol>
                <a:gridCol w="1063689">
                  <a:extLst>
                    <a:ext uri="{9D8B030D-6E8A-4147-A177-3AD203B41FA5}">
                      <a16:colId xmlns:a16="http://schemas.microsoft.com/office/drawing/2014/main" val="163209224"/>
                    </a:ext>
                  </a:extLst>
                </a:gridCol>
              </a:tblGrid>
              <a:tr h="370840">
                <a:tc gridSpan="5">
                  <a:txBody>
                    <a:bodyPr/>
                    <a:lstStyle/>
                    <a:p>
                      <a:r>
                        <a:rPr lang="en-US" dirty="0"/>
                        <a:t>Books</a:t>
                      </a:r>
                    </a:p>
                  </a:txBody>
                  <a:tcP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97491969"/>
                  </a:ext>
                </a:extLst>
              </a:tr>
              <a:tr h="370840">
                <a:tc>
                  <a:txBody>
                    <a:bodyPr/>
                    <a:lstStyle/>
                    <a:p>
                      <a:r>
                        <a:rPr lang="en-US" dirty="0"/>
                        <a:t>ID</a:t>
                      </a:r>
                    </a:p>
                  </a:txBody>
                  <a:tcPr>
                    <a:solidFill>
                      <a:schemeClr val="bg2">
                        <a:lumMod val="90000"/>
                      </a:schemeClr>
                    </a:solidFill>
                  </a:tcPr>
                </a:tc>
                <a:tc>
                  <a:txBody>
                    <a:bodyPr/>
                    <a:lstStyle/>
                    <a:p>
                      <a:r>
                        <a:rPr lang="en-US" dirty="0"/>
                        <a:t>Name</a:t>
                      </a:r>
                    </a:p>
                  </a:txBody>
                  <a:tcPr/>
                </a:tc>
                <a:tc>
                  <a:txBody>
                    <a:bodyPr/>
                    <a:lstStyle/>
                    <a:p>
                      <a:r>
                        <a:rPr lang="en-US" dirty="0"/>
                        <a:t>Author</a:t>
                      </a:r>
                    </a:p>
                  </a:txBody>
                  <a:tcPr/>
                </a:tc>
                <a:tc>
                  <a:txBody>
                    <a:bodyPr/>
                    <a:lstStyle/>
                    <a:p>
                      <a:r>
                        <a:rPr lang="en-US" dirty="0"/>
                        <a:t>Price</a:t>
                      </a:r>
                    </a:p>
                  </a:txBody>
                  <a:tcPr/>
                </a:tc>
                <a:tc>
                  <a:txBody>
                    <a:bodyPr/>
                    <a:lstStyle/>
                    <a:p>
                      <a:r>
                        <a:rPr lang="en-US" dirty="0"/>
                        <a:t>Category</a:t>
                      </a:r>
                    </a:p>
                  </a:txBody>
                  <a:tcPr/>
                </a:tc>
                <a:extLst>
                  <a:ext uri="{0D108BD9-81ED-4DB2-BD59-A6C34878D82A}">
                    <a16:rowId xmlns:a16="http://schemas.microsoft.com/office/drawing/2014/main" val="4174170893"/>
                  </a:ext>
                </a:extLst>
              </a:tr>
            </a:tbl>
          </a:graphicData>
        </a:graphic>
      </p:graphicFrame>
      <p:graphicFrame>
        <p:nvGraphicFramePr>
          <p:cNvPr id="7" name="Table 6">
            <a:extLst>
              <a:ext uri="{FF2B5EF4-FFF2-40B4-BE49-F238E27FC236}">
                <a16:creationId xmlns:a16="http://schemas.microsoft.com/office/drawing/2014/main" id="{B8D96009-A986-264A-99B4-A42D2E862F32}"/>
              </a:ext>
            </a:extLst>
          </p:cNvPr>
          <p:cNvGraphicFramePr>
            <a:graphicFrameLocks noGrp="1"/>
          </p:cNvGraphicFramePr>
          <p:nvPr>
            <p:extLst>
              <p:ext uri="{D42A27DB-BD31-4B8C-83A1-F6EECF244321}">
                <p14:modId xmlns:p14="http://schemas.microsoft.com/office/powerpoint/2010/main" val="3515319316"/>
              </p:ext>
            </p:extLst>
          </p:nvPr>
        </p:nvGraphicFramePr>
        <p:xfrm>
          <a:off x="484553" y="3427695"/>
          <a:ext cx="3900869" cy="736600"/>
        </p:xfrm>
        <a:graphic>
          <a:graphicData uri="http://schemas.openxmlformats.org/drawingml/2006/table">
            <a:tbl>
              <a:tblPr firstRow="1" bandRow="1">
                <a:tableStyleId>{5940675A-B579-460E-94D1-54222C63F5DA}</a:tableStyleId>
              </a:tblPr>
              <a:tblGrid>
                <a:gridCol w="433705">
                  <a:extLst>
                    <a:ext uri="{9D8B030D-6E8A-4147-A177-3AD203B41FA5}">
                      <a16:colId xmlns:a16="http://schemas.microsoft.com/office/drawing/2014/main" val="3262535563"/>
                    </a:ext>
                  </a:extLst>
                </a:gridCol>
                <a:gridCol w="789305">
                  <a:extLst>
                    <a:ext uri="{9D8B030D-6E8A-4147-A177-3AD203B41FA5}">
                      <a16:colId xmlns:a16="http://schemas.microsoft.com/office/drawing/2014/main" val="762975059"/>
                    </a:ext>
                  </a:extLst>
                </a:gridCol>
                <a:gridCol w="976821">
                  <a:extLst>
                    <a:ext uri="{9D8B030D-6E8A-4147-A177-3AD203B41FA5}">
                      <a16:colId xmlns:a16="http://schemas.microsoft.com/office/drawing/2014/main" val="646371321"/>
                    </a:ext>
                  </a:extLst>
                </a:gridCol>
                <a:gridCol w="890905">
                  <a:extLst>
                    <a:ext uri="{9D8B030D-6E8A-4147-A177-3AD203B41FA5}">
                      <a16:colId xmlns:a16="http://schemas.microsoft.com/office/drawing/2014/main" val="3001098316"/>
                    </a:ext>
                  </a:extLst>
                </a:gridCol>
                <a:gridCol w="810133">
                  <a:extLst>
                    <a:ext uri="{9D8B030D-6E8A-4147-A177-3AD203B41FA5}">
                      <a16:colId xmlns:a16="http://schemas.microsoft.com/office/drawing/2014/main" val="3443908086"/>
                    </a:ext>
                  </a:extLst>
                </a:gridCol>
              </a:tblGrid>
              <a:tr h="265074">
                <a:tc gridSpan="5">
                  <a:txBody>
                    <a:bodyPr/>
                    <a:lstStyle/>
                    <a:p>
                      <a:r>
                        <a:rPr lang="en-US" dirty="0"/>
                        <a:t>Customer</a:t>
                      </a:r>
                    </a:p>
                  </a:txBody>
                  <a:tcP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40595397"/>
                  </a:ext>
                </a:extLst>
              </a:tr>
              <a:tr h="370840">
                <a:tc>
                  <a:txBody>
                    <a:bodyPr/>
                    <a:lstStyle/>
                    <a:p>
                      <a:r>
                        <a:rPr lang="en-US" dirty="0"/>
                        <a:t>ID</a:t>
                      </a:r>
                    </a:p>
                  </a:txBody>
                  <a:tcPr>
                    <a:solidFill>
                      <a:schemeClr val="bg2">
                        <a:lumMod val="90000"/>
                      </a:schemeClr>
                    </a:solidFill>
                  </a:tcPr>
                </a:tc>
                <a:tc>
                  <a:txBody>
                    <a:bodyPr/>
                    <a:lstStyle/>
                    <a:p>
                      <a:r>
                        <a:rPr lang="en-US" dirty="0"/>
                        <a:t>Name</a:t>
                      </a:r>
                    </a:p>
                  </a:txBody>
                  <a:tcPr/>
                </a:tc>
                <a:tc>
                  <a:txBody>
                    <a:bodyPr/>
                    <a:lstStyle/>
                    <a:p>
                      <a:r>
                        <a:rPr lang="en-US" dirty="0"/>
                        <a:t>Address</a:t>
                      </a:r>
                    </a:p>
                  </a:txBody>
                  <a:tcPr/>
                </a:tc>
                <a:tc>
                  <a:txBody>
                    <a:bodyPr/>
                    <a:lstStyle/>
                    <a:p>
                      <a:r>
                        <a:rPr lang="en-US" dirty="0"/>
                        <a:t>Mobile</a:t>
                      </a:r>
                    </a:p>
                  </a:txBody>
                  <a:tcPr/>
                </a:tc>
                <a:tc>
                  <a:txBody>
                    <a:bodyPr/>
                    <a:lstStyle/>
                    <a:p>
                      <a:r>
                        <a:rPr lang="en-US" dirty="0"/>
                        <a:t>E-mail</a:t>
                      </a:r>
                    </a:p>
                  </a:txBody>
                  <a:tcPr/>
                </a:tc>
                <a:extLst>
                  <a:ext uri="{0D108BD9-81ED-4DB2-BD59-A6C34878D82A}">
                    <a16:rowId xmlns:a16="http://schemas.microsoft.com/office/drawing/2014/main" val="2762165300"/>
                  </a:ext>
                </a:extLst>
              </a:tr>
            </a:tbl>
          </a:graphicData>
        </a:graphic>
      </p:graphicFrame>
      <p:graphicFrame>
        <p:nvGraphicFramePr>
          <p:cNvPr id="8" name="Table 7">
            <a:extLst>
              <a:ext uri="{FF2B5EF4-FFF2-40B4-BE49-F238E27FC236}">
                <a16:creationId xmlns:a16="http://schemas.microsoft.com/office/drawing/2014/main" id="{A411CFB4-AAD0-3544-8374-1CA560A33CB4}"/>
              </a:ext>
            </a:extLst>
          </p:cNvPr>
          <p:cNvGraphicFramePr>
            <a:graphicFrameLocks noGrp="1"/>
          </p:cNvGraphicFramePr>
          <p:nvPr>
            <p:extLst>
              <p:ext uri="{D42A27DB-BD31-4B8C-83A1-F6EECF244321}">
                <p14:modId xmlns:p14="http://schemas.microsoft.com/office/powerpoint/2010/main" val="1268602415"/>
              </p:ext>
            </p:extLst>
          </p:nvPr>
        </p:nvGraphicFramePr>
        <p:xfrm>
          <a:off x="484553" y="4442522"/>
          <a:ext cx="3838957" cy="741680"/>
        </p:xfrm>
        <a:graphic>
          <a:graphicData uri="http://schemas.openxmlformats.org/drawingml/2006/table">
            <a:tbl>
              <a:tblPr firstRow="1" bandRow="1">
                <a:tableStyleId>{5940675A-B579-460E-94D1-54222C63F5DA}</a:tableStyleId>
              </a:tblPr>
              <a:tblGrid>
                <a:gridCol w="433705">
                  <a:extLst>
                    <a:ext uri="{9D8B030D-6E8A-4147-A177-3AD203B41FA5}">
                      <a16:colId xmlns:a16="http://schemas.microsoft.com/office/drawing/2014/main" val="2376230713"/>
                    </a:ext>
                  </a:extLst>
                </a:gridCol>
                <a:gridCol w="789305">
                  <a:extLst>
                    <a:ext uri="{9D8B030D-6E8A-4147-A177-3AD203B41FA5}">
                      <a16:colId xmlns:a16="http://schemas.microsoft.com/office/drawing/2014/main" val="631068243"/>
                    </a:ext>
                  </a:extLst>
                </a:gridCol>
                <a:gridCol w="976821">
                  <a:extLst>
                    <a:ext uri="{9D8B030D-6E8A-4147-A177-3AD203B41FA5}">
                      <a16:colId xmlns:a16="http://schemas.microsoft.com/office/drawing/2014/main" val="4273633155"/>
                    </a:ext>
                  </a:extLst>
                </a:gridCol>
                <a:gridCol w="810133">
                  <a:extLst>
                    <a:ext uri="{9D8B030D-6E8A-4147-A177-3AD203B41FA5}">
                      <a16:colId xmlns:a16="http://schemas.microsoft.com/office/drawing/2014/main" val="2330136678"/>
                    </a:ext>
                  </a:extLst>
                </a:gridCol>
                <a:gridCol w="828993">
                  <a:extLst>
                    <a:ext uri="{9D8B030D-6E8A-4147-A177-3AD203B41FA5}">
                      <a16:colId xmlns:a16="http://schemas.microsoft.com/office/drawing/2014/main" val="3363418447"/>
                    </a:ext>
                  </a:extLst>
                </a:gridCol>
              </a:tblGrid>
              <a:tr h="370840">
                <a:tc gridSpan="5">
                  <a:txBody>
                    <a:bodyPr/>
                    <a:lstStyle/>
                    <a:p>
                      <a:r>
                        <a:rPr lang="en-US" dirty="0"/>
                        <a:t>Supplier</a:t>
                      </a:r>
                    </a:p>
                  </a:txBody>
                  <a:tcP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41790633"/>
                  </a:ext>
                </a:extLst>
              </a:tr>
              <a:tr h="370840">
                <a:tc>
                  <a:txBody>
                    <a:bodyPr/>
                    <a:lstStyle/>
                    <a:p>
                      <a:r>
                        <a:rPr lang="en-US" dirty="0"/>
                        <a:t>ID</a:t>
                      </a:r>
                    </a:p>
                  </a:txBody>
                  <a:tcPr>
                    <a:solidFill>
                      <a:schemeClr val="bg2">
                        <a:lumMod val="90000"/>
                      </a:schemeClr>
                    </a:solidFill>
                  </a:tcPr>
                </a:tc>
                <a:tc>
                  <a:txBody>
                    <a:bodyPr/>
                    <a:lstStyle/>
                    <a:p>
                      <a:r>
                        <a:rPr lang="en-US" dirty="0"/>
                        <a:t>Name</a:t>
                      </a:r>
                    </a:p>
                  </a:txBody>
                  <a:tcPr/>
                </a:tc>
                <a:tc>
                  <a:txBody>
                    <a:bodyPr/>
                    <a:lstStyle/>
                    <a:p>
                      <a:r>
                        <a:rPr lang="en-US" dirty="0"/>
                        <a:t>Address</a:t>
                      </a:r>
                    </a:p>
                  </a:txBody>
                  <a:tcPr/>
                </a:tc>
                <a:tc>
                  <a:txBody>
                    <a:bodyPr/>
                    <a:lstStyle/>
                    <a:p>
                      <a:r>
                        <a:rPr lang="en-US" dirty="0"/>
                        <a:t>E-mail</a:t>
                      </a:r>
                    </a:p>
                  </a:txBody>
                  <a:tcPr/>
                </a:tc>
                <a:tc>
                  <a:txBody>
                    <a:bodyPr/>
                    <a:lstStyle/>
                    <a:p>
                      <a:r>
                        <a:rPr lang="en-US" dirty="0"/>
                        <a:t>Phone</a:t>
                      </a:r>
                    </a:p>
                  </a:txBody>
                  <a:tcPr/>
                </a:tc>
                <a:extLst>
                  <a:ext uri="{0D108BD9-81ED-4DB2-BD59-A6C34878D82A}">
                    <a16:rowId xmlns:a16="http://schemas.microsoft.com/office/drawing/2014/main" val="515577505"/>
                  </a:ext>
                </a:extLst>
              </a:tr>
            </a:tbl>
          </a:graphicData>
        </a:graphic>
      </p:graphicFrame>
      <p:graphicFrame>
        <p:nvGraphicFramePr>
          <p:cNvPr id="9" name="Table 8">
            <a:extLst>
              <a:ext uri="{FF2B5EF4-FFF2-40B4-BE49-F238E27FC236}">
                <a16:creationId xmlns:a16="http://schemas.microsoft.com/office/drawing/2014/main" id="{409B305F-936B-8347-9EDD-82C735D988ED}"/>
              </a:ext>
            </a:extLst>
          </p:cNvPr>
          <p:cNvGraphicFramePr>
            <a:graphicFrameLocks noGrp="1"/>
          </p:cNvGraphicFramePr>
          <p:nvPr>
            <p:extLst>
              <p:ext uri="{D42A27DB-BD31-4B8C-83A1-F6EECF244321}">
                <p14:modId xmlns:p14="http://schemas.microsoft.com/office/powerpoint/2010/main" val="3051232424"/>
              </p:ext>
            </p:extLst>
          </p:nvPr>
        </p:nvGraphicFramePr>
        <p:xfrm>
          <a:off x="484553" y="5462429"/>
          <a:ext cx="4007803" cy="741680"/>
        </p:xfrm>
        <a:graphic>
          <a:graphicData uri="http://schemas.openxmlformats.org/drawingml/2006/table">
            <a:tbl>
              <a:tblPr firstRow="1" bandRow="1">
                <a:tableStyleId>{5940675A-B579-460E-94D1-54222C63F5DA}</a:tableStyleId>
              </a:tblPr>
              <a:tblGrid>
                <a:gridCol w="433705">
                  <a:extLst>
                    <a:ext uri="{9D8B030D-6E8A-4147-A177-3AD203B41FA5}">
                      <a16:colId xmlns:a16="http://schemas.microsoft.com/office/drawing/2014/main" val="514354588"/>
                    </a:ext>
                  </a:extLst>
                </a:gridCol>
                <a:gridCol w="789305">
                  <a:extLst>
                    <a:ext uri="{9D8B030D-6E8A-4147-A177-3AD203B41FA5}">
                      <a16:colId xmlns:a16="http://schemas.microsoft.com/office/drawing/2014/main" val="64223548"/>
                    </a:ext>
                  </a:extLst>
                </a:gridCol>
                <a:gridCol w="1974660">
                  <a:extLst>
                    <a:ext uri="{9D8B030D-6E8A-4147-A177-3AD203B41FA5}">
                      <a16:colId xmlns:a16="http://schemas.microsoft.com/office/drawing/2014/main" val="3183732816"/>
                    </a:ext>
                  </a:extLst>
                </a:gridCol>
                <a:gridCol w="810133">
                  <a:extLst>
                    <a:ext uri="{9D8B030D-6E8A-4147-A177-3AD203B41FA5}">
                      <a16:colId xmlns:a16="http://schemas.microsoft.com/office/drawing/2014/main" val="1771590494"/>
                    </a:ext>
                  </a:extLst>
                </a:gridCol>
              </a:tblGrid>
              <a:tr h="370840">
                <a:tc gridSpan="4">
                  <a:txBody>
                    <a:bodyPr/>
                    <a:lstStyle/>
                    <a:p>
                      <a:r>
                        <a:rPr lang="en-US" dirty="0"/>
                        <a:t>Author</a:t>
                      </a:r>
                    </a:p>
                  </a:txBody>
                  <a:tcPr>
                    <a:solidFill>
                      <a:schemeClr val="bg2">
                        <a:lumMod val="75000"/>
                      </a:schemeClr>
                    </a:solidFill>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85511601"/>
                  </a:ext>
                </a:extLst>
              </a:tr>
              <a:tr h="370840">
                <a:tc>
                  <a:txBody>
                    <a:bodyPr/>
                    <a:lstStyle/>
                    <a:p>
                      <a:r>
                        <a:rPr lang="en-US" dirty="0"/>
                        <a:t>ID</a:t>
                      </a:r>
                    </a:p>
                  </a:txBody>
                  <a:tcPr>
                    <a:solidFill>
                      <a:schemeClr val="bg2">
                        <a:lumMod val="90000"/>
                      </a:schemeClr>
                    </a:solidFill>
                  </a:tcPr>
                </a:tc>
                <a:tc>
                  <a:txBody>
                    <a:bodyPr/>
                    <a:lstStyle/>
                    <a:p>
                      <a:r>
                        <a:rPr lang="en-US" dirty="0"/>
                        <a:t>Name</a:t>
                      </a:r>
                    </a:p>
                  </a:txBody>
                  <a:tcPr/>
                </a:tc>
                <a:tc>
                  <a:txBody>
                    <a:bodyPr/>
                    <a:lstStyle/>
                    <a:p>
                      <a:r>
                        <a:rPr lang="en-US" dirty="0" err="1"/>
                        <a:t>Number_of_Books</a:t>
                      </a:r>
                      <a:endParaRPr lang="en-US" dirty="0"/>
                    </a:p>
                  </a:txBody>
                  <a:tcPr/>
                </a:tc>
                <a:tc>
                  <a:txBody>
                    <a:bodyPr/>
                    <a:lstStyle/>
                    <a:p>
                      <a:r>
                        <a:rPr lang="en-US" dirty="0"/>
                        <a:t>E-mail</a:t>
                      </a:r>
                    </a:p>
                  </a:txBody>
                  <a:tcPr/>
                </a:tc>
                <a:extLst>
                  <a:ext uri="{0D108BD9-81ED-4DB2-BD59-A6C34878D82A}">
                    <a16:rowId xmlns:a16="http://schemas.microsoft.com/office/drawing/2014/main" val="1696337809"/>
                  </a:ext>
                </a:extLst>
              </a:tr>
            </a:tbl>
          </a:graphicData>
        </a:graphic>
      </p:graphicFrame>
      <p:graphicFrame>
        <p:nvGraphicFramePr>
          <p:cNvPr id="11" name="Table 10">
            <a:extLst>
              <a:ext uri="{FF2B5EF4-FFF2-40B4-BE49-F238E27FC236}">
                <a16:creationId xmlns:a16="http://schemas.microsoft.com/office/drawing/2014/main" id="{D219CF82-60E1-3241-BB5A-E0063FE710AB}"/>
              </a:ext>
            </a:extLst>
          </p:cNvPr>
          <p:cNvGraphicFramePr>
            <a:graphicFrameLocks noGrp="1"/>
          </p:cNvGraphicFramePr>
          <p:nvPr>
            <p:extLst>
              <p:ext uri="{D42A27DB-BD31-4B8C-83A1-F6EECF244321}">
                <p14:modId xmlns:p14="http://schemas.microsoft.com/office/powerpoint/2010/main" val="4207132215"/>
              </p:ext>
            </p:extLst>
          </p:nvPr>
        </p:nvGraphicFramePr>
        <p:xfrm>
          <a:off x="6956921" y="367974"/>
          <a:ext cx="2081784" cy="741680"/>
        </p:xfrm>
        <a:graphic>
          <a:graphicData uri="http://schemas.openxmlformats.org/drawingml/2006/table">
            <a:tbl>
              <a:tblPr firstRow="1" bandRow="1">
                <a:tableStyleId>{5940675A-B579-460E-94D1-54222C63F5DA}</a:tableStyleId>
              </a:tblPr>
              <a:tblGrid>
                <a:gridCol w="1037320">
                  <a:extLst>
                    <a:ext uri="{9D8B030D-6E8A-4147-A177-3AD203B41FA5}">
                      <a16:colId xmlns:a16="http://schemas.microsoft.com/office/drawing/2014/main" val="300934450"/>
                    </a:ext>
                  </a:extLst>
                </a:gridCol>
                <a:gridCol w="1044464">
                  <a:extLst>
                    <a:ext uri="{9D8B030D-6E8A-4147-A177-3AD203B41FA5}">
                      <a16:colId xmlns:a16="http://schemas.microsoft.com/office/drawing/2014/main" val="764594658"/>
                    </a:ext>
                  </a:extLst>
                </a:gridCol>
              </a:tblGrid>
              <a:tr h="370840">
                <a:tc gridSpan="2">
                  <a:txBody>
                    <a:bodyPr/>
                    <a:lstStyle/>
                    <a:p>
                      <a:r>
                        <a:rPr lang="en-US" dirty="0" err="1"/>
                        <a:t>Employee_Products</a:t>
                      </a:r>
                      <a:endParaRPr lang="en-US" dirty="0"/>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1469063362"/>
                  </a:ext>
                </a:extLst>
              </a:tr>
              <a:tr h="370840">
                <a:tc>
                  <a:txBody>
                    <a:bodyPr/>
                    <a:lstStyle/>
                    <a:p>
                      <a:r>
                        <a:rPr lang="en-US" dirty="0"/>
                        <a:t>E_ID</a:t>
                      </a:r>
                    </a:p>
                  </a:txBody>
                  <a:tcPr>
                    <a:solidFill>
                      <a:schemeClr val="bg2">
                        <a:lumMod val="90000"/>
                      </a:schemeClr>
                    </a:solidFill>
                  </a:tcPr>
                </a:tc>
                <a:tc>
                  <a:txBody>
                    <a:bodyPr/>
                    <a:lstStyle/>
                    <a:p>
                      <a:r>
                        <a:rPr lang="en-US" dirty="0"/>
                        <a:t>P_ID</a:t>
                      </a:r>
                    </a:p>
                  </a:txBody>
                  <a:tcPr>
                    <a:solidFill>
                      <a:schemeClr val="bg2">
                        <a:lumMod val="90000"/>
                      </a:schemeClr>
                    </a:solidFill>
                  </a:tcPr>
                </a:tc>
                <a:extLst>
                  <a:ext uri="{0D108BD9-81ED-4DB2-BD59-A6C34878D82A}">
                    <a16:rowId xmlns:a16="http://schemas.microsoft.com/office/drawing/2014/main" val="613650053"/>
                  </a:ext>
                </a:extLst>
              </a:tr>
            </a:tbl>
          </a:graphicData>
        </a:graphic>
      </p:graphicFrame>
      <p:graphicFrame>
        <p:nvGraphicFramePr>
          <p:cNvPr id="12" name="Table 11">
            <a:extLst>
              <a:ext uri="{FF2B5EF4-FFF2-40B4-BE49-F238E27FC236}">
                <a16:creationId xmlns:a16="http://schemas.microsoft.com/office/drawing/2014/main" id="{00BB97FA-3BE7-D549-BC61-09B958859CB7}"/>
              </a:ext>
            </a:extLst>
          </p:cNvPr>
          <p:cNvGraphicFramePr>
            <a:graphicFrameLocks noGrp="1"/>
          </p:cNvGraphicFramePr>
          <p:nvPr>
            <p:extLst>
              <p:ext uri="{D42A27DB-BD31-4B8C-83A1-F6EECF244321}">
                <p14:modId xmlns:p14="http://schemas.microsoft.com/office/powerpoint/2010/main" val="2778002233"/>
              </p:ext>
            </p:extLst>
          </p:nvPr>
        </p:nvGraphicFramePr>
        <p:xfrm>
          <a:off x="6956921" y="1387881"/>
          <a:ext cx="2081784" cy="757193"/>
        </p:xfrm>
        <a:graphic>
          <a:graphicData uri="http://schemas.openxmlformats.org/drawingml/2006/table">
            <a:tbl>
              <a:tblPr firstRow="1" bandRow="1">
                <a:tableStyleId>{5940675A-B579-460E-94D1-54222C63F5DA}</a:tableStyleId>
              </a:tblPr>
              <a:tblGrid>
                <a:gridCol w="980625">
                  <a:extLst>
                    <a:ext uri="{9D8B030D-6E8A-4147-A177-3AD203B41FA5}">
                      <a16:colId xmlns:a16="http://schemas.microsoft.com/office/drawing/2014/main" val="310413920"/>
                    </a:ext>
                  </a:extLst>
                </a:gridCol>
                <a:gridCol w="1101159">
                  <a:extLst>
                    <a:ext uri="{9D8B030D-6E8A-4147-A177-3AD203B41FA5}">
                      <a16:colId xmlns:a16="http://schemas.microsoft.com/office/drawing/2014/main" val="1525241133"/>
                    </a:ext>
                  </a:extLst>
                </a:gridCol>
              </a:tblGrid>
              <a:tr h="350248">
                <a:tc gridSpan="2">
                  <a:txBody>
                    <a:bodyPr/>
                    <a:lstStyle/>
                    <a:p>
                      <a:r>
                        <a:rPr lang="en-US" dirty="0" err="1"/>
                        <a:t>Employee_Books</a:t>
                      </a:r>
                      <a:endParaRPr lang="en-US" dirty="0"/>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134768446"/>
                  </a:ext>
                </a:extLst>
              </a:tr>
              <a:tr h="391433">
                <a:tc>
                  <a:txBody>
                    <a:bodyPr/>
                    <a:lstStyle/>
                    <a:p>
                      <a:r>
                        <a:rPr lang="en-US" dirty="0"/>
                        <a:t>E_ID</a:t>
                      </a:r>
                    </a:p>
                  </a:txBody>
                  <a:tcPr>
                    <a:solidFill>
                      <a:schemeClr val="bg2">
                        <a:lumMod val="90000"/>
                      </a:schemeClr>
                    </a:solidFill>
                  </a:tcPr>
                </a:tc>
                <a:tc>
                  <a:txBody>
                    <a:bodyPr/>
                    <a:lstStyle/>
                    <a:p>
                      <a:r>
                        <a:rPr lang="en-US" dirty="0"/>
                        <a:t>B_ID</a:t>
                      </a:r>
                    </a:p>
                  </a:txBody>
                  <a:tcPr>
                    <a:solidFill>
                      <a:schemeClr val="bg2">
                        <a:lumMod val="90000"/>
                      </a:schemeClr>
                    </a:solidFill>
                  </a:tcPr>
                </a:tc>
                <a:extLst>
                  <a:ext uri="{0D108BD9-81ED-4DB2-BD59-A6C34878D82A}">
                    <a16:rowId xmlns:a16="http://schemas.microsoft.com/office/drawing/2014/main" val="1104420866"/>
                  </a:ext>
                </a:extLst>
              </a:tr>
            </a:tbl>
          </a:graphicData>
        </a:graphic>
      </p:graphicFrame>
      <p:graphicFrame>
        <p:nvGraphicFramePr>
          <p:cNvPr id="13" name="Table 12">
            <a:extLst>
              <a:ext uri="{FF2B5EF4-FFF2-40B4-BE49-F238E27FC236}">
                <a16:creationId xmlns:a16="http://schemas.microsoft.com/office/drawing/2014/main" id="{167E3950-E85E-0446-9CE2-29A0EFCE325F}"/>
              </a:ext>
            </a:extLst>
          </p:cNvPr>
          <p:cNvGraphicFramePr>
            <a:graphicFrameLocks noGrp="1"/>
          </p:cNvGraphicFramePr>
          <p:nvPr>
            <p:extLst>
              <p:ext uri="{D42A27DB-BD31-4B8C-83A1-F6EECF244321}">
                <p14:modId xmlns:p14="http://schemas.microsoft.com/office/powerpoint/2010/main" val="419962929"/>
              </p:ext>
            </p:extLst>
          </p:nvPr>
        </p:nvGraphicFramePr>
        <p:xfrm>
          <a:off x="6956921" y="2399384"/>
          <a:ext cx="2081784" cy="785080"/>
        </p:xfrm>
        <a:graphic>
          <a:graphicData uri="http://schemas.openxmlformats.org/drawingml/2006/table">
            <a:tbl>
              <a:tblPr firstRow="1" bandRow="1">
                <a:tableStyleId>{5940675A-B579-460E-94D1-54222C63F5DA}</a:tableStyleId>
              </a:tblPr>
              <a:tblGrid>
                <a:gridCol w="1024032">
                  <a:extLst>
                    <a:ext uri="{9D8B030D-6E8A-4147-A177-3AD203B41FA5}">
                      <a16:colId xmlns:a16="http://schemas.microsoft.com/office/drawing/2014/main" val="674427022"/>
                    </a:ext>
                  </a:extLst>
                </a:gridCol>
                <a:gridCol w="1057752">
                  <a:extLst>
                    <a:ext uri="{9D8B030D-6E8A-4147-A177-3AD203B41FA5}">
                      <a16:colId xmlns:a16="http://schemas.microsoft.com/office/drawing/2014/main" val="51066218"/>
                    </a:ext>
                  </a:extLst>
                </a:gridCol>
              </a:tblGrid>
              <a:tr h="322360">
                <a:tc gridSpan="2">
                  <a:txBody>
                    <a:bodyPr/>
                    <a:lstStyle/>
                    <a:p>
                      <a:r>
                        <a:rPr lang="en-US" dirty="0" err="1"/>
                        <a:t>Customer_Product</a:t>
                      </a:r>
                      <a:endParaRPr lang="en-US" dirty="0"/>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497491969"/>
                  </a:ext>
                </a:extLst>
              </a:tr>
              <a:tr h="419320">
                <a:tc>
                  <a:txBody>
                    <a:bodyPr/>
                    <a:lstStyle/>
                    <a:p>
                      <a:r>
                        <a:rPr lang="en-US" dirty="0"/>
                        <a:t>C_ID</a:t>
                      </a:r>
                    </a:p>
                  </a:txBody>
                  <a:tcPr>
                    <a:solidFill>
                      <a:schemeClr val="bg2">
                        <a:lumMod val="90000"/>
                      </a:schemeClr>
                    </a:solidFill>
                  </a:tcPr>
                </a:tc>
                <a:tc>
                  <a:txBody>
                    <a:bodyPr/>
                    <a:lstStyle/>
                    <a:p>
                      <a:r>
                        <a:rPr lang="en-US" dirty="0"/>
                        <a:t>P_ID</a:t>
                      </a:r>
                    </a:p>
                  </a:txBody>
                  <a:tcPr>
                    <a:solidFill>
                      <a:schemeClr val="bg2">
                        <a:lumMod val="90000"/>
                      </a:schemeClr>
                    </a:solidFill>
                  </a:tcPr>
                </a:tc>
                <a:extLst>
                  <a:ext uri="{0D108BD9-81ED-4DB2-BD59-A6C34878D82A}">
                    <a16:rowId xmlns:a16="http://schemas.microsoft.com/office/drawing/2014/main" val="4174170893"/>
                  </a:ext>
                </a:extLst>
              </a:tr>
            </a:tbl>
          </a:graphicData>
        </a:graphic>
      </p:graphicFrame>
      <p:graphicFrame>
        <p:nvGraphicFramePr>
          <p:cNvPr id="17" name="Table 16">
            <a:extLst>
              <a:ext uri="{FF2B5EF4-FFF2-40B4-BE49-F238E27FC236}">
                <a16:creationId xmlns:a16="http://schemas.microsoft.com/office/drawing/2014/main" id="{5833BF0A-70EA-8445-8652-87CC20A80100}"/>
              </a:ext>
            </a:extLst>
          </p:cNvPr>
          <p:cNvGraphicFramePr>
            <a:graphicFrameLocks noGrp="1"/>
          </p:cNvGraphicFramePr>
          <p:nvPr>
            <p:extLst>
              <p:ext uri="{D42A27DB-BD31-4B8C-83A1-F6EECF244321}">
                <p14:modId xmlns:p14="http://schemas.microsoft.com/office/powerpoint/2010/main" val="3835957984"/>
              </p:ext>
            </p:extLst>
          </p:nvPr>
        </p:nvGraphicFramePr>
        <p:xfrm>
          <a:off x="6956921" y="3420595"/>
          <a:ext cx="2081784" cy="758489"/>
        </p:xfrm>
        <a:graphic>
          <a:graphicData uri="http://schemas.openxmlformats.org/drawingml/2006/table">
            <a:tbl>
              <a:tblPr firstRow="1" bandRow="1">
                <a:tableStyleId>{5940675A-B579-460E-94D1-54222C63F5DA}</a:tableStyleId>
              </a:tblPr>
              <a:tblGrid>
                <a:gridCol w="1024032">
                  <a:extLst>
                    <a:ext uri="{9D8B030D-6E8A-4147-A177-3AD203B41FA5}">
                      <a16:colId xmlns:a16="http://schemas.microsoft.com/office/drawing/2014/main" val="674427022"/>
                    </a:ext>
                  </a:extLst>
                </a:gridCol>
                <a:gridCol w="1057752">
                  <a:extLst>
                    <a:ext uri="{9D8B030D-6E8A-4147-A177-3AD203B41FA5}">
                      <a16:colId xmlns:a16="http://schemas.microsoft.com/office/drawing/2014/main" val="51066218"/>
                    </a:ext>
                  </a:extLst>
                </a:gridCol>
              </a:tblGrid>
              <a:tr h="342566">
                <a:tc gridSpan="2">
                  <a:txBody>
                    <a:bodyPr/>
                    <a:lstStyle/>
                    <a:p>
                      <a:r>
                        <a:rPr lang="en-US" dirty="0" err="1"/>
                        <a:t>Customer_Books</a:t>
                      </a:r>
                      <a:endParaRPr lang="en-US" dirty="0"/>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497491969"/>
                  </a:ext>
                </a:extLst>
              </a:tr>
              <a:tr h="392729">
                <a:tc>
                  <a:txBody>
                    <a:bodyPr/>
                    <a:lstStyle/>
                    <a:p>
                      <a:r>
                        <a:rPr lang="en-US" dirty="0"/>
                        <a:t>C_ID</a:t>
                      </a:r>
                    </a:p>
                  </a:txBody>
                  <a:tcPr>
                    <a:solidFill>
                      <a:schemeClr val="bg2">
                        <a:lumMod val="90000"/>
                      </a:schemeClr>
                    </a:solidFill>
                  </a:tcPr>
                </a:tc>
                <a:tc>
                  <a:txBody>
                    <a:bodyPr/>
                    <a:lstStyle/>
                    <a:p>
                      <a:r>
                        <a:rPr lang="en-US" dirty="0"/>
                        <a:t>B_ID</a:t>
                      </a:r>
                    </a:p>
                  </a:txBody>
                  <a:tcPr>
                    <a:solidFill>
                      <a:schemeClr val="bg2">
                        <a:lumMod val="90000"/>
                      </a:schemeClr>
                    </a:solidFill>
                  </a:tcPr>
                </a:tc>
                <a:extLst>
                  <a:ext uri="{0D108BD9-81ED-4DB2-BD59-A6C34878D82A}">
                    <a16:rowId xmlns:a16="http://schemas.microsoft.com/office/drawing/2014/main" val="4174170893"/>
                  </a:ext>
                </a:extLst>
              </a:tr>
            </a:tbl>
          </a:graphicData>
        </a:graphic>
      </p:graphicFrame>
      <p:graphicFrame>
        <p:nvGraphicFramePr>
          <p:cNvPr id="18" name="Table 17">
            <a:extLst>
              <a:ext uri="{FF2B5EF4-FFF2-40B4-BE49-F238E27FC236}">
                <a16:creationId xmlns:a16="http://schemas.microsoft.com/office/drawing/2014/main" id="{F10913DB-5EC6-9447-909B-C72051C43C6A}"/>
              </a:ext>
            </a:extLst>
          </p:cNvPr>
          <p:cNvGraphicFramePr>
            <a:graphicFrameLocks noGrp="1"/>
          </p:cNvGraphicFramePr>
          <p:nvPr>
            <p:extLst>
              <p:ext uri="{D42A27DB-BD31-4B8C-83A1-F6EECF244321}">
                <p14:modId xmlns:p14="http://schemas.microsoft.com/office/powerpoint/2010/main" val="2247924906"/>
              </p:ext>
            </p:extLst>
          </p:nvPr>
        </p:nvGraphicFramePr>
        <p:xfrm>
          <a:off x="6956921" y="4425713"/>
          <a:ext cx="2081784" cy="758489"/>
        </p:xfrm>
        <a:graphic>
          <a:graphicData uri="http://schemas.openxmlformats.org/drawingml/2006/table">
            <a:tbl>
              <a:tblPr firstRow="1" bandRow="1">
                <a:tableStyleId>{5940675A-B579-460E-94D1-54222C63F5DA}</a:tableStyleId>
              </a:tblPr>
              <a:tblGrid>
                <a:gridCol w="1016746">
                  <a:extLst>
                    <a:ext uri="{9D8B030D-6E8A-4147-A177-3AD203B41FA5}">
                      <a16:colId xmlns:a16="http://schemas.microsoft.com/office/drawing/2014/main" val="674427022"/>
                    </a:ext>
                  </a:extLst>
                </a:gridCol>
                <a:gridCol w="1065038">
                  <a:extLst>
                    <a:ext uri="{9D8B030D-6E8A-4147-A177-3AD203B41FA5}">
                      <a16:colId xmlns:a16="http://schemas.microsoft.com/office/drawing/2014/main" val="51066218"/>
                    </a:ext>
                  </a:extLst>
                </a:gridCol>
              </a:tblGrid>
              <a:tr h="342566">
                <a:tc gridSpan="2">
                  <a:txBody>
                    <a:bodyPr/>
                    <a:lstStyle/>
                    <a:p>
                      <a:r>
                        <a:rPr lang="en-US" dirty="0" err="1"/>
                        <a:t>Supplier_Product</a:t>
                      </a:r>
                      <a:endParaRPr lang="en-US" dirty="0"/>
                    </a:p>
                  </a:txBody>
                  <a:tcPr>
                    <a:solidFill>
                      <a:schemeClr val="bg2">
                        <a:lumMod val="75000"/>
                      </a:schemeClr>
                    </a:solidFill>
                  </a:tcPr>
                </a:tc>
                <a:tc hMerge="1">
                  <a:txBody>
                    <a:bodyPr/>
                    <a:lstStyle/>
                    <a:p>
                      <a:endParaRPr lang="en-US"/>
                    </a:p>
                  </a:txBody>
                  <a:tcPr/>
                </a:tc>
                <a:extLst>
                  <a:ext uri="{0D108BD9-81ED-4DB2-BD59-A6C34878D82A}">
                    <a16:rowId xmlns:a16="http://schemas.microsoft.com/office/drawing/2014/main" val="497491969"/>
                  </a:ext>
                </a:extLst>
              </a:tr>
              <a:tr h="392729">
                <a:tc>
                  <a:txBody>
                    <a:bodyPr/>
                    <a:lstStyle/>
                    <a:p>
                      <a:r>
                        <a:rPr lang="en-US" dirty="0"/>
                        <a:t>S_ID</a:t>
                      </a:r>
                    </a:p>
                  </a:txBody>
                  <a:tcPr>
                    <a:solidFill>
                      <a:schemeClr val="bg2">
                        <a:lumMod val="90000"/>
                      </a:schemeClr>
                    </a:solidFill>
                  </a:tcPr>
                </a:tc>
                <a:tc>
                  <a:txBody>
                    <a:bodyPr/>
                    <a:lstStyle/>
                    <a:p>
                      <a:r>
                        <a:rPr lang="en-US" dirty="0"/>
                        <a:t>P_ID</a:t>
                      </a:r>
                    </a:p>
                  </a:txBody>
                  <a:tcPr>
                    <a:solidFill>
                      <a:schemeClr val="bg2">
                        <a:lumMod val="90000"/>
                      </a:schemeClr>
                    </a:solidFill>
                  </a:tcPr>
                </a:tc>
                <a:extLst>
                  <a:ext uri="{0D108BD9-81ED-4DB2-BD59-A6C34878D82A}">
                    <a16:rowId xmlns:a16="http://schemas.microsoft.com/office/drawing/2014/main" val="4174170893"/>
                  </a:ext>
                </a:extLst>
              </a:tr>
            </a:tbl>
          </a:graphicData>
        </a:graphic>
      </p:graphicFrame>
    </p:spTree>
    <p:extLst>
      <p:ext uri="{BB962C8B-B14F-4D97-AF65-F5344CB8AC3E}">
        <p14:creationId xmlns:p14="http://schemas.microsoft.com/office/powerpoint/2010/main" val="198551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337480"/>
          </a:xfrm>
        </p:spPr>
        <p:txBody>
          <a:bodyPr>
            <a:normAutofit/>
          </a:bodyPr>
          <a:lstStyle/>
          <a:p>
            <a:r>
              <a:rPr lang="en-US" sz="5400" b="1" u="sng" dirty="0">
                <a:solidFill>
                  <a:schemeClr val="accent1">
                    <a:lumMod val="75000"/>
                  </a:schemeClr>
                </a:solidFill>
                <a:latin typeface="Algerian" panose="04020705040A02060702" pitchFamily="82" charset="0"/>
              </a:rPr>
              <a:t>.Create Tables(EMPLOYEE):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84" t="2845" r="902"/>
          <a:stretch/>
        </p:blipFill>
        <p:spPr>
          <a:xfrm>
            <a:off x="119921" y="1499016"/>
            <a:ext cx="11962152" cy="5515934"/>
          </a:xfrm>
        </p:spPr>
      </p:pic>
    </p:spTree>
    <p:extLst>
      <p:ext uri="{BB962C8B-B14F-4D97-AF65-F5344CB8AC3E}">
        <p14:creationId xmlns:p14="http://schemas.microsoft.com/office/powerpoint/2010/main" val="157950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5" y="136479"/>
            <a:ext cx="11258266" cy="1554210"/>
          </a:xfrm>
        </p:spPr>
        <p:txBody>
          <a:bodyPr>
            <a:normAutofit/>
          </a:bodyPr>
          <a:lstStyle/>
          <a:p>
            <a:r>
              <a:rPr lang="en-US" sz="5400" b="1" u="sng" dirty="0">
                <a:solidFill>
                  <a:schemeClr val="accent1">
                    <a:lumMod val="75000"/>
                  </a:schemeClr>
                </a:solidFill>
                <a:latin typeface="Algerian" panose="04020705040A02060702" pitchFamily="82" charset="0"/>
              </a:rPr>
              <a:t>.Create Tables</a:t>
            </a:r>
            <a:r>
              <a:rPr lang="en-US" sz="5400" b="1" u="sng" dirty="0">
                <a:solidFill>
                  <a:schemeClr val="accent1">
                    <a:lumMod val="75000"/>
                  </a:schemeClr>
                </a:solidFill>
                <a:latin typeface="Algerian" panose="04020705040A02060702" pitchFamily="82" charset="0"/>
                <a:cs typeface="Arial" panose="020B0604020202020204" pitchFamily="34" charset="0"/>
              </a:rPr>
              <a:t>(PRODUCT):</a:t>
            </a:r>
            <a:endParaRPr lang="en-US" sz="5400" dirty="0">
              <a:latin typeface="Algerian" panose="04020705040A02060702" pitchFamily="82" charset="0"/>
              <a:cs typeface="Arial" panose="020B060402020202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9584" b="3442"/>
          <a:stretch/>
        </p:blipFill>
        <p:spPr>
          <a:xfrm>
            <a:off x="95535" y="2203555"/>
            <a:ext cx="12096464" cy="4654446"/>
          </a:xfrm>
        </p:spPr>
      </p:pic>
    </p:spTree>
    <p:extLst>
      <p:ext uri="{BB962C8B-B14F-4D97-AF65-F5344CB8AC3E}">
        <p14:creationId xmlns:p14="http://schemas.microsoft.com/office/powerpoint/2010/main" val="129539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96"/>
            <a:ext cx="12497937" cy="1214650"/>
          </a:xfrm>
        </p:spPr>
        <p:txBody>
          <a:bodyPr>
            <a:normAutofit/>
          </a:bodyPr>
          <a:lstStyle/>
          <a:p>
            <a:r>
              <a:rPr lang="en-US" sz="5400" b="1" u="sng" dirty="0">
                <a:solidFill>
                  <a:schemeClr val="accent1">
                    <a:lumMod val="75000"/>
                  </a:schemeClr>
                </a:solidFill>
                <a:latin typeface="Algerian" panose="04020705040A02060702" pitchFamily="82" charset="0"/>
              </a:rPr>
              <a:t>.Create Tables(BOOKS ):</a:t>
            </a:r>
            <a:endParaRPr lang="en-US" sz="5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68" t="3737" r="1113" b="2486"/>
          <a:stretch/>
        </p:blipFill>
        <p:spPr>
          <a:xfrm>
            <a:off x="224851" y="1723869"/>
            <a:ext cx="11452487" cy="4901783"/>
          </a:xfrm>
        </p:spPr>
      </p:pic>
    </p:spTree>
    <p:extLst>
      <p:ext uri="{BB962C8B-B14F-4D97-AF65-F5344CB8AC3E}">
        <p14:creationId xmlns:p14="http://schemas.microsoft.com/office/powerpoint/2010/main" val="39861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34" y="136477"/>
            <a:ext cx="11258266" cy="1351129"/>
          </a:xfrm>
        </p:spPr>
        <p:txBody>
          <a:bodyPr>
            <a:normAutofit/>
          </a:bodyPr>
          <a:lstStyle/>
          <a:p>
            <a:r>
              <a:rPr lang="en-US" sz="5400" b="1" u="sng" dirty="0">
                <a:solidFill>
                  <a:schemeClr val="accent1">
                    <a:lumMod val="75000"/>
                  </a:schemeClr>
                </a:solidFill>
                <a:latin typeface="Algerian" panose="04020705040A02060702" pitchFamily="82" charset="0"/>
              </a:rPr>
              <a:t>.Create Tables(AUTHOR):</a:t>
            </a:r>
            <a:endParaRPr lang="en-US" sz="5400"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441" t="10216" b="2641"/>
          <a:stretch/>
        </p:blipFill>
        <p:spPr>
          <a:xfrm>
            <a:off x="269823" y="2218544"/>
            <a:ext cx="11922176" cy="4502979"/>
          </a:xfrm>
        </p:spPr>
      </p:pic>
    </p:spTree>
    <p:extLst>
      <p:ext uri="{BB962C8B-B14F-4D97-AF65-F5344CB8AC3E}">
        <p14:creationId xmlns:p14="http://schemas.microsoft.com/office/powerpoint/2010/main" val="405778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285</Words>
  <Application>Microsoft Office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Arial</vt:lpstr>
      <vt:lpstr>Calibri</vt:lpstr>
      <vt:lpstr>Calibri Light</vt:lpstr>
      <vt:lpstr>Office Theme</vt:lpstr>
      <vt:lpstr>      System Book Library</vt:lpstr>
      <vt:lpstr>PowerPoint Presentation</vt:lpstr>
      <vt:lpstr>PowerPoint Presentation</vt:lpstr>
      <vt:lpstr>PowerPoint Presentation</vt:lpstr>
      <vt:lpstr>PowerPoint Presentation</vt:lpstr>
      <vt:lpstr>.Create Tables(EMPLOYEE):</vt:lpstr>
      <vt:lpstr>.Create Tables(PRODUCT):</vt:lpstr>
      <vt:lpstr>.Create Tables(BOOKS ):</vt:lpstr>
      <vt:lpstr>.Create Tables(AUTHOR):</vt:lpstr>
      <vt:lpstr>.Create Tables(SUPPLIER):</vt:lpstr>
      <vt:lpstr>.Create Tables(CUSTOMER):</vt:lpstr>
      <vt:lpstr>.Complicated Quire:</vt:lpstr>
      <vt:lpstr>.Complicated Quire:</vt:lpstr>
      <vt:lpstr>.Complicated Quire:</vt:lpstr>
      <vt:lpstr>.Complicated Quire:</vt:lpstr>
      <vt:lpstr>.Complicated Quire:</vt:lpstr>
      <vt:lpstr>.Complicated Quire:</vt:lpstr>
      <vt:lpstr>.Complicated Quire:</vt:lpstr>
      <vt:lpstr>.Complicated Quire:</vt:lpstr>
      <vt:lpstr>.Complicated Quire:</vt:lpstr>
      <vt:lpstr>.Simple QUIRE:</vt:lpstr>
      <vt:lpstr>.Simple QUIRE:</vt:lpstr>
      <vt:lpstr>.Simple QUIRE: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dc:creator>
  <cp:lastModifiedBy>4S</cp:lastModifiedBy>
  <cp:revision>21</cp:revision>
  <dcterms:created xsi:type="dcterms:W3CDTF">2020-03-31T15:54:46Z</dcterms:created>
  <dcterms:modified xsi:type="dcterms:W3CDTF">2022-07-24T22:54:33Z</dcterms:modified>
</cp:coreProperties>
</file>