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87"/>
  </p:notesMasterIdLst>
  <p:sldIdLst>
    <p:sldId id="1417" r:id="rId5"/>
    <p:sldId id="1373" r:id="rId6"/>
    <p:sldId id="1503" r:id="rId7"/>
    <p:sldId id="1375" r:id="rId8"/>
    <p:sldId id="1376" r:id="rId9"/>
    <p:sldId id="1504" r:id="rId10"/>
    <p:sldId id="1505" r:id="rId11"/>
    <p:sldId id="1434" r:id="rId12"/>
    <p:sldId id="1546" r:id="rId13"/>
    <p:sldId id="1508" r:id="rId14"/>
    <p:sldId id="1547" r:id="rId15"/>
    <p:sldId id="1437" r:id="rId16"/>
    <p:sldId id="1424" r:id="rId17"/>
    <p:sldId id="1544" r:id="rId18"/>
    <p:sldId id="1549" r:id="rId19"/>
    <p:sldId id="1548" r:id="rId20"/>
    <p:sldId id="1551" r:id="rId21"/>
    <p:sldId id="1552" r:id="rId22"/>
    <p:sldId id="1553" r:id="rId23"/>
    <p:sldId id="1423" r:id="rId24"/>
    <p:sldId id="1438" r:id="rId25"/>
    <p:sldId id="1422" r:id="rId26"/>
    <p:sldId id="1506" r:id="rId27"/>
    <p:sldId id="1507" r:id="rId28"/>
    <p:sldId id="1428" r:id="rId29"/>
    <p:sldId id="1441" r:id="rId30"/>
    <p:sldId id="1442" r:id="rId31"/>
    <p:sldId id="1443" r:id="rId32"/>
    <p:sldId id="1444" r:id="rId33"/>
    <p:sldId id="1445" r:id="rId34"/>
    <p:sldId id="1446" r:id="rId35"/>
    <p:sldId id="1440" r:id="rId36"/>
    <p:sldId id="1448" r:id="rId37"/>
    <p:sldId id="1510" r:id="rId38"/>
    <p:sldId id="1524" r:id="rId39"/>
    <p:sldId id="1541" r:id="rId40"/>
    <p:sldId id="1512" r:id="rId41"/>
    <p:sldId id="1513" r:id="rId42"/>
    <p:sldId id="1514" r:id="rId43"/>
    <p:sldId id="1515" r:id="rId44"/>
    <p:sldId id="1516" r:id="rId45"/>
    <p:sldId id="1517" r:id="rId46"/>
    <p:sldId id="1518" r:id="rId47"/>
    <p:sldId id="1519" r:id="rId48"/>
    <p:sldId id="1520" r:id="rId49"/>
    <p:sldId id="1521" r:id="rId50"/>
    <p:sldId id="1522" r:id="rId51"/>
    <p:sldId id="1523" r:id="rId52"/>
    <p:sldId id="1525" r:id="rId53"/>
    <p:sldId id="1526" r:id="rId54"/>
    <p:sldId id="1527" r:id="rId55"/>
    <p:sldId id="1528" r:id="rId56"/>
    <p:sldId id="1449" r:id="rId57"/>
    <p:sldId id="1450" r:id="rId58"/>
    <p:sldId id="1451" r:id="rId59"/>
    <p:sldId id="1453" r:id="rId60"/>
    <p:sldId id="1454" r:id="rId61"/>
    <p:sldId id="1455" r:id="rId62"/>
    <p:sldId id="1457" r:id="rId63"/>
    <p:sldId id="1458" r:id="rId64"/>
    <p:sldId id="1511" r:id="rId65"/>
    <p:sldId id="1459" r:id="rId66"/>
    <p:sldId id="1460" r:id="rId67"/>
    <p:sldId id="1461" r:id="rId68"/>
    <p:sldId id="1464" r:id="rId69"/>
    <p:sldId id="1489" r:id="rId70"/>
    <p:sldId id="1490" r:id="rId71"/>
    <p:sldId id="1485" r:id="rId72"/>
    <p:sldId id="1486" r:id="rId73"/>
    <p:sldId id="1529" r:id="rId74"/>
    <p:sldId id="1550" r:id="rId75"/>
    <p:sldId id="1531" r:id="rId76"/>
    <p:sldId id="1532" r:id="rId77"/>
    <p:sldId id="1533" r:id="rId78"/>
    <p:sldId id="1534" r:id="rId79"/>
    <p:sldId id="1535" r:id="rId80"/>
    <p:sldId id="1545" r:id="rId81"/>
    <p:sldId id="1536" r:id="rId82"/>
    <p:sldId id="1537" r:id="rId83"/>
    <p:sldId id="1538" r:id="rId84"/>
    <p:sldId id="1539" r:id="rId85"/>
    <p:sldId id="1540" r:id="rId86"/>
  </p:sldIdLst>
  <p:sldSz cx="12192000" cy="6858000"/>
  <p:notesSz cx="6797675" cy="9926638"/>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26" autoAdjust="0"/>
    <p:restoredTop sz="94660"/>
  </p:normalViewPr>
  <p:slideViewPr>
    <p:cSldViewPr snapToGrid="0">
      <p:cViewPr varScale="1">
        <p:scale>
          <a:sx n="72" d="100"/>
          <a:sy n="72" d="100"/>
        </p:scale>
        <p:origin x="870" y="78"/>
      </p:cViewPr>
      <p:guideLst>
        <p:guide orient="horz" pos="2160"/>
        <p:guide pos="3840"/>
      </p:guideLst>
    </p:cSldViewPr>
  </p:slideViewPr>
  <p:notesTextViewPr>
    <p:cViewPr>
      <p:scale>
        <a:sx n="3" d="2"/>
        <a:sy n="3" d="2"/>
      </p:scale>
      <p:origin x="0" y="0"/>
    </p:cViewPr>
  </p:notesTextViewPr>
  <p:sorterViewPr>
    <p:cViewPr>
      <p:scale>
        <a:sx n="90" d="100"/>
        <a:sy n="90" d="100"/>
      </p:scale>
      <p:origin x="0" y="-47148"/>
    </p:cViewPr>
  </p:sorterViewPr>
  <p:notesViewPr>
    <p:cSldViewPr snapToGrid="0">
      <p:cViewPr varScale="1">
        <p:scale>
          <a:sx n="61" d="100"/>
          <a:sy n="61" d="100"/>
        </p:scale>
        <p:origin x="-3354" y="-84"/>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A39EF1-5AE6-44AE-A38D-B0604AA72E66}"/>
              </a:ext>
            </a:extLst>
          </p:cNvPr>
          <p:cNvSpPr>
            <a:spLocks noGrp="1"/>
          </p:cNvSpPr>
          <p:nvPr>
            <p:ph type="hdr" sz="quarter"/>
          </p:nvPr>
        </p:nvSpPr>
        <p:spPr>
          <a:xfrm>
            <a:off x="0" y="0"/>
            <a:ext cx="2946400" cy="498475"/>
          </a:xfrm>
          <a:prstGeom prst="rect">
            <a:avLst/>
          </a:prstGeom>
        </p:spPr>
        <p:txBody>
          <a:bodyPr vert="horz" lIns="91424" tIns="45713" rIns="91424" bIns="45713"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5C0F9C33-2EDC-4616-BB56-8D028F9BEEC1}"/>
              </a:ext>
            </a:extLst>
          </p:cNvPr>
          <p:cNvSpPr>
            <a:spLocks noGrp="1"/>
          </p:cNvSpPr>
          <p:nvPr>
            <p:ph type="dt" idx="1"/>
          </p:nvPr>
        </p:nvSpPr>
        <p:spPr>
          <a:xfrm>
            <a:off x="3849688" y="0"/>
            <a:ext cx="2946400" cy="498475"/>
          </a:xfrm>
          <a:prstGeom prst="rect">
            <a:avLst/>
          </a:prstGeom>
        </p:spPr>
        <p:txBody>
          <a:bodyPr vert="horz" lIns="91424" tIns="45713" rIns="91424" bIns="45713" rtlCol="0"/>
          <a:lstStyle>
            <a:lvl1pPr algn="r" eaLnBrk="1" fontAlgn="auto" hangingPunct="1">
              <a:spcBef>
                <a:spcPts val="0"/>
              </a:spcBef>
              <a:spcAft>
                <a:spcPts val="0"/>
              </a:spcAft>
              <a:defRPr sz="1200">
                <a:latin typeface="+mn-lt"/>
                <a:cs typeface="+mn-cs"/>
              </a:defRPr>
            </a:lvl1pPr>
          </a:lstStyle>
          <a:p>
            <a:pPr>
              <a:defRPr/>
            </a:pPr>
            <a:fld id="{609465E5-00F0-4F24-9FD0-4DE19601ABB3}" type="datetimeFigureOut">
              <a:rPr lang="en-US"/>
              <a:pPr>
                <a:defRPr/>
              </a:pPr>
              <a:t>2/3/2023</a:t>
            </a:fld>
            <a:endParaRPr lang="en-US" dirty="0"/>
          </a:p>
        </p:txBody>
      </p:sp>
      <p:sp>
        <p:nvSpPr>
          <p:cNvPr id="4" name="Slide Image Placeholder 3">
            <a:extLst>
              <a:ext uri="{FF2B5EF4-FFF2-40B4-BE49-F238E27FC236}">
                <a16:creationId xmlns:a16="http://schemas.microsoft.com/office/drawing/2014/main" id="{9D398DCC-ED02-47AE-851F-9C13785D22B7}"/>
              </a:ext>
            </a:extLst>
          </p:cNvPr>
          <p:cNvSpPr>
            <a:spLocks noGrp="1" noRot="1" noChangeAspect="1"/>
          </p:cNvSpPr>
          <p:nvPr>
            <p:ph type="sldImg" idx="2"/>
          </p:nvPr>
        </p:nvSpPr>
        <p:spPr>
          <a:xfrm>
            <a:off x="420688" y="1241425"/>
            <a:ext cx="5956300" cy="3349625"/>
          </a:xfrm>
          <a:prstGeom prst="rect">
            <a:avLst/>
          </a:prstGeom>
          <a:noFill/>
          <a:ln w="12700">
            <a:solidFill>
              <a:prstClr val="black"/>
            </a:solidFill>
          </a:ln>
        </p:spPr>
        <p:txBody>
          <a:bodyPr vert="horz" lIns="91424" tIns="45713" rIns="91424" bIns="45713" rtlCol="0" anchor="ctr"/>
          <a:lstStyle/>
          <a:p>
            <a:pPr lvl="0"/>
            <a:endParaRPr lang="en-US" noProof="0" dirty="0"/>
          </a:p>
        </p:txBody>
      </p:sp>
      <p:sp>
        <p:nvSpPr>
          <p:cNvPr id="5" name="Notes Placeholder 4">
            <a:extLst>
              <a:ext uri="{FF2B5EF4-FFF2-40B4-BE49-F238E27FC236}">
                <a16:creationId xmlns:a16="http://schemas.microsoft.com/office/drawing/2014/main" id="{F69C0401-9EFA-47DA-8753-4ABCFC40F6BE}"/>
              </a:ext>
            </a:extLst>
          </p:cNvPr>
          <p:cNvSpPr>
            <a:spLocks noGrp="1"/>
          </p:cNvSpPr>
          <p:nvPr>
            <p:ph type="body" sz="quarter" idx="3"/>
          </p:nvPr>
        </p:nvSpPr>
        <p:spPr>
          <a:xfrm>
            <a:off x="679450" y="4776788"/>
            <a:ext cx="5438775" cy="3908425"/>
          </a:xfrm>
          <a:prstGeom prst="rect">
            <a:avLst/>
          </a:prstGeom>
        </p:spPr>
        <p:txBody>
          <a:bodyPr vert="horz" lIns="91424" tIns="45713" rIns="91424" bIns="45713"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04B297E-5194-40D7-B44C-729A41C8F504}"/>
              </a:ext>
            </a:extLst>
          </p:cNvPr>
          <p:cNvSpPr>
            <a:spLocks noGrp="1"/>
          </p:cNvSpPr>
          <p:nvPr>
            <p:ph type="ftr" sz="quarter" idx="4"/>
          </p:nvPr>
        </p:nvSpPr>
        <p:spPr>
          <a:xfrm>
            <a:off x="0" y="9428163"/>
            <a:ext cx="2946400" cy="498475"/>
          </a:xfrm>
          <a:prstGeom prst="rect">
            <a:avLst/>
          </a:prstGeom>
        </p:spPr>
        <p:txBody>
          <a:bodyPr vert="horz" lIns="91424" tIns="45713" rIns="91424" bIns="45713"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6AB2C83A-C959-4C93-B822-B327EE003843}"/>
              </a:ext>
            </a:extLst>
          </p:cNvPr>
          <p:cNvSpPr>
            <a:spLocks noGrp="1"/>
          </p:cNvSpPr>
          <p:nvPr>
            <p:ph type="sldNum" sz="quarter" idx="5"/>
          </p:nvPr>
        </p:nvSpPr>
        <p:spPr>
          <a:xfrm>
            <a:off x="3849688" y="9428163"/>
            <a:ext cx="2946400" cy="498475"/>
          </a:xfrm>
          <a:prstGeom prst="rect">
            <a:avLst/>
          </a:prstGeom>
        </p:spPr>
        <p:txBody>
          <a:bodyPr vert="horz" wrap="square" lIns="91424" tIns="45713" rIns="91424" bIns="45713"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9973CCB-1BD2-4963-B78D-FDE283DA9CD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4DEF888B-1EAD-42A1-8B0E-E8F09546FD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D18A68B0-97F5-402C-8A82-ED68FBC8A4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a:extLst>
              <a:ext uri="{FF2B5EF4-FFF2-40B4-BE49-F238E27FC236}">
                <a16:creationId xmlns:a16="http://schemas.microsoft.com/office/drawing/2014/main" id="{E5C108EA-FD5E-4683-9E4A-595EF3B842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0011132-68AF-41E6-A6AB-7CF487793ABA}" type="slidenum">
              <a:rPr lang="en-US" altLang="en-US" smtClean="0">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9AB41339-FC9D-4B69-B8EF-71FF7529CD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D5E0B90B-BF8E-4885-A075-2A8A8E5B9B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8" name="Slide Number Placeholder 3">
            <a:extLst>
              <a:ext uri="{FF2B5EF4-FFF2-40B4-BE49-F238E27FC236}">
                <a16:creationId xmlns:a16="http://schemas.microsoft.com/office/drawing/2014/main" id="{49858A94-C8A5-4EC7-B114-9C31B27E47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8FB6391-2454-415F-8E4F-CCE5ED5E8CCF}" type="slidenum">
              <a:rPr lang="en-US" altLang="en-US" smtClean="0">
                <a:latin typeface="Calibri" panose="020F0502020204030204" pitchFamily="34" charset="0"/>
              </a:rPr>
              <a:pPr/>
              <a:t>2</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811EB017-AE6A-4BCA-9619-47D31D048B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C2690C90-A107-4D08-AFA0-03F96DDC37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196" name="Slide Number Placeholder 3">
            <a:extLst>
              <a:ext uri="{FF2B5EF4-FFF2-40B4-BE49-F238E27FC236}">
                <a16:creationId xmlns:a16="http://schemas.microsoft.com/office/drawing/2014/main" id="{8AE0F3A6-1F7C-49F6-9B1E-C4B4541BA52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267787A-0401-47F2-883F-4D9E4E819453}" type="slidenum">
              <a:rPr lang="en-US" altLang="en-US" smtClean="0">
                <a:latin typeface="Calibri" panose="020F0502020204030204" pitchFamily="34" charset="0"/>
              </a:rPr>
              <a:pPr/>
              <a:t>3</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CD4CD5-61D1-43C0-866B-FFDC85606B20}"/>
              </a:ext>
            </a:extLst>
          </p:cNvPr>
          <p:cNvSpPr>
            <a:spLocks noGrp="1"/>
          </p:cNvSpPr>
          <p:nvPr>
            <p:ph type="dt" sz="half" idx="10"/>
          </p:nvPr>
        </p:nvSpPr>
        <p:spPr/>
        <p:txBody>
          <a:bodyPr/>
          <a:lstStyle>
            <a:lvl1pPr>
              <a:defRPr/>
            </a:lvl1pPr>
          </a:lstStyle>
          <a:p>
            <a:pPr>
              <a:defRPr/>
            </a:pPr>
            <a:fld id="{77A257F5-B80C-4AA6-98B8-6E5EEA4E6BBA}" type="datetime2">
              <a:rPr lang="en-US"/>
              <a:pPr>
                <a:defRPr/>
              </a:pPr>
              <a:t>Friday, February 3, 2023</a:t>
            </a:fld>
            <a:endParaRPr lang="en-US" dirty="0"/>
          </a:p>
        </p:txBody>
      </p:sp>
      <p:sp>
        <p:nvSpPr>
          <p:cNvPr id="5" name="Footer Placeholder 4">
            <a:extLst>
              <a:ext uri="{FF2B5EF4-FFF2-40B4-BE49-F238E27FC236}">
                <a16:creationId xmlns:a16="http://schemas.microsoft.com/office/drawing/2014/main" id="{435B9C73-49FB-4D02-8D1A-5E0E883C3F6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F068B35-79A9-4C1A-8F7B-B01D52A754A2}"/>
              </a:ext>
            </a:extLst>
          </p:cNvPr>
          <p:cNvSpPr>
            <a:spLocks noGrp="1"/>
          </p:cNvSpPr>
          <p:nvPr>
            <p:ph type="sldNum" sz="quarter" idx="12"/>
          </p:nvPr>
        </p:nvSpPr>
        <p:spPr/>
        <p:txBody>
          <a:bodyPr/>
          <a:lstStyle>
            <a:lvl1pPr>
              <a:defRPr/>
            </a:lvl1pPr>
          </a:lstStyle>
          <a:p>
            <a:pPr>
              <a:defRPr/>
            </a:pPr>
            <a:fld id="{535EF452-131B-47EF-AAE7-159743EB795A}" type="slidenum">
              <a:rPr lang="en-US" altLang="en-US"/>
              <a:pPr>
                <a:defRPr/>
              </a:pPr>
              <a:t>‹#›</a:t>
            </a:fld>
            <a:endParaRPr lang="en-US" altLang="en-US"/>
          </a:p>
        </p:txBody>
      </p:sp>
    </p:spTree>
    <p:extLst>
      <p:ext uri="{BB962C8B-B14F-4D97-AF65-F5344CB8AC3E}">
        <p14:creationId xmlns:p14="http://schemas.microsoft.com/office/powerpoint/2010/main" val="717451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C32B2C-97DC-4BD4-97FB-6BE27B312FEB}"/>
              </a:ext>
            </a:extLst>
          </p:cNvPr>
          <p:cNvSpPr>
            <a:spLocks noGrp="1"/>
          </p:cNvSpPr>
          <p:nvPr>
            <p:ph type="dt" sz="half" idx="10"/>
          </p:nvPr>
        </p:nvSpPr>
        <p:spPr/>
        <p:txBody>
          <a:bodyPr/>
          <a:lstStyle>
            <a:lvl1pPr>
              <a:defRPr/>
            </a:lvl1pPr>
          </a:lstStyle>
          <a:p>
            <a:pPr>
              <a:defRPr/>
            </a:pPr>
            <a:fld id="{0D206ABA-0A29-436A-9F0F-A4CA8DA6700A}" type="datetime2">
              <a:rPr lang="en-US"/>
              <a:pPr>
                <a:defRPr/>
              </a:pPr>
              <a:t>Friday, February 3, 2023</a:t>
            </a:fld>
            <a:endParaRPr lang="en-US" dirty="0"/>
          </a:p>
        </p:txBody>
      </p:sp>
      <p:sp>
        <p:nvSpPr>
          <p:cNvPr id="5" name="Footer Placeholder 4">
            <a:extLst>
              <a:ext uri="{FF2B5EF4-FFF2-40B4-BE49-F238E27FC236}">
                <a16:creationId xmlns:a16="http://schemas.microsoft.com/office/drawing/2014/main" id="{6D66E1EF-9CF1-4DC2-A29A-32BD6AA5013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3719C7B-612C-4CAE-AAB7-9797A10AFFD3}"/>
              </a:ext>
            </a:extLst>
          </p:cNvPr>
          <p:cNvSpPr>
            <a:spLocks noGrp="1"/>
          </p:cNvSpPr>
          <p:nvPr>
            <p:ph type="sldNum" sz="quarter" idx="12"/>
          </p:nvPr>
        </p:nvSpPr>
        <p:spPr/>
        <p:txBody>
          <a:bodyPr/>
          <a:lstStyle>
            <a:lvl1pPr>
              <a:defRPr/>
            </a:lvl1pPr>
          </a:lstStyle>
          <a:p>
            <a:pPr>
              <a:defRPr/>
            </a:pPr>
            <a:fld id="{D8B05918-3F99-4965-BF8C-13DB3A83BBE8}" type="slidenum">
              <a:rPr lang="en-US" altLang="en-US"/>
              <a:pPr>
                <a:defRPr/>
              </a:pPr>
              <a:t>‹#›</a:t>
            </a:fld>
            <a:endParaRPr lang="en-US" altLang="en-US"/>
          </a:p>
        </p:txBody>
      </p:sp>
    </p:spTree>
    <p:extLst>
      <p:ext uri="{BB962C8B-B14F-4D97-AF65-F5344CB8AC3E}">
        <p14:creationId xmlns:p14="http://schemas.microsoft.com/office/powerpoint/2010/main" val="386252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556017-5201-4770-8C72-DE79856B8A68}"/>
              </a:ext>
            </a:extLst>
          </p:cNvPr>
          <p:cNvSpPr>
            <a:spLocks noGrp="1"/>
          </p:cNvSpPr>
          <p:nvPr>
            <p:ph type="dt" sz="half" idx="10"/>
          </p:nvPr>
        </p:nvSpPr>
        <p:spPr/>
        <p:txBody>
          <a:bodyPr/>
          <a:lstStyle>
            <a:lvl1pPr>
              <a:defRPr/>
            </a:lvl1pPr>
          </a:lstStyle>
          <a:p>
            <a:pPr>
              <a:defRPr/>
            </a:pPr>
            <a:fld id="{7608FFF4-EA76-4795-AEE5-FBD34944A16F}" type="datetime2">
              <a:rPr lang="en-US"/>
              <a:pPr>
                <a:defRPr/>
              </a:pPr>
              <a:t>Friday, February 3, 2023</a:t>
            </a:fld>
            <a:endParaRPr lang="en-US" dirty="0"/>
          </a:p>
        </p:txBody>
      </p:sp>
      <p:sp>
        <p:nvSpPr>
          <p:cNvPr id="5" name="Footer Placeholder 4">
            <a:extLst>
              <a:ext uri="{FF2B5EF4-FFF2-40B4-BE49-F238E27FC236}">
                <a16:creationId xmlns:a16="http://schemas.microsoft.com/office/drawing/2014/main" id="{19DBF631-012A-4D74-BA1B-17ABDD4F6E8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5D2015C-F93A-414E-BB63-6A20A9562BA5}"/>
              </a:ext>
            </a:extLst>
          </p:cNvPr>
          <p:cNvSpPr>
            <a:spLocks noGrp="1"/>
          </p:cNvSpPr>
          <p:nvPr>
            <p:ph type="sldNum" sz="quarter" idx="12"/>
          </p:nvPr>
        </p:nvSpPr>
        <p:spPr/>
        <p:txBody>
          <a:bodyPr/>
          <a:lstStyle>
            <a:lvl1pPr>
              <a:defRPr/>
            </a:lvl1pPr>
          </a:lstStyle>
          <a:p>
            <a:pPr>
              <a:defRPr/>
            </a:pPr>
            <a:fld id="{5A48339F-8066-4D17-8AC7-93CF5FA85E54}" type="slidenum">
              <a:rPr lang="en-US" altLang="en-US"/>
              <a:pPr>
                <a:defRPr/>
              </a:pPr>
              <a:t>‹#›</a:t>
            </a:fld>
            <a:endParaRPr lang="en-US" altLang="en-US"/>
          </a:p>
        </p:txBody>
      </p:sp>
    </p:spTree>
    <p:extLst>
      <p:ext uri="{BB962C8B-B14F-4D97-AF65-F5344CB8AC3E}">
        <p14:creationId xmlns:p14="http://schemas.microsoft.com/office/powerpoint/2010/main" val="216047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1EC47D-3AA2-407E-8FB9-DD117DA145B6}"/>
              </a:ext>
            </a:extLst>
          </p:cNvPr>
          <p:cNvSpPr>
            <a:spLocks noGrp="1"/>
          </p:cNvSpPr>
          <p:nvPr>
            <p:ph type="dt" sz="half" idx="10"/>
          </p:nvPr>
        </p:nvSpPr>
        <p:spPr/>
        <p:txBody>
          <a:bodyPr/>
          <a:lstStyle>
            <a:lvl1pPr>
              <a:defRPr/>
            </a:lvl1pPr>
          </a:lstStyle>
          <a:p>
            <a:pPr>
              <a:defRPr/>
            </a:pPr>
            <a:fld id="{EB422795-FF02-453C-B768-E163536DC0E4}" type="datetime2">
              <a:rPr lang="en-US"/>
              <a:pPr>
                <a:defRPr/>
              </a:pPr>
              <a:t>Friday, February 3, 2023</a:t>
            </a:fld>
            <a:endParaRPr lang="en-US" dirty="0"/>
          </a:p>
        </p:txBody>
      </p:sp>
      <p:sp>
        <p:nvSpPr>
          <p:cNvPr id="5" name="Footer Placeholder 4">
            <a:extLst>
              <a:ext uri="{FF2B5EF4-FFF2-40B4-BE49-F238E27FC236}">
                <a16:creationId xmlns:a16="http://schemas.microsoft.com/office/drawing/2014/main" id="{5B141ED6-8E05-42B0-9805-413E238EE25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17E8430-CA8E-4081-85C0-0BEA94D9C553}"/>
              </a:ext>
            </a:extLst>
          </p:cNvPr>
          <p:cNvSpPr>
            <a:spLocks noGrp="1"/>
          </p:cNvSpPr>
          <p:nvPr>
            <p:ph type="sldNum" sz="quarter" idx="12"/>
          </p:nvPr>
        </p:nvSpPr>
        <p:spPr/>
        <p:txBody>
          <a:bodyPr/>
          <a:lstStyle>
            <a:lvl1pPr>
              <a:defRPr/>
            </a:lvl1pPr>
          </a:lstStyle>
          <a:p>
            <a:pPr>
              <a:defRPr/>
            </a:pPr>
            <a:fld id="{D018B984-CF9A-4139-A62B-8E1E93D358BC}" type="slidenum">
              <a:rPr lang="en-US" altLang="en-US"/>
              <a:pPr>
                <a:defRPr/>
              </a:pPr>
              <a:t>‹#›</a:t>
            </a:fld>
            <a:endParaRPr lang="en-US" altLang="en-US"/>
          </a:p>
        </p:txBody>
      </p:sp>
    </p:spTree>
    <p:extLst>
      <p:ext uri="{BB962C8B-B14F-4D97-AF65-F5344CB8AC3E}">
        <p14:creationId xmlns:p14="http://schemas.microsoft.com/office/powerpoint/2010/main" val="4077030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97C96A-5E5E-44A5-868B-136E1C1444D5}"/>
              </a:ext>
            </a:extLst>
          </p:cNvPr>
          <p:cNvSpPr>
            <a:spLocks noGrp="1"/>
          </p:cNvSpPr>
          <p:nvPr>
            <p:ph type="dt" sz="half" idx="10"/>
          </p:nvPr>
        </p:nvSpPr>
        <p:spPr/>
        <p:txBody>
          <a:bodyPr/>
          <a:lstStyle>
            <a:lvl1pPr>
              <a:defRPr/>
            </a:lvl1pPr>
          </a:lstStyle>
          <a:p>
            <a:pPr>
              <a:defRPr/>
            </a:pPr>
            <a:fld id="{594C3170-7496-4939-86C5-5601776DD690}" type="datetime2">
              <a:rPr lang="en-US"/>
              <a:pPr>
                <a:defRPr/>
              </a:pPr>
              <a:t>Friday, February 3, 2023</a:t>
            </a:fld>
            <a:endParaRPr lang="en-US" dirty="0"/>
          </a:p>
        </p:txBody>
      </p:sp>
      <p:sp>
        <p:nvSpPr>
          <p:cNvPr id="5" name="Footer Placeholder 4">
            <a:extLst>
              <a:ext uri="{FF2B5EF4-FFF2-40B4-BE49-F238E27FC236}">
                <a16:creationId xmlns:a16="http://schemas.microsoft.com/office/drawing/2014/main" id="{DC2A04AB-85DC-4F3C-B070-F19E2DFA641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D209EF4-9CF1-4B82-AF4C-CB907CC0394B}"/>
              </a:ext>
            </a:extLst>
          </p:cNvPr>
          <p:cNvSpPr>
            <a:spLocks noGrp="1"/>
          </p:cNvSpPr>
          <p:nvPr>
            <p:ph type="sldNum" sz="quarter" idx="12"/>
          </p:nvPr>
        </p:nvSpPr>
        <p:spPr/>
        <p:txBody>
          <a:bodyPr/>
          <a:lstStyle>
            <a:lvl1pPr>
              <a:defRPr/>
            </a:lvl1pPr>
          </a:lstStyle>
          <a:p>
            <a:pPr>
              <a:defRPr/>
            </a:pPr>
            <a:fld id="{DAB44716-6F02-4F8F-A7B8-45B61BF7F7F6}" type="slidenum">
              <a:rPr lang="en-US" altLang="en-US"/>
              <a:pPr>
                <a:defRPr/>
              </a:pPr>
              <a:t>‹#›</a:t>
            </a:fld>
            <a:endParaRPr lang="en-US" altLang="en-US"/>
          </a:p>
        </p:txBody>
      </p:sp>
    </p:spTree>
    <p:extLst>
      <p:ext uri="{BB962C8B-B14F-4D97-AF65-F5344CB8AC3E}">
        <p14:creationId xmlns:p14="http://schemas.microsoft.com/office/powerpoint/2010/main" val="2136386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6BCA6C7-BD61-47E2-9FAB-CE8BE55CD9CD}"/>
              </a:ext>
            </a:extLst>
          </p:cNvPr>
          <p:cNvSpPr>
            <a:spLocks noGrp="1"/>
          </p:cNvSpPr>
          <p:nvPr>
            <p:ph type="dt" sz="half" idx="10"/>
          </p:nvPr>
        </p:nvSpPr>
        <p:spPr/>
        <p:txBody>
          <a:bodyPr/>
          <a:lstStyle>
            <a:lvl1pPr>
              <a:defRPr/>
            </a:lvl1pPr>
          </a:lstStyle>
          <a:p>
            <a:pPr>
              <a:defRPr/>
            </a:pPr>
            <a:fld id="{D557C1B1-DEB1-4AD1-BD4C-D2CA2E9A7522}" type="datetime2">
              <a:rPr lang="en-US"/>
              <a:pPr>
                <a:defRPr/>
              </a:pPr>
              <a:t>Friday, February 3, 2023</a:t>
            </a:fld>
            <a:endParaRPr lang="en-US" dirty="0"/>
          </a:p>
        </p:txBody>
      </p:sp>
      <p:sp>
        <p:nvSpPr>
          <p:cNvPr id="6" name="Footer Placeholder 4">
            <a:extLst>
              <a:ext uri="{FF2B5EF4-FFF2-40B4-BE49-F238E27FC236}">
                <a16:creationId xmlns:a16="http://schemas.microsoft.com/office/drawing/2014/main" id="{839B1718-18A4-485B-8EE4-FCD8A4B8407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B8D5252-B800-4AD9-8F66-E62B915D5ADA}"/>
              </a:ext>
            </a:extLst>
          </p:cNvPr>
          <p:cNvSpPr>
            <a:spLocks noGrp="1"/>
          </p:cNvSpPr>
          <p:nvPr>
            <p:ph type="sldNum" sz="quarter" idx="12"/>
          </p:nvPr>
        </p:nvSpPr>
        <p:spPr/>
        <p:txBody>
          <a:bodyPr/>
          <a:lstStyle>
            <a:lvl1pPr>
              <a:defRPr/>
            </a:lvl1pPr>
          </a:lstStyle>
          <a:p>
            <a:pPr>
              <a:defRPr/>
            </a:pPr>
            <a:fld id="{0B5BF980-0E4F-4676-B9E5-EDFDF08C2456}" type="slidenum">
              <a:rPr lang="en-US" altLang="en-US"/>
              <a:pPr>
                <a:defRPr/>
              </a:pPr>
              <a:t>‹#›</a:t>
            </a:fld>
            <a:endParaRPr lang="en-US" altLang="en-US"/>
          </a:p>
        </p:txBody>
      </p:sp>
    </p:spTree>
    <p:extLst>
      <p:ext uri="{BB962C8B-B14F-4D97-AF65-F5344CB8AC3E}">
        <p14:creationId xmlns:p14="http://schemas.microsoft.com/office/powerpoint/2010/main" val="400333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67D0D4A-9EE8-44DE-9D76-115FBFA98CD7}"/>
              </a:ext>
            </a:extLst>
          </p:cNvPr>
          <p:cNvSpPr>
            <a:spLocks noGrp="1"/>
          </p:cNvSpPr>
          <p:nvPr>
            <p:ph type="dt" sz="half" idx="10"/>
          </p:nvPr>
        </p:nvSpPr>
        <p:spPr/>
        <p:txBody>
          <a:bodyPr/>
          <a:lstStyle>
            <a:lvl1pPr>
              <a:defRPr/>
            </a:lvl1pPr>
          </a:lstStyle>
          <a:p>
            <a:pPr>
              <a:defRPr/>
            </a:pPr>
            <a:fld id="{75F26332-DDBE-487E-8888-128C161DA8F9}" type="datetime2">
              <a:rPr lang="en-US"/>
              <a:pPr>
                <a:defRPr/>
              </a:pPr>
              <a:t>Friday, February 3, 2023</a:t>
            </a:fld>
            <a:endParaRPr lang="en-US" dirty="0"/>
          </a:p>
        </p:txBody>
      </p:sp>
      <p:sp>
        <p:nvSpPr>
          <p:cNvPr id="8" name="Footer Placeholder 4">
            <a:extLst>
              <a:ext uri="{FF2B5EF4-FFF2-40B4-BE49-F238E27FC236}">
                <a16:creationId xmlns:a16="http://schemas.microsoft.com/office/drawing/2014/main" id="{0385B3AE-852F-435B-96D1-CCB090FC55F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024849B-EDB1-4DAC-B5CA-7AB3BA6910D5}"/>
              </a:ext>
            </a:extLst>
          </p:cNvPr>
          <p:cNvSpPr>
            <a:spLocks noGrp="1"/>
          </p:cNvSpPr>
          <p:nvPr>
            <p:ph type="sldNum" sz="quarter" idx="12"/>
          </p:nvPr>
        </p:nvSpPr>
        <p:spPr/>
        <p:txBody>
          <a:bodyPr/>
          <a:lstStyle>
            <a:lvl1pPr>
              <a:defRPr/>
            </a:lvl1pPr>
          </a:lstStyle>
          <a:p>
            <a:pPr>
              <a:defRPr/>
            </a:pPr>
            <a:fld id="{4CC12426-B659-49F5-8A17-B74A1A7DEF52}" type="slidenum">
              <a:rPr lang="en-US" altLang="en-US"/>
              <a:pPr>
                <a:defRPr/>
              </a:pPr>
              <a:t>‹#›</a:t>
            </a:fld>
            <a:endParaRPr lang="en-US" altLang="en-US"/>
          </a:p>
        </p:txBody>
      </p:sp>
    </p:spTree>
    <p:extLst>
      <p:ext uri="{BB962C8B-B14F-4D97-AF65-F5344CB8AC3E}">
        <p14:creationId xmlns:p14="http://schemas.microsoft.com/office/powerpoint/2010/main" val="2134240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0BEFCAA-2E6A-41AF-808C-6EA9430C2E82}"/>
              </a:ext>
            </a:extLst>
          </p:cNvPr>
          <p:cNvSpPr>
            <a:spLocks noGrp="1"/>
          </p:cNvSpPr>
          <p:nvPr>
            <p:ph type="dt" sz="half" idx="10"/>
          </p:nvPr>
        </p:nvSpPr>
        <p:spPr/>
        <p:txBody>
          <a:bodyPr/>
          <a:lstStyle>
            <a:lvl1pPr>
              <a:defRPr/>
            </a:lvl1pPr>
          </a:lstStyle>
          <a:p>
            <a:pPr>
              <a:defRPr/>
            </a:pPr>
            <a:fld id="{DA63B31D-1C3D-40DC-8B64-9D2EF05673A1}" type="datetime2">
              <a:rPr lang="en-US"/>
              <a:pPr>
                <a:defRPr/>
              </a:pPr>
              <a:t>Friday, February 3, 2023</a:t>
            </a:fld>
            <a:endParaRPr lang="en-US" dirty="0"/>
          </a:p>
        </p:txBody>
      </p:sp>
      <p:sp>
        <p:nvSpPr>
          <p:cNvPr id="4" name="Footer Placeholder 4">
            <a:extLst>
              <a:ext uri="{FF2B5EF4-FFF2-40B4-BE49-F238E27FC236}">
                <a16:creationId xmlns:a16="http://schemas.microsoft.com/office/drawing/2014/main" id="{5B564488-F9F0-498F-8120-1E12FD0FD83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E5FDD02-248E-45E4-B186-E38158DBBE1D}"/>
              </a:ext>
            </a:extLst>
          </p:cNvPr>
          <p:cNvSpPr>
            <a:spLocks noGrp="1"/>
          </p:cNvSpPr>
          <p:nvPr>
            <p:ph type="sldNum" sz="quarter" idx="12"/>
          </p:nvPr>
        </p:nvSpPr>
        <p:spPr/>
        <p:txBody>
          <a:bodyPr/>
          <a:lstStyle>
            <a:lvl1pPr>
              <a:defRPr/>
            </a:lvl1pPr>
          </a:lstStyle>
          <a:p>
            <a:pPr>
              <a:defRPr/>
            </a:pPr>
            <a:fld id="{CCB2795A-EC7A-4466-8A6A-2F9EF456F850}" type="slidenum">
              <a:rPr lang="en-US" altLang="en-US"/>
              <a:pPr>
                <a:defRPr/>
              </a:pPr>
              <a:t>‹#›</a:t>
            </a:fld>
            <a:endParaRPr lang="en-US" altLang="en-US"/>
          </a:p>
        </p:txBody>
      </p:sp>
    </p:spTree>
    <p:extLst>
      <p:ext uri="{BB962C8B-B14F-4D97-AF65-F5344CB8AC3E}">
        <p14:creationId xmlns:p14="http://schemas.microsoft.com/office/powerpoint/2010/main" val="3062099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42B67E8-6E6C-4504-8EA1-47DB50B77A46}"/>
              </a:ext>
            </a:extLst>
          </p:cNvPr>
          <p:cNvSpPr>
            <a:spLocks noGrp="1"/>
          </p:cNvSpPr>
          <p:nvPr>
            <p:ph type="dt" sz="half" idx="10"/>
          </p:nvPr>
        </p:nvSpPr>
        <p:spPr/>
        <p:txBody>
          <a:bodyPr/>
          <a:lstStyle>
            <a:lvl1pPr>
              <a:defRPr/>
            </a:lvl1pPr>
          </a:lstStyle>
          <a:p>
            <a:pPr>
              <a:defRPr/>
            </a:pPr>
            <a:fld id="{CD77E6BC-2694-4969-8F38-DE1826EE7325}" type="datetime2">
              <a:rPr lang="en-US"/>
              <a:pPr>
                <a:defRPr/>
              </a:pPr>
              <a:t>Friday, February 3, 2023</a:t>
            </a:fld>
            <a:endParaRPr lang="en-US" dirty="0"/>
          </a:p>
        </p:txBody>
      </p:sp>
      <p:sp>
        <p:nvSpPr>
          <p:cNvPr id="3" name="Footer Placeholder 4">
            <a:extLst>
              <a:ext uri="{FF2B5EF4-FFF2-40B4-BE49-F238E27FC236}">
                <a16:creationId xmlns:a16="http://schemas.microsoft.com/office/drawing/2014/main" id="{D48AEE43-F6BD-4D30-BDAA-0DD7AA9B7DC0}"/>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508A7B68-C51B-4748-A067-44605557428D}"/>
              </a:ext>
            </a:extLst>
          </p:cNvPr>
          <p:cNvSpPr>
            <a:spLocks noGrp="1"/>
          </p:cNvSpPr>
          <p:nvPr>
            <p:ph type="sldNum" sz="quarter" idx="12"/>
          </p:nvPr>
        </p:nvSpPr>
        <p:spPr/>
        <p:txBody>
          <a:bodyPr/>
          <a:lstStyle>
            <a:lvl1pPr>
              <a:defRPr/>
            </a:lvl1pPr>
          </a:lstStyle>
          <a:p>
            <a:pPr>
              <a:defRPr/>
            </a:pPr>
            <a:fld id="{2A2FD064-192E-4185-AD0A-C9560004CD98}" type="slidenum">
              <a:rPr lang="en-US" altLang="en-US"/>
              <a:pPr>
                <a:defRPr/>
              </a:pPr>
              <a:t>‹#›</a:t>
            </a:fld>
            <a:endParaRPr lang="en-US" altLang="en-US"/>
          </a:p>
        </p:txBody>
      </p:sp>
    </p:spTree>
    <p:extLst>
      <p:ext uri="{BB962C8B-B14F-4D97-AF65-F5344CB8AC3E}">
        <p14:creationId xmlns:p14="http://schemas.microsoft.com/office/powerpoint/2010/main" val="164946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AE343FEC-01A9-4811-85F1-DF8C1E1DEBE5}"/>
              </a:ext>
            </a:extLst>
          </p:cNvPr>
          <p:cNvSpPr>
            <a:spLocks noGrp="1"/>
          </p:cNvSpPr>
          <p:nvPr>
            <p:ph type="dt" sz="half" idx="10"/>
          </p:nvPr>
        </p:nvSpPr>
        <p:spPr/>
        <p:txBody>
          <a:bodyPr/>
          <a:lstStyle>
            <a:lvl1pPr>
              <a:defRPr/>
            </a:lvl1pPr>
          </a:lstStyle>
          <a:p>
            <a:pPr>
              <a:defRPr/>
            </a:pPr>
            <a:fld id="{EE487423-0906-4FFA-B1C5-C75C077661FA}" type="datetime2">
              <a:rPr lang="en-US"/>
              <a:pPr>
                <a:defRPr/>
              </a:pPr>
              <a:t>Friday, February 3, 2023</a:t>
            </a:fld>
            <a:endParaRPr lang="en-US" dirty="0"/>
          </a:p>
        </p:txBody>
      </p:sp>
      <p:sp>
        <p:nvSpPr>
          <p:cNvPr id="6" name="Footer Placeholder 4">
            <a:extLst>
              <a:ext uri="{FF2B5EF4-FFF2-40B4-BE49-F238E27FC236}">
                <a16:creationId xmlns:a16="http://schemas.microsoft.com/office/drawing/2014/main" id="{11B1B010-3572-4B63-B8F1-32F8FCF0BBA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3A4B31C-F970-44A9-86DA-2E1332A926B3}"/>
              </a:ext>
            </a:extLst>
          </p:cNvPr>
          <p:cNvSpPr>
            <a:spLocks noGrp="1"/>
          </p:cNvSpPr>
          <p:nvPr>
            <p:ph type="sldNum" sz="quarter" idx="12"/>
          </p:nvPr>
        </p:nvSpPr>
        <p:spPr/>
        <p:txBody>
          <a:bodyPr/>
          <a:lstStyle>
            <a:lvl1pPr>
              <a:defRPr/>
            </a:lvl1pPr>
          </a:lstStyle>
          <a:p>
            <a:pPr>
              <a:defRPr/>
            </a:pPr>
            <a:fld id="{89F443BB-5948-452D-BA40-4C2EFE4CF43C}" type="slidenum">
              <a:rPr lang="en-US" altLang="en-US"/>
              <a:pPr>
                <a:defRPr/>
              </a:pPr>
              <a:t>‹#›</a:t>
            </a:fld>
            <a:endParaRPr lang="en-US" altLang="en-US"/>
          </a:p>
        </p:txBody>
      </p:sp>
    </p:spTree>
    <p:extLst>
      <p:ext uri="{BB962C8B-B14F-4D97-AF65-F5344CB8AC3E}">
        <p14:creationId xmlns:p14="http://schemas.microsoft.com/office/powerpoint/2010/main" val="1074459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90F52DCA-A006-4308-BEEB-926A9D064D71}"/>
              </a:ext>
            </a:extLst>
          </p:cNvPr>
          <p:cNvSpPr>
            <a:spLocks noGrp="1"/>
          </p:cNvSpPr>
          <p:nvPr>
            <p:ph type="dt" sz="half" idx="10"/>
          </p:nvPr>
        </p:nvSpPr>
        <p:spPr/>
        <p:txBody>
          <a:bodyPr/>
          <a:lstStyle>
            <a:lvl1pPr>
              <a:defRPr/>
            </a:lvl1pPr>
          </a:lstStyle>
          <a:p>
            <a:pPr>
              <a:defRPr/>
            </a:pPr>
            <a:fld id="{1E0B2911-0C1B-4A7A-9803-B97AA97D4DFF}" type="datetime2">
              <a:rPr lang="en-US"/>
              <a:pPr>
                <a:defRPr/>
              </a:pPr>
              <a:t>Friday, February 3, 2023</a:t>
            </a:fld>
            <a:endParaRPr lang="en-US" dirty="0"/>
          </a:p>
        </p:txBody>
      </p:sp>
      <p:sp>
        <p:nvSpPr>
          <p:cNvPr id="6" name="Footer Placeholder 4">
            <a:extLst>
              <a:ext uri="{FF2B5EF4-FFF2-40B4-BE49-F238E27FC236}">
                <a16:creationId xmlns:a16="http://schemas.microsoft.com/office/drawing/2014/main" id="{8BF4BB54-3ECE-4402-89B8-3DC509513D2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8AD0F68-720E-4431-BAE2-194E39588CE0}"/>
              </a:ext>
            </a:extLst>
          </p:cNvPr>
          <p:cNvSpPr>
            <a:spLocks noGrp="1"/>
          </p:cNvSpPr>
          <p:nvPr>
            <p:ph type="sldNum" sz="quarter" idx="12"/>
          </p:nvPr>
        </p:nvSpPr>
        <p:spPr/>
        <p:txBody>
          <a:bodyPr/>
          <a:lstStyle>
            <a:lvl1pPr>
              <a:defRPr/>
            </a:lvl1pPr>
          </a:lstStyle>
          <a:p>
            <a:pPr>
              <a:defRPr/>
            </a:pPr>
            <a:fld id="{0A47A71D-6159-4CDD-88F8-DEDD0DE8B887}" type="slidenum">
              <a:rPr lang="en-US" altLang="en-US"/>
              <a:pPr>
                <a:defRPr/>
              </a:pPr>
              <a:t>‹#›</a:t>
            </a:fld>
            <a:endParaRPr lang="en-US" altLang="en-US"/>
          </a:p>
        </p:txBody>
      </p:sp>
    </p:spTree>
    <p:extLst>
      <p:ext uri="{BB962C8B-B14F-4D97-AF65-F5344CB8AC3E}">
        <p14:creationId xmlns:p14="http://schemas.microsoft.com/office/powerpoint/2010/main" val="297137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A78D48D-CE9B-415D-A007-1EB25F8E40E0}"/>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4AF9E54-855A-4634-A38C-170B9D3BE456}"/>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B3DF680-9E3D-4817-B0B9-E46835215A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2445EDE8-753B-4991-B59D-2DF29CD67F2A}" type="datetime2">
              <a:rPr lang="en-US"/>
              <a:pPr>
                <a:defRPr/>
              </a:pPr>
              <a:t>Friday, February 3, 2023</a:t>
            </a:fld>
            <a:endParaRPr lang="en-US" dirty="0"/>
          </a:p>
        </p:txBody>
      </p:sp>
      <p:sp>
        <p:nvSpPr>
          <p:cNvPr id="5" name="Footer Placeholder 4">
            <a:extLst>
              <a:ext uri="{FF2B5EF4-FFF2-40B4-BE49-F238E27FC236}">
                <a16:creationId xmlns:a16="http://schemas.microsoft.com/office/drawing/2014/main" id="{1B2F562E-2220-4EC6-B122-AC03DA9431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5506C107-AB57-4D2B-88C1-CAB97CE1C822}"/>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46C3DFA9-9A06-42C3-BB2E-B28C09E22F1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slide" Target="slide31.xml"/><Relationship Id="rId3" Type="http://schemas.openxmlformats.org/officeDocument/2006/relationships/image" Target="../media/image6.jpeg"/><Relationship Id="rId7" Type="http://schemas.openxmlformats.org/officeDocument/2006/relationships/slide" Target="slide12.xml"/><Relationship Id="rId12" Type="http://schemas.openxmlformats.org/officeDocument/2006/relationships/slide" Target="slide28.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25.xml"/><Relationship Id="rId5" Type="http://schemas.openxmlformats.org/officeDocument/2006/relationships/slide" Target="slide6.xml"/><Relationship Id="rId15" Type="http://schemas.openxmlformats.org/officeDocument/2006/relationships/slide" Target="slide65.xml"/><Relationship Id="rId10" Type="http://schemas.openxmlformats.org/officeDocument/2006/relationships/slide" Target="slide23.xml"/><Relationship Id="rId4" Type="http://schemas.openxmlformats.org/officeDocument/2006/relationships/image" Target="../media/image7.jpeg"/><Relationship Id="rId9" Type="http://schemas.openxmlformats.org/officeDocument/2006/relationships/slide" Target="slide20.xml"/><Relationship Id="rId14" Type="http://schemas.openxmlformats.org/officeDocument/2006/relationships/slide" Target="slide53.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5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5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6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6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6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7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7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7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7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8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KLEF Logo Selected final 27-07-2017-1.jpg">
            <a:extLst>
              <a:ext uri="{FF2B5EF4-FFF2-40B4-BE49-F238E27FC236}">
                <a16:creationId xmlns:a16="http://schemas.microsoft.com/office/drawing/2014/main" id="{67F9FA72-CA83-4CDA-9170-A207CDBEA2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87013" y="5570538"/>
            <a:ext cx="12954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2">
            <a:extLst>
              <a:ext uri="{FF2B5EF4-FFF2-40B4-BE49-F238E27FC236}">
                <a16:creationId xmlns:a16="http://schemas.microsoft.com/office/drawing/2014/main" id="{13266020-C7F5-4979-91BC-68FA40CA2A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9232" t="50999" r="74301" b="24501"/>
          <a:stretch>
            <a:fillRect/>
          </a:stretch>
        </p:blipFill>
        <p:spPr bwMode="auto">
          <a:xfrm>
            <a:off x="10247313" y="0"/>
            <a:ext cx="1944687"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4526C461-3FB3-4EDF-883C-4D57571B00D3}"/>
              </a:ext>
            </a:extLst>
          </p:cNvPr>
          <p:cNvSpPr txBox="1">
            <a:spLocks/>
          </p:cNvSpPr>
          <p:nvPr/>
        </p:nvSpPr>
        <p:spPr>
          <a:xfrm>
            <a:off x="0" y="422275"/>
            <a:ext cx="12192000" cy="781050"/>
          </a:xfrm>
          <a:prstGeom prst="rect">
            <a:avLst/>
          </a:prstGeom>
          <a:noFill/>
          <a:ln w="19050" cap="flat" cmpd="sng" algn="ctr">
            <a:noFill/>
            <a:prstDash val="solid"/>
            <a:miter lim="800000"/>
          </a:ln>
        </p:spPr>
        <p:style>
          <a:lnRef idx="3">
            <a:schemeClr val="lt1"/>
          </a:lnRef>
          <a:fillRef idx="1">
            <a:schemeClr val="accent2"/>
          </a:fillRef>
          <a:effectRef idx="1">
            <a:schemeClr val="accent2"/>
          </a:effectRef>
          <a:fontRef idx="minor">
            <a:schemeClr val="lt1"/>
          </a:fontRef>
        </p:style>
        <p:txBody>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defRPr/>
            </a:pPr>
            <a:r>
              <a:rPr lang="en-US" sz="6000" b="1" dirty="0">
                <a:solidFill>
                  <a:srgbClr val="A80000"/>
                </a:solidFill>
                <a:latin typeface="Times New Roman" pitchFamily="18" charset="0"/>
                <a:cs typeface="Times New Roman" pitchFamily="18" charset="0"/>
              </a:rPr>
              <a:t>Welcome</a:t>
            </a:r>
          </a:p>
        </p:txBody>
      </p:sp>
      <p:pic>
        <p:nvPicPr>
          <p:cNvPr id="3077" name="Picture 1">
            <a:extLst>
              <a:ext uri="{FF2B5EF4-FFF2-40B4-BE49-F238E27FC236}">
                <a16:creationId xmlns:a16="http://schemas.microsoft.com/office/drawing/2014/main" id="{42675B4F-4765-4D7E-957B-3772F6F9C8FD}"/>
              </a:ext>
            </a:extLst>
          </p:cNvPr>
          <p:cNvPicPr>
            <a:picLocks noChangeAspect="1"/>
          </p:cNvPicPr>
          <p:nvPr/>
        </p:nvPicPr>
        <p:blipFill>
          <a:blip r:embed="rId5">
            <a:extLst>
              <a:ext uri="{28A0092B-C50C-407E-A947-70E740481C1C}">
                <a14:useLocalDpi xmlns:a14="http://schemas.microsoft.com/office/drawing/2010/main" val="0"/>
              </a:ext>
            </a:extLst>
          </a:blip>
          <a:srcRect b="24974"/>
          <a:stretch>
            <a:fillRect/>
          </a:stretch>
        </p:blipFill>
        <p:spPr bwMode="auto">
          <a:xfrm>
            <a:off x="2376488" y="5588000"/>
            <a:ext cx="76327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8" name="Group 5">
            <a:extLst>
              <a:ext uri="{FF2B5EF4-FFF2-40B4-BE49-F238E27FC236}">
                <a16:creationId xmlns:a16="http://schemas.microsoft.com/office/drawing/2014/main" id="{7FFC6EE5-68EA-4426-8496-FC39F32DFD80}"/>
              </a:ext>
            </a:extLst>
          </p:cNvPr>
          <p:cNvGrpSpPr>
            <a:grpSpLocks/>
          </p:cNvGrpSpPr>
          <p:nvPr/>
        </p:nvGrpSpPr>
        <p:grpSpPr bwMode="auto">
          <a:xfrm>
            <a:off x="0" y="17463"/>
            <a:ext cx="2533650" cy="1665287"/>
            <a:chOff x="89864" y="1"/>
            <a:chExt cx="2532914" cy="1665037"/>
          </a:xfrm>
        </p:grpSpPr>
        <p:pic>
          <p:nvPicPr>
            <p:cNvPr id="3080" name="Picture 10">
              <a:extLst>
                <a:ext uri="{FF2B5EF4-FFF2-40B4-BE49-F238E27FC236}">
                  <a16:creationId xmlns:a16="http://schemas.microsoft.com/office/drawing/2014/main" id="{728C7CCD-FECF-47EC-A49F-DFAD0422E7E7}"/>
                </a:ext>
              </a:extLst>
            </p:cNvPr>
            <p:cNvPicPr>
              <a:picLocks noChangeAspect="1"/>
            </p:cNvPicPr>
            <p:nvPr/>
          </p:nvPicPr>
          <p:blipFill>
            <a:blip r:embed="rId6">
              <a:extLst>
                <a:ext uri="{28A0092B-C50C-407E-A947-70E740481C1C}">
                  <a14:useLocalDpi xmlns:a14="http://schemas.microsoft.com/office/drawing/2010/main" val="0"/>
                </a:ext>
              </a:extLst>
            </a:blip>
            <a:srcRect l="1466" t="22350" r="1427" b="32520"/>
            <a:stretch>
              <a:fillRect/>
            </a:stretch>
          </p:blipFill>
          <p:spPr bwMode="auto">
            <a:xfrm>
              <a:off x="89864" y="1"/>
              <a:ext cx="2532914" cy="1626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8B9B1C26-FD8F-4D15-9BFF-7E50BAB27B4F}"/>
                </a:ext>
              </a:extLst>
            </p:cNvPr>
            <p:cNvSpPr/>
            <p:nvPr/>
          </p:nvSpPr>
          <p:spPr>
            <a:xfrm>
              <a:off x="89864" y="1295207"/>
              <a:ext cx="825260" cy="368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 name="Rectangle 12">
              <a:extLst>
                <a:ext uri="{FF2B5EF4-FFF2-40B4-BE49-F238E27FC236}">
                  <a16:creationId xmlns:a16="http://schemas.microsoft.com/office/drawing/2014/main" id="{6E8CDB8C-871E-4812-9041-352124A0C985}"/>
                </a:ext>
              </a:extLst>
            </p:cNvPr>
            <p:cNvSpPr/>
            <p:nvPr/>
          </p:nvSpPr>
          <p:spPr>
            <a:xfrm>
              <a:off x="1797518" y="1296793"/>
              <a:ext cx="825260" cy="368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pic>
        <p:nvPicPr>
          <p:cNvPr id="7" name="Picture 6" descr="DSC04340 - Copy.JPG">
            <a:extLst>
              <a:ext uri="{FF2B5EF4-FFF2-40B4-BE49-F238E27FC236}">
                <a16:creationId xmlns:a16="http://schemas.microsoft.com/office/drawing/2014/main" id="{6A347140-88CE-499D-90E3-347C64ADD28A}"/>
              </a:ext>
            </a:extLst>
          </p:cNvPr>
          <p:cNvPicPr>
            <a:picLocks noChangeAspect="1" noChangeArrowheads="1"/>
          </p:cNvPicPr>
          <p:nvPr/>
        </p:nvPicPr>
        <p:blipFill>
          <a:blip r:embed="rId7"/>
          <a:srcRect/>
          <a:stretch>
            <a:fillRect/>
          </a:stretch>
        </p:blipFill>
        <p:spPr bwMode="auto">
          <a:xfrm>
            <a:off x="0" y="1700213"/>
            <a:ext cx="12192000" cy="3768725"/>
          </a:xfrm>
          <a:prstGeom prst="rect">
            <a:avLst/>
          </a:prstGeom>
          <a:noFill/>
          <a:ln>
            <a:noFill/>
          </a:ln>
          <a:effectLst>
            <a:outerShdw blurRad="190500" algn="tl" rotWithShape="0">
              <a:srgbClr val="000000">
                <a:alpha val="7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991BE88-EDCB-4F7B-8FB6-45260AB3E280}"/>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97DBDD-1F2C-4908-AA2B-D0B508DCBDB4}"/>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4340" name="Slide Number Placeholder 3">
            <a:extLst>
              <a:ext uri="{FF2B5EF4-FFF2-40B4-BE49-F238E27FC236}">
                <a16:creationId xmlns:a16="http://schemas.microsoft.com/office/drawing/2014/main" id="{CD2E5DE1-81B4-4E77-B8C7-21A6DA9DDA84}"/>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2F0C00F5-0477-4364-B9E6-598A66DAF1E9}"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10</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348FB199-9428-48F1-B802-AD7C76F988B1}"/>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4342" name="Picture 11" descr="KLEF Logo Selected final 27-07-2017-1.jpg">
            <a:extLst>
              <a:ext uri="{FF2B5EF4-FFF2-40B4-BE49-F238E27FC236}">
                <a16:creationId xmlns:a16="http://schemas.microsoft.com/office/drawing/2014/main" id="{FA6405FD-B542-4A23-9CC2-89B65E594C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16">
            <a:extLst>
              <a:ext uri="{FF2B5EF4-FFF2-40B4-BE49-F238E27FC236}">
                <a16:creationId xmlns:a16="http://schemas.microsoft.com/office/drawing/2014/main" id="{A361CCBA-58CD-4586-8281-7440F643F681}"/>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TextBox 14">
            <a:extLst>
              <a:ext uri="{FF2B5EF4-FFF2-40B4-BE49-F238E27FC236}">
                <a16:creationId xmlns:a16="http://schemas.microsoft.com/office/drawing/2014/main" id="{E034F237-672B-449B-818A-231868E4BE0C}"/>
              </a:ext>
            </a:extLst>
          </p:cNvPr>
          <p:cNvSpPr txBox="1">
            <a:spLocks noChangeArrowheads="1"/>
          </p:cNvSpPr>
          <p:nvPr/>
        </p:nvSpPr>
        <p:spPr bwMode="auto">
          <a:xfrm>
            <a:off x="2527300" y="355600"/>
            <a:ext cx="7269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a:latin typeface="Times New Roman" panose="02020603050405020304" pitchFamily="18" charset="0"/>
                <a:cs typeface="Times New Roman" panose="02020603050405020304" pitchFamily="18" charset="0"/>
              </a:rPr>
              <a:t>Moore machine and its state diagram</a:t>
            </a:r>
          </a:p>
        </p:txBody>
      </p:sp>
      <p:pic>
        <p:nvPicPr>
          <p:cNvPr id="12" name="Graphic 8">
            <a:extLst>
              <a:ext uri="{FF2B5EF4-FFF2-40B4-BE49-F238E27FC236}">
                <a16:creationId xmlns:a16="http://schemas.microsoft.com/office/drawing/2014/main" id="{2AF2A9C7-AA9B-4897-A7CD-F77ABDD5E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875" y="1654175"/>
            <a:ext cx="88392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TextBox 38">
            <a:extLst>
              <a:ext uri="{FF2B5EF4-FFF2-40B4-BE49-F238E27FC236}">
                <a16:creationId xmlns:a16="http://schemas.microsoft.com/office/drawing/2014/main" id="{B4D751E9-6BD9-4377-8C7B-231E3A927E6C}"/>
              </a:ext>
            </a:extLst>
          </p:cNvPr>
          <p:cNvSpPr txBox="1">
            <a:spLocks noChangeArrowheads="1"/>
          </p:cNvSpPr>
          <p:nvPr/>
        </p:nvSpPr>
        <p:spPr bwMode="auto">
          <a:xfrm>
            <a:off x="1122363" y="1125538"/>
            <a:ext cx="10079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latin typeface="Times New Roman" panose="02020603050405020304" pitchFamily="18" charset="0"/>
                <a:cs typeface="Times New Roman" panose="02020603050405020304" pitchFamily="18" charset="0"/>
              </a:rPr>
              <a:t>In Moore finite state machines, the output depends only on  present state.</a:t>
            </a:r>
            <a:endParaRPr lang="en-IN" altLang="en-US" sz="2400">
              <a:latin typeface="Times New Roman" panose="02020603050405020304" pitchFamily="18" charset="0"/>
              <a:cs typeface="Times New Roman" panose="02020603050405020304" pitchFamily="18" charset="0"/>
            </a:endParaRPr>
          </a:p>
        </p:txBody>
      </p:sp>
      <p:pic>
        <p:nvPicPr>
          <p:cNvPr id="14347" name="Picture 4">
            <a:extLst>
              <a:ext uri="{FF2B5EF4-FFF2-40B4-BE49-F238E27FC236}">
                <a16:creationId xmlns:a16="http://schemas.microsoft.com/office/drawing/2014/main" id="{9E96B742-EE24-4F7D-8E39-8A9554C7F7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0" y="3117850"/>
            <a:ext cx="5060950"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6">
            <a:extLst>
              <a:ext uri="{FF2B5EF4-FFF2-40B4-BE49-F238E27FC236}">
                <a16:creationId xmlns:a16="http://schemas.microsoft.com/office/drawing/2014/main" id="{321CD7D7-B182-4027-8402-62E5ECC6A9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9775" y="3059113"/>
            <a:ext cx="3535363" cy="284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991BE88-EDCB-4F7B-8FB6-45260AB3E280}"/>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97DBDD-1F2C-4908-AA2B-D0B508DCBDB4}"/>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4340" name="Slide Number Placeholder 3">
            <a:extLst>
              <a:ext uri="{FF2B5EF4-FFF2-40B4-BE49-F238E27FC236}">
                <a16:creationId xmlns:a16="http://schemas.microsoft.com/office/drawing/2014/main" id="{CD2E5DE1-81B4-4E77-B8C7-21A6DA9DDA84}"/>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2F0C00F5-0477-4364-B9E6-598A66DAF1E9}"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11</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348FB199-9428-48F1-B802-AD7C76F988B1}"/>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4342" name="Picture 11" descr="KLEF Logo Selected final 27-07-2017-1.jpg">
            <a:extLst>
              <a:ext uri="{FF2B5EF4-FFF2-40B4-BE49-F238E27FC236}">
                <a16:creationId xmlns:a16="http://schemas.microsoft.com/office/drawing/2014/main" id="{FA6405FD-B542-4A23-9CC2-89B65E594C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16">
            <a:extLst>
              <a:ext uri="{FF2B5EF4-FFF2-40B4-BE49-F238E27FC236}">
                <a16:creationId xmlns:a16="http://schemas.microsoft.com/office/drawing/2014/main" id="{A361CCBA-58CD-4586-8281-7440F643F681}"/>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TextBox 14">
            <a:extLst>
              <a:ext uri="{FF2B5EF4-FFF2-40B4-BE49-F238E27FC236}">
                <a16:creationId xmlns:a16="http://schemas.microsoft.com/office/drawing/2014/main" id="{E034F237-672B-449B-818A-231868E4BE0C}"/>
              </a:ext>
            </a:extLst>
          </p:cNvPr>
          <p:cNvSpPr txBox="1">
            <a:spLocks noChangeArrowheads="1"/>
          </p:cNvSpPr>
          <p:nvPr/>
        </p:nvSpPr>
        <p:spPr bwMode="auto">
          <a:xfrm>
            <a:off x="4385918" y="428624"/>
            <a:ext cx="7269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dirty="0">
                <a:latin typeface="Times New Roman" panose="02020603050405020304" pitchFamily="18" charset="0"/>
                <a:cs typeface="Times New Roman" panose="02020603050405020304" pitchFamily="18" charset="0"/>
              </a:rPr>
              <a:t>Moore machine</a:t>
            </a:r>
          </a:p>
        </p:txBody>
      </p:sp>
      <p:sp>
        <p:nvSpPr>
          <p:cNvPr id="13" name="TextBox 12">
            <a:extLst>
              <a:ext uri="{FF2B5EF4-FFF2-40B4-BE49-F238E27FC236}">
                <a16:creationId xmlns:a16="http://schemas.microsoft.com/office/drawing/2014/main" id="{A5A8BEDD-471A-4EF5-B0D8-B12F3087D41C}"/>
              </a:ext>
            </a:extLst>
          </p:cNvPr>
          <p:cNvSpPr txBox="1"/>
          <p:nvPr/>
        </p:nvSpPr>
        <p:spPr>
          <a:xfrm>
            <a:off x="761550" y="1230298"/>
            <a:ext cx="8650807" cy="369332"/>
          </a:xfrm>
          <a:prstGeom prst="rect">
            <a:avLst/>
          </a:prstGeom>
          <a:noFill/>
        </p:spPr>
        <p:txBody>
          <a:bodyPr wrap="square">
            <a:spAutoFit/>
          </a:bodyPr>
          <a:lstStyle/>
          <a:p>
            <a:r>
              <a:rPr lang="en-US" altLang="en-US" b="1" dirty="0">
                <a:latin typeface="Times New Roman" panose="02020603050405020304" pitchFamily="18" charset="0"/>
                <a:cs typeface="Times New Roman" panose="02020603050405020304" pitchFamily="18" charset="0"/>
              </a:rPr>
              <a:t>E</a:t>
            </a:r>
            <a:r>
              <a:rPr lang="en-US" altLang="en-US" sz="1800" b="1" dirty="0">
                <a:latin typeface="Times New Roman" panose="02020603050405020304" pitchFamily="18" charset="0"/>
                <a:cs typeface="Times New Roman" panose="02020603050405020304" pitchFamily="18" charset="0"/>
              </a:rPr>
              <a:t>xample for 111 Sequence detection circuit implementation</a:t>
            </a:r>
            <a:endParaRPr lang="en-IN" dirty="0"/>
          </a:p>
        </p:txBody>
      </p:sp>
      <p:pic>
        <p:nvPicPr>
          <p:cNvPr id="2" name="Picture 1">
            <a:extLst>
              <a:ext uri="{FF2B5EF4-FFF2-40B4-BE49-F238E27FC236}">
                <a16:creationId xmlns:a16="http://schemas.microsoft.com/office/drawing/2014/main" id="{041435D5-D939-4E97-A1E7-8E314A9B6531}"/>
              </a:ext>
            </a:extLst>
          </p:cNvPr>
          <p:cNvPicPr>
            <a:picLocks noChangeAspect="1"/>
          </p:cNvPicPr>
          <p:nvPr/>
        </p:nvPicPr>
        <p:blipFill>
          <a:blip r:embed="rId4"/>
          <a:stretch>
            <a:fillRect/>
          </a:stretch>
        </p:blipFill>
        <p:spPr>
          <a:xfrm>
            <a:off x="3429000" y="1580656"/>
            <a:ext cx="6157912" cy="4267693"/>
          </a:xfrm>
          <a:prstGeom prst="rect">
            <a:avLst/>
          </a:prstGeom>
        </p:spPr>
      </p:pic>
    </p:spTree>
    <p:extLst>
      <p:ext uri="{BB962C8B-B14F-4D97-AF65-F5344CB8AC3E}">
        <p14:creationId xmlns:p14="http://schemas.microsoft.com/office/powerpoint/2010/main" val="2988120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7B90BE05-BDD5-4F1B-9B42-09D70934A5B7}"/>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186B6A7-F1BE-407D-8E72-F68E1AAE0DF6}"/>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5364" name="Slide Number Placeholder 3">
            <a:extLst>
              <a:ext uri="{FF2B5EF4-FFF2-40B4-BE49-F238E27FC236}">
                <a16:creationId xmlns:a16="http://schemas.microsoft.com/office/drawing/2014/main" id="{1DD238F6-1E9F-4D2D-BFCD-A0E9AF66EE7D}"/>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E3504207-1A7E-43D1-8446-4580C7000756}"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12</a:t>
            </a:fld>
            <a:endParaRPr lang="en-US" altLang="en-US" sz="1400" dirty="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9399C3B5-AEB1-4756-8DD8-42D319864C35}"/>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5366" name="Picture 11" descr="KLEF Logo Selected final 27-07-2017-1.jpg">
            <a:extLst>
              <a:ext uri="{FF2B5EF4-FFF2-40B4-BE49-F238E27FC236}">
                <a16:creationId xmlns:a16="http://schemas.microsoft.com/office/drawing/2014/main" id="{4B941160-6A9C-4001-B350-8423912787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16">
            <a:extLst>
              <a:ext uri="{FF2B5EF4-FFF2-40B4-BE49-F238E27FC236}">
                <a16:creationId xmlns:a16="http://schemas.microsoft.com/office/drawing/2014/main" id="{F0F74C0C-4C37-416E-B6CD-B0D24B0113C4}"/>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5E59CA68-CC37-4B6A-A5D7-62B5DED0A6E2}"/>
              </a:ext>
            </a:extLst>
          </p:cNvPr>
          <p:cNvCxnSpPr/>
          <p:nvPr/>
        </p:nvCxnSpPr>
        <p:spPr>
          <a:xfrm>
            <a:off x="2992438" y="1125538"/>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369" name="TextBox 9">
            <a:extLst>
              <a:ext uri="{FF2B5EF4-FFF2-40B4-BE49-F238E27FC236}">
                <a16:creationId xmlns:a16="http://schemas.microsoft.com/office/drawing/2014/main" id="{F60FD788-ED56-4634-859E-7D18FD2DD4C6}"/>
              </a:ext>
            </a:extLst>
          </p:cNvPr>
          <p:cNvSpPr txBox="1">
            <a:spLocks noChangeArrowheads="1"/>
          </p:cNvSpPr>
          <p:nvPr/>
        </p:nvSpPr>
        <p:spPr bwMode="auto">
          <a:xfrm>
            <a:off x="3233739" y="428625"/>
            <a:ext cx="62283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dirty="0">
                <a:latin typeface="Times New Roman" panose="02020603050405020304" pitchFamily="18" charset="0"/>
                <a:cs typeface="Times New Roman" panose="02020603050405020304" pitchFamily="18" charset="0"/>
              </a:rPr>
              <a:t>Architecture of Micro computer</a:t>
            </a:r>
            <a:endParaRPr lang="en-US" altLang="en-US" sz="3200" dirty="0">
              <a:latin typeface="Times New Roman" panose="02020603050405020304" pitchFamily="18" charset="0"/>
              <a:cs typeface="Times New Roman" panose="02020603050405020304" pitchFamily="18" charset="0"/>
            </a:endParaRPr>
          </a:p>
        </p:txBody>
      </p:sp>
      <p:sp>
        <p:nvSpPr>
          <p:cNvPr id="12" name="Rectangle 6">
            <a:extLst>
              <a:ext uri="{FF2B5EF4-FFF2-40B4-BE49-F238E27FC236}">
                <a16:creationId xmlns:a16="http://schemas.microsoft.com/office/drawing/2014/main" id="{F0D413E2-D2C7-4F72-9E8B-A3F21164E2D0}"/>
              </a:ext>
            </a:extLst>
          </p:cNvPr>
          <p:cNvSpPr txBox="1">
            <a:spLocks noRot="1" noChangeArrowheads="1"/>
          </p:cNvSpPr>
          <p:nvPr/>
        </p:nvSpPr>
        <p:spPr>
          <a:xfrm>
            <a:off x="388938" y="1192213"/>
            <a:ext cx="11161712" cy="4430712"/>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5F0EE72-BAE2-45A9-A357-717921FC4B66}"/>
              </a:ext>
            </a:extLst>
          </p:cNvPr>
          <p:cNvSpPr txBox="1"/>
          <p:nvPr/>
        </p:nvSpPr>
        <p:spPr>
          <a:xfrm>
            <a:off x="767040" y="1536174"/>
            <a:ext cx="11161712" cy="3785652"/>
          </a:xfrm>
          <a:prstGeom prst="rect">
            <a:avLst/>
          </a:prstGeom>
          <a:noFill/>
        </p:spPr>
        <p:txBody>
          <a:bodyPr wrap="square">
            <a:spAutoFit/>
          </a:bodyPr>
          <a:lstStyle/>
          <a:p>
            <a:pPr marL="342900" indent="-342900" algn="just">
              <a:lnSpc>
                <a:spcPct val="150000"/>
              </a:lnSpc>
              <a:buFont typeface="Wingdings" panose="05000000000000000000" pitchFamily="2" charset="2"/>
              <a:buChar char="ü"/>
            </a:pPr>
            <a:r>
              <a:rPr lang="en-US" sz="2400" b="0" i="0" dirty="0">
                <a:solidFill>
                  <a:srgbClr val="3A3A3A"/>
                </a:solidFill>
                <a:effectLst/>
                <a:latin typeface="Times New Roman" panose="02020603050405020304" pitchFamily="18" charset="0"/>
                <a:cs typeface="Times New Roman" panose="02020603050405020304" pitchFamily="18" charset="0"/>
              </a:rPr>
              <a:t>Architecture of a micro computer or a micro controller refers to the arrangement of the CPU with respect to the RAM and ROM.</a:t>
            </a:r>
          </a:p>
          <a:p>
            <a:pPr marL="342900" indent="-342900" algn="just">
              <a:lnSpc>
                <a:spcPct val="150000"/>
              </a:lnSpc>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There are two types of digital computer architectures that describe the functionality and implementation of computer systems.</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 .</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                       1. </a:t>
            </a:r>
            <a:r>
              <a:rPr lang="en-IN" sz="2400" b="0" i="0" dirty="0">
                <a:solidFill>
                  <a:srgbClr val="1D1D1D"/>
                </a:solidFill>
                <a:effectLst/>
                <a:latin typeface="Times New Roman" panose="02020603050405020304" pitchFamily="18" charset="0"/>
                <a:cs typeface="Times New Roman" panose="02020603050405020304" pitchFamily="18" charset="0"/>
              </a:rPr>
              <a:t>Von Neumann architecture </a:t>
            </a:r>
          </a:p>
          <a:p>
            <a:pPr algn="just"/>
            <a:endParaRPr lang="en-IN" sz="2400" b="0" i="0" dirty="0">
              <a:solidFill>
                <a:srgbClr val="1D1D1D"/>
              </a:solidFill>
              <a:effectLst/>
              <a:latin typeface="Times New Roman" panose="02020603050405020304" pitchFamily="18" charset="0"/>
              <a:cs typeface="Times New Roman" panose="02020603050405020304" pitchFamily="18" charset="0"/>
            </a:endParaRPr>
          </a:p>
          <a:p>
            <a:pPr algn="just"/>
            <a:r>
              <a:rPr lang="en-IN" sz="2400" dirty="0">
                <a:solidFill>
                  <a:srgbClr val="1D1D1D"/>
                </a:solidFill>
                <a:latin typeface="Times New Roman" panose="02020603050405020304" pitchFamily="18" charset="0"/>
                <a:cs typeface="Times New Roman" panose="02020603050405020304" pitchFamily="18" charset="0"/>
              </a:rPr>
              <a:t>                       2. </a:t>
            </a:r>
            <a:r>
              <a:rPr lang="en-IN" sz="2400" b="0" i="0" dirty="0">
                <a:solidFill>
                  <a:srgbClr val="1D1D1D"/>
                </a:solidFill>
                <a:effectLst/>
                <a:latin typeface="Times New Roman" panose="02020603050405020304" pitchFamily="18" charset="0"/>
                <a:cs typeface="Times New Roman" panose="02020603050405020304" pitchFamily="18" charset="0"/>
              </a:rPr>
              <a:t>Harvard architecture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5674BE5-EF7E-4B3B-BE73-32BD5F2D6B21}"/>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0A249B-45BB-470E-892E-961DCE9BE146}"/>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6388" name="Slide Number Placeholder 3">
            <a:extLst>
              <a:ext uri="{FF2B5EF4-FFF2-40B4-BE49-F238E27FC236}">
                <a16:creationId xmlns:a16="http://schemas.microsoft.com/office/drawing/2014/main" id="{8F248CC8-F3E3-4179-BC7B-18334650ED20}"/>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D13D4D87-4FC7-40F3-B12D-C20D10EFF93F}"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13</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17AAE37C-B7A9-48A3-ABBA-C6F0E7D7EF79}"/>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6390" name="Picture 11" descr="KLEF Logo Selected final 27-07-2017-1.jpg">
            <a:extLst>
              <a:ext uri="{FF2B5EF4-FFF2-40B4-BE49-F238E27FC236}">
                <a16:creationId xmlns:a16="http://schemas.microsoft.com/office/drawing/2014/main" id="{A68DB068-5B61-4D51-BB2F-9FF98F0976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6">
            <a:extLst>
              <a:ext uri="{FF2B5EF4-FFF2-40B4-BE49-F238E27FC236}">
                <a16:creationId xmlns:a16="http://schemas.microsoft.com/office/drawing/2014/main" id="{A972B0E0-097E-4914-BAEE-75A6C54F6EAD}"/>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10F0E9E8-9DC2-4BDF-9263-F2515529AED6}"/>
              </a:ext>
            </a:extLst>
          </p:cNvPr>
          <p:cNvCxnSpPr/>
          <p:nvPr/>
        </p:nvCxnSpPr>
        <p:spPr>
          <a:xfrm>
            <a:off x="2992438" y="1125538"/>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393" name="TextBox 9">
            <a:extLst>
              <a:ext uri="{FF2B5EF4-FFF2-40B4-BE49-F238E27FC236}">
                <a16:creationId xmlns:a16="http://schemas.microsoft.com/office/drawing/2014/main" id="{8743C33E-681E-4B8F-9E9F-AAEFEB888D4E}"/>
              </a:ext>
            </a:extLst>
          </p:cNvPr>
          <p:cNvSpPr txBox="1">
            <a:spLocks noChangeArrowheads="1"/>
          </p:cNvSpPr>
          <p:nvPr/>
        </p:nvSpPr>
        <p:spPr bwMode="auto">
          <a:xfrm>
            <a:off x="1125089" y="367725"/>
            <a:ext cx="122690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dirty="0">
                <a:latin typeface="Times New Roman" panose="02020603050405020304" pitchFamily="18" charset="0"/>
                <a:cs typeface="Times New Roman" panose="02020603050405020304" pitchFamily="18" charset="0"/>
              </a:rPr>
              <a:t>Von Neumann Architecture Vs Harvard architecture</a:t>
            </a:r>
            <a:endParaRPr lang="en-US" altLang="en-US" sz="32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FAE00EE-D295-4E43-8DB5-74DD28384947}"/>
              </a:ext>
            </a:extLst>
          </p:cNvPr>
          <p:cNvGraphicFramePr>
            <a:graphicFrameLocks noGrp="1"/>
          </p:cNvGraphicFramePr>
          <p:nvPr>
            <p:extLst>
              <p:ext uri="{D42A27DB-BD31-4B8C-83A1-F6EECF244321}">
                <p14:modId xmlns:p14="http://schemas.microsoft.com/office/powerpoint/2010/main" val="1708703774"/>
              </p:ext>
            </p:extLst>
          </p:nvPr>
        </p:nvGraphicFramePr>
        <p:xfrm>
          <a:off x="188843" y="1238250"/>
          <a:ext cx="11850757" cy="4851400"/>
        </p:xfrm>
        <a:graphic>
          <a:graphicData uri="http://schemas.openxmlformats.org/drawingml/2006/table">
            <a:tbl>
              <a:tblPr firstRow="1" bandRow="1">
                <a:tableStyleId>{5C22544A-7EE6-4342-B048-85BDC9FD1C3A}</a:tableStyleId>
              </a:tblPr>
              <a:tblGrid>
                <a:gridCol w="2364696">
                  <a:extLst>
                    <a:ext uri="{9D8B030D-6E8A-4147-A177-3AD203B41FA5}">
                      <a16:colId xmlns:a16="http://schemas.microsoft.com/office/drawing/2014/main" val="487727133"/>
                    </a:ext>
                  </a:extLst>
                </a:gridCol>
                <a:gridCol w="4720711">
                  <a:extLst>
                    <a:ext uri="{9D8B030D-6E8A-4147-A177-3AD203B41FA5}">
                      <a16:colId xmlns:a16="http://schemas.microsoft.com/office/drawing/2014/main" val="2570490830"/>
                    </a:ext>
                  </a:extLst>
                </a:gridCol>
                <a:gridCol w="4765350">
                  <a:extLst>
                    <a:ext uri="{9D8B030D-6E8A-4147-A177-3AD203B41FA5}">
                      <a16:colId xmlns:a16="http://schemas.microsoft.com/office/drawing/2014/main" val="3521302479"/>
                    </a:ext>
                  </a:extLst>
                </a:gridCol>
              </a:tblGrid>
              <a:tr h="849533">
                <a:tc>
                  <a:txBody>
                    <a:bodyPr/>
                    <a:lstStyle/>
                    <a:p>
                      <a:pPr algn="ctr"/>
                      <a:r>
                        <a:rPr lang="en-IN" sz="2000" b="1" i="0" kern="1200" dirty="0">
                          <a:solidFill>
                            <a:schemeClr val="lt1"/>
                          </a:solidFill>
                          <a:effectLst/>
                          <a:latin typeface="Times New Roman" panose="02020603050405020304" pitchFamily="18" charset="0"/>
                          <a:ea typeface="+mn-ea"/>
                          <a:cs typeface="Times New Roman" panose="02020603050405020304" pitchFamily="18" charset="0"/>
                        </a:rPr>
                        <a:t>Point of Comparison</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IN" sz="2000" b="1" i="0" kern="1200" dirty="0">
                          <a:solidFill>
                            <a:schemeClr val="lt1"/>
                          </a:solidFill>
                          <a:effectLst/>
                          <a:latin typeface="Times New Roman" panose="02020603050405020304" pitchFamily="18" charset="0"/>
                          <a:ea typeface="+mn-ea"/>
                          <a:cs typeface="Times New Roman" panose="02020603050405020304" pitchFamily="18" charset="0"/>
                        </a:rPr>
                        <a:t>Harvard Architecture</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IN" sz="2000" b="1" i="0" kern="1200" dirty="0">
                          <a:solidFill>
                            <a:schemeClr val="lt1"/>
                          </a:solidFill>
                          <a:effectLst/>
                          <a:latin typeface="Times New Roman" panose="02020603050405020304" pitchFamily="18" charset="0"/>
                          <a:ea typeface="+mn-ea"/>
                          <a:cs typeface="Times New Roman" panose="02020603050405020304" pitchFamily="18" charset="0"/>
                        </a:rPr>
                        <a:t>Von Neumann Architecture</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19863075"/>
                  </a:ext>
                </a:extLst>
              </a:tr>
              <a:tr h="1617073">
                <a:tc>
                  <a:txBody>
                    <a:bodyPr/>
                    <a:lstStyle/>
                    <a:p>
                      <a:endParaRPr lang="en-IN" dirty="0"/>
                    </a:p>
                  </a:txBody>
                  <a:tcPr/>
                </a:tc>
                <a:tc>
                  <a:txBody>
                    <a:bodyPr/>
                    <a:lstStyle/>
                    <a:p>
                      <a:pPr algn="just"/>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In Harvard architecture, the CPU is connected with both the data memory (RAM) and program memory (ROM), separately.</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In Von-Neumann architecture, there is no separate data and program memory. Instead, a single memory connection is given to the CPU.</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8383925"/>
                  </a:ext>
                </a:extLst>
              </a:tr>
              <a:tr h="2384794">
                <a:tc>
                  <a:txBody>
                    <a:bodyPr/>
                    <a:lstStyle/>
                    <a:p>
                      <a:pPr algn="ct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Arrangement</a:t>
                      </a:r>
                      <a:endParaRPr lang="en-IN" sz="2000" dirty="0">
                        <a:latin typeface="Times New Roman" panose="02020603050405020304" pitchFamily="18" charset="0"/>
                        <a:cs typeface="Times New Roman" panose="02020603050405020304" pitchFamily="18" charset="0"/>
                      </a:endParaRPr>
                    </a:p>
                  </a:txBody>
                  <a:tcPr anchor="ct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967906602"/>
                  </a:ext>
                </a:extLst>
              </a:tr>
            </a:tbl>
          </a:graphicData>
        </a:graphic>
      </p:graphicFrame>
      <p:pic>
        <p:nvPicPr>
          <p:cNvPr id="6" name="Picture 5">
            <a:extLst>
              <a:ext uri="{FF2B5EF4-FFF2-40B4-BE49-F238E27FC236}">
                <a16:creationId xmlns:a16="http://schemas.microsoft.com/office/drawing/2014/main" id="{B79D1D31-99C4-4296-A908-24356699171E}"/>
              </a:ext>
            </a:extLst>
          </p:cNvPr>
          <p:cNvPicPr>
            <a:picLocks noChangeAspect="1"/>
          </p:cNvPicPr>
          <p:nvPr/>
        </p:nvPicPr>
        <p:blipFill>
          <a:blip r:embed="rId4"/>
          <a:stretch>
            <a:fillRect/>
          </a:stretch>
        </p:blipFill>
        <p:spPr>
          <a:xfrm>
            <a:off x="7833824" y="3695115"/>
            <a:ext cx="3150705" cy="2394535"/>
          </a:xfrm>
          <a:prstGeom prst="rect">
            <a:avLst/>
          </a:prstGeom>
        </p:spPr>
      </p:pic>
      <p:pic>
        <p:nvPicPr>
          <p:cNvPr id="13" name="Picture 12">
            <a:extLst>
              <a:ext uri="{FF2B5EF4-FFF2-40B4-BE49-F238E27FC236}">
                <a16:creationId xmlns:a16="http://schemas.microsoft.com/office/drawing/2014/main" id="{C0DDD031-A74E-432A-9A7F-467E1B9B0C3C}"/>
              </a:ext>
            </a:extLst>
          </p:cNvPr>
          <p:cNvPicPr>
            <a:picLocks noChangeAspect="1"/>
          </p:cNvPicPr>
          <p:nvPr/>
        </p:nvPicPr>
        <p:blipFill>
          <a:blip r:embed="rId5"/>
          <a:stretch>
            <a:fillRect/>
          </a:stretch>
        </p:blipFill>
        <p:spPr>
          <a:xfrm>
            <a:off x="3238228" y="3663950"/>
            <a:ext cx="3041373" cy="23945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5674BE5-EF7E-4B3B-BE73-32BD5F2D6B21}"/>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0A249B-45BB-470E-892E-961DCE9BE146}"/>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6388" name="Slide Number Placeholder 3">
            <a:extLst>
              <a:ext uri="{FF2B5EF4-FFF2-40B4-BE49-F238E27FC236}">
                <a16:creationId xmlns:a16="http://schemas.microsoft.com/office/drawing/2014/main" id="{8F248CC8-F3E3-4179-BC7B-18334650ED20}"/>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D13D4D87-4FC7-40F3-B12D-C20D10EFF93F}"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14</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17AAE37C-B7A9-48A3-ABBA-C6F0E7D7EF79}"/>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6390" name="Picture 11" descr="KLEF Logo Selected final 27-07-2017-1.jpg">
            <a:extLst>
              <a:ext uri="{FF2B5EF4-FFF2-40B4-BE49-F238E27FC236}">
                <a16:creationId xmlns:a16="http://schemas.microsoft.com/office/drawing/2014/main" id="{A68DB068-5B61-4D51-BB2F-9FF98F0976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6">
            <a:extLst>
              <a:ext uri="{FF2B5EF4-FFF2-40B4-BE49-F238E27FC236}">
                <a16:creationId xmlns:a16="http://schemas.microsoft.com/office/drawing/2014/main" id="{A972B0E0-097E-4914-BAEE-75A6C54F6EAD}"/>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10F0E9E8-9DC2-4BDF-9263-F2515529AED6}"/>
              </a:ext>
            </a:extLst>
          </p:cNvPr>
          <p:cNvCxnSpPr/>
          <p:nvPr/>
        </p:nvCxnSpPr>
        <p:spPr>
          <a:xfrm>
            <a:off x="2992438" y="1125538"/>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393" name="TextBox 9">
            <a:extLst>
              <a:ext uri="{FF2B5EF4-FFF2-40B4-BE49-F238E27FC236}">
                <a16:creationId xmlns:a16="http://schemas.microsoft.com/office/drawing/2014/main" id="{8743C33E-681E-4B8F-9E9F-AAEFEB888D4E}"/>
              </a:ext>
            </a:extLst>
          </p:cNvPr>
          <p:cNvSpPr txBox="1">
            <a:spLocks noChangeArrowheads="1"/>
          </p:cNvSpPr>
          <p:nvPr/>
        </p:nvSpPr>
        <p:spPr bwMode="auto">
          <a:xfrm>
            <a:off x="1125089" y="367725"/>
            <a:ext cx="122690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dirty="0">
                <a:latin typeface="Times New Roman" panose="02020603050405020304" pitchFamily="18" charset="0"/>
                <a:cs typeface="Times New Roman" panose="02020603050405020304" pitchFamily="18" charset="0"/>
              </a:rPr>
              <a:t>Von Neumann Architecture Vs Harvard architecture</a:t>
            </a:r>
            <a:endParaRPr lang="en-US" altLang="en-US" sz="32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FAE00EE-D295-4E43-8DB5-74DD28384947}"/>
              </a:ext>
            </a:extLst>
          </p:cNvPr>
          <p:cNvGraphicFramePr>
            <a:graphicFrameLocks noGrp="1"/>
          </p:cNvGraphicFramePr>
          <p:nvPr>
            <p:extLst>
              <p:ext uri="{D42A27DB-BD31-4B8C-83A1-F6EECF244321}">
                <p14:modId xmlns:p14="http://schemas.microsoft.com/office/powerpoint/2010/main" val="3481176181"/>
              </p:ext>
            </p:extLst>
          </p:nvPr>
        </p:nvGraphicFramePr>
        <p:xfrm>
          <a:off x="188844" y="1238249"/>
          <a:ext cx="11570766" cy="4749798"/>
        </p:xfrm>
        <a:graphic>
          <a:graphicData uri="http://schemas.openxmlformats.org/drawingml/2006/table">
            <a:tbl>
              <a:tblPr firstRow="1" bandRow="1">
                <a:tableStyleId>{5C22544A-7EE6-4342-B048-85BDC9FD1C3A}</a:tableStyleId>
              </a:tblPr>
              <a:tblGrid>
                <a:gridCol w="2308827">
                  <a:extLst>
                    <a:ext uri="{9D8B030D-6E8A-4147-A177-3AD203B41FA5}">
                      <a16:colId xmlns:a16="http://schemas.microsoft.com/office/drawing/2014/main" val="487727133"/>
                    </a:ext>
                  </a:extLst>
                </a:gridCol>
                <a:gridCol w="4609177">
                  <a:extLst>
                    <a:ext uri="{9D8B030D-6E8A-4147-A177-3AD203B41FA5}">
                      <a16:colId xmlns:a16="http://schemas.microsoft.com/office/drawing/2014/main" val="2570490830"/>
                    </a:ext>
                  </a:extLst>
                </a:gridCol>
                <a:gridCol w="4652762">
                  <a:extLst>
                    <a:ext uri="{9D8B030D-6E8A-4147-A177-3AD203B41FA5}">
                      <a16:colId xmlns:a16="http://schemas.microsoft.com/office/drawing/2014/main" val="3521302479"/>
                    </a:ext>
                  </a:extLst>
                </a:gridCol>
              </a:tblGrid>
              <a:tr h="712406">
                <a:tc>
                  <a:txBody>
                    <a:bodyPr/>
                    <a:lstStyle/>
                    <a:p>
                      <a:pPr algn="ctr"/>
                      <a:r>
                        <a:rPr lang="en-IN" sz="2000" b="1" i="0" kern="1200" dirty="0">
                          <a:solidFill>
                            <a:schemeClr val="lt1"/>
                          </a:solidFill>
                          <a:effectLst/>
                          <a:latin typeface="Times New Roman" panose="02020603050405020304" pitchFamily="18" charset="0"/>
                          <a:ea typeface="+mn-ea"/>
                          <a:cs typeface="Times New Roman" panose="02020603050405020304" pitchFamily="18" charset="0"/>
                        </a:rPr>
                        <a:t>Point of Comparison</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IN" sz="2000" b="1" i="0" kern="1200" dirty="0">
                          <a:solidFill>
                            <a:schemeClr val="lt1"/>
                          </a:solidFill>
                          <a:effectLst/>
                          <a:latin typeface="Times New Roman" panose="02020603050405020304" pitchFamily="18" charset="0"/>
                          <a:ea typeface="+mn-ea"/>
                          <a:cs typeface="Times New Roman" panose="02020603050405020304" pitchFamily="18" charset="0"/>
                        </a:rPr>
                        <a:t>Harvard Architecture</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IN" sz="2000" b="1" i="0" kern="1200" dirty="0">
                          <a:solidFill>
                            <a:schemeClr val="lt1"/>
                          </a:solidFill>
                          <a:effectLst/>
                          <a:latin typeface="Times New Roman" panose="02020603050405020304" pitchFamily="18" charset="0"/>
                          <a:ea typeface="+mn-ea"/>
                          <a:cs typeface="Times New Roman" panose="02020603050405020304" pitchFamily="18" charset="0"/>
                        </a:rPr>
                        <a:t>Von Neumann Architecture</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19863075"/>
                  </a:ext>
                </a:extLst>
              </a:tr>
              <a:tr h="1022148">
                <a:tc>
                  <a:txBody>
                    <a:bodyPr/>
                    <a:lstStyle/>
                    <a:p>
                      <a:pPr algn="ct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Hardware requirements</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It requires more hardware since it will be requiring separate data and address bus for each memory.</a:t>
                      </a:r>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It requires less hardware since only a common memory needs to be reached.</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8383925"/>
                  </a:ext>
                </a:extLst>
              </a:tr>
              <a:tr h="402664">
                <a:tc>
                  <a:txBody>
                    <a:bodyPr/>
                    <a:lstStyle/>
                    <a:p>
                      <a:pPr algn="ct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Space requirements</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l"/>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It requires more space.</a:t>
                      </a:r>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It requires less space.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7906602"/>
                  </a:ext>
                </a:extLst>
              </a:tr>
              <a:tr h="1306290">
                <a:tc>
                  <a:txBody>
                    <a:bodyPr/>
                    <a:lstStyle/>
                    <a:p>
                      <a:pPr algn="ct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Speed of execution</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Speed of execution is faster because  the processor fetches data and instructions simultaneously .</a:t>
                      </a:r>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Speed of execution is slower since it cannot fetch the data and instructions at the same time.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42809811"/>
                  </a:ext>
                </a:extLst>
              </a:tr>
              <a:tr h="1306290">
                <a:tc>
                  <a:txBody>
                    <a:bodyPr/>
                    <a:lstStyle/>
                    <a:p>
                      <a:pPr algn="ctr"/>
                      <a:r>
                        <a:rPr lang="en-IN" sz="2000" dirty="0">
                          <a:effectLst/>
                          <a:latin typeface="Times New Roman" panose="02020603050405020304" pitchFamily="18" charset="0"/>
                          <a:cs typeface="Times New Roman" panose="02020603050405020304" pitchFamily="18" charset="0"/>
                        </a:rPr>
                        <a:t>Controlling</a:t>
                      </a:r>
                    </a:p>
                  </a:txBody>
                  <a:tcPr marL="50800" marR="50800" marT="50800" marB="50800" anchor="ctr"/>
                </a:tc>
                <a:tc>
                  <a:txBody>
                    <a:bodyPr/>
                    <a:lstStyle/>
                    <a:p>
                      <a:pPr algn="l"/>
                      <a:r>
                        <a:rPr lang="en-US" sz="2000">
                          <a:effectLst/>
                          <a:latin typeface="Times New Roman" panose="02020603050405020304" pitchFamily="18" charset="0"/>
                          <a:cs typeface="Times New Roman" panose="02020603050405020304" pitchFamily="18" charset="0"/>
                        </a:rPr>
                        <a:t>Controlling becomes complex since data and instructions are to be fetched simultaneously.</a:t>
                      </a:r>
                    </a:p>
                  </a:txBody>
                  <a:tcPr marL="50800" marR="50800" marT="50800" marB="50800" anchor="ctr"/>
                </a:tc>
                <a:tc>
                  <a:txBody>
                    <a:bodyPr/>
                    <a:lstStyle/>
                    <a:p>
                      <a:pPr algn="l"/>
                      <a:r>
                        <a:rPr lang="en-US" sz="2000" dirty="0">
                          <a:effectLst/>
                          <a:latin typeface="Times New Roman" panose="02020603050405020304" pitchFamily="18" charset="0"/>
                          <a:cs typeface="Times New Roman" panose="02020603050405020304" pitchFamily="18" charset="0"/>
                        </a:rPr>
                        <a:t>Controlling becomes simpler since either data or instructions are to be fetched at a time.</a:t>
                      </a:r>
                    </a:p>
                  </a:txBody>
                  <a:tcPr marL="50800" marR="50800" marT="50800" marB="50800" anchor="ctr"/>
                </a:tc>
                <a:extLst>
                  <a:ext uri="{0D108BD9-81ED-4DB2-BD59-A6C34878D82A}">
                    <a16:rowId xmlns:a16="http://schemas.microsoft.com/office/drawing/2014/main" val="1742159629"/>
                  </a:ext>
                </a:extLst>
              </a:tr>
            </a:tbl>
          </a:graphicData>
        </a:graphic>
      </p:graphicFrame>
    </p:spTree>
    <p:extLst>
      <p:ext uri="{BB962C8B-B14F-4D97-AF65-F5344CB8AC3E}">
        <p14:creationId xmlns:p14="http://schemas.microsoft.com/office/powerpoint/2010/main" val="3035248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5674BE5-EF7E-4B3B-BE73-32BD5F2D6B21}"/>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0A249B-45BB-470E-892E-961DCE9BE146}"/>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6388" name="Slide Number Placeholder 3">
            <a:extLst>
              <a:ext uri="{FF2B5EF4-FFF2-40B4-BE49-F238E27FC236}">
                <a16:creationId xmlns:a16="http://schemas.microsoft.com/office/drawing/2014/main" id="{8F248CC8-F3E3-4179-BC7B-18334650ED20}"/>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D13D4D87-4FC7-40F3-B12D-C20D10EFF93F}"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15</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17AAE37C-B7A9-48A3-ABBA-C6F0E7D7EF79}"/>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6390" name="Picture 11" descr="KLEF Logo Selected final 27-07-2017-1.jpg">
            <a:extLst>
              <a:ext uri="{FF2B5EF4-FFF2-40B4-BE49-F238E27FC236}">
                <a16:creationId xmlns:a16="http://schemas.microsoft.com/office/drawing/2014/main" id="{A68DB068-5B61-4D51-BB2F-9FF98F0976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6">
            <a:extLst>
              <a:ext uri="{FF2B5EF4-FFF2-40B4-BE49-F238E27FC236}">
                <a16:creationId xmlns:a16="http://schemas.microsoft.com/office/drawing/2014/main" id="{A972B0E0-097E-4914-BAEE-75A6C54F6EAD}"/>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10F0E9E8-9DC2-4BDF-9263-F2515529AED6}"/>
              </a:ext>
            </a:extLst>
          </p:cNvPr>
          <p:cNvCxnSpPr/>
          <p:nvPr/>
        </p:nvCxnSpPr>
        <p:spPr>
          <a:xfrm>
            <a:off x="2992438" y="1125538"/>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393" name="TextBox 9">
            <a:extLst>
              <a:ext uri="{FF2B5EF4-FFF2-40B4-BE49-F238E27FC236}">
                <a16:creationId xmlns:a16="http://schemas.microsoft.com/office/drawing/2014/main" id="{8743C33E-681E-4B8F-9E9F-AAEFEB888D4E}"/>
              </a:ext>
            </a:extLst>
          </p:cNvPr>
          <p:cNvSpPr txBox="1">
            <a:spLocks noChangeArrowheads="1"/>
          </p:cNvSpPr>
          <p:nvPr/>
        </p:nvSpPr>
        <p:spPr bwMode="auto">
          <a:xfrm>
            <a:off x="3708572" y="260281"/>
            <a:ext cx="122690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dirty="0">
                <a:latin typeface="Times New Roman" panose="02020603050405020304" pitchFamily="18" charset="0"/>
                <a:cs typeface="Times New Roman" panose="02020603050405020304" pitchFamily="18" charset="0"/>
              </a:rPr>
              <a:t>Evolution of Processor</a:t>
            </a:r>
            <a:endParaRPr lang="en-US" altLang="en-US" sz="3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E1C9E9B-62B3-4B7F-8E17-AF73796C7C7C}"/>
              </a:ext>
            </a:extLst>
          </p:cNvPr>
          <p:cNvPicPr>
            <a:picLocks noChangeAspect="1"/>
          </p:cNvPicPr>
          <p:nvPr/>
        </p:nvPicPr>
        <p:blipFill>
          <a:blip r:embed="rId4"/>
          <a:stretch>
            <a:fillRect/>
          </a:stretch>
        </p:blipFill>
        <p:spPr>
          <a:xfrm>
            <a:off x="3088377" y="1144589"/>
            <a:ext cx="6512823" cy="4926012"/>
          </a:xfrm>
          <a:prstGeom prst="rect">
            <a:avLst/>
          </a:prstGeom>
        </p:spPr>
      </p:pic>
    </p:spTree>
    <p:extLst>
      <p:ext uri="{BB962C8B-B14F-4D97-AF65-F5344CB8AC3E}">
        <p14:creationId xmlns:p14="http://schemas.microsoft.com/office/powerpoint/2010/main" val="384537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5674BE5-EF7E-4B3B-BE73-32BD5F2D6B21}"/>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0A249B-45BB-470E-892E-961DCE9BE146}"/>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6388" name="Slide Number Placeholder 3">
            <a:extLst>
              <a:ext uri="{FF2B5EF4-FFF2-40B4-BE49-F238E27FC236}">
                <a16:creationId xmlns:a16="http://schemas.microsoft.com/office/drawing/2014/main" id="{8F248CC8-F3E3-4179-BC7B-18334650ED20}"/>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D13D4D87-4FC7-40F3-B12D-C20D10EFF93F}"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16</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17AAE37C-B7A9-48A3-ABBA-C6F0E7D7EF79}"/>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6390" name="Picture 11" descr="KLEF Logo Selected final 27-07-2017-1.jpg">
            <a:extLst>
              <a:ext uri="{FF2B5EF4-FFF2-40B4-BE49-F238E27FC236}">
                <a16:creationId xmlns:a16="http://schemas.microsoft.com/office/drawing/2014/main" id="{A68DB068-5B61-4D51-BB2F-9FF98F0976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6">
            <a:extLst>
              <a:ext uri="{FF2B5EF4-FFF2-40B4-BE49-F238E27FC236}">
                <a16:creationId xmlns:a16="http://schemas.microsoft.com/office/drawing/2014/main" id="{A972B0E0-097E-4914-BAEE-75A6C54F6EAD}"/>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10F0E9E8-9DC2-4BDF-9263-F2515529AED6}"/>
              </a:ext>
            </a:extLst>
          </p:cNvPr>
          <p:cNvCxnSpPr/>
          <p:nvPr/>
        </p:nvCxnSpPr>
        <p:spPr>
          <a:xfrm>
            <a:off x="2992438" y="1125538"/>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393" name="TextBox 9">
            <a:extLst>
              <a:ext uri="{FF2B5EF4-FFF2-40B4-BE49-F238E27FC236}">
                <a16:creationId xmlns:a16="http://schemas.microsoft.com/office/drawing/2014/main" id="{8743C33E-681E-4B8F-9E9F-AAEFEB888D4E}"/>
              </a:ext>
            </a:extLst>
          </p:cNvPr>
          <p:cNvSpPr txBox="1">
            <a:spLocks noChangeArrowheads="1"/>
          </p:cNvSpPr>
          <p:nvPr/>
        </p:nvSpPr>
        <p:spPr bwMode="auto">
          <a:xfrm>
            <a:off x="3492845" y="381328"/>
            <a:ext cx="122690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dirty="0">
                <a:latin typeface="Times New Roman" panose="02020603050405020304" pitchFamily="18" charset="0"/>
                <a:cs typeface="Times New Roman" panose="02020603050405020304" pitchFamily="18" charset="0"/>
              </a:rPr>
              <a:t>8085  Microprocessor Architecture</a:t>
            </a:r>
            <a:endParaRPr lang="en-US" altLang="en-US" sz="3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55CF177-16BE-4CE0-8818-C5EC6D0CA064}"/>
              </a:ext>
            </a:extLst>
          </p:cNvPr>
          <p:cNvPicPr>
            <a:picLocks noChangeAspect="1"/>
          </p:cNvPicPr>
          <p:nvPr/>
        </p:nvPicPr>
        <p:blipFill>
          <a:blip r:embed="rId4"/>
          <a:stretch>
            <a:fillRect/>
          </a:stretch>
        </p:blipFill>
        <p:spPr>
          <a:xfrm>
            <a:off x="1762539" y="1348582"/>
            <a:ext cx="8941904" cy="4522788"/>
          </a:xfrm>
          <a:prstGeom prst="rect">
            <a:avLst/>
          </a:prstGeom>
        </p:spPr>
      </p:pic>
    </p:spTree>
    <p:extLst>
      <p:ext uri="{BB962C8B-B14F-4D97-AF65-F5344CB8AC3E}">
        <p14:creationId xmlns:p14="http://schemas.microsoft.com/office/powerpoint/2010/main" val="654174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5674BE5-EF7E-4B3B-BE73-32BD5F2D6B21}"/>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0A249B-45BB-470E-892E-961DCE9BE146}"/>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6388" name="Slide Number Placeholder 3">
            <a:extLst>
              <a:ext uri="{FF2B5EF4-FFF2-40B4-BE49-F238E27FC236}">
                <a16:creationId xmlns:a16="http://schemas.microsoft.com/office/drawing/2014/main" id="{8F248CC8-F3E3-4179-BC7B-18334650ED20}"/>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D13D4D87-4FC7-40F3-B12D-C20D10EFF93F}"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17</a:t>
            </a:fld>
            <a:endParaRPr lang="en-US" altLang="en-US" sz="1400" dirty="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17AAE37C-B7A9-48A3-ABBA-C6F0E7D7EF79}"/>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6390" name="Picture 11" descr="KLEF Logo Selected final 27-07-2017-1.jpg">
            <a:extLst>
              <a:ext uri="{FF2B5EF4-FFF2-40B4-BE49-F238E27FC236}">
                <a16:creationId xmlns:a16="http://schemas.microsoft.com/office/drawing/2014/main" id="{A68DB068-5B61-4D51-BB2F-9FF98F0976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6">
            <a:extLst>
              <a:ext uri="{FF2B5EF4-FFF2-40B4-BE49-F238E27FC236}">
                <a16:creationId xmlns:a16="http://schemas.microsoft.com/office/drawing/2014/main" id="{A972B0E0-097E-4914-BAEE-75A6C54F6EAD}"/>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10F0E9E8-9DC2-4BDF-9263-F2515529AED6}"/>
              </a:ext>
            </a:extLst>
          </p:cNvPr>
          <p:cNvCxnSpPr/>
          <p:nvPr/>
        </p:nvCxnSpPr>
        <p:spPr>
          <a:xfrm>
            <a:off x="2992438" y="1125538"/>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393" name="TextBox 9">
            <a:extLst>
              <a:ext uri="{FF2B5EF4-FFF2-40B4-BE49-F238E27FC236}">
                <a16:creationId xmlns:a16="http://schemas.microsoft.com/office/drawing/2014/main" id="{8743C33E-681E-4B8F-9E9F-AAEFEB888D4E}"/>
              </a:ext>
            </a:extLst>
          </p:cNvPr>
          <p:cNvSpPr txBox="1">
            <a:spLocks noChangeArrowheads="1"/>
          </p:cNvSpPr>
          <p:nvPr/>
        </p:nvSpPr>
        <p:spPr bwMode="auto">
          <a:xfrm>
            <a:off x="3492845" y="381328"/>
            <a:ext cx="122690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dirty="0">
                <a:latin typeface="Times New Roman" panose="02020603050405020304" pitchFamily="18" charset="0"/>
                <a:cs typeface="Times New Roman" panose="02020603050405020304" pitchFamily="18" charset="0"/>
              </a:rPr>
              <a:t>Functional units of 8085</a:t>
            </a:r>
            <a:endParaRPr lang="en-US" altLang="en-US" sz="3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D0C74F1-F850-4A9F-B19C-274CC96C0683}"/>
              </a:ext>
            </a:extLst>
          </p:cNvPr>
          <p:cNvSpPr txBox="1"/>
          <p:nvPr/>
        </p:nvSpPr>
        <p:spPr>
          <a:xfrm>
            <a:off x="286819" y="1254986"/>
            <a:ext cx="11618361" cy="400110"/>
          </a:xfrm>
          <a:prstGeom prst="rect">
            <a:avLst/>
          </a:prstGeom>
          <a:noFill/>
        </p:spPr>
        <p:txBody>
          <a:bodyPr wrap="square">
            <a:spAutoFit/>
          </a:bodyPr>
          <a:lstStyle/>
          <a:p>
            <a:r>
              <a:rPr lang="en-US" sz="2000" b="1" i="0" dirty="0">
                <a:solidFill>
                  <a:srgbClr val="222222"/>
                </a:solidFill>
                <a:effectLst/>
                <a:latin typeface="Times New Roman" panose="02020603050405020304" pitchFamily="18" charset="0"/>
                <a:cs typeface="Times New Roman" panose="02020603050405020304" pitchFamily="18" charset="0"/>
              </a:rPr>
              <a:t>1. Registers</a:t>
            </a:r>
            <a:r>
              <a:rPr lang="en-US" sz="2000" b="0" i="0" dirty="0">
                <a:solidFill>
                  <a:srgbClr val="222222"/>
                </a:solidFill>
                <a:effectLst/>
                <a:latin typeface="Times New Roman" panose="02020603050405020304" pitchFamily="18" charset="0"/>
                <a:cs typeface="Times New Roman" panose="02020603050405020304" pitchFamily="18" charset="0"/>
              </a:rPr>
              <a:t>: These are nothing but set of flip flops. These are basically used to hold (store) the data</a:t>
            </a:r>
            <a:r>
              <a:rPr lang="en-US" sz="2000" b="0" i="0" dirty="0">
                <a:solidFill>
                  <a:srgbClr val="222222"/>
                </a:solidFill>
                <a:effectLst/>
                <a:latin typeface="Lato" panose="020B0604020202020204" pitchFamily="34" charset="0"/>
              </a:rPr>
              <a:t>.</a:t>
            </a:r>
            <a:endParaRPr lang="en-IN" sz="2000" dirty="0"/>
          </a:p>
        </p:txBody>
      </p:sp>
      <p:sp>
        <p:nvSpPr>
          <p:cNvPr id="15" name="TextBox 14">
            <a:extLst>
              <a:ext uri="{FF2B5EF4-FFF2-40B4-BE49-F238E27FC236}">
                <a16:creationId xmlns:a16="http://schemas.microsoft.com/office/drawing/2014/main" id="{2F252A59-3EA9-4562-9326-C76056A8AACA}"/>
              </a:ext>
            </a:extLst>
          </p:cNvPr>
          <p:cNvSpPr txBox="1"/>
          <p:nvPr/>
        </p:nvSpPr>
        <p:spPr>
          <a:xfrm>
            <a:off x="394252" y="1785630"/>
            <a:ext cx="11645348" cy="707886"/>
          </a:xfrm>
          <a:prstGeom prst="rect">
            <a:avLst/>
          </a:prstGeom>
          <a:noFill/>
        </p:spPr>
        <p:txBody>
          <a:bodyPr wrap="square">
            <a:spAutoFit/>
          </a:bodyPr>
          <a:lstStyle/>
          <a:p>
            <a:pPr marL="342900" indent="-342900">
              <a:buFont typeface="Wingdings" panose="05000000000000000000" pitchFamily="2" charset="2"/>
              <a:buChar char="Ø"/>
            </a:pPr>
            <a:r>
              <a:rPr lang="en-US" sz="2000" b="1" i="0" dirty="0">
                <a:solidFill>
                  <a:srgbClr val="222222"/>
                </a:solidFill>
                <a:effectLst/>
                <a:latin typeface="Times New Roman" panose="02020603050405020304" pitchFamily="18" charset="0"/>
                <a:cs typeface="Times New Roman" panose="02020603050405020304" pitchFamily="18" charset="0"/>
              </a:rPr>
              <a:t>General purpose registers</a:t>
            </a:r>
            <a:r>
              <a:rPr lang="en-US" sz="2000" b="0" i="0" dirty="0">
                <a:solidFill>
                  <a:srgbClr val="222222"/>
                </a:solidFill>
                <a:effectLst/>
                <a:latin typeface="Times New Roman" panose="02020603050405020304" pitchFamily="18" charset="0"/>
                <a:cs typeface="Times New Roman" panose="02020603050405020304" pitchFamily="18" charset="0"/>
              </a:rPr>
              <a:t>–  8085 microprocessors contain</a:t>
            </a:r>
            <a:r>
              <a:rPr lang="en-US" sz="2000" b="1" i="0" dirty="0">
                <a:solidFill>
                  <a:srgbClr val="222222"/>
                </a:solidFill>
                <a:effectLst/>
                <a:latin typeface="Times New Roman" panose="02020603050405020304" pitchFamily="18" charset="0"/>
                <a:cs typeface="Times New Roman" panose="02020603050405020304" pitchFamily="18" charset="0"/>
              </a:rPr>
              <a:t> 6 general purpose registers</a:t>
            </a:r>
            <a:r>
              <a:rPr lang="en-US" sz="2000" b="0" i="0" dirty="0">
                <a:solidFill>
                  <a:srgbClr val="222222"/>
                </a:solidFill>
                <a:effectLst/>
                <a:latin typeface="Times New Roman" panose="02020603050405020304" pitchFamily="18" charset="0"/>
                <a:cs typeface="Times New Roman" panose="02020603050405020304" pitchFamily="18" charset="0"/>
              </a:rPr>
              <a:t> that are present inside the microprocessor and </a:t>
            </a:r>
            <a:r>
              <a:rPr lang="en-US" sz="2000" b="1" i="0" dirty="0">
                <a:solidFill>
                  <a:srgbClr val="222222"/>
                </a:solidFill>
                <a:effectLst/>
                <a:latin typeface="Times New Roman" panose="02020603050405020304" pitchFamily="18" charset="0"/>
                <a:cs typeface="Times New Roman" panose="02020603050405020304" pitchFamily="18" charset="0"/>
              </a:rPr>
              <a:t>stores 8-bit data</a:t>
            </a:r>
            <a:r>
              <a:rPr lang="en-US" sz="2000" b="0" i="0" dirty="0">
                <a:solidFill>
                  <a:srgbClr val="222222"/>
                </a:solidFill>
                <a:effectLst/>
                <a:latin typeface="Times New Roman" panose="02020603050405020304" pitchFamily="18" charset="0"/>
                <a:cs typeface="Times New Roman" panose="02020603050405020304" pitchFamily="18" charset="0"/>
              </a:rPr>
              <a:t> in order to execute a program.</a:t>
            </a:r>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074B170-0A3E-418B-923C-95B4281221DF}"/>
              </a:ext>
            </a:extLst>
          </p:cNvPr>
          <p:cNvSpPr txBox="1"/>
          <p:nvPr/>
        </p:nvSpPr>
        <p:spPr>
          <a:xfrm>
            <a:off x="394252" y="2548146"/>
            <a:ext cx="11645348" cy="707886"/>
          </a:xfrm>
          <a:prstGeom prst="rect">
            <a:avLst/>
          </a:prstGeom>
          <a:noFill/>
        </p:spPr>
        <p:txBody>
          <a:bodyPr wrap="square">
            <a:spAutoFit/>
          </a:bodyPr>
          <a:lstStyle/>
          <a:p>
            <a:pPr marL="342900" indent="-342900">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These general-purpose registers are </a:t>
            </a:r>
            <a:r>
              <a:rPr lang="en-US" sz="2000" b="1" i="0" dirty="0">
                <a:solidFill>
                  <a:srgbClr val="222222"/>
                </a:solidFill>
                <a:effectLst/>
                <a:latin typeface="Times New Roman" panose="02020603050405020304" pitchFamily="18" charset="0"/>
                <a:cs typeface="Times New Roman" panose="02020603050405020304" pitchFamily="18" charset="0"/>
              </a:rPr>
              <a:t>B, C, D, E, H and L</a:t>
            </a:r>
            <a:r>
              <a:rPr lang="en-US" sz="2000" b="0" i="0" dirty="0">
                <a:solidFill>
                  <a:srgbClr val="222222"/>
                </a:solidFill>
                <a:effectLst/>
                <a:latin typeface="Times New Roman" panose="02020603050405020304" pitchFamily="18" charset="0"/>
                <a:cs typeface="Times New Roman" panose="02020603050405020304" pitchFamily="18" charset="0"/>
              </a:rPr>
              <a:t>. These registers can be combined to form pairs – BC, DE and HL in order to execute the 16-bit operation</a:t>
            </a:r>
            <a:r>
              <a:rPr lang="en-US" sz="2000" b="0" i="0" dirty="0">
                <a:solidFill>
                  <a:srgbClr val="222222"/>
                </a:solidFill>
                <a:effectLst/>
                <a:latin typeface="Lato" panose="020F0502020204030203" pitchFamily="34" charset="0"/>
              </a:rPr>
              <a:t>.</a:t>
            </a:r>
            <a:endParaRPr lang="en-IN" sz="2000" dirty="0"/>
          </a:p>
        </p:txBody>
      </p:sp>
      <p:sp>
        <p:nvSpPr>
          <p:cNvPr id="18" name="TextBox 17">
            <a:extLst>
              <a:ext uri="{FF2B5EF4-FFF2-40B4-BE49-F238E27FC236}">
                <a16:creationId xmlns:a16="http://schemas.microsoft.com/office/drawing/2014/main" id="{1584E15A-DBFB-4AB3-BD89-EF59DFBC8F95}"/>
              </a:ext>
            </a:extLst>
          </p:cNvPr>
          <p:cNvSpPr txBox="1"/>
          <p:nvPr/>
        </p:nvSpPr>
        <p:spPr>
          <a:xfrm>
            <a:off x="396150" y="3378902"/>
            <a:ext cx="11509030" cy="707886"/>
          </a:xfrm>
          <a:prstGeom prst="rect">
            <a:avLst/>
          </a:prstGeom>
          <a:noFill/>
        </p:spPr>
        <p:txBody>
          <a:bodyPr wrap="square">
            <a:spAutoFit/>
          </a:bodyPr>
          <a:lstStyle/>
          <a:p>
            <a:pPr marL="342900" indent="-342900">
              <a:buFont typeface="Wingdings" panose="05000000000000000000" pitchFamily="2" charset="2"/>
              <a:buChar char="Ø"/>
            </a:pPr>
            <a:r>
              <a:rPr lang="en-US" sz="2000" b="1" i="0" dirty="0">
                <a:solidFill>
                  <a:srgbClr val="222222"/>
                </a:solidFill>
                <a:effectLst/>
                <a:latin typeface="Times New Roman" panose="02020603050405020304" pitchFamily="18" charset="0"/>
                <a:cs typeface="Times New Roman" panose="02020603050405020304" pitchFamily="18" charset="0"/>
              </a:rPr>
              <a:t>Temporary registers</a:t>
            </a:r>
            <a:r>
              <a:rPr lang="en-US" sz="2000" b="0" i="0" dirty="0">
                <a:solidFill>
                  <a:srgbClr val="222222"/>
                </a:solidFill>
                <a:effectLst/>
                <a:latin typeface="Times New Roman" panose="02020603050405020304" pitchFamily="18" charset="0"/>
                <a:cs typeface="Times New Roman" panose="02020603050405020304" pitchFamily="18" charset="0"/>
              </a:rPr>
              <a:t>: These registers are used by the ALU to store the data on </a:t>
            </a:r>
            <a:r>
              <a:rPr lang="en-US" sz="2000" b="1" i="0" dirty="0">
                <a:solidFill>
                  <a:srgbClr val="222222"/>
                </a:solidFill>
                <a:effectLst/>
                <a:latin typeface="Times New Roman" panose="02020603050405020304" pitchFamily="18" charset="0"/>
                <a:cs typeface="Times New Roman" panose="02020603050405020304" pitchFamily="18" charset="0"/>
              </a:rPr>
              <a:t>temporary basis</a:t>
            </a:r>
            <a:r>
              <a:rPr lang="en-US" sz="2000" b="0" i="0" dirty="0">
                <a:solidFill>
                  <a:srgbClr val="222222"/>
                </a:solidFill>
                <a:effectLst/>
                <a:latin typeface="Times New Roman" panose="02020603050405020304" pitchFamily="18" charset="0"/>
                <a:cs typeface="Times New Roman" panose="02020603050405020304" pitchFamily="18" charset="0"/>
              </a:rPr>
              <a:t> and these are not accessed by the programmer. These are of 2 types:</a:t>
            </a:r>
            <a:endParaRPr lang="en-IN" sz="2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ADC93CEB-15B5-43D7-A9BE-0232FD53096A}"/>
              </a:ext>
            </a:extLst>
          </p:cNvPr>
          <p:cNvSpPr txBox="1"/>
          <p:nvPr/>
        </p:nvSpPr>
        <p:spPr>
          <a:xfrm>
            <a:off x="1013790" y="4279575"/>
            <a:ext cx="10654750" cy="1323439"/>
          </a:xfrm>
          <a:prstGeom prst="rect">
            <a:avLst/>
          </a:prstGeom>
          <a:noFill/>
        </p:spPr>
        <p:txBody>
          <a:bodyPr wrap="square">
            <a:spAutoFit/>
          </a:bodyPr>
          <a:lstStyle/>
          <a:p>
            <a:pPr algn="l" fontAlgn="base">
              <a:buFont typeface="+mj-lt"/>
              <a:buAutoNum type="arabicPeriod"/>
            </a:pPr>
            <a:r>
              <a:rPr lang="en-US" sz="2000" b="0" i="0" dirty="0">
                <a:solidFill>
                  <a:srgbClr val="222222"/>
                </a:solidFill>
                <a:effectLst/>
                <a:latin typeface="Times New Roman" panose="02020603050405020304" pitchFamily="18" charset="0"/>
                <a:cs typeface="Times New Roman" panose="02020603050405020304" pitchFamily="18" charset="0"/>
              </a:rPr>
              <a:t>Temporary data register – It is an 8-bit register that holds the operand and provides it to the ALU for </a:t>
            </a:r>
          </a:p>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    program execution. Also, the immediate results are stored by the ALU in this register.</a:t>
            </a:r>
          </a:p>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2. W and Z register – These registers are also used to hold the temporary values. It is used by the </a:t>
            </a:r>
          </a:p>
          <a:p>
            <a:pPr algn="l" fontAlgn="base"/>
            <a:r>
              <a:rPr lang="en-US" sz="2000" dirty="0">
                <a:solidFill>
                  <a:srgbClr val="222222"/>
                </a:solidFill>
                <a:latin typeface="Times New Roman" panose="02020603050405020304" pitchFamily="18" charset="0"/>
                <a:cs typeface="Times New Roman" panose="02020603050405020304" pitchFamily="18" charset="0"/>
              </a:rPr>
              <a:t>    </a:t>
            </a:r>
            <a:r>
              <a:rPr lang="en-US" sz="2000" b="0" i="0" dirty="0">
                <a:solidFill>
                  <a:srgbClr val="222222"/>
                </a:solidFill>
                <a:effectLst/>
                <a:latin typeface="Times New Roman" panose="02020603050405020304" pitchFamily="18" charset="0"/>
                <a:cs typeface="Times New Roman" panose="02020603050405020304" pitchFamily="18" charset="0"/>
              </a:rPr>
              <a:t>control section of the microprocessor so as to store the data during operations.</a:t>
            </a:r>
          </a:p>
        </p:txBody>
      </p:sp>
    </p:spTree>
    <p:extLst>
      <p:ext uri="{BB962C8B-B14F-4D97-AF65-F5344CB8AC3E}">
        <p14:creationId xmlns:p14="http://schemas.microsoft.com/office/powerpoint/2010/main" val="1059053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5674BE5-EF7E-4B3B-BE73-32BD5F2D6B21}"/>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0A249B-45BB-470E-892E-961DCE9BE146}"/>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6388" name="Slide Number Placeholder 3">
            <a:extLst>
              <a:ext uri="{FF2B5EF4-FFF2-40B4-BE49-F238E27FC236}">
                <a16:creationId xmlns:a16="http://schemas.microsoft.com/office/drawing/2014/main" id="{8F248CC8-F3E3-4179-BC7B-18334650ED20}"/>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D13D4D87-4FC7-40F3-B12D-C20D10EFF93F}"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18</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17AAE37C-B7A9-48A3-ABBA-C6F0E7D7EF79}"/>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6390" name="Picture 11" descr="KLEF Logo Selected final 27-07-2017-1.jpg">
            <a:extLst>
              <a:ext uri="{FF2B5EF4-FFF2-40B4-BE49-F238E27FC236}">
                <a16:creationId xmlns:a16="http://schemas.microsoft.com/office/drawing/2014/main" id="{A68DB068-5B61-4D51-BB2F-9FF98F0976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6">
            <a:extLst>
              <a:ext uri="{FF2B5EF4-FFF2-40B4-BE49-F238E27FC236}">
                <a16:creationId xmlns:a16="http://schemas.microsoft.com/office/drawing/2014/main" id="{A972B0E0-097E-4914-BAEE-75A6C54F6EAD}"/>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10F0E9E8-9DC2-4BDF-9263-F2515529AED6}"/>
              </a:ext>
            </a:extLst>
          </p:cNvPr>
          <p:cNvCxnSpPr/>
          <p:nvPr/>
        </p:nvCxnSpPr>
        <p:spPr>
          <a:xfrm>
            <a:off x="2992438" y="1125538"/>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393" name="TextBox 9">
            <a:extLst>
              <a:ext uri="{FF2B5EF4-FFF2-40B4-BE49-F238E27FC236}">
                <a16:creationId xmlns:a16="http://schemas.microsoft.com/office/drawing/2014/main" id="{8743C33E-681E-4B8F-9E9F-AAEFEB888D4E}"/>
              </a:ext>
            </a:extLst>
          </p:cNvPr>
          <p:cNvSpPr txBox="1">
            <a:spLocks noChangeArrowheads="1"/>
          </p:cNvSpPr>
          <p:nvPr/>
        </p:nvSpPr>
        <p:spPr bwMode="auto">
          <a:xfrm>
            <a:off x="3492845" y="381328"/>
            <a:ext cx="122690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dirty="0">
                <a:latin typeface="Times New Roman" panose="02020603050405020304" pitchFamily="18" charset="0"/>
                <a:cs typeface="Times New Roman" panose="02020603050405020304" pitchFamily="18" charset="0"/>
              </a:rPr>
              <a:t>Functional units of 8085</a:t>
            </a:r>
            <a:endParaRPr lang="en-US" altLang="en-US" sz="32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BBFEC07A-AB90-4F45-AF02-72C3AFC762CD}"/>
              </a:ext>
            </a:extLst>
          </p:cNvPr>
          <p:cNvSpPr txBox="1"/>
          <p:nvPr/>
        </p:nvSpPr>
        <p:spPr>
          <a:xfrm>
            <a:off x="437322" y="1202153"/>
            <a:ext cx="11592339" cy="2308324"/>
          </a:xfrm>
          <a:prstGeom prst="rect">
            <a:avLst/>
          </a:prstGeom>
          <a:noFill/>
        </p:spPr>
        <p:txBody>
          <a:bodyPr wrap="square">
            <a:spAutoFit/>
          </a:bodyPr>
          <a:lstStyle/>
          <a:p>
            <a:pPr algn="l" fontAlgn="base"/>
            <a:r>
              <a:rPr lang="en-US" sz="2000" b="1" i="0" dirty="0">
                <a:solidFill>
                  <a:srgbClr val="222222"/>
                </a:solidFill>
                <a:effectLst/>
                <a:latin typeface="Times New Roman" panose="02020603050405020304" pitchFamily="18" charset="0"/>
                <a:cs typeface="Times New Roman" panose="02020603050405020304" pitchFamily="18" charset="0"/>
              </a:rPr>
              <a:t>2. Program Counter (PC)</a:t>
            </a:r>
            <a:r>
              <a:rPr lang="en-US" sz="2000" b="0" i="0" dirty="0">
                <a:solidFill>
                  <a:srgbClr val="222222"/>
                </a:solidFill>
                <a:effectLst/>
                <a:latin typeface="Times New Roman" panose="02020603050405020304" pitchFamily="18" charset="0"/>
                <a:cs typeface="Times New Roman" panose="02020603050405020304" pitchFamily="18" charset="0"/>
              </a:rPr>
              <a:t>: </a:t>
            </a:r>
          </a:p>
          <a:p>
            <a:pPr marL="342900" indent="-342900" algn="l" fontAlgn="base">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It is basically a </a:t>
            </a:r>
            <a:r>
              <a:rPr lang="en-US" sz="2000" b="1" i="0" dirty="0">
                <a:solidFill>
                  <a:srgbClr val="222222"/>
                </a:solidFill>
                <a:effectLst/>
                <a:latin typeface="Times New Roman" panose="02020603050405020304" pitchFamily="18" charset="0"/>
                <a:cs typeface="Times New Roman" panose="02020603050405020304" pitchFamily="18" charset="0"/>
              </a:rPr>
              <a:t>special purpose register</a:t>
            </a:r>
            <a:r>
              <a:rPr lang="en-US" sz="2000" b="0" i="0" dirty="0">
                <a:solidFill>
                  <a:srgbClr val="222222"/>
                </a:solidFill>
                <a:effectLst/>
                <a:latin typeface="Times New Roman" panose="02020603050405020304" pitchFamily="18" charset="0"/>
                <a:cs typeface="Times New Roman" panose="02020603050405020304" pitchFamily="18" charset="0"/>
              </a:rPr>
              <a:t> that is used to store the memory location of the instruction to be performed. As in order to fetch an instruction from the memory the microprocessor needs to know about its address.</a:t>
            </a:r>
          </a:p>
          <a:p>
            <a:pPr marL="342900" indent="-342900" algn="l" fontAlgn="base">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It is a 16-bit register as it stores address.</a:t>
            </a:r>
          </a:p>
          <a:p>
            <a:pPr marL="342900" indent="-342900" algn="l" fontAlgn="base">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This register is used by the microprocessor to line up the instructions that are to be executed in a sequential manner.</a:t>
            </a:r>
          </a:p>
        </p:txBody>
      </p:sp>
      <p:sp>
        <p:nvSpPr>
          <p:cNvPr id="19" name="TextBox 18">
            <a:extLst>
              <a:ext uri="{FF2B5EF4-FFF2-40B4-BE49-F238E27FC236}">
                <a16:creationId xmlns:a16="http://schemas.microsoft.com/office/drawing/2014/main" id="{9E5EB1AC-C7AD-4CFD-B91A-306D4FE4C7FD}"/>
              </a:ext>
            </a:extLst>
          </p:cNvPr>
          <p:cNvSpPr txBox="1"/>
          <p:nvPr/>
        </p:nvSpPr>
        <p:spPr>
          <a:xfrm>
            <a:off x="372580" y="3529527"/>
            <a:ext cx="11072190" cy="1938992"/>
          </a:xfrm>
          <a:prstGeom prst="rect">
            <a:avLst/>
          </a:prstGeom>
          <a:noFill/>
        </p:spPr>
        <p:txBody>
          <a:bodyPr wrap="square">
            <a:spAutoFit/>
          </a:bodyPr>
          <a:lstStyle/>
          <a:p>
            <a:pPr algn="l" fontAlgn="base"/>
            <a:r>
              <a:rPr lang="en-US" sz="2000" b="1" i="0" dirty="0">
                <a:solidFill>
                  <a:srgbClr val="222222"/>
                </a:solidFill>
                <a:effectLst/>
                <a:latin typeface="Times New Roman" panose="02020603050405020304" pitchFamily="18" charset="0"/>
                <a:cs typeface="Times New Roman" panose="02020603050405020304" pitchFamily="18" charset="0"/>
              </a:rPr>
              <a:t> 3. Stack Pointer (SP)</a:t>
            </a:r>
            <a:r>
              <a:rPr lang="en-US" sz="2000" b="0" i="0" dirty="0">
                <a:solidFill>
                  <a:srgbClr val="222222"/>
                </a:solidFill>
                <a:effectLst/>
                <a:latin typeface="Times New Roman" panose="02020603050405020304" pitchFamily="18" charset="0"/>
                <a:cs typeface="Times New Roman" panose="02020603050405020304" pitchFamily="18" charset="0"/>
              </a:rPr>
              <a:t>: </a:t>
            </a:r>
          </a:p>
          <a:p>
            <a:pPr marL="342900" indent="-342900" algn="l" fontAlgn="base">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It is also a 16-bit register and is a part of memory. </a:t>
            </a:r>
          </a:p>
          <a:p>
            <a:pPr marL="342900" indent="-342900" algn="l" fontAlgn="base">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The data is stored in the stack in serial format and stack pointer generally stores the address of the last data element stored in the stack. Thus, the stack is based on </a:t>
            </a:r>
            <a:r>
              <a:rPr lang="en-US" sz="2000" b="1" i="0" dirty="0">
                <a:solidFill>
                  <a:srgbClr val="222222"/>
                </a:solidFill>
                <a:effectLst/>
                <a:latin typeface="Times New Roman" panose="02020603050405020304" pitchFamily="18" charset="0"/>
                <a:cs typeface="Times New Roman" panose="02020603050405020304" pitchFamily="18" charset="0"/>
              </a:rPr>
              <a:t>LIFO</a:t>
            </a:r>
            <a:r>
              <a:rPr lang="en-US" sz="2000" b="0" i="0" dirty="0">
                <a:solidFill>
                  <a:srgbClr val="222222"/>
                </a:solidFill>
                <a:effectLst/>
                <a:latin typeface="Times New Roman" panose="02020603050405020304" pitchFamily="18" charset="0"/>
                <a:cs typeface="Times New Roman" panose="02020603050405020304" pitchFamily="18" charset="0"/>
              </a:rPr>
              <a:t>.</a:t>
            </a:r>
          </a:p>
          <a:p>
            <a:pPr marL="342900" indent="-342900" algn="l" fontAlgn="base">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Whenever a new data is added in the stack, then the stack pointer starts pointing towards the very next memory location.</a:t>
            </a:r>
          </a:p>
        </p:txBody>
      </p:sp>
    </p:spTree>
    <p:extLst>
      <p:ext uri="{BB962C8B-B14F-4D97-AF65-F5344CB8AC3E}">
        <p14:creationId xmlns:p14="http://schemas.microsoft.com/office/powerpoint/2010/main" val="3976716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5674BE5-EF7E-4B3B-BE73-32BD5F2D6B21}"/>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0A249B-45BB-470E-892E-961DCE9BE146}"/>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6388" name="Slide Number Placeholder 3">
            <a:extLst>
              <a:ext uri="{FF2B5EF4-FFF2-40B4-BE49-F238E27FC236}">
                <a16:creationId xmlns:a16="http://schemas.microsoft.com/office/drawing/2014/main" id="{8F248CC8-F3E3-4179-BC7B-18334650ED20}"/>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D13D4D87-4FC7-40F3-B12D-C20D10EFF93F}"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19</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17AAE37C-B7A9-48A3-ABBA-C6F0E7D7EF79}"/>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6390" name="Picture 11" descr="KLEF Logo Selected final 27-07-2017-1.jpg">
            <a:extLst>
              <a:ext uri="{FF2B5EF4-FFF2-40B4-BE49-F238E27FC236}">
                <a16:creationId xmlns:a16="http://schemas.microsoft.com/office/drawing/2014/main" id="{A68DB068-5B61-4D51-BB2F-9FF98F0976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6">
            <a:extLst>
              <a:ext uri="{FF2B5EF4-FFF2-40B4-BE49-F238E27FC236}">
                <a16:creationId xmlns:a16="http://schemas.microsoft.com/office/drawing/2014/main" id="{A972B0E0-097E-4914-BAEE-75A6C54F6EAD}"/>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10F0E9E8-9DC2-4BDF-9263-F2515529AED6}"/>
              </a:ext>
            </a:extLst>
          </p:cNvPr>
          <p:cNvCxnSpPr/>
          <p:nvPr/>
        </p:nvCxnSpPr>
        <p:spPr>
          <a:xfrm>
            <a:off x="2992438" y="1125538"/>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393" name="TextBox 9">
            <a:extLst>
              <a:ext uri="{FF2B5EF4-FFF2-40B4-BE49-F238E27FC236}">
                <a16:creationId xmlns:a16="http://schemas.microsoft.com/office/drawing/2014/main" id="{8743C33E-681E-4B8F-9E9F-AAEFEB888D4E}"/>
              </a:ext>
            </a:extLst>
          </p:cNvPr>
          <p:cNvSpPr txBox="1">
            <a:spLocks noChangeArrowheads="1"/>
          </p:cNvSpPr>
          <p:nvPr/>
        </p:nvSpPr>
        <p:spPr bwMode="auto">
          <a:xfrm>
            <a:off x="3492845" y="381328"/>
            <a:ext cx="122690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dirty="0">
                <a:latin typeface="Times New Roman" panose="02020603050405020304" pitchFamily="18" charset="0"/>
                <a:cs typeface="Times New Roman" panose="02020603050405020304" pitchFamily="18" charset="0"/>
              </a:rPr>
              <a:t>Functional units of 8085</a:t>
            </a:r>
            <a:endParaRPr lang="en-US" altLang="en-US" sz="32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78ABF35-9B46-45E5-94D0-D8057D56D660}"/>
              </a:ext>
            </a:extLst>
          </p:cNvPr>
          <p:cNvSpPr txBox="1"/>
          <p:nvPr/>
        </p:nvSpPr>
        <p:spPr>
          <a:xfrm>
            <a:off x="470452" y="1362753"/>
            <a:ext cx="11721548" cy="1200329"/>
          </a:xfrm>
          <a:prstGeom prst="rect">
            <a:avLst/>
          </a:prstGeom>
          <a:noFill/>
        </p:spPr>
        <p:txBody>
          <a:bodyPr wrap="square">
            <a:spAutoFit/>
          </a:bodyPr>
          <a:lstStyle/>
          <a:p>
            <a:r>
              <a:rPr lang="en-US" sz="2400" b="1" i="0" dirty="0">
                <a:solidFill>
                  <a:srgbClr val="222222"/>
                </a:solidFill>
                <a:effectLst/>
                <a:latin typeface="Times New Roman" panose="02020603050405020304" pitchFamily="18" charset="0"/>
                <a:cs typeface="Times New Roman" panose="02020603050405020304" pitchFamily="18" charset="0"/>
              </a:rPr>
              <a:t>4. Accumulator</a:t>
            </a:r>
            <a:r>
              <a:rPr lang="en-US" sz="2400" b="0" i="0" dirty="0">
                <a:solidFill>
                  <a:srgbClr val="222222"/>
                </a:solidFill>
                <a:effectLst/>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400" b="0" i="0" dirty="0">
                <a:solidFill>
                  <a:srgbClr val="222222"/>
                </a:solidFill>
                <a:effectLst/>
                <a:latin typeface="Times New Roman" panose="02020603050405020304" pitchFamily="18" charset="0"/>
                <a:cs typeface="Times New Roman" panose="02020603050405020304" pitchFamily="18" charset="0"/>
              </a:rPr>
              <a:t>It is an </a:t>
            </a:r>
            <a:r>
              <a:rPr lang="en-US" sz="2400" b="1" i="0" dirty="0">
                <a:solidFill>
                  <a:srgbClr val="222222"/>
                </a:solidFill>
                <a:effectLst/>
                <a:latin typeface="Times New Roman" panose="02020603050405020304" pitchFamily="18" charset="0"/>
                <a:cs typeface="Times New Roman" panose="02020603050405020304" pitchFamily="18" charset="0"/>
              </a:rPr>
              <a:t>8-bit register</a:t>
            </a:r>
            <a:r>
              <a:rPr lang="en-US" sz="2400" b="0" i="0" dirty="0">
                <a:solidFill>
                  <a:srgbClr val="222222"/>
                </a:solidFill>
                <a:effectLst/>
                <a:latin typeface="Times New Roman" panose="02020603050405020304" pitchFamily="18" charset="0"/>
                <a:cs typeface="Times New Roman" panose="02020603050405020304" pitchFamily="18" charset="0"/>
              </a:rPr>
              <a:t> that stores the result of the operation performed by the ALU. </a:t>
            </a:r>
          </a:p>
          <a:p>
            <a:pPr marL="342900" indent="-342900">
              <a:buFont typeface="Wingdings" panose="05000000000000000000" pitchFamily="2" charset="2"/>
              <a:buChar char="Ø"/>
            </a:pPr>
            <a:r>
              <a:rPr lang="en-US" sz="2400" b="0" i="0" dirty="0">
                <a:solidFill>
                  <a:srgbClr val="222222"/>
                </a:solidFill>
                <a:effectLst/>
                <a:latin typeface="Times New Roman" panose="02020603050405020304" pitchFamily="18" charset="0"/>
                <a:cs typeface="Times New Roman" panose="02020603050405020304" pitchFamily="18" charset="0"/>
              </a:rPr>
              <a:t>It is also known as </a:t>
            </a:r>
            <a:r>
              <a:rPr lang="en-US" sz="2400" b="1" i="0" dirty="0">
                <a:solidFill>
                  <a:srgbClr val="222222"/>
                </a:solidFill>
                <a:effectLst/>
                <a:latin typeface="Times New Roman" panose="02020603050405020304" pitchFamily="18" charset="0"/>
                <a:cs typeface="Times New Roman" panose="02020603050405020304" pitchFamily="18" charset="0"/>
              </a:rPr>
              <a:t>register A</a:t>
            </a:r>
            <a:r>
              <a:rPr lang="en-US" sz="2400" b="0" i="0" dirty="0">
                <a:solidFill>
                  <a:srgbClr val="222222"/>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7E97C92F-B60A-4FCC-9BDF-55581BAAA69C}"/>
              </a:ext>
            </a:extLst>
          </p:cNvPr>
          <p:cNvSpPr txBox="1"/>
          <p:nvPr/>
        </p:nvSpPr>
        <p:spPr>
          <a:xfrm>
            <a:off x="443947" y="2700223"/>
            <a:ext cx="11721548" cy="1200329"/>
          </a:xfrm>
          <a:prstGeom prst="rect">
            <a:avLst/>
          </a:prstGeom>
          <a:noFill/>
        </p:spPr>
        <p:txBody>
          <a:bodyPr wrap="square">
            <a:spAutoFit/>
          </a:bodyPr>
          <a:lstStyle/>
          <a:p>
            <a:r>
              <a:rPr lang="en-US" sz="2400" b="1" i="0" dirty="0">
                <a:solidFill>
                  <a:srgbClr val="222222"/>
                </a:solidFill>
                <a:effectLst/>
                <a:latin typeface="Times New Roman" panose="02020603050405020304" pitchFamily="18" charset="0"/>
                <a:cs typeface="Times New Roman" panose="02020603050405020304" pitchFamily="18" charset="0"/>
              </a:rPr>
              <a:t>5. Flags</a:t>
            </a:r>
            <a:r>
              <a:rPr lang="en-US" sz="2400" b="0" i="0" dirty="0">
                <a:solidFill>
                  <a:srgbClr val="222222"/>
                </a:solidFill>
                <a:effectLst/>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400" b="0" i="0" dirty="0">
                <a:solidFill>
                  <a:srgbClr val="222222"/>
                </a:solidFill>
                <a:effectLst/>
                <a:latin typeface="Times New Roman" panose="02020603050405020304" pitchFamily="18" charset="0"/>
                <a:cs typeface="Times New Roman" panose="02020603050405020304" pitchFamily="18" charset="0"/>
              </a:rPr>
              <a:t>Flag register basically holds the status of the current result generated by the ALU and not the actually generated result. Thus we can say it is used to test the data conditions.</a:t>
            </a:r>
            <a:endParaRPr lang="en-IN" sz="2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E3FB4E45-0A14-4DB5-8422-E8C776C7B299}"/>
              </a:ext>
            </a:extLst>
          </p:cNvPr>
          <p:cNvSpPr txBox="1"/>
          <p:nvPr/>
        </p:nvSpPr>
        <p:spPr>
          <a:xfrm>
            <a:off x="443947" y="3968808"/>
            <a:ext cx="11579087" cy="830997"/>
          </a:xfrm>
          <a:prstGeom prst="rect">
            <a:avLst/>
          </a:prstGeom>
          <a:noFill/>
        </p:spPr>
        <p:txBody>
          <a:bodyPr wrap="square">
            <a:spAutoFit/>
          </a:bodyPr>
          <a:lstStyle/>
          <a:p>
            <a:pPr marL="342900" indent="-342900">
              <a:buFont typeface="Wingdings" panose="05000000000000000000" pitchFamily="2" charset="2"/>
              <a:buChar char="Ø"/>
            </a:pPr>
            <a:r>
              <a:rPr lang="en-US" sz="2400" b="0" i="0" dirty="0">
                <a:solidFill>
                  <a:srgbClr val="222222"/>
                </a:solidFill>
                <a:effectLst/>
                <a:latin typeface="Times New Roman" panose="02020603050405020304" pitchFamily="18" charset="0"/>
                <a:cs typeface="Times New Roman" panose="02020603050405020304" pitchFamily="18" charset="0"/>
              </a:rPr>
              <a:t>8085 has </a:t>
            </a:r>
            <a:r>
              <a:rPr lang="en-US" sz="2400" b="1" i="0" dirty="0">
                <a:solidFill>
                  <a:srgbClr val="222222"/>
                </a:solidFill>
                <a:effectLst/>
                <a:latin typeface="Times New Roman" panose="02020603050405020304" pitchFamily="18" charset="0"/>
                <a:cs typeface="Times New Roman" panose="02020603050405020304" pitchFamily="18" charset="0"/>
              </a:rPr>
              <a:t>5 flags that shows 5 different data conditions</a:t>
            </a:r>
            <a:r>
              <a:rPr lang="en-US" sz="2400" b="0" i="0" dirty="0">
                <a:solidFill>
                  <a:srgbClr val="222222"/>
                </a:solidFill>
                <a:effectLst/>
                <a:latin typeface="Times New Roman" panose="02020603050405020304" pitchFamily="18" charset="0"/>
                <a:cs typeface="Times New Roman" panose="02020603050405020304" pitchFamily="18" charset="0"/>
              </a:rPr>
              <a:t>. These are carry, sign, zero, parity and auxiliary carry flags.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11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51ECE9D-FC81-4A5B-99F4-E98F5FA95C6F}"/>
              </a:ext>
            </a:extLst>
          </p:cNvPr>
          <p:cNvCxnSpPr/>
          <p:nvPr/>
        </p:nvCxnSpPr>
        <p:spPr>
          <a:xfrm flipV="1">
            <a:off x="2716213" y="1149350"/>
            <a:ext cx="9475787" cy="285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63E099F-350C-420F-A76C-5A546CAFC653}"/>
              </a:ext>
            </a:extLst>
          </p:cNvPr>
          <p:cNvCxnSpPr/>
          <p:nvPr/>
        </p:nvCxnSpPr>
        <p:spPr>
          <a:xfrm flipH="1">
            <a:off x="-41275" y="6165850"/>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5124" name="Slide Number Placeholder 3">
            <a:extLst>
              <a:ext uri="{FF2B5EF4-FFF2-40B4-BE49-F238E27FC236}">
                <a16:creationId xmlns:a16="http://schemas.microsoft.com/office/drawing/2014/main" id="{38C92E04-8FC2-4353-AC39-CB46C22147BD}"/>
              </a:ext>
            </a:extLst>
          </p:cNvPr>
          <p:cNvSpPr>
            <a:spLocks noGrp="1"/>
          </p:cNvSpPr>
          <p:nvPr>
            <p:ph type="sldNum" sz="quarter" idx="12"/>
          </p:nvPr>
        </p:nvSpPr>
        <p:spPr bwMode="auto">
          <a:xfrm>
            <a:off x="4537075" y="6213475"/>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4991A0B1-F51D-46CD-A91F-106F4431B8BD}"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2</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16" name="Date Placeholder 4">
            <a:extLst>
              <a:ext uri="{FF2B5EF4-FFF2-40B4-BE49-F238E27FC236}">
                <a16:creationId xmlns:a16="http://schemas.microsoft.com/office/drawing/2014/main" id="{3013F425-650D-426E-95F6-37CCADDEBBD5}"/>
              </a:ext>
            </a:extLst>
          </p:cNvPr>
          <p:cNvSpPr>
            <a:spLocks noGrp="1"/>
          </p:cNvSpPr>
          <p:nvPr>
            <p:ph type="dt" sz="quarter" idx="10"/>
          </p:nvPr>
        </p:nvSpPr>
        <p:spPr>
          <a:xfrm>
            <a:off x="111125" y="6213475"/>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5126" name="Picture 14" descr="KLEF Logo Selected final 27-07-2017-1.jpg">
            <a:extLst>
              <a:ext uri="{FF2B5EF4-FFF2-40B4-BE49-F238E27FC236}">
                <a16:creationId xmlns:a16="http://schemas.microsoft.com/office/drawing/2014/main" id="{0DB5931A-13B2-42BE-B859-80D4E59BAE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16">
            <a:extLst>
              <a:ext uri="{FF2B5EF4-FFF2-40B4-BE49-F238E27FC236}">
                <a16:creationId xmlns:a16="http://schemas.microsoft.com/office/drawing/2014/main" id="{1F28247D-41DF-43C5-AFD9-34D3F6DB7179}"/>
              </a:ext>
            </a:extLst>
          </p:cNvPr>
          <p:cNvPicPr>
            <a:picLocks noChangeAspect="1"/>
          </p:cNvPicPr>
          <p:nvPr/>
        </p:nvPicPr>
        <p:blipFill>
          <a:blip r:embed="rId4">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10" descr="Computer Organization and Architecture Tutorial | COA Tutorial - javatpoint">
            <a:extLst>
              <a:ext uri="{FF2B5EF4-FFF2-40B4-BE49-F238E27FC236}">
                <a16:creationId xmlns:a16="http://schemas.microsoft.com/office/drawing/2014/main" id="{1F0B7C22-D193-4887-9922-4FD680A674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1336675"/>
            <a:ext cx="4638675"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AA8F629-74B5-4CEA-BD8C-97A0BE5616C9}"/>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2AE384-D4C4-44D1-807B-56F7EBF71D0E}"/>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7412" name="Slide Number Placeholder 3">
            <a:extLst>
              <a:ext uri="{FF2B5EF4-FFF2-40B4-BE49-F238E27FC236}">
                <a16:creationId xmlns:a16="http://schemas.microsoft.com/office/drawing/2014/main" id="{47E227C1-BAE1-4391-B3DF-88DBAB8F9921}"/>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E808524B-4F54-4D7C-B731-7577172C993C}"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20</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0AACD901-1616-4971-A267-BDBAEF74CD57}"/>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7414" name="Picture 11" descr="KLEF Logo Selected final 27-07-2017-1.jpg">
            <a:extLst>
              <a:ext uri="{FF2B5EF4-FFF2-40B4-BE49-F238E27FC236}">
                <a16:creationId xmlns:a16="http://schemas.microsoft.com/office/drawing/2014/main" id="{7BF5CD89-4974-4867-931D-C59AAFA065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6">
            <a:extLst>
              <a:ext uri="{FF2B5EF4-FFF2-40B4-BE49-F238E27FC236}">
                <a16:creationId xmlns:a16="http://schemas.microsoft.com/office/drawing/2014/main" id="{37315B8C-9190-44C8-A3A0-5FA3FAC00F4B}"/>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TextBox 8">
            <a:extLst>
              <a:ext uri="{FF2B5EF4-FFF2-40B4-BE49-F238E27FC236}">
                <a16:creationId xmlns:a16="http://schemas.microsoft.com/office/drawing/2014/main" id="{2E10D917-8DA5-41E7-B9EC-73D0EA563A22}"/>
              </a:ext>
            </a:extLst>
          </p:cNvPr>
          <p:cNvSpPr txBox="1">
            <a:spLocks noChangeArrowheads="1"/>
          </p:cNvSpPr>
          <p:nvPr/>
        </p:nvSpPr>
        <p:spPr bwMode="auto">
          <a:xfrm>
            <a:off x="3298825" y="466725"/>
            <a:ext cx="61325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Arithmetic &amp; Logical Unit</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846424C-9AE8-4C02-B89F-9041E1CC9F56}"/>
              </a:ext>
            </a:extLst>
          </p:cNvPr>
          <p:cNvSpPr txBox="1">
            <a:spLocks noChangeArrowheads="1"/>
          </p:cNvSpPr>
          <p:nvPr/>
        </p:nvSpPr>
        <p:spPr bwMode="auto">
          <a:xfrm>
            <a:off x="188913" y="1360488"/>
            <a:ext cx="11225212"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00000"/>
              </a:lnSpc>
              <a:spcBef>
                <a:spcPct val="0"/>
              </a:spcBef>
            </a:pPr>
            <a:r>
              <a:rPr lang="en-IN" altLang="en-US" sz="2400">
                <a:latin typeface="Times New Roman" panose="02020603050405020304" pitchFamily="18" charset="0"/>
                <a:cs typeface="Times New Roman" panose="02020603050405020304" pitchFamily="18" charset="0"/>
              </a:rPr>
              <a:t>Consider an ALU which can perform four arithmetic operations and four logical operations To distinguish between arithmetic and logical operation, we may use a signal line,</a:t>
            </a:r>
          </a:p>
          <a:p>
            <a:pPr algn="just" eaLnBrk="1" hangingPunct="1">
              <a:lnSpc>
                <a:spcPct val="100000"/>
              </a:lnSpc>
              <a:spcBef>
                <a:spcPct val="0"/>
              </a:spcBef>
            </a:pPr>
            <a:r>
              <a:rPr lang="en-IN" altLang="en-US" sz="2400">
                <a:latin typeface="Times New Roman" panose="02020603050405020304" pitchFamily="18" charset="0"/>
                <a:cs typeface="Times New Roman" panose="02020603050405020304" pitchFamily="18" charset="0"/>
              </a:rPr>
              <a:t>0 - in that signal, represents an arithmetic operation and</a:t>
            </a:r>
          </a:p>
          <a:p>
            <a:pPr algn="just" eaLnBrk="1" hangingPunct="1">
              <a:lnSpc>
                <a:spcPct val="100000"/>
              </a:lnSpc>
              <a:spcBef>
                <a:spcPct val="0"/>
              </a:spcBef>
            </a:pPr>
            <a:r>
              <a:rPr lang="en-IN" altLang="en-US" sz="2400">
                <a:latin typeface="Times New Roman" panose="02020603050405020304" pitchFamily="18" charset="0"/>
                <a:cs typeface="Times New Roman" panose="02020603050405020304" pitchFamily="18" charset="0"/>
              </a:rPr>
              <a:t>1 - in that signal, represents a logical operation.</a:t>
            </a:r>
          </a:p>
        </p:txBody>
      </p:sp>
      <p:pic>
        <p:nvPicPr>
          <p:cNvPr id="13" name="Picture 2">
            <a:extLst>
              <a:ext uri="{FF2B5EF4-FFF2-40B4-BE49-F238E27FC236}">
                <a16:creationId xmlns:a16="http://schemas.microsoft.com/office/drawing/2014/main" id="{9C308100-CD9B-4E96-BDE7-9552B86AAB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438" y="3346450"/>
            <a:ext cx="643890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 calcmode="lin" valueType="num">
                                      <p:cBhvr additive="base">
                                        <p:cTn id="1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 calcmode="lin" valueType="num">
                                      <p:cBhvr additive="base">
                                        <p:cTn id="1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1F4DB00-E4DF-43D2-A789-00B362390489}"/>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C29A271-B1A5-4B12-9963-954E73F506D5}"/>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9460" name="Slide Number Placeholder 3">
            <a:extLst>
              <a:ext uri="{FF2B5EF4-FFF2-40B4-BE49-F238E27FC236}">
                <a16:creationId xmlns:a16="http://schemas.microsoft.com/office/drawing/2014/main" id="{8BBDC137-F371-433B-A199-33E826C2F078}"/>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183D2C88-DE8E-45B0-A085-9C40F2A55036}"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21</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8AF1684B-CEC7-4EA3-BFF6-FA4DFC0A1B57}"/>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9462" name="Picture 11" descr="KLEF Logo Selected final 27-07-2017-1.jpg">
            <a:extLst>
              <a:ext uri="{FF2B5EF4-FFF2-40B4-BE49-F238E27FC236}">
                <a16:creationId xmlns:a16="http://schemas.microsoft.com/office/drawing/2014/main" id="{6497E77B-6598-4CD3-B3A7-C4A7C2265C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16">
            <a:extLst>
              <a:ext uri="{FF2B5EF4-FFF2-40B4-BE49-F238E27FC236}">
                <a16:creationId xmlns:a16="http://schemas.microsoft.com/office/drawing/2014/main" id="{D5716604-ACF9-4CAE-A205-A5FF5D8538C9}"/>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1C649FD-7C3F-45F5-957F-2A5AA1A62D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5688" y="1470025"/>
            <a:ext cx="7302500" cy="368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TextBox 8">
            <a:extLst>
              <a:ext uri="{FF2B5EF4-FFF2-40B4-BE49-F238E27FC236}">
                <a16:creationId xmlns:a16="http://schemas.microsoft.com/office/drawing/2014/main" id="{A0CF0267-434D-4D3F-9A10-1AD668E2815F}"/>
              </a:ext>
            </a:extLst>
          </p:cNvPr>
          <p:cNvSpPr txBox="1">
            <a:spLocks noChangeArrowheads="1"/>
          </p:cNvSpPr>
          <p:nvPr/>
        </p:nvSpPr>
        <p:spPr bwMode="auto">
          <a:xfrm>
            <a:off x="3608388" y="455613"/>
            <a:ext cx="6134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Block Diagram of the ALU</a:t>
            </a:r>
            <a:endParaRPr lang="en-US" altLang="en-US" sz="32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B621B28-640F-4EFE-AD30-8950241F6BAB}"/>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2586839-39B7-4430-9CA1-F18EC4BB4883}"/>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0484" name="Slide Number Placeholder 3">
            <a:extLst>
              <a:ext uri="{FF2B5EF4-FFF2-40B4-BE49-F238E27FC236}">
                <a16:creationId xmlns:a16="http://schemas.microsoft.com/office/drawing/2014/main" id="{6B9ADDF2-25FA-47C8-AB6C-E25FC1306D5F}"/>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DBB572D6-D944-4CC6-8779-71132ABB5B20}"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22</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BEBB97FB-C2FC-47C6-AF70-6FA4109EFBD6}"/>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20486" name="Picture 11" descr="KLEF Logo Selected final 27-07-2017-1.jpg">
            <a:extLst>
              <a:ext uri="{FF2B5EF4-FFF2-40B4-BE49-F238E27FC236}">
                <a16:creationId xmlns:a16="http://schemas.microsoft.com/office/drawing/2014/main" id="{EC1FE1A3-AF73-496C-B7FB-4B9C592C6E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16">
            <a:extLst>
              <a:ext uri="{FF2B5EF4-FFF2-40B4-BE49-F238E27FC236}">
                <a16:creationId xmlns:a16="http://schemas.microsoft.com/office/drawing/2014/main" id="{3CF77840-5E64-4CBF-89F5-D5E80B1DDD48}"/>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descr="http://virtual-labs.ac.in/labs/cse10/images/ALU6.png">
            <a:extLst>
              <a:ext uri="{FF2B5EF4-FFF2-40B4-BE49-F238E27FC236}">
                <a16:creationId xmlns:a16="http://schemas.microsoft.com/office/drawing/2014/main" id="{732B4FBD-F841-42CF-93C7-74250E9C5D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8988" y="1349375"/>
            <a:ext cx="6299200"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TextBox 8">
            <a:extLst>
              <a:ext uri="{FF2B5EF4-FFF2-40B4-BE49-F238E27FC236}">
                <a16:creationId xmlns:a16="http://schemas.microsoft.com/office/drawing/2014/main" id="{8160E1B9-5A66-4FC3-9563-28AEAF475B14}"/>
              </a:ext>
            </a:extLst>
          </p:cNvPr>
          <p:cNvSpPr txBox="1">
            <a:spLocks noChangeArrowheads="1"/>
          </p:cNvSpPr>
          <p:nvPr/>
        </p:nvSpPr>
        <p:spPr bwMode="auto">
          <a:xfrm>
            <a:off x="4832350" y="500063"/>
            <a:ext cx="613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Design of the ALU</a:t>
            </a:r>
            <a:endParaRPr lang="en-US" altLang="en-US" sz="32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5EFFC2D-8E13-4A0F-A55B-B133AA2670E3}"/>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E2523D-A6AB-4784-9CAD-7EB439064C6F}"/>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3556" name="Slide Number Placeholder 3">
            <a:extLst>
              <a:ext uri="{FF2B5EF4-FFF2-40B4-BE49-F238E27FC236}">
                <a16:creationId xmlns:a16="http://schemas.microsoft.com/office/drawing/2014/main" id="{49CA02EC-7FEE-4DB9-AE2D-A2B254C335E5}"/>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54693155-CFBD-4A2C-90B1-DF750C27BEA7}"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23</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BCD481DE-A581-4A64-B235-68642DB565D5}"/>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23558" name="Picture 11" descr="KLEF Logo Selected final 27-07-2017-1.jpg">
            <a:extLst>
              <a:ext uri="{FF2B5EF4-FFF2-40B4-BE49-F238E27FC236}">
                <a16:creationId xmlns:a16="http://schemas.microsoft.com/office/drawing/2014/main" id="{32F8942D-CB05-408E-A57D-C9BCC894CD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6">
            <a:extLst>
              <a:ext uri="{FF2B5EF4-FFF2-40B4-BE49-F238E27FC236}">
                <a16:creationId xmlns:a16="http://schemas.microsoft.com/office/drawing/2014/main" id="{493D07C5-9DCB-44B3-97E9-C2B35E8005EF}"/>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TextBox 8">
            <a:extLst>
              <a:ext uri="{FF2B5EF4-FFF2-40B4-BE49-F238E27FC236}">
                <a16:creationId xmlns:a16="http://schemas.microsoft.com/office/drawing/2014/main" id="{4FAB9FED-19D5-4CAE-A804-DD5AFC6A7FE5}"/>
              </a:ext>
            </a:extLst>
          </p:cNvPr>
          <p:cNvSpPr txBox="1">
            <a:spLocks noChangeArrowheads="1"/>
          </p:cNvSpPr>
          <p:nvPr/>
        </p:nvSpPr>
        <p:spPr bwMode="auto">
          <a:xfrm>
            <a:off x="5216525" y="512763"/>
            <a:ext cx="613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a:latin typeface="Times New Roman" panose="02020603050405020304" pitchFamily="18" charset="0"/>
                <a:ea typeface="Times New Roman" panose="02020603050405020304" pitchFamily="18" charset="0"/>
              </a:rPr>
              <a:t>Buses</a:t>
            </a:r>
          </a:p>
        </p:txBody>
      </p:sp>
      <p:sp>
        <p:nvSpPr>
          <p:cNvPr id="16" name="TextBox 15">
            <a:extLst>
              <a:ext uri="{FF2B5EF4-FFF2-40B4-BE49-F238E27FC236}">
                <a16:creationId xmlns:a16="http://schemas.microsoft.com/office/drawing/2014/main" id="{45522846-D0B1-427F-965D-0D806D7EF765}"/>
              </a:ext>
            </a:extLst>
          </p:cNvPr>
          <p:cNvSpPr txBox="1">
            <a:spLocks noChangeArrowheads="1"/>
          </p:cNvSpPr>
          <p:nvPr/>
        </p:nvSpPr>
        <p:spPr bwMode="auto">
          <a:xfrm>
            <a:off x="957263" y="1273175"/>
            <a:ext cx="10982325" cy="279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50000"/>
              </a:lnSpc>
              <a:spcBef>
                <a:spcPct val="0"/>
              </a:spcBef>
              <a:buFontTx/>
              <a:buNone/>
            </a:pPr>
            <a:r>
              <a:rPr lang="en-US" altLang="en-US" sz="2400" b="1">
                <a:solidFill>
                  <a:srgbClr val="202124"/>
                </a:solidFill>
                <a:latin typeface="Times New Roman" panose="02020603050405020304" pitchFamily="18" charset="0"/>
                <a:cs typeface="Times New Roman" panose="02020603050405020304" pitchFamily="18" charset="0"/>
              </a:rPr>
              <a:t>Three types of bus are used.</a:t>
            </a:r>
            <a:endParaRPr lang="en-US" altLang="en-US" sz="2400">
              <a:solidFill>
                <a:srgbClr val="202124"/>
              </a:solidFill>
              <a:latin typeface="Times New Roman" panose="02020603050405020304" pitchFamily="18" charset="0"/>
              <a:cs typeface="Times New Roman" panose="02020603050405020304" pitchFamily="18" charset="0"/>
            </a:endParaRPr>
          </a:p>
          <a:p>
            <a:pPr>
              <a:lnSpc>
                <a:spcPct val="150000"/>
              </a:lnSpc>
              <a:spcBef>
                <a:spcPct val="0"/>
              </a:spcBef>
            </a:pPr>
            <a:r>
              <a:rPr lang="en-US" altLang="en-US" sz="2400" b="1">
                <a:solidFill>
                  <a:srgbClr val="202124"/>
                </a:solidFill>
                <a:latin typeface="Times New Roman" panose="02020603050405020304" pitchFamily="18" charset="0"/>
                <a:cs typeface="Times New Roman" panose="02020603050405020304" pitchFamily="18" charset="0"/>
              </a:rPr>
              <a:t>Address</a:t>
            </a:r>
            <a:r>
              <a:rPr lang="en-US" altLang="en-US" sz="2400">
                <a:solidFill>
                  <a:srgbClr val="202124"/>
                </a:solidFill>
                <a:latin typeface="Times New Roman" panose="02020603050405020304" pitchFamily="18" charset="0"/>
                <a:cs typeface="Times New Roman" panose="02020603050405020304" pitchFamily="18" charset="0"/>
              </a:rPr>
              <a:t> </a:t>
            </a:r>
            <a:r>
              <a:rPr lang="en-US" altLang="en-US" sz="2400" b="1">
                <a:solidFill>
                  <a:srgbClr val="202124"/>
                </a:solidFill>
                <a:latin typeface="Times New Roman" panose="02020603050405020304" pitchFamily="18" charset="0"/>
                <a:cs typeface="Times New Roman" panose="02020603050405020304" pitchFamily="18" charset="0"/>
              </a:rPr>
              <a:t>bus</a:t>
            </a:r>
            <a:r>
              <a:rPr lang="en-US" altLang="en-US" sz="2400">
                <a:solidFill>
                  <a:srgbClr val="202124"/>
                </a:solidFill>
                <a:latin typeface="Times New Roman" panose="02020603050405020304" pitchFamily="18" charset="0"/>
                <a:cs typeface="Times New Roman" panose="02020603050405020304" pitchFamily="18" charset="0"/>
              </a:rPr>
              <a:t> - carries memory addresses from the processor to other components such as primary storage and input/output devices.</a:t>
            </a:r>
          </a:p>
          <a:p>
            <a:pPr>
              <a:lnSpc>
                <a:spcPct val="150000"/>
              </a:lnSpc>
              <a:spcBef>
                <a:spcPct val="0"/>
              </a:spcBef>
            </a:pPr>
            <a:r>
              <a:rPr lang="en-US" altLang="en-US" sz="2400" b="1">
                <a:solidFill>
                  <a:srgbClr val="202124"/>
                </a:solidFill>
                <a:latin typeface="Times New Roman" panose="02020603050405020304" pitchFamily="18" charset="0"/>
                <a:cs typeface="Times New Roman" panose="02020603050405020304" pitchFamily="18" charset="0"/>
              </a:rPr>
              <a:t>Data bus </a:t>
            </a:r>
            <a:r>
              <a:rPr lang="en-US" altLang="en-US" sz="2400">
                <a:solidFill>
                  <a:srgbClr val="202124"/>
                </a:solidFill>
                <a:latin typeface="Times New Roman" panose="02020603050405020304" pitchFamily="18" charset="0"/>
                <a:cs typeface="Times New Roman" panose="02020603050405020304" pitchFamily="18" charset="0"/>
              </a:rPr>
              <a:t>- carries the data between the processor and other components.</a:t>
            </a:r>
          </a:p>
          <a:p>
            <a:pPr>
              <a:lnSpc>
                <a:spcPct val="150000"/>
              </a:lnSpc>
              <a:spcBef>
                <a:spcPct val="0"/>
              </a:spcBef>
            </a:pPr>
            <a:r>
              <a:rPr lang="en-US" altLang="en-US" sz="2400" b="1">
                <a:solidFill>
                  <a:srgbClr val="202124"/>
                </a:solidFill>
                <a:latin typeface="Times New Roman" panose="02020603050405020304" pitchFamily="18" charset="0"/>
                <a:cs typeface="Times New Roman" panose="02020603050405020304" pitchFamily="18" charset="0"/>
              </a:rPr>
              <a:t>Control bus </a:t>
            </a:r>
            <a:r>
              <a:rPr lang="en-US" altLang="en-US" sz="2400">
                <a:solidFill>
                  <a:srgbClr val="202124"/>
                </a:solidFill>
                <a:latin typeface="Times New Roman" panose="02020603050405020304" pitchFamily="18" charset="0"/>
                <a:cs typeface="Times New Roman" panose="02020603050405020304" pitchFamily="18" charset="0"/>
              </a:rPr>
              <a:t>- carries control signals from the processor to other components.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89CE65B-887E-4683-99DB-03FD07965023}"/>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0CE5EE9-2510-422D-8372-9A6EE4AEA9E1}"/>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4580" name="Slide Number Placeholder 3">
            <a:extLst>
              <a:ext uri="{FF2B5EF4-FFF2-40B4-BE49-F238E27FC236}">
                <a16:creationId xmlns:a16="http://schemas.microsoft.com/office/drawing/2014/main" id="{A15289EB-448D-4B68-A997-03ADDF1E295C}"/>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4EE38A28-A607-4787-BF06-6B1A6A127B77}"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24</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45B81B02-AC4F-465E-97A3-5330735AFA61}"/>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24582" name="Picture 11" descr="KLEF Logo Selected final 27-07-2017-1.jpg">
            <a:extLst>
              <a:ext uri="{FF2B5EF4-FFF2-40B4-BE49-F238E27FC236}">
                <a16:creationId xmlns:a16="http://schemas.microsoft.com/office/drawing/2014/main" id="{9C880E9A-E9F3-4BD8-8935-D4A8317AB8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6">
            <a:extLst>
              <a:ext uri="{FF2B5EF4-FFF2-40B4-BE49-F238E27FC236}">
                <a16:creationId xmlns:a16="http://schemas.microsoft.com/office/drawing/2014/main" id="{6E2040F2-F9CA-4CFB-84C0-72D1E1453FA4}"/>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TextBox 8">
            <a:extLst>
              <a:ext uri="{FF2B5EF4-FFF2-40B4-BE49-F238E27FC236}">
                <a16:creationId xmlns:a16="http://schemas.microsoft.com/office/drawing/2014/main" id="{AD871CCB-00E9-4642-81CB-AA926300670F}"/>
              </a:ext>
            </a:extLst>
          </p:cNvPr>
          <p:cNvSpPr txBox="1">
            <a:spLocks noChangeArrowheads="1"/>
          </p:cNvSpPr>
          <p:nvPr/>
        </p:nvSpPr>
        <p:spPr bwMode="auto">
          <a:xfrm>
            <a:off x="5216525" y="512763"/>
            <a:ext cx="613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a:latin typeface="Times New Roman" panose="02020603050405020304" pitchFamily="18" charset="0"/>
                <a:ea typeface="Times New Roman" panose="02020603050405020304" pitchFamily="18" charset="0"/>
              </a:rPr>
              <a:t>Buses</a:t>
            </a:r>
          </a:p>
        </p:txBody>
      </p:sp>
      <p:pic>
        <p:nvPicPr>
          <p:cNvPr id="3" name="Picture 2">
            <a:extLst>
              <a:ext uri="{FF2B5EF4-FFF2-40B4-BE49-F238E27FC236}">
                <a16:creationId xmlns:a16="http://schemas.microsoft.com/office/drawing/2014/main" id="{256EDB3F-ED3A-40CC-919B-036DDA7A54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481138"/>
            <a:ext cx="579120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35C8DA2-559A-4860-B656-5A29CDCF4C5F}"/>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F3C37F7-66FD-41DA-A1CA-74484D9CE328}"/>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5604" name="Slide Number Placeholder 3">
            <a:extLst>
              <a:ext uri="{FF2B5EF4-FFF2-40B4-BE49-F238E27FC236}">
                <a16:creationId xmlns:a16="http://schemas.microsoft.com/office/drawing/2014/main" id="{9F13F04C-22E0-48E9-AACE-F7A0BAF8FE1D}"/>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F02B3249-D46C-4732-B830-2F59F6057E6F}"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25</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8332432F-61B4-4D06-BEF7-3C5B803D82C3}"/>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25606" name="Picture 11" descr="KLEF Logo Selected final 27-07-2017-1.jpg">
            <a:extLst>
              <a:ext uri="{FF2B5EF4-FFF2-40B4-BE49-F238E27FC236}">
                <a16:creationId xmlns:a16="http://schemas.microsoft.com/office/drawing/2014/main" id="{8CBEBB82-768D-45A4-9A66-00A2597C11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16">
            <a:extLst>
              <a:ext uri="{FF2B5EF4-FFF2-40B4-BE49-F238E27FC236}">
                <a16:creationId xmlns:a16="http://schemas.microsoft.com/office/drawing/2014/main" id="{A633951F-778E-4B8E-869E-9FD59C7A7EC1}"/>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TextBox 8">
            <a:extLst>
              <a:ext uri="{FF2B5EF4-FFF2-40B4-BE49-F238E27FC236}">
                <a16:creationId xmlns:a16="http://schemas.microsoft.com/office/drawing/2014/main" id="{13E72223-05B6-4940-9A65-60C5D10F46A3}"/>
              </a:ext>
            </a:extLst>
          </p:cNvPr>
          <p:cNvSpPr txBox="1">
            <a:spLocks noChangeArrowheads="1"/>
          </p:cNvSpPr>
          <p:nvPr/>
        </p:nvSpPr>
        <p:spPr bwMode="auto">
          <a:xfrm>
            <a:off x="4024313" y="492125"/>
            <a:ext cx="6130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Programming language</a:t>
            </a:r>
            <a:endParaRPr lang="en-US" altLang="en-US" sz="32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848E272-459B-4730-B6C8-F9BFDD42D4A3}"/>
              </a:ext>
            </a:extLst>
          </p:cNvPr>
          <p:cNvSpPr txBox="1">
            <a:spLocks noChangeArrowheads="1"/>
          </p:cNvSpPr>
          <p:nvPr/>
        </p:nvSpPr>
        <p:spPr bwMode="auto">
          <a:xfrm>
            <a:off x="517525" y="1009650"/>
            <a:ext cx="10782300" cy="3671888"/>
          </a:xfrm>
          <a:prstGeom prst="rect">
            <a:avLst/>
          </a:prstGeom>
          <a:noFill/>
          <a:ln>
            <a:noFill/>
          </a:ln>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200000"/>
              </a:lnSpc>
              <a:spcBef>
                <a:spcPts val="0"/>
              </a:spcBef>
              <a:defRPr/>
            </a:pPr>
            <a:endParaRPr lang="en-IN" sz="2400" dirty="0">
              <a:latin typeface="Times New Roman" panose="02020603050405020304" pitchFamily="18" charset="0"/>
              <a:cs typeface="Times New Roman" panose="02020603050405020304" pitchFamily="18" charset="0"/>
            </a:endParaRPr>
          </a:p>
          <a:p>
            <a:pPr algn="just" eaLnBrk="1" hangingPunct="1">
              <a:lnSpc>
                <a:spcPct val="200000"/>
              </a:lnSpc>
              <a:spcBef>
                <a:spcPts val="0"/>
              </a:spcBef>
              <a:defRPr/>
            </a:pPr>
            <a:r>
              <a:rPr lang="en-IN" sz="2400" dirty="0">
                <a:latin typeface="Times New Roman" panose="02020603050405020304" pitchFamily="18" charset="0"/>
                <a:cs typeface="Times New Roman" panose="02020603050405020304" pitchFamily="18" charset="0"/>
              </a:rPr>
              <a:t>A program is a set of instructions that the computer executes.</a:t>
            </a:r>
          </a:p>
          <a:p>
            <a:pPr marL="457200" indent="-457200" algn="just" eaLnBrk="1" hangingPunct="1">
              <a:lnSpc>
                <a:spcPct val="200000"/>
              </a:lnSpc>
              <a:spcBef>
                <a:spcPts val="0"/>
              </a:spcBef>
              <a:buFontTx/>
              <a:buAutoNum type="arabicPeriod"/>
              <a:defRPr/>
            </a:pPr>
            <a:r>
              <a:rPr lang="en-IN" altLang="en-US" sz="2400" dirty="0">
                <a:latin typeface="Times New Roman" panose="02020603050405020304" pitchFamily="18" charset="0"/>
                <a:cs typeface="Times New Roman" panose="02020603050405020304" pitchFamily="18" charset="0"/>
              </a:rPr>
              <a:t>Machine language</a:t>
            </a:r>
          </a:p>
          <a:p>
            <a:pPr marL="457200" indent="-457200" algn="just" eaLnBrk="1" hangingPunct="1">
              <a:lnSpc>
                <a:spcPct val="200000"/>
              </a:lnSpc>
              <a:spcBef>
                <a:spcPts val="0"/>
              </a:spcBef>
              <a:buFontTx/>
              <a:buAutoNum type="arabicPeriod"/>
              <a:defRPr/>
            </a:pPr>
            <a:r>
              <a:rPr lang="en-IN" altLang="en-US" sz="2400" dirty="0">
                <a:latin typeface="Times New Roman" panose="02020603050405020304" pitchFamily="18" charset="0"/>
                <a:cs typeface="Times New Roman" panose="02020603050405020304" pitchFamily="18" charset="0"/>
              </a:rPr>
              <a:t>Assembly language</a:t>
            </a:r>
          </a:p>
          <a:p>
            <a:pPr marL="457200" indent="-457200" algn="just" eaLnBrk="1" hangingPunct="1">
              <a:lnSpc>
                <a:spcPct val="200000"/>
              </a:lnSpc>
              <a:spcBef>
                <a:spcPts val="0"/>
              </a:spcBef>
              <a:buFontTx/>
              <a:buAutoNum type="arabicPeriod"/>
              <a:defRPr/>
            </a:pPr>
            <a:r>
              <a:rPr lang="en-IN" altLang="en-US" sz="2400" dirty="0">
                <a:latin typeface="Times New Roman" panose="02020603050405020304" pitchFamily="18" charset="0"/>
                <a:cs typeface="Times New Roman" panose="02020603050405020304" pitchFamily="18" charset="0"/>
              </a:rPr>
              <a:t>High level language</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 calcmode="lin" valueType="num">
                                      <p:cBhvr additive="base">
                                        <p:cTn id="13"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 calcmode="lin" valueType="num">
                                      <p:cBhvr additive="base">
                                        <p:cTn id="19"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 calcmode="lin" valueType="num">
                                      <p:cBhvr additive="base">
                                        <p:cTn id="25"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4F20213-0F28-4A61-986B-1D825D7BB576}"/>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CDE6A4-FBF1-4250-8286-2DE3447C1104}"/>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6628" name="Slide Number Placeholder 3">
            <a:extLst>
              <a:ext uri="{FF2B5EF4-FFF2-40B4-BE49-F238E27FC236}">
                <a16:creationId xmlns:a16="http://schemas.microsoft.com/office/drawing/2014/main" id="{DDE8BB74-A8DB-479D-ACA0-EF935525542B}"/>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067A7757-411D-4BB8-AC31-7F53C6F01401}"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26</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A4580F66-900B-4D02-9545-E8E8E1F86B4B}"/>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26630" name="Picture 11" descr="KLEF Logo Selected final 27-07-2017-1.jpg">
            <a:extLst>
              <a:ext uri="{FF2B5EF4-FFF2-40B4-BE49-F238E27FC236}">
                <a16:creationId xmlns:a16="http://schemas.microsoft.com/office/drawing/2014/main" id="{B057E865-56B1-4008-867E-DE08DBDD55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16">
            <a:extLst>
              <a:ext uri="{FF2B5EF4-FFF2-40B4-BE49-F238E27FC236}">
                <a16:creationId xmlns:a16="http://schemas.microsoft.com/office/drawing/2014/main" id="{EE76D606-FB1C-47DA-9AD6-EEBF82E0C6B7}"/>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TextBox 8">
            <a:extLst>
              <a:ext uri="{FF2B5EF4-FFF2-40B4-BE49-F238E27FC236}">
                <a16:creationId xmlns:a16="http://schemas.microsoft.com/office/drawing/2014/main" id="{F4C83BBC-9C54-41AB-A1EE-6C40F8574C30}"/>
              </a:ext>
            </a:extLst>
          </p:cNvPr>
          <p:cNvSpPr txBox="1">
            <a:spLocks noChangeArrowheads="1"/>
          </p:cNvSpPr>
          <p:nvPr/>
        </p:nvSpPr>
        <p:spPr bwMode="auto">
          <a:xfrm>
            <a:off x="3608388" y="495300"/>
            <a:ext cx="613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Machine level programming</a:t>
            </a:r>
            <a:endParaRPr lang="en-US" altLang="en-US" sz="3200">
              <a:latin typeface="Times New Roman" panose="02020603050405020304" pitchFamily="18" charset="0"/>
              <a:cs typeface="Times New Roman" panose="02020603050405020304" pitchFamily="18" charset="0"/>
            </a:endParaRPr>
          </a:p>
        </p:txBody>
      </p:sp>
      <p:sp>
        <p:nvSpPr>
          <p:cNvPr id="12" name="Rectangle 6">
            <a:extLst>
              <a:ext uri="{FF2B5EF4-FFF2-40B4-BE49-F238E27FC236}">
                <a16:creationId xmlns:a16="http://schemas.microsoft.com/office/drawing/2014/main" id="{9435A373-FB49-44D9-9D6D-1EBCD8D37C11}"/>
              </a:ext>
            </a:extLst>
          </p:cNvPr>
          <p:cNvSpPr txBox="1">
            <a:spLocks noRot="1" noChangeArrowheads="1"/>
          </p:cNvSpPr>
          <p:nvPr/>
        </p:nvSpPr>
        <p:spPr>
          <a:xfrm>
            <a:off x="204788" y="1231900"/>
            <a:ext cx="11782425" cy="493871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a:p>
            <a:pPr algn="just" eaLnBrk="1" hangingPunct="1">
              <a:lnSpc>
                <a:spcPct val="150000"/>
              </a:lnSpc>
              <a:spcBef>
                <a:spcPts val="0"/>
              </a:spcBef>
              <a:defRPr/>
            </a:pPr>
            <a:r>
              <a:rPr lang="en-US" altLang="en-US" sz="2400" dirty="0">
                <a:latin typeface="Times New Roman" panose="02020603050405020304" pitchFamily="18" charset="0"/>
                <a:cs typeface="Times New Roman" panose="02020603050405020304" pitchFamily="18" charset="0"/>
              </a:rPr>
              <a:t>Machine language is the language written as stings of binary 1’s &amp; 0’s. it is the only language which a computer can understands without a translation program.</a:t>
            </a:r>
          </a:p>
          <a:p>
            <a:pPr algn="just" eaLnBrk="1" hangingPunct="1">
              <a:lnSpc>
                <a:spcPct val="150000"/>
              </a:lnSpc>
              <a:spcBef>
                <a:spcPts val="0"/>
              </a:spcBef>
              <a:defRPr/>
            </a:pPr>
            <a:r>
              <a:rPr lang="en-US" altLang="en-US" sz="2400" dirty="0">
                <a:latin typeface="Times New Roman" panose="02020603050405020304" pitchFamily="18" charset="0"/>
                <a:cs typeface="Times New Roman" panose="02020603050405020304" pitchFamily="18" charset="0"/>
              </a:rPr>
              <a:t> A machine language instruction has two parts. </a:t>
            </a:r>
          </a:p>
          <a:p>
            <a:pPr marL="457200" indent="-457200" algn="just" eaLnBrk="1" hangingPunct="1">
              <a:lnSpc>
                <a:spcPct val="150000"/>
              </a:lnSpc>
              <a:spcBef>
                <a:spcPts val="0"/>
              </a:spcBef>
              <a:buFont typeface="Arial" panose="020B0604020202020204" pitchFamily="34" charset="0"/>
              <a:buAutoNum type="arabicPeriod"/>
              <a:defRPr/>
            </a:pPr>
            <a:r>
              <a:rPr lang="en-US" altLang="en-US" sz="2400" dirty="0">
                <a:latin typeface="Times New Roman" panose="02020603050405020304" pitchFamily="18" charset="0"/>
                <a:cs typeface="Times New Roman" panose="02020603050405020304" pitchFamily="18" charset="0"/>
              </a:rPr>
              <a:t>Operation code:  Which tells the computer what </a:t>
            </a:r>
            <a:r>
              <a:rPr lang="en-US" altLang="en-US" sz="2400" b="1" u="sng" dirty="0">
                <a:solidFill>
                  <a:srgbClr val="FF0000"/>
                </a:solidFill>
                <a:latin typeface="Times New Roman" panose="02020603050405020304" pitchFamily="18" charset="0"/>
                <a:cs typeface="Times New Roman" panose="02020603050405020304" pitchFamily="18" charset="0"/>
              </a:rPr>
              <a:t>function</a:t>
            </a:r>
            <a:r>
              <a:rPr lang="en-US" altLang="en-US" sz="2400" dirty="0">
                <a:latin typeface="Times New Roman" panose="02020603050405020304" pitchFamily="18" charset="0"/>
                <a:cs typeface="Times New Roman" panose="02020603050405020304" pitchFamily="18" charset="0"/>
              </a:rPr>
              <a:t> to perform</a:t>
            </a:r>
          </a:p>
          <a:p>
            <a:pPr marL="457200" indent="-457200" algn="just" eaLnBrk="1" hangingPunct="1">
              <a:lnSpc>
                <a:spcPct val="150000"/>
              </a:lnSpc>
              <a:spcBef>
                <a:spcPts val="0"/>
              </a:spcBef>
              <a:buFont typeface="Arial" panose="020B0604020202020204" pitchFamily="34" charset="0"/>
              <a:buAutoNum type="arabicPeriod"/>
              <a:defRPr/>
            </a:pPr>
            <a:r>
              <a:rPr lang="en-US" altLang="en-US" sz="2400" dirty="0">
                <a:latin typeface="Times New Roman" panose="02020603050405020304" pitchFamily="18" charset="0"/>
                <a:cs typeface="Times New Roman" panose="02020603050405020304" pitchFamily="18" charset="0"/>
              </a:rPr>
              <a:t>Operand: Which tells the computer on which the </a:t>
            </a:r>
            <a:r>
              <a:rPr lang="en-US" altLang="en-US" sz="2400" b="1" u="sng" dirty="0">
                <a:solidFill>
                  <a:srgbClr val="FF0000"/>
                </a:solidFill>
                <a:latin typeface="Times New Roman" panose="02020603050405020304" pitchFamily="18" charset="0"/>
                <a:cs typeface="Times New Roman" panose="02020603050405020304" pitchFamily="18" charset="0"/>
              </a:rPr>
              <a:t>function</a:t>
            </a:r>
            <a:r>
              <a:rPr lang="en-US" altLang="en-US" sz="2400" dirty="0">
                <a:latin typeface="Times New Roman" panose="02020603050405020304" pitchFamily="18" charset="0"/>
                <a:cs typeface="Times New Roman" panose="02020603050405020304" pitchFamily="18" charset="0"/>
              </a:rPr>
              <a:t> is operating &amp; storing (Register or memory &amp; so on)</a:t>
            </a:r>
          </a:p>
          <a:p>
            <a:pPr marL="0" indent="0" algn="just" eaLnBrk="1" hangingPunct="1">
              <a:lnSpc>
                <a:spcPct val="150000"/>
              </a:lnSpc>
              <a:spcBef>
                <a:spcPts val="0"/>
              </a:spcBef>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966C08A-E1FD-4240-A5F3-13646630535F}"/>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2256EF4-F81E-4D9C-8894-79A359C7C682}"/>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7652" name="Slide Number Placeholder 3">
            <a:extLst>
              <a:ext uri="{FF2B5EF4-FFF2-40B4-BE49-F238E27FC236}">
                <a16:creationId xmlns:a16="http://schemas.microsoft.com/office/drawing/2014/main" id="{5092DAF3-FDE4-4FA9-839E-3B013A34424D}"/>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25DC20B8-3A7E-4264-A0E6-EAE1A9CAD3EE}"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27</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A87EE91D-8E35-4C5C-A07F-D87938A82BDA}"/>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27654" name="Picture 11" descr="KLEF Logo Selected final 27-07-2017-1.jpg">
            <a:extLst>
              <a:ext uri="{FF2B5EF4-FFF2-40B4-BE49-F238E27FC236}">
                <a16:creationId xmlns:a16="http://schemas.microsoft.com/office/drawing/2014/main" id="{BF6C6A3F-9CD1-41DC-9F42-48A0DF0814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6">
            <a:extLst>
              <a:ext uri="{FF2B5EF4-FFF2-40B4-BE49-F238E27FC236}">
                <a16:creationId xmlns:a16="http://schemas.microsoft.com/office/drawing/2014/main" id="{4D739C84-C96D-4782-9BE0-F8A37E79930B}"/>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TextBox 8">
            <a:extLst>
              <a:ext uri="{FF2B5EF4-FFF2-40B4-BE49-F238E27FC236}">
                <a16:creationId xmlns:a16="http://schemas.microsoft.com/office/drawing/2014/main" id="{39570AA7-F59D-4D71-B0CF-FFC54BB8FFB8}"/>
              </a:ext>
            </a:extLst>
          </p:cNvPr>
          <p:cNvSpPr txBox="1">
            <a:spLocks noChangeArrowheads="1"/>
          </p:cNvSpPr>
          <p:nvPr/>
        </p:nvSpPr>
        <p:spPr bwMode="auto">
          <a:xfrm>
            <a:off x="3608388" y="495300"/>
            <a:ext cx="613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Machine level programming</a:t>
            </a:r>
            <a:endParaRPr lang="en-US" altLang="en-US" sz="3200">
              <a:latin typeface="Times New Roman" panose="02020603050405020304" pitchFamily="18" charset="0"/>
              <a:cs typeface="Times New Roman" panose="02020603050405020304" pitchFamily="18" charset="0"/>
            </a:endParaRPr>
          </a:p>
        </p:txBody>
      </p:sp>
      <p:sp>
        <p:nvSpPr>
          <p:cNvPr id="12" name="Rectangle 6">
            <a:extLst>
              <a:ext uri="{FF2B5EF4-FFF2-40B4-BE49-F238E27FC236}">
                <a16:creationId xmlns:a16="http://schemas.microsoft.com/office/drawing/2014/main" id="{0D942C64-EF8F-4910-8625-F2167EC17B71}"/>
              </a:ext>
            </a:extLst>
          </p:cNvPr>
          <p:cNvSpPr txBox="1">
            <a:spLocks noRot="1" noChangeArrowheads="1"/>
          </p:cNvSpPr>
          <p:nvPr/>
        </p:nvSpPr>
        <p:spPr>
          <a:xfrm>
            <a:off x="204788" y="1231900"/>
            <a:ext cx="11782425" cy="493871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200000"/>
              </a:lnSpc>
              <a:spcBef>
                <a:spcPts val="0"/>
              </a:spcBef>
              <a:buFont typeface="Arial" panose="020B0604020202020204" pitchFamily="34" charset="0"/>
              <a:buNone/>
              <a:defRPr/>
            </a:pPr>
            <a:r>
              <a:rPr lang="en-US" altLang="en-US" sz="2400" b="1" u="sng" dirty="0">
                <a:latin typeface="Times New Roman" panose="02020603050405020304" pitchFamily="18" charset="0"/>
                <a:cs typeface="Times New Roman" panose="02020603050405020304" pitchFamily="18" charset="0"/>
              </a:rPr>
              <a:t>Disadvantages of Machine level programming</a:t>
            </a:r>
          </a:p>
          <a:p>
            <a:pPr marL="457200" indent="-457200" algn="just" eaLnBrk="1" hangingPunct="1">
              <a:lnSpc>
                <a:spcPct val="200000"/>
              </a:lnSpc>
              <a:spcBef>
                <a:spcPts val="0"/>
              </a:spcBef>
              <a:buFont typeface="Arial" panose="020B0604020202020204" pitchFamily="34" charset="0"/>
              <a:buAutoNum type="arabicPeriod"/>
              <a:defRPr/>
            </a:pPr>
            <a:r>
              <a:rPr lang="en-US" altLang="en-US" sz="2400" dirty="0">
                <a:latin typeface="Times New Roman" panose="02020603050405020304" pitchFamily="18" charset="0"/>
                <a:cs typeface="Times New Roman" panose="02020603050405020304" pitchFamily="18" charset="0"/>
              </a:rPr>
              <a:t>It is machine dependent i.e., it differs from computer to computer</a:t>
            </a:r>
          </a:p>
          <a:p>
            <a:pPr marL="457200" indent="-457200" algn="just" eaLnBrk="1" hangingPunct="1">
              <a:lnSpc>
                <a:spcPct val="200000"/>
              </a:lnSpc>
              <a:spcBef>
                <a:spcPts val="0"/>
              </a:spcBef>
              <a:buFont typeface="Arial" panose="020B0604020202020204" pitchFamily="34" charset="0"/>
              <a:buAutoNum type="arabicPeriod"/>
              <a:defRPr/>
            </a:pPr>
            <a:r>
              <a:rPr lang="en-US" altLang="en-US" sz="2400" dirty="0">
                <a:latin typeface="Times New Roman" panose="02020603050405020304" pitchFamily="18" charset="0"/>
                <a:cs typeface="Times New Roman" panose="02020603050405020304" pitchFamily="18" charset="0"/>
              </a:rPr>
              <a:t>It is difficult to write a program</a:t>
            </a:r>
          </a:p>
          <a:p>
            <a:pPr marL="457200" indent="-457200" algn="just" eaLnBrk="1" hangingPunct="1">
              <a:lnSpc>
                <a:spcPct val="200000"/>
              </a:lnSpc>
              <a:spcBef>
                <a:spcPts val="0"/>
              </a:spcBef>
              <a:buFont typeface="Arial" panose="020B0604020202020204" pitchFamily="34" charset="0"/>
              <a:buAutoNum type="arabicPeriod"/>
              <a:defRPr/>
            </a:pPr>
            <a:r>
              <a:rPr lang="en-US" altLang="en-US" sz="2400" dirty="0">
                <a:latin typeface="Times New Roman" panose="02020603050405020304" pitchFamily="18" charset="0"/>
                <a:cs typeface="Times New Roman" panose="02020603050405020304" pitchFamily="18" charset="0"/>
              </a:rPr>
              <a:t>It is prone to errors</a:t>
            </a:r>
          </a:p>
          <a:p>
            <a:pPr marL="457200" indent="-457200" algn="just" eaLnBrk="1" hangingPunct="1">
              <a:lnSpc>
                <a:spcPct val="200000"/>
              </a:lnSpc>
              <a:spcBef>
                <a:spcPts val="0"/>
              </a:spcBef>
              <a:buFont typeface="Arial" panose="020B0604020202020204" pitchFamily="34" charset="0"/>
              <a:buAutoNum type="arabicPeriod"/>
              <a:defRPr/>
            </a:pPr>
            <a:r>
              <a:rPr lang="en-US" altLang="en-US" sz="2400" dirty="0">
                <a:latin typeface="Times New Roman" panose="02020603050405020304" pitchFamily="18" charset="0"/>
                <a:cs typeface="Times New Roman" panose="02020603050405020304" pitchFamily="18" charset="0"/>
              </a:rPr>
              <a:t>It is difficult to modify</a:t>
            </a:r>
          </a:p>
          <a:p>
            <a:pPr marL="457200" indent="-457200" algn="just" eaLnBrk="1" hangingPunct="1">
              <a:lnSpc>
                <a:spcPct val="200000"/>
              </a:lnSpc>
              <a:spcBef>
                <a:spcPts val="0"/>
              </a:spcBef>
              <a:buFont typeface="Arial" panose="020B0604020202020204" pitchFamily="34" charset="0"/>
              <a:buAutoNum type="arabicPeriod"/>
              <a:defRPr/>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D0F5BF9-4825-43D7-AF86-2D943B463E9E}"/>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8B690EE-1E68-4783-8AF8-77D934766B1A}"/>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8676" name="Slide Number Placeholder 3">
            <a:extLst>
              <a:ext uri="{FF2B5EF4-FFF2-40B4-BE49-F238E27FC236}">
                <a16:creationId xmlns:a16="http://schemas.microsoft.com/office/drawing/2014/main" id="{10559016-38E6-45FB-A1E7-2894FB0A5C29}"/>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0730D7D1-7662-4022-9232-45194776AB89}"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28</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4B4161A4-4D8C-45CA-A2B1-32504ECE677A}"/>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28678" name="Picture 11" descr="KLEF Logo Selected final 27-07-2017-1.jpg">
            <a:extLst>
              <a:ext uri="{FF2B5EF4-FFF2-40B4-BE49-F238E27FC236}">
                <a16:creationId xmlns:a16="http://schemas.microsoft.com/office/drawing/2014/main" id="{2EA95CD9-39BD-440E-BC82-DEF5FA6665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16">
            <a:extLst>
              <a:ext uri="{FF2B5EF4-FFF2-40B4-BE49-F238E27FC236}">
                <a16:creationId xmlns:a16="http://schemas.microsoft.com/office/drawing/2014/main" id="{F037FC78-213E-49A9-B61B-D8AEA1EB8DC8}"/>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TextBox 8">
            <a:extLst>
              <a:ext uri="{FF2B5EF4-FFF2-40B4-BE49-F238E27FC236}">
                <a16:creationId xmlns:a16="http://schemas.microsoft.com/office/drawing/2014/main" id="{FFDFF199-19C6-4DEA-B8B1-44D17646210A}"/>
              </a:ext>
            </a:extLst>
          </p:cNvPr>
          <p:cNvSpPr txBox="1">
            <a:spLocks noChangeArrowheads="1"/>
          </p:cNvSpPr>
          <p:nvPr/>
        </p:nvSpPr>
        <p:spPr bwMode="auto">
          <a:xfrm>
            <a:off x="3367088" y="428625"/>
            <a:ext cx="613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Assembly level programming</a:t>
            </a:r>
            <a:endParaRPr lang="en-US" altLang="en-US" sz="3200">
              <a:latin typeface="Times New Roman" panose="02020603050405020304" pitchFamily="18" charset="0"/>
              <a:cs typeface="Times New Roman" panose="02020603050405020304" pitchFamily="18" charset="0"/>
            </a:endParaRPr>
          </a:p>
        </p:txBody>
      </p:sp>
      <p:sp>
        <p:nvSpPr>
          <p:cNvPr id="12" name="Rectangle 6">
            <a:extLst>
              <a:ext uri="{FF2B5EF4-FFF2-40B4-BE49-F238E27FC236}">
                <a16:creationId xmlns:a16="http://schemas.microsoft.com/office/drawing/2014/main" id="{F2F80187-18A4-4EFC-87F9-7703FF1211D7}"/>
              </a:ext>
            </a:extLst>
          </p:cNvPr>
          <p:cNvSpPr txBox="1">
            <a:spLocks noRot="1" noChangeArrowheads="1"/>
          </p:cNvSpPr>
          <p:nvPr/>
        </p:nvSpPr>
        <p:spPr>
          <a:xfrm>
            <a:off x="204788" y="1231900"/>
            <a:ext cx="11782425" cy="493871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a:p>
            <a:pPr algn="just" eaLnBrk="1" hangingPunct="1">
              <a:lnSpc>
                <a:spcPct val="150000"/>
              </a:lnSpc>
              <a:spcBef>
                <a:spcPts val="0"/>
              </a:spcBef>
              <a:defRPr/>
            </a:pPr>
            <a:r>
              <a:rPr lang="en-US" altLang="en-US" sz="2400" dirty="0">
                <a:latin typeface="Times New Roman" panose="02020603050405020304" pitchFamily="18" charset="0"/>
                <a:cs typeface="Times New Roman" panose="02020603050405020304" pitchFamily="18" charset="0"/>
              </a:rPr>
              <a:t>It is a low level programming language that allows the user to write a program using alphanumeric mnemonic codes, instead of numeric codes for a set of instructions.</a:t>
            </a:r>
          </a:p>
          <a:p>
            <a:pPr algn="just" eaLnBrk="1" hangingPunct="1">
              <a:lnSpc>
                <a:spcPct val="150000"/>
              </a:lnSpc>
              <a:spcBef>
                <a:spcPts val="0"/>
              </a:spcBef>
              <a:defRPr/>
            </a:pPr>
            <a:r>
              <a:rPr lang="en-US" altLang="en-US" sz="2400" dirty="0">
                <a:latin typeface="Times New Roman" panose="02020603050405020304" pitchFamily="18" charset="0"/>
                <a:cs typeface="Times New Roman" panose="02020603050405020304" pitchFamily="18" charset="0"/>
              </a:rPr>
              <a:t>It requires a translator known as </a:t>
            </a:r>
            <a:r>
              <a:rPr lang="en-US" altLang="en-US" sz="2400" b="1" u="sng" dirty="0">
                <a:solidFill>
                  <a:srgbClr val="FF0000"/>
                </a:solidFill>
                <a:latin typeface="Times New Roman" panose="02020603050405020304" pitchFamily="18" charset="0"/>
                <a:cs typeface="Times New Roman" panose="02020603050405020304" pitchFamily="18" charset="0"/>
              </a:rPr>
              <a:t>Assembler</a:t>
            </a:r>
            <a:r>
              <a:rPr lang="en-US" altLang="en-US" sz="2400" dirty="0">
                <a:latin typeface="Times New Roman" panose="02020603050405020304" pitchFamily="18" charset="0"/>
                <a:cs typeface="Times New Roman" panose="02020603050405020304" pitchFamily="18" charset="0"/>
              </a:rPr>
              <a:t> to convert assembly language into machine language.</a:t>
            </a:r>
          </a:p>
          <a:p>
            <a:pPr algn="just" eaLnBrk="1" hangingPunct="1">
              <a:lnSpc>
                <a:spcPct val="150000"/>
              </a:lnSpc>
              <a:spcBef>
                <a:spcPts val="0"/>
              </a:spcBef>
              <a:defRPr/>
            </a:pPr>
            <a:r>
              <a:rPr lang="en-US" altLang="en-US" sz="2400" dirty="0">
                <a:latin typeface="Times New Roman" panose="02020603050405020304" pitchFamily="18" charset="0"/>
                <a:cs typeface="Times New Roman" panose="02020603050405020304" pitchFamily="18" charset="0"/>
              </a:rPr>
              <a:t>It assembles the machine language program in the main memory of the computer and makes it ready for execution.</a:t>
            </a:r>
          </a:p>
          <a:p>
            <a:pPr marL="0" indent="0" algn="just" eaLnBrk="1" hangingPunct="1">
              <a:lnSpc>
                <a:spcPct val="150000"/>
              </a:lnSpc>
              <a:spcBef>
                <a:spcPts val="0"/>
              </a:spcBef>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Eg: Mov R1,R2</a:t>
            </a:r>
          </a:p>
          <a:p>
            <a:pPr marL="0" indent="0" algn="just" eaLnBrk="1" hangingPunct="1">
              <a:lnSpc>
                <a:spcPct val="150000"/>
              </a:lnSpc>
              <a:spcBef>
                <a:spcPts val="0"/>
              </a:spcBef>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Add A,B     </a:t>
            </a:r>
          </a:p>
          <a:p>
            <a:pPr marL="0" indent="0" algn="just" eaLnBrk="1" hangingPunct="1">
              <a:lnSpc>
                <a:spcPct val="150000"/>
              </a:lnSpc>
              <a:spcBef>
                <a:spcPts val="0"/>
              </a:spcBef>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CD7AFAF-E972-406C-A4BD-CD9F8B3C5B11}"/>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65F0001-0840-4FD0-B4FF-28FB4B37A79D}"/>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9700" name="Slide Number Placeholder 3">
            <a:extLst>
              <a:ext uri="{FF2B5EF4-FFF2-40B4-BE49-F238E27FC236}">
                <a16:creationId xmlns:a16="http://schemas.microsoft.com/office/drawing/2014/main" id="{8F10E502-DD9E-4D15-809C-EF636AEB2CE3}"/>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04338F05-A727-4B35-917A-75C0E95E62C6}"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29</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859B1AFE-36F1-456F-A606-83E950EB2A8E}"/>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29702" name="Picture 11" descr="KLEF Logo Selected final 27-07-2017-1.jpg">
            <a:extLst>
              <a:ext uri="{FF2B5EF4-FFF2-40B4-BE49-F238E27FC236}">
                <a16:creationId xmlns:a16="http://schemas.microsoft.com/office/drawing/2014/main" id="{D69455D4-91FD-49A7-821D-3166FAC54A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16">
            <a:extLst>
              <a:ext uri="{FF2B5EF4-FFF2-40B4-BE49-F238E27FC236}">
                <a16:creationId xmlns:a16="http://schemas.microsoft.com/office/drawing/2014/main" id="{B7E5E67A-E378-4413-B8D5-D991B168892C}"/>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4" name="TextBox 8">
            <a:extLst>
              <a:ext uri="{FF2B5EF4-FFF2-40B4-BE49-F238E27FC236}">
                <a16:creationId xmlns:a16="http://schemas.microsoft.com/office/drawing/2014/main" id="{1A452CBD-B506-4D66-84FB-D6FC876E30F4}"/>
              </a:ext>
            </a:extLst>
          </p:cNvPr>
          <p:cNvSpPr txBox="1">
            <a:spLocks noChangeArrowheads="1"/>
          </p:cNvSpPr>
          <p:nvPr/>
        </p:nvSpPr>
        <p:spPr bwMode="auto">
          <a:xfrm>
            <a:off x="3367088" y="428625"/>
            <a:ext cx="613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Assembly level programming</a:t>
            </a:r>
            <a:endParaRPr lang="en-US" altLang="en-US" sz="3200">
              <a:latin typeface="Times New Roman" panose="02020603050405020304" pitchFamily="18" charset="0"/>
              <a:cs typeface="Times New Roman" panose="02020603050405020304" pitchFamily="18" charset="0"/>
            </a:endParaRPr>
          </a:p>
        </p:txBody>
      </p:sp>
      <p:sp>
        <p:nvSpPr>
          <p:cNvPr id="12" name="Rectangle 6">
            <a:extLst>
              <a:ext uri="{FF2B5EF4-FFF2-40B4-BE49-F238E27FC236}">
                <a16:creationId xmlns:a16="http://schemas.microsoft.com/office/drawing/2014/main" id="{5CA1BDB8-61D5-40A5-8B9A-89EAF3661537}"/>
              </a:ext>
            </a:extLst>
          </p:cNvPr>
          <p:cNvSpPr txBox="1">
            <a:spLocks noRot="1" noChangeArrowheads="1"/>
          </p:cNvSpPr>
          <p:nvPr/>
        </p:nvSpPr>
        <p:spPr>
          <a:xfrm>
            <a:off x="204788" y="1231900"/>
            <a:ext cx="11782425" cy="474980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Font typeface="Arial" panose="020B0604020202020204" pitchFamily="34" charset="0"/>
              <a:buNone/>
              <a:defRPr/>
            </a:pPr>
            <a:r>
              <a:rPr lang="en-US" altLang="en-US" sz="2400" b="1" u="sng" dirty="0">
                <a:latin typeface="Times New Roman" panose="02020603050405020304" pitchFamily="18" charset="0"/>
                <a:cs typeface="Times New Roman" panose="02020603050405020304" pitchFamily="18" charset="0"/>
              </a:rPr>
              <a:t>Advantages of Assembly level programming</a:t>
            </a:r>
          </a:p>
          <a:p>
            <a:pPr marL="457200" indent="-457200" algn="just" eaLnBrk="1" hangingPunct="1">
              <a:lnSpc>
                <a:spcPct val="150000"/>
              </a:lnSpc>
              <a:spcBef>
                <a:spcPts val="0"/>
              </a:spcBef>
              <a:buFont typeface="Arial" panose="020B0604020202020204" pitchFamily="34" charset="0"/>
              <a:buAutoNum type="arabicPeriod"/>
              <a:defRPr/>
            </a:pPr>
            <a:r>
              <a:rPr lang="en-US" altLang="en-US" sz="2400" dirty="0">
                <a:latin typeface="Times New Roman" panose="02020603050405020304" pitchFamily="18" charset="0"/>
                <a:cs typeface="Times New Roman" panose="02020603050405020304" pitchFamily="18" charset="0"/>
              </a:rPr>
              <a:t>It is easy to understand and use</a:t>
            </a:r>
          </a:p>
          <a:p>
            <a:pPr marL="457200" indent="-457200" algn="just" eaLnBrk="1" hangingPunct="1">
              <a:lnSpc>
                <a:spcPct val="150000"/>
              </a:lnSpc>
              <a:spcBef>
                <a:spcPts val="0"/>
              </a:spcBef>
              <a:buFont typeface="Arial" panose="020B0604020202020204" pitchFamily="34" charset="0"/>
              <a:buAutoNum type="arabicPeriod"/>
              <a:defRPr/>
            </a:pPr>
            <a:r>
              <a:rPr lang="en-US" altLang="en-US" sz="2400" dirty="0">
                <a:latin typeface="Times New Roman" panose="02020603050405020304" pitchFamily="18" charset="0"/>
                <a:cs typeface="Times New Roman" panose="02020603050405020304" pitchFamily="18" charset="0"/>
              </a:rPr>
              <a:t>It is easy to locate and correct errors</a:t>
            </a:r>
          </a:p>
          <a:p>
            <a:pPr marL="457200" indent="-457200" algn="just" eaLnBrk="1" hangingPunct="1">
              <a:lnSpc>
                <a:spcPct val="150000"/>
              </a:lnSpc>
              <a:spcBef>
                <a:spcPts val="0"/>
              </a:spcBef>
              <a:buFont typeface="Arial" panose="020B0604020202020204" pitchFamily="34" charset="0"/>
              <a:buAutoNum type="arabicPeriod"/>
              <a:defRPr/>
            </a:pPr>
            <a:r>
              <a:rPr lang="en-US" altLang="en-US" sz="2400" dirty="0">
                <a:latin typeface="Times New Roman" panose="02020603050405020304" pitchFamily="18" charset="0"/>
                <a:cs typeface="Times New Roman" panose="02020603050405020304" pitchFamily="18" charset="0"/>
              </a:rPr>
              <a:t>It is easier to modify</a:t>
            </a:r>
          </a:p>
          <a:p>
            <a:pPr marL="457200" indent="-457200" algn="just" eaLnBrk="1" hangingPunct="1">
              <a:lnSpc>
                <a:spcPct val="150000"/>
              </a:lnSpc>
              <a:spcBef>
                <a:spcPts val="0"/>
              </a:spcBef>
              <a:buFont typeface="Arial" panose="020B0604020202020204" pitchFamily="34" charset="0"/>
              <a:buAutoNum type="arabicPeriod"/>
              <a:defRPr/>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Font typeface="Arial" panose="020B0604020202020204" pitchFamily="34" charset="0"/>
              <a:buNone/>
              <a:defRPr/>
            </a:pPr>
            <a:r>
              <a:rPr lang="en-US" altLang="en-US" sz="2400" b="1" u="sng" dirty="0">
                <a:latin typeface="Times New Roman" panose="02020603050405020304" pitchFamily="18" charset="0"/>
                <a:cs typeface="Times New Roman" panose="02020603050405020304" pitchFamily="18" charset="0"/>
              </a:rPr>
              <a:t>Disadvantages Assembly level programming</a:t>
            </a:r>
          </a:p>
          <a:p>
            <a:pPr marL="457200" indent="-457200" algn="just" eaLnBrk="1" hangingPunct="1">
              <a:lnSpc>
                <a:spcPct val="150000"/>
              </a:lnSpc>
              <a:spcBef>
                <a:spcPts val="0"/>
              </a:spcBef>
              <a:buFont typeface="Arial" panose="020B0604020202020204" pitchFamily="34" charset="0"/>
              <a:buAutoNum type="arabicPeriod"/>
              <a:defRPr/>
            </a:pPr>
            <a:r>
              <a:rPr lang="en-US" altLang="en-US" sz="2400" dirty="0">
                <a:latin typeface="Times New Roman" panose="02020603050405020304" pitchFamily="18" charset="0"/>
                <a:cs typeface="Times New Roman" panose="02020603050405020304" pitchFamily="18" charset="0"/>
              </a:rPr>
              <a:t>It is machine dependent</a:t>
            </a:r>
          </a:p>
          <a:p>
            <a:pPr marL="0" indent="0" algn="just" eaLnBrk="1" hangingPunct="1">
              <a:lnSpc>
                <a:spcPct val="150000"/>
              </a:lnSpc>
              <a:spcBef>
                <a:spcPts val="0"/>
              </a:spcBef>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 calcmode="lin" valueType="num">
                                      <p:cBhvr additive="base">
                                        <p:cTn id="3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 calcmode="lin" valueType="num">
                                      <p:cBhvr additive="base">
                                        <p:cTn id="37"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D6400F6-C129-466D-ACC8-B4CEDA491A5C}"/>
              </a:ext>
            </a:extLst>
          </p:cNvPr>
          <p:cNvCxnSpPr/>
          <p:nvPr/>
        </p:nvCxnSpPr>
        <p:spPr>
          <a:xfrm flipV="1">
            <a:off x="2716213" y="1149350"/>
            <a:ext cx="9475787" cy="285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E64A993-04BD-4038-ACEB-EF42A636651B}"/>
              </a:ext>
            </a:extLst>
          </p:cNvPr>
          <p:cNvCxnSpPr/>
          <p:nvPr/>
        </p:nvCxnSpPr>
        <p:spPr>
          <a:xfrm flipH="1">
            <a:off x="-41275" y="6165850"/>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7172" name="Slide Number Placeholder 3">
            <a:extLst>
              <a:ext uri="{FF2B5EF4-FFF2-40B4-BE49-F238E27FC236}">
                <a16:creationId xmlns:a16="http://schemas.microsoft.com/office/drawing/2014/main" id="{EDC72225-D1FE-4E80-9348-0E9B7D5223B2}"/>
              </a:ext>
            </a:extLst>
          </p:cNvPr>
          <p:cNvSpPr>
            <a:spLocks noGrp="1"/>
          </p:cNvSpPr>
          <p:nvPr>
            <p:ph type="sldNum" sz="quarter" idx="12"/>
          </p:nvPr>
        </p:nvSpPr>
        <p:spPr bwMode="auto">
          <a:xfrm>
            <a:off x="4537075" y="6213475"/>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ED061ED4-F68D-4AC1-BAA0-E25BCBC98427}"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3</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16" name="Date Placeholder 4">
            <a:extLst>
              <a:ext uri="{FF2B5EF4-FFF2-40B4-BE49-F238E27FC236}">
                <a16:creationId xmlns:a16="http://schemas.microsoft.com/office/drawing/2014/main" id="{29B3244D-25A2-408B-A4CA-355A6D11E41F}"/>
              </a:ext>
            </a:extLst>
          </p:cNvPr>
          <p:cNvSpPr>
            <a:spLocks noGrp="1"/>
          </p:cNvSpPr>
          <p:nvPr>
            <p:ph type="dt" sz="quarter" idx="10"/>
          </p:nvPr>
        </p:nvSpPr>
        <p:spPr>
          <a:xfrm>
            <a:off x="111125" y="6213475"/>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7174" name="Picture 14" descr="KLEF Logo Selected final 27-07-2017-1.jpg">
            <a:extLst>
              <a:ext uri="{FF2B5EF4-FFF2-40B4-BE49-F238E27FC236}">
                <a16:creationId xmlns:a16="http://schemas.microsoft.com/office/drawing/2014/main" id="{A537DF17-DC22-4FFC-9E01-F812B3C3C0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16">
            <a:extLst>
              <a:ext uri="{FF2B5EF4-FFF2-40B4-BE49-F238E27FC236}">
                <a16:creationId xmlns:a16="http://schemas.microsoft.com/office/drawing/2014/main" id="{F2F4012B-29C7-40C2-B739-95CC83DEEDB0}"/>
              </a:ext>
            </a:extLst>
          </p:cNvPr>
          <p:cNvPicPr>
            <a:picLocks noChangeAspect="1"/>
          </p:cNvPicPr>
          <p:nvPr/>
        </p:nvPicPr>
        <p:blipFill>
          <a:blip r:embed="rId4">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TextBox 8">
            <a:extLst>
              <a:ext uri="{FF2B5EF4-FFF2-40B4-BE49-F238E27FC236}">
                <a16:creationId xmlns:a16="http://schemas.microsoft.com/office/drawing/2014/main" id="{F5098E41-83AD-4022-8935-FC3D33127E47}"/>
              </a:ext>
            </a:extLst>
          </p:cNvPr>
          <p:cNvSpPr txBox="1">
            <a:spLocks noChangeArrowheads="1"/>
          </p:cNvSpPr>
          <p:nvPr/>
        </p:nvSpPr>
        <p:spPr bwMode="auto">
          <a:xfrm>
            <a:off x="2724150" y="279400"/>
            <a:ext cx="67516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IN" altLang="en-US" sz="3600" b="1">
                <a:latin typeface="Times New Roman" panose="02020603050405020304" pitchFamily="18" charset="0"/>
                <a:cs typeface="Times New Roman" panose="02020603050405020304" pitchFamily="18" charset="0"/>
              </a:rPr>
              <a:t>INDEX SHEET FOR CO1</a:t>
            </a:r>
            <a:endParaRPr lang="en-US" altLang="en-US" sz="3600">
              <a:latin typeface="Times New Roman" panose="02020603050405020304" pitchFamily="18" charset="0"/>
              <a:cs typeface="Times New Roman" panose="02020603050405020304" pitchFamily="18" charset="0"/>
            </a:endParaRPr>
          </a:p>
        </p:txBody>
      </p:sp>
      <p:sp>
        <p:nvSpPr>
          <p:cNvPr id="7177" name="TextBox 1">
            <a:extLst>
              <a:ext uri="{FF2B5EF4-FFF2-40B4-BE49-F238E27FC236}">
                <a16:creationId xmlns:a16="http://schemas.microsoft.com/office/drawing/2014/main" id="{326B4666-C5AD-4F4C-A321-C92B39D3A747}"/>
              </a:ext>
            </a:extLst>
          </p:cNvPr>
          <p:cNvSpPr txBox="1">
            <a:spLocks noChangeArrowheads="1"/>
          </p:cNvSpPr>
          <p:nvPr/>
        </p:nvSpPr>
        <p:spPr bwMode="auto">
          <a:xfrm>
            <a:off x="111125" y="1223963"/>
            <a:ext cx="1181735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rId5" action="ppaction://hlinksldjump"/>
              </a:rPr>
              <a:t>State Diagram                                                                       </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rId6" action="ppaction://hlinksldjump"/>
              </a:rPr>
              <a:t>Moore Machine &amp; Mealy Machine </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rId7" action="ppaction://hlinksldjump"/>
              </a:rPr>
              <a:t>Von Neuman architecture </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rId8" action="ppaction://hlinksldjump"/>
              </a:rPr>
              <a:t>H</a:t>
            </a:r>
            <a:r>
              <a:rPr lang="en-US" altLang="en-US" sz="2400" dirty="0">
                <a:latin typeface="Times New Roman" panose="02020603050405020304" pitchFamily="18" charset="0"/>
                <a:cs typeface="Times New Roman" panose="02020603050405020304" pitchFamily="18" charset="0"/>
                <a:hlinkClick r:id="rId9" action="ppaction://hlinksldjump"/>
              </a:rPr>
              <a:t>ardware implementation of Arithmetic and Logic Unit</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rId10" action="ppaction://hlinksldjump"/>
              </a:rPr>
              <a:t>Buses Types</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rId10" action="ppaction://hlinksldjump"/>
              </a:rPr>
              <a:t>Specifications of a computer</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rId11" action="ppaction://hlinksldjump"/>
              </a:rPr>
              <a:t>Concepts of Machine level programming</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rId12" action="ppaction://hlinksldjump"/>
              </a:rPr>
              <a:t>Assembly level programming </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rId13" action="ppaction://hlinksldjump"/>
              </a:rPr>
              <a:t>High-level programming </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rId14" action="ppaction://hlinksldjump"/>
              </a:rPr>
              <a:t>Various addressing modes </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rId15" action="ppaction://hlinksldjump"/>
              </a:rPr>
              <a:t>Instruction set </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 action="ppaction://noaction"/>
              </a:rPr>
              <a:t>Concepts of subroutine and subroutine call</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 action="ppaction://noaction"/>
              </a:rPr>
              <a:t>use of stack for handling subroutine call and return</a:t>
            </a:r>
            <a:endParaRPr lang="en-US" altLang="en-US" sz="2400" dirty="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B2BF678-6456-4999-A96F-FC46E28D5A90}"/>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47B2F4-67A2-49BD-9312-E8FFB1B05B76}"/>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0724" name="Slide Number Placeholder 3">
            <a:extLst>
              <a:ext uri="{FF2B5EF4-FFF2-40B4-BE49-F238E27FC236}">
                <a16:creationId xmlns:a16="http://schemas.microsoft.com/office/drawing/2014/main" id="{47C943B2-9EA6-4886-B471-FB0169F96E5D}"/>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A1AA2A3A-96CA-4FCB-8EE7-2484C243B1A2}"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30</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1E7D5F42-4F90-4B0E-8BAE-D0F1FCA478E6}"/>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30726" name="Picture 11" descr="KLEF Logo Selected final 27-07-2017-1.jpg">
            <a:extLst>
              <a:ext uri="{FF2B5EF4-FFF2-40B4-BE49-F238E27FC236}">
                <a16:creationId xmlns:a16="http://schemas.microsoft.com/office/drawing/2014/main" id="{3A0174CF-570A-48F7-83FE-3F391483F6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16">
            <a:extLst>
              <a:ext uri="{FF2B5EF4-FFF2-40B4-BE49-F238E27FC236}">
                <a16:creationId xmlns:a16="http://schemas.microsoft.com/office/drawing/2014/main" id="{8DF1D97D-3E74-452A-A403-7896DCC52C78}"/>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TextBox 8">
            <a:extLst>
              <a:ext uri="{FF2B5EF4-FFF2-40B4-BE49-F238E27FC236}">
                <a16:creationId xmlns:a16="http://schemas.microsoft.com/office/drawing/2014/main" id="{48FFC8F4-AC0E-4BF3-9E4E-F6D9B53E7480}"/>
              </a:ext>
            </a:extLst>
          </p:cNvPr>
          <p:cNvSpPr txBox="1">
            <a:spLocks noChangeArrowheads="1"/>
          </p:cNvSpPr>
          <p:nvPr/>
        </p:nvSpPr>
        <p:spPr bwMode="auto">
          <a:xfrm>
            <a:off x="3608388" y="428625"/>
            <a:ext cx="613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High level programming</a:t>
            </a:r>
            <a:endParaRPr lang="en-US" altLang="en-US" sz="3200">
              <a:latin typeface="Times New Roman" panose="02020603050405020304" pitchFamily="18" charset="0"/>
              <a:cs typeface="Times New Roman" panose="02020603050405020304" pitchFamily="18" charset="0"/>
            </a:endParaRPr>
          </a:p>
        </p:txBody>
      </p:sp>
      <p:sp>
        <p:nvSpPr>
          <p:cNvPr id="12" name="Rectangle 6">
            <a:extLst>
              <a:ext uri="{FF2B5EF4-FFF2-40B4-BE49-F238E27FC236}">
                <a16:creationId xmlns:a16="http://schemas.microsoft.com/office/drawing/2014/main" id="{F4DCA6B6-81B2-436B-A284-EF9F63B090A3}"/>
              </a:ext>
            </a:extLst>
          </p:cNvPr>
          <p:cNvSpPr txBox="1">
            <a:spLocks noRot="1" noChangeArrowheads="1"/>
          </p:cNvSpPr>
          <p:nvPr/>
        </p:nvSpPr>
        <p:spPr>
          <a:xfrm>
            <a:off x="204788" y="1231900"/>
            <a:ext cx="11782425" cy="474980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150000"/>
              </a:lnSpc>
              <a:spcBef>
                <a:spcPts val="0"/>
              </a:spcBef>
              <a:defRPr/>
            </a:pPr>
            <a:r>
              <a:rPr lang="en-US" altLang="en-US" sz="2400" dirty="0">
                <a:latin typeface="Times New Roman" panose="02020603050405020304" pitchFamily="18" charset="0"/>
                <a:cs typeface="Times New Roman" panose="02020603050405020304" pitchFamily="18" charset="0"/>
              </a:rPr>
              <a:t>It is machine independent language. It enables the user to write programs in a language which resembles English words and familiar mathematical symbols.</a:t>
            </a:r>
          </a:p>
          <a:p>
            <a:pPr algn="just" eaLnBrk="1" hangingPunct="1">
              <a:lnSpc>
                <a:spcPct val="150000"/>
              </a:lnSpc>
              <a:spcBef>
                <a:spcPts val="0"/>
              </a:spcBef>
              <a:defRPr/>
            </a:pPr>
            <a:r>
              <a:rPr lang="en-US" altLang="en-US" sz="2400" dirty="0">
                <a:latin typeface="Times New Roman" panose="02020603050405020304" pitchFamily="18" charset="0"/>
                <a:cs typeface="Times New Roman" panose="02020603050405020304" pitchFamily="18" charset="0"/>
              </a:rPr>
              <a:t>COBOL was the first high level language developed for business.</a:t>
            </a:r>
          </a:p>
          <a:p>
            <a:pPr algn="just" eaLnBrk="1" hangingPunct="1">
              <a:lnSpc>
                <a:spcPct val="150000"/>
              </a:lnSpc>
              <a:spcBef>
                <a:spcPts val="0"/>
              </a:spcBef>
              <a:defRPr/>
            </a:pPr>
            <a:r>
              <a:rPr lang="en-US" altLang="en-US" sz="2400" dirty="0">
                <a:latin typeface="Times New Roman" panose="02020603050405020304" pitchFamily="18" charset="0"/>
                <a:cs typeface="Times New Roman" panose="02020603050405020304" pitchFamily="18" charset="0"/>
              </a:rPr>
              <a:t>Each statement in a high level language is a micro instruction which is translated into several machine language instructions.</a:t>
            </a:r>
          </a:p>
          <a:p>
            <a:pPr algn="just" eaLnBrk="1" hangingPunct="1">
              <a:lnSpc>
                <a:spcPct val="150000"/>
              </a:lnSpc>
              <a:spcBef>
                <a:spcPts val="0"/>
              </a:spcBef>
              <a:defRPr/>
            </a:pPr>
            <a:r>
              <a:rPr lang="en-US" altLang="en-US" sz="2400" dirty="0">
                <a:latin typeface="Times New Roman" panose="02020603050405020304" pitchFamily="18" charset="0"/>
                <a:cs typeface="Times New Roman" panose="02020603050405020304" pitchFamily="18" charset="0"/>
              </a:rPr>
              <a:t>A </a:t>
            </a:r>
            <a:r>
              <a:rPr lang="en-US" altLang="en-US" sz="2400" b="1" u="sng" dirty="0">
                <a:solidFill>
                  <a:srgbClr val="FF0000"/>
                </a:solidFill>
                <a:latin typeface="Times New Roman" panose="02020603050405020304" pitchFamily="18" charset="0"/>
                <a:cs typeface="Times New Roman" panose="02020603050405020304" pitchFamily="18" charset="0"/>
              </a:rPr>
              <a:t>Compiler</a:t>
            </a:r>
            <a:r>
              <a:rPr lang="en-US" altLang="en-US" sz="2400" dirty="0">
                <a:latin typeface="Times New Roman" panose="02020603050405020304" pitchFamily="18" charset="0"/>
                <a:cs typeface="Times New Roman" panose="02020603050405020304" pitchFamily="18" charset="0"/>
              </a:rPr>
              <a:t> is a translator program which translates a high level programming language into its equivalent machine language programs.</a:t>
            </a:r>
          </a:p>
          <a:p>
            <a:pPr marL="0" indent="0" algn="just" eaLnBrk="1" hangingPunct="1">
              <a:lnSpc>
                <a:spcPct val="150000"/>
              </a:lnSpc>
              <a:spcBef>
                <a:spcPts val="0"/>
              </a:spcBef>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963BC3E-2287-4769-B306-3815D7EEE17D}"/>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7B4E571-E5AF-4464-A826-BDA877E4A369}"/>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1748" name="Slide Number Placeholder 3">
            <a:extLst>
              <a:ext uri="{FF2B5EF4-FFF2-40B4-BE49-F238E27FC236}">
                <a16:creationId xmlns:a16="http://schemas.microsoft.com/office/drawing/2014/main" id="{B151AFA3-B334-4E44-840B-DEC71D4135FA}"/>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FD474C81-B96A-45DD-A238-E85208C21B85}"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31</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966C65DC-1A81-4BE8-98BD-D2DF687480ED}"/>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31750" name="Picture 11" descr="KLEF Logo Selected final 27-07-2017-1.jpg">
            <a:extLst>
              <a:ext uri="{FF2B5EF4-FFF2-40B4-BE49-F238E27FC236}">
                <a16:creationId xmlns:a16="http://schemas.microsoft.com/office/drawing/2014/main" id="{FAFB757B-9C86-4C67-9621-4C64147C17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16">
            <a:extLst>
              <a:ext uri="{FF2B5EF4-FFF2-40B4-BE49-F238E27FC236}">
                <a16:creationId xmlns:a16="http://schemas.microsoft.com/office/drawing/2014/main" id="{6A69E508-2509-4089-81F6-BBEE6203BC5D}"/>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TextBox 8">
            <a:extLst>
              <a:ext uri="{FF2B5EF4-FFF2-40B4-BE49-F238E27FC236}">
                <a16:creationId xmlns:a16="http://schemas.microsoft.com/office/drawing/2014/main" id="{54A2A212-8CF1-4E6C-92FA-55A018949EC0}"/>
              </a:ext>
            </a:extLst>
          </p:cNvPr>
          <p:cNvSpPr txBox="1">
            <a:spLocks noChangeArrowheads="1"/>
          </p:cNvSpPr>
          <p:nvPr/>
        </p:nvSpPr>
        <p:spPr bwMode="auto">
          <a:xfrm>
            <a:off x="3608388" y="428625"/>
            <a:ext cx="613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High level programming</a:t>
            </a:r>
            <a:endParaRPr lang="en-US" altLang="en-US" sz="3200">
              <a:latin typeface="Times New Roman" panose="02020603050405020304" pitchFamily="18" charset="0"/>
              <a:cs typeface="Times New Roman" panose="02020603050405020304" pitchFamily="18" charset="0"/>
            </a:endParaRPr>
          </a:p>
        </p:txBody>
      </p:sp>
      <p:sp>
        <p:nvSpPr>
          <p:cNvPr id="12" name="Rectangle 6">
            <a:extLst>
              <a:ext uri="{FF2B5EF4-FFF2-40B4-BE49-F238E27FC236}">
                <a16:creationId xmlns:a16="http://schemas.microsoft.com/office/drawing/2014/main" id="{CC159201-981C-4418-989E-DFB4A7B351C2}"/>
              </a:ext>
            </a:extLst>
          </p:cNvPr>
          <p:cNvSpPr txBox="1">
            <a:spLocks noRot="1" noChangeArrowheads="1"/>
          </p:cNvSpPr>
          <p:nvPr/>
        </p:nvSpPr>
        <p:spPr>
          <a:xfrm>
            <a:off x="204788" y="1231900"/>
            <a:ext cx="11782425" cy="474980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150000"/>
              </a:lnSpc>
              <a:spcBef>
                <a:spcPts val="0"/>
              </a:spcBef>
              <a:defRPr/>
            </a:pPr>
            <a:r>
              <a:rPr lang="en-US" altLang="en-US" sz="2400" b="1" i="1" u="sng" dirty="0">
                <a:solidFill>
                  <a:srgbClr val="FF0000"/>
                </a:solidFill>
                <a:latin typeface="Times New Roman" panose="02020603050405020304" pitchFamily="18" charset="0"/>
                <a:cs typeface="Times New Roman" panose="02020603050405020304" pitchFamily="18" charset="0"/>
              </a:rPr>
              <a:t>Source code</a:t>
            </a:r>
            <a:r>
              <a:rPr lang="en-US" altLang="en-US" sz="2400" b="1" i="1" dirty="0">
                <a:solidFill>
                  <a:srgbClr val="FF00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It is the input or the programming instructor of a procedural  language. The compiler translates the source code into machine level language which is known as object code. Object code can be saved and executed as and when desired by the user.</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Source Code             Language translator program             Object code</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High level language                                             Machine level language </a:t>
            </a:r>
          </a:p>
        </p:txBody>
      </p:sp>
      <p:cxnSp>
        <p:nvCxnSpPr>
          <p:cNvPr id="10" name="Straight Arrow Connector 9">
            <a:extLst>
              <a:ext uri="{FF2B5EF4-FFF2-40B4-BE49-F238E27FC236}">
                <a16:creationId xmlns:a16="http://schemas.microsoft.com/office/drawing/2014/main" id="{44D755F9-C4F7-4368-9AA4-8D5D3279E648}"/>
              </a:ext>
            </a:extLst>
          </p:cNvPr>
          <p:cNvCxnSpPr/>
          <p:nvPr/>
        </p:nvCxnSpPr>
        <p:spPr>
          <a:xfrm>
            <a:off x="2076450" y="3846513"/>
            <a:ext cx="57626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34C34481-E9C8-4228-9D0D-62EF009E70D8}"/>
              </a:ext>
            </a:extLst>
          </p:cNvPr>
          <p:cNvCxnSpPr/>
          <p:nvPr/>
        </p:nvCxnSpPr>
        <p:spPr>
          <a:xfrm>
            <a:off x="6589713" y="3846513"/>
            <a:ext cx="57467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C4A36130-3879-49AD-9231-2E6F37E7A602}"/>
              </a:ext>
            </a:extLst>
          </p:cNvPr>
          <p:cNvCxnSpPr/>
          <p:nvPr/>
        </p:nvCxnSpPr>
        <p:spPr>
          <a:xfrm>
            <a:off x="2992438" y="4945063"/>
            <a:ext cx="273685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anim calcmode="lin" valueType="num">
                                      <p:cBhvr additive="base">
                                        <p:cTn id="2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783C8FF0-23F4-42D3-B462-6B912DDD853E}"/>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BDF8AE-3D16-4CCE-8EF6-F46D4B73942A}"/>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2772" name="Slide Number Placeholder 3">
            <a:extLst>
              <a:ext uri="{FF2B5EF4-FFF2-40B4-BE49-F238E27FC236}">
                <a16:creationId xmlns:a16="http://schemas.microsoft.com/office/drawing/2014/main" id="{A9DE64E0-AEB7-4C4C-B61F-4D8AA3B062F2}"/>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3B5AA228-EE3A-4A4D-AE0B-2EA587E80A80}"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32</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E5B8605D-FEB8-4655-9543-C9EE6594F2D5}"/>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32774" name="Picture 11" descr="KLEF Logo Selected final 27-07-2017-1.jpg">
            <a:extLst>
              <a:ext uri="{FF2B5EF4-FFF2-40B4-BE49-F238E27FC236}">
                <a16:creationId xmlns:a16="http://schemas.microsoft.com/office/drawing/2014/main" id="{13DF736C-EA48-4ACD-B1B8-F82E69BEAD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16">
            <a:extLst>
              <a:ext uri="{FF2B5EF4-FFF2-40B4-BE49-F238E27FC236}">
                <a16:creationId xmlns:a16="http://schemas.microsoft.com/office/drawing/2014/main" id="{9A78A725-665B-4FAA-8980-CDF85A93B574}"/>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TextBox 8">
            <a:extLst>
              <a:ext uri="{FF2B5EF4-FFF2-40B4-BE49-F238E27FC236}">
                <a16:creationId xmlns:a16="http://schemas.microsoft.com/office/drawing/2014/main" id="{C6C3774D-42F1-4F8E-8FB4-73CDBBB9CC52}"/>
              </a:ext>
            </a:extLst>
          </p:cNvPr>
          <p:cNvSpPr txBox="1">
            <a:spLocks noChangeArrowheads="1"/>
          </p:cNvSpPr>
          <p:nvPr/>
        </p:nvSpPr>
        <p:spPr bwMode="auto">
          <a:xfrm>
            <a:off x="3495675" y="498475"/>
            <a:ext cx="613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High level programming</a:t>
            </a:r>
            <a:endParaRPr lang="en-US" altLang="en-US" sz="32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B84B89F-A370-43D2-BDBE-BD3EF283BB65}"/>
              </a:ext>
            </a:extLst>
          </p:cNvPr>
          <p:cNvSpPr txBox="1">
            <a:spLocks noChangeArrowheads="1"/>
          </p:cNvSpPr>
          <p:nvPr/>
        </p:nvSpPr>
        <p:spPr bwMode="auto">
          <a:xfrm>
            <a:off x="315913" y="922338"/>
            <a:ext cx="10782300" cy="413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None/>
            </a:pPr>
            <a:endParaRPr lang="en-US" altLang="en-US" sz="1000" b="1" i="1" u="sng">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Tx/>
              <a:buNone/>
            </a:pPr>
            <a:r>
              <a:rPr lang="en-US" altLang="en-US" sz="2400" b="1" i="1" u="sng">
                <a:latin typeface="Times New Roman" panose="02020603050405020304" pitchFamily="18" charset="0"/>
                <a:cs typeface="Times New Roman" panose="02020603050405020304" pitchFamily="18" charset="0"/>
              </a:rPr>
              <a:t>Linker</a:t>
            </a:r>
            <a:r>
              <a:rPr lang="en-US" altLang="en-US" sz="2400">
                <a:latin typeface="Times New Roman" panose="02020603050405020304" pitchFamily="18" charset="0"/>
                <a:cs typeface="Times New Roman" panose="02020603050405020304" pitchFamily="18" charset="0"/>
              </a:rPr>
              <a:t> : A program used with a compiler to provide links to the libraries needed for an executable program. It takes one or more object code generated by a compiler and combines them into a single executable program.</a:t>
            </a:r>
          </a:p>
          <a:p>
            <a:pPr algn="just" eaLnBrk="1" hangingPunct="1">
              <a:lnSpc>
                <a:spcPct val="150000"/>
              </a:lnSpc>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Tx/>
              <a:buNone/>
            </a:pPr>
            <a:r>
              <a:rPr lang="en-US" altLang="en-US" sz="2400" b="1" i="1" u="sng">
                <a:latin typeface="Times New Roman" panose="02020603050405020304" pitchFamily="18" charset="0"/>
                <a:cs typeface="Times New Roman" panose="02020603050405020304" pitchFamily="18" charset="0"/>
              </a:rPr>
              <a:t>Interpreter</a:t>
            </a:r>
            <a:r>
              <a:rPr lang="en-US" altLang="en-US" sz="2400">
                <a:latin typeface="Times New Roman" panose="02020603050405020304" pitchFamily="18" charset="0"/>
                <a:cs typeface="Times New Roman" panose="02020603050405020304" pitchFamily="18" charset="0"/>
              </a:rPr>
              <a:t> : It is a translator used for translating high level language into the desired output. It takes one statement, translates it into machine language instructions and then immediately executes the result. Its output is the result of program execution.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anim calcmode="lin" valueType="num">
                                      <p:cBhvr additive="base">
                                        <p:cTn id="13"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CD6B02C2-2F66-468E-A068-48CC63382E42}"/>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D4B80A-8854-448C-A561-C31407809CE6}"/>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3796" name="Slide Number Placeholder 3">
            <a:extLst>
              <a:ext uri="{FF2B5EF4-FFF2-40B4-BE49-F238E27FC236}">
                <a16:creationId xmlns:a16="http://schemas.microsoft.com/office/drawing/2014/main" id="{9572846D-A081-4BDE-911C-DEAE9B1309E5}"/>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BCFEAD5E-F5D3-4E93-9E18-508BF566402A}"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33</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24674E21-BEA7-45E3-91ED-B72F508E3379}"/>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33798" name="Picture 11" descr="KLEF Logo Selected final 27-07-2017-1.jpg">
            <a:extLst>
              <a:ext uri="{FF2B5EF4-FFF2-40B4-BE49-F238E27FC236}">
                <a16:creationId xmlns:a16="http://schemas.microsoft.com/office/drawing/2014/main" id="{FEFA325F-6C5B-4CC6-83A1-42A58196CB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16">
            <a:extLst>
              <a:ext uri="{FF2B5EF4-FFF2-40B4-BE49-F238E27FC236}">
                <a16:creationId xmlns:a16="http://schemas.microsoft.com/office/drawing/2014/main" id="{2569602C-D942-448E-8A71-A9259D4A4B68}"/>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TextBox 8">
            <a:extLst>
              <a:ext uri="{FF2B5EF4-FFF2-40B4-BE49-F238E27FC236}">
                <a16:creationId xmlns:a16="http://schemas.microsoft.com/office/drawing/2014/main" id="{F579E4C1-6FD8-4A3D-8DA1-706D427D7BD2}"/>
              </a:ext>
            </a:extLst>
          </p:cNvPr>
          <p:cNvSpPr txBox="1">
            <a:spLocks noChangeArrowheads="1"/>
          </p:cNvSpPr>
          <p:nvPr/>
        </p:nvSpPr>
        <p:spPr bwMode="auto">
          <a:xfrm>
            <a:off x="3495675" y="498475"/>
            <a:ext cx="613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High level programming</a:t>
            </a:r>
            <a:endParaRPr lang="en-US" altLang="en-US" sz="32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D0E9B2C-F258-4FA1-82BC-C16FCA471B6C}"/>
              </a:ext>
            </a:extLst>
          </p:cNvPr>
          <p:cNvSpPr txBox="1">
            <a:spLocks noChangeArrowheads="1"/>
          </p:cNvSpPr>
          <p:nvPr/>
        </p:nvSpPr>
        <p:spPr bwMode="auto">
          <a:xfrm>
            <a:off x="315913" y="922338"/>
            <a:ext cx="10782300" cy="5795962"/>
          </a:xfrm>
          <a:prstGeom prst="rect">
            <a:avLst/>
          </a:prstGeom>
          <a:noFill/>
          <a:ln>
            <a:noFill/>
          </a:ln>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algn="just" eaLnBrk="1" hangingPunct="1">
              <a:lnSpc>
                <a:spcPct val="150000"/>
              </a:lnSpc>
              <a:spcBef>
                <a:spcPts val="0"/>
              </a:spcBef>
              <a:defRPr/>
            </a:pPr>
            <a:endParaRPr lang="en-US" altLang="en-US" sz="1000" b="1" u="sng"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defRPr/>
            </a:pPr>
            <a:r>
              <a:rPr lang="en-US" altLang="en-US" sz="2400" b="1" u="sng" dirty="0">
                <a:latin typeface="Times New Roman" panose="02020603050405020304" pitchFamily="18" charset="0"/>
                <a:cs typeface="Times New Roman" panose="02020603050405020304" pitchFamily="18" charset="0"/>
              </a:rPr>
              <a:t>Advantages of High level programming</a:t>
            </a:r>
          </a:p>
          <a:p>
            <a:pPr marL="457200" indent="-457200" algn="just" eaLnBrk="1" hangingPunct="1">
              <a:lnSpc>
                <a:spcPct val="150000"/>
              </a:lnSpc>
              <a:spcBef>
                <a:spcPts val="0"/>
              </a:spcBef>
              <a:buFontTx/>
              <a:buAutoNum type="arabicPeriod"/>
              <a:defRPr/>
            </a:pPr>
            <a:r>
              <a:rPr lang="en-US" altLang="en-US" sz="2400" dirty="0">
                <a:latin typeface="Times New Roman" panose="02020603050405020304" pitchFamily="18" charset="0"/>
                <a:cs typeface="Times New Roman" panose="02020603050405020304" pitchFamily="18" charset="0"/>
              </a:rPr>
              <a:t>It is machine independent</a:t>
            </a:r>
          </a:p>
          <a:p>
            <a:pPr marL="457200" indent="-457200" algn="just" eaLnBrk="1" hangingPunct="1">
              <a:lnSpc>
                <a:spcPct val="150000"/>
              </a:lnSpc>
              <a:spcBef>
                <a:spcPts val="0"/>
              </a:spcBef>
              <a:buFontTx/>
              <a:buAutoNum type="arabicPeriod"/>
              <a:defRPr/>
            </a:pPr>
            <a:r>
              <a:rPr lang="en-US" altLang="en-US" sz="2400" dirty="0">
                <a:latin typeface="Times New Roman" panose="02020603050405020304" pitchFamily="18" charset="0"/>
                <a:cs typeface="Times New Roman" panose="02020603050405020304" pitchFamily="18" charset="0"/>
              </a:rPr>
              <a:t>It is easier to learn &amp; use.</a:t>
            </a:r>
          </a:p>
          <a:p>
            <a:pPr marL="457200" indent="-457200" algn="just" eaLnBrk="1" hangingPunct="1">
              <a:lnSpc>
                <a:spcPct val="150000"/>
              </a:lnSpc>
              <a:spcBef>
                <a:spcPts val="0"/>
              </a:spcBef>
              <a:buFontTx/>
              <a:buAutoNum type="arabicPeriod"/>
              <a:defRPr/>
            </a:pPr>
            <a:r>
              <a:rPr lang="en-US" altLang="en-US" sz="2400" dirty="0">
                <a:latin typeface="Times New Roman" panose="02020603050405020304" pitchFamily="18" charset="0"/>
                <a:cs typeface="Times New Roman" panose="02020603050405020304" pitchFamily="18" charset="0"/>
              </a:rPr>
              <a:t>It is easier to maintain and gives few errors.</a:t>
            </a:r>
          </a:p>
          <a:p>
            <a:pPr marL="457200" indent="-457200" algn="just" eaLnBrk="1" hangingPunct="1">
              <a:lnSpc>
                <a:spcPct val="150000"/>
              </a:lnSpc>
              <a:spcBef>
                <a:spcPts val="0"/>
              </a:spcBef>
              <a:buFontTx/>
              <a:buAutoNum type="arabicPeriod"/>
              <a:defRPr/>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defRPr/>
            </a:pPr>
            <a:r>
              <a:rPr lang="en-US" altLang="en-US" sz="2400" b="1" u="sng" dirty="0">
                <a:latin typeface="Times New Roman" panose="02020603050405020304" pitchFamily="18" charset="0"/>
                <a:cs typeface="Times New Roman" panose="02020603050405020304" pitchFamily="18" charset="0"/>
              </a:rPr>
              <a:t>Disadvantages of High level programming</a:t>
            </a:r>
          </a:p>
          <a:p>
            <a:pPr marL="457200" indent="-457200" algn="just" eaLnBrk="1" hangingPunct="1">
              <a:lnSpc>
                <a:spcPct val="150000"/>
              </a:lnSpc>
              <a:spcBef>
                <a:spcPts val="0"/>
              </a:spcBef>
              <a:buFontTx/>
              <a:buAutoNum type="arabicPeriod"/>
              <a:defRPr/>
            </a:pPr>
            <a:r>
              <a:rPr lang="en-US" altLang="en-US" sz="2400" dirty="0">
                <a:latin typeface="Times New Roman" panose="02020603050405020304" pitchFamily="18" charset="0"/>
                <a:cs typeface="Times New Roman" panose="02020603050405020304" pitchFamily="18" charset="0"/>
              </a:rPr>
              <a:t>It lowers efficiency</a:t>
            </a:r>
          </a:p>
          <a:p>
            <a:pPr marL="457200" indent="-457200" algn="just" eaLnBrk="1" hangingPunct="1">
              <a:lnSpc>
                <a:spcPct val="150000"/>
              </a:lnSpc>
              <a:spcBef>
                <a:spcPts val="0"/>
              </a:spcBef>
              <a:buFontTx/>
              <a:buAutoNum type="arabicPeriod"/>
              <a:defRPr/>
            </a:pPr>
            <a:r>
              <a:rPr lang="en-US" altLang="en-US" sz="2400" dirty="0">
                <a:latin typeface="Times New Roman" panose="02020603050405020304" pitchFamily="18" charset="0"/>
                <a:cs typeface="Times New Roman" panose="02020603050405020304" pitchFamily="18" charset="0"/>
              </a:rPr>
              <a:t>It is less flexible</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 calcmode="lin" valueType="num">
                                      <p:cBhvr additive="base">
                                        <p:cTn id="13"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 calcmode="lin" valueType="num">
                                      <p:cBhvr additive="base">
                                        <p:cTn id="19"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 calcmode="lin" valueType="num">
                                      <p:cBhvr additive="base">
                                        <p:cTn id="25"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anim calcmode="lin" valueType="num">
                                      <p:cBhvr additive="base">
                                        <p:cTn id="31"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3">
                                            <p:txEl>
                                              <p:pRg st="7" end="7"/>
                                            </p:txEl>
                                          </p:spTgt>
                                        </p:tgtEl>
                                        <p:attrNameLst>
                                          <p:attrName>style.visibility</p:attrName>
                                        </p:attrNameLst>
                                      </p:cBhvr>
                                      <p:to>
                                        <p:strVal val="visible"/>
                                      </p:to>
                                    </p:set>
                                    <p:anim calcmode="lin" valueType="num">
                                      <p:cBhvr additive="base">
                                        <p:cTn id="37"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3">
                                            <p:txEl>
                                              <p:pRg st="8" end="8"/>
                                            </p:txEl>
                                          </p:spTgt>
                                        </p:tgtEl>
                                        <p:attrNameLst>
                                          <p:attrName>style.visibility</p:attrName>
                                        </p:attrNameLst>
                                      </p:cBhvr>
                                      <p:to>
                                        <p:strVal val="visible"/>
                                      </p:to>
                                    </p:set>
                                    <p:anim calcmode="lin" valueType="num">
                                      <p:cBhvr additive="base">
                                        <p:cTn id="43" dur="500" fill="hold"/>
                                        <p:tgtEl>
                                          <p:spTgt spid="1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C89CC28-E3A0-4F7A-A241-6B214645052B}"/>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702D1C3-D1A3-475B-A769-F16196DEA060}"/>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4820" name="Slide Number Placeholder 3">
            <a:extLst>
              <a:ext uri="{FF2B5EF4-FFF2-40B4-BE49-F238E27FC236}">
                <a16:creationId xmlns:a16="http://schemas.microsoft.com/office/drawing/2014/main" id="{BA8E36AD-54DA-498C-8B37-56A74B4223AE}"/>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BC41E7FD-9301-4C3C-BBF0-5E6EE777AF78}"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34</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1919F3F1-A518-49B0-95F5-113C844E556D}"/>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34822" name="Picture 11" descr="KLEF Logo Selected final 27-07-2017-1.jpg">
            <a:extLst>
              <a:ext uri="{FF2B5EF4-FFF2-40B4-BE49-F238E27FC236}">
                <a16:creationId xmlns:a16="http://schemas.microsoft.com/office/drawing/2014/main" id="{A50E2177-CD1D-4DD5-9CC8-344884458D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6">
            <a:extLst>
              <a:ext uri="{FF2B5EF4-FFF2-40B4-BE49-F238E27FC236}">
                <a16:creationId xmlns:a16="http://schemas.microsoft.com/office/drawing/2014/main" id="{F6A832B6-2AF8-4DE4-86D8-A80CDBDF5BE3}"/>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4" name="TextBox 8">
            <a:extLst>
              <a:ext uri="{FF2B5EF4-FFF2-40B4-BE49-F238E27FC236}">
                <a16:creationId xmlns:a16="http://schemas.microsoft.com/office/drawing/2014/main" id="{B0495128-83E2-46F6-8620-E67B1B3059C7}"/>
              </a:ext>
            </a:extLst>
          </p:cNvPr>
          <p:cNvSpPr txBox="1">
            <a:spLocks noChangeArrowheads="1"/>
          </p:cNvSpPr>
          <p:nvPr/>
        </p:nvSpPr>
        <p:spPr bwMode="auto">
          <a:xfrm>
            <a:off x="2811463" y="376238"/>
            <a:ext cx="75152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Example of programming languages</a:t>
            </a:r>
            <a:endParaRPr lang="en-US" altLang="en-US" sz="3200">
              <a:latin typeface="Times New Roman" panose="02020603050405020304" pitchFamily="18" charset="0"/>
              <a:cs typeface="Times New Roman" panose="02020603050405020304" pitchFamily="18" charset="0"/>
            </a:endParaRPr>
          </a:p>
        </p:txBody>
      </p:sp>
      <p:pic>
        <p:nvPicPr>
          <p:cNvPr id="34825" name="Picture 2">
            <a:extLst>
              <a:ext uri="{FF2B5EF4-FFF2-40B4-BE49-F238E27FC236}">
                <a16:creationId xmlns:a16="http://schemas.microsoft.com/office/drawing/2014/main" id="{799B260F-F681-4E51-BB65-7858B557E0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2088" y="1346200"/>
            <a:ext cx="593407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4340"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93CF6F3E-05BD-448A-B7AC-DEB0AF5325DA}" type="slidenum">
              <a:rPr lang="en-US" altLang="en-US" sz="1400" smtClean="0">
                <a:latin typeface="Times New Roman" pitchFamily="18" charset="0"/>
                <a:cs typeface="Times New Roman" pitchFamily="18" charset="0"/>
              </a:rPr>
              <a:pPr algn="ctr"/>
              <a:t>35</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4342"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14343"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14344" name="TextBox 8"/>
          <p:cNvSpPr txBox="1">
            <a:spLocks noChangeArrowheads="1"/>
          </p:cNvSpPr>
          <p:nvPr/>
        </p:nvSpPr>
        <p:spPr bwMode="auto">
          <a:xfrm>
            <a:off x="3895725" y="457200"/>
            <a:ext cx="6132513"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Instruction Format</a:t>
            </a:r>
            <a:endParaRPr lang="en-US" altLang="en-US" sz="3200">
              <a:latin typeface="Times New Roman" pitchFamily="18" charset="0"/>
              <a:cs typeface="Times New Roman" pitchFamily="18" charset="0"/>
            </a:endParaRPr>
          </a:p>
        </p:txBody>
      </p:sp>
      <p:sp>
        <p:nvSpPr>
          <p:cNvPr id="12" name="TextBox 11"/>
          <p:cNvSpPr txBox="1"/>
          <p:nvPr/>
        </p:nvSpPr>
        <p:spPr>
          <a:xfrm>
            <a:off x="604838" y="1257300"/>
            <a:ext cx="11434762" cy="5640388"/>
          </a:xfrm>
          <a:prstGeom prst="rect">
            <a:avLst/>
          </a:prstGeom>
          <a:noFill/>
        </p:spPr>
        <p:txBody>
          <a:bodyPr>
            <a:spAutoFit/>
          </a:bodyPr>
          <a:lstStyle/>
          <a:p>
            <a:pPr marL="457200" indent="-457200" algn="just" eaLnBrk="1" hangingPunct="1">
              <a:lnSpc>
                <a:spcPct val="200000"/>
              </a:lnSpc>
              <a:spcBef>
                <a:spcPts val="0"/>
              </a:spcBef>
              <a:buFontTx/>
              <a:buAutoNum type="arabicPeriod"/>
              <a:defRPr/>
            </a:pPr>
            <a:endParaRPr lang="en-US" sz="400" dirty="0">
              <a:latin typeface="Times New Roman" panose="02020603050405020304" pitchFamily="18" charset="0"/>
              <a:cs typeface="Times New Roman" panose="02020603050405020304" pitchFamily="18" charset="0"/>
            </a:endParaRPr>
          </a:p>
          <a:p>
            <a:pPr marL="457200" indent="-457200" algn="just" eaLnBrk="1" hangingPunct="1">
              <a:lnSpc>
                <a:spcPct val="200000"/>
              </a:lnSpc>
              <a:spcBef>
                <a:spcPts val="0"/>
              </a:spcBef>
              <a:buFontTx/>
              <a:buAutoNum type="arabicPeriod"/>
              <a:defRPr/>
            </a:pPr>
            <a:r>
              <a:rPr lang="en-US" sz="2400" dirty="0">
                <a:latin typeface="Times New Roman" panose="02020603050405020304" pitchFamily="18" charset="0"/>
                <a:cs typeface="Times New Roman" panose="02020603050405020304" pitchFamily="18" charset="0"/>
              </a:rPr>
              <a:t>Zero Address Instruction</a:t>
            </a:r>
          </a:p>
          <a:p>
            <a:pPr marL="457200" indent="-457200" algn="just" eaLnBrk="1" hangingPunct="1">
              <a:lnSpc>
                <a:spcPct val="200000"/>
              </a:lnSpc>
              <a:spcBef>
                <a:spcPts val="0"/>
              </a:spcBef>
              <a:buFontTx/>
              <a:buAutoNum type="arabicPeriod"/>
              <a:defRPr/>
            </a:pPr>
            <a:endParaRPr lang="en-US" sz="1200" dirty="0">
              <a:latin typeface="Times New Roman" panose="02020603050405020304" pitchFamily="18" charset="0"/>
              <a:cs typeface="Times New Roman" panose="02020603050405020304" pitchFamily="18" charset="0"/>
            </a:endParaRPr>
          </a:p>
          <a:p>
            <a:pPr marL="457200" indent="-457200" algn="just" eaLnBrk="1" hangingPunct="1">
              <a:lnSpc>
                <a:spcPct val="200000"/>
              </a:lnSpc>
              <a:spcBef>
                <a:spcPts val="0"/>
              </a:spcBef>
              <a:buFont typeface="Arial" charset="0"/>
              <a:buAutoNum type="arabicPeriod"/>
              <a:defRPr/>
            </a:pPr>
            <a:r>
              <a:rPr lang="en-US" sz="2400" dirty="0">
                <a:latin typeface="Times New Roman" panose="02020603050405020304" pitchFamily="18" charset="0"/>
                <a:cs typeface="Times New Roman" panose="02020603050405020304" pitchFamily="18" charset="0"/>
              </a:rPr>
              <a:t>One Address Instruction</a:t>
            </a:r>
          </a:p>
          <a:p>
            <a:pPr marL="457200" indent="-457200" algn="just" eaLnBrk="1" hangingPunct="1">
              <a:lnSpc>
                <a:spcPct val="200000"/>
              </a:lnSpc>
              <a:spcBef>
                <a:spcPts val="0"/>
              </a:spcBef>
              <a:buFont typeface="Arial" charset="0"/>
              <a:buAutoNum type="arabicPeriod"/>
              <a:defRPr/>
            </a:pPr>
            <a:endParaRPr lang="en-US" sz="1200" dirty="0">
              <a:latin typeface="Times New Roman" panose="02020603050405020304" pitchFamily="18" charset="0"/>
              <a:cs typeface="Times New Roman" panose="02020603050405020304" pitchFamily="18" charset="0"/>
            </a:endParaRPr>
          </a:p>
          <a:p>
            <a:pPr marL="457200" indent="-457200" algn="just" eaLnBrk="1" hangingPunct="1">
              <a:lnSpc>
                <a:spcPct val="200000"/>
              </a:lnSpc>
              <a:spcBef>
                <a:spcPts val="0"/>
              </a:spcBef>
              <a:buFont typeface="Arial" charset="0"/>
              <a:buAutoNum type="arabicPeriod"/>
              <a:defRPr/>
            </a:pPr>
            <a:r>
              <a:rPr lang="en-US" sz="2400" dirty="0">
                <a:latin typeface="Times New Roman" panose="02020603050405020304" pitchFamily="18" charset="0"/>
                <a:cs typeface="Times New Roman" panose="02020603050405020304" pitchFamily="18" charset="0"/>
              </a:rPr>
              <a:t>Two Address Instruction</a:t>
            </a:r>
          </a:p>
          <a:p>
            <a:pPr marL="457200" indent="-457200" algn="just" eaLnBrk="1" hangingPunct="1">
              <a:lnSpc>
                <a:spcPct val="200000"/>
              </a:lnSpc>
              <a:spcBef>
                <a:spcPts val="0"/>
              </a:spcBef>
              <a:buFont typeface="Arial" charset="0"/>
              <a:buAutoNum type="arabicPeriod"/>
              <a:defRPr/>
            </a:pPr>
            <a:endParaRPr lang="en-US" sz="1200" dirty="0">
              <a:latin typeface="Times New Roman" panose="02020603050405020304" pitchFamily="18" charset="0"/>
              <a:cs typeface="Times New Roman" panose="02020603050405020304" pitchFamily="18" charset="0"/>
            </a:endParaRPr>
          </a:p>
          <a:p>
            <a:pPr marL="457200" indent="-457200" algn="just" eaLnBrk="1" hangingPunct="1">
              <a:lnSpc>
                <a:spcPct val="200000"/>
              </a:lnSpc>
              <a:spcBef>
                <a:spcPts val="0"/>
              </a:spcBef>
              <a:buFont typeface="Arial" charset="0"/>
              <a:buAutoNum type="arabicPeriod"/>
              <a:defRPr/>
            </a:pPr>
            <a:r>
              <a:rPr lang="en-US" sz="2400" dirty="0">
                <a:latin typeface="Times New Roman" panose="02020603050405020304" pitchFamily="18" charset="0"/>
                <a:cs typeface="Times New Roman" panose="02020603050405020304" pitchFamily="18" charset="0"/>
              </a:rPr>
              <a:t>Three Address Instruction</a:t>
            </a:r>
          </a:p>
          <a:p>
            <a:pPr marL="457200" indent="-457200" algn="just" eaLnBrk="1" hangingPunct="1">
              <a:lnSpc>
                <a:spcPct val="200000"/>
              </a:lnSpc>
              <a:spcBef>
                <a:spcPts val="0"/>
              </a:spcBef>
              <a:buFontTx/>
              <a:buAutoNum type="arabicPeriod"/>
              <a:defRPr/>
            </a:pPr>
            <a:endParaRPr lang="en-US" sz="2400" dirty="0">
              <a:latin typeface="Times New Roman" panose="02020603050405020304" pitchFamily="18" charset="0"/>
              <a:cs typeface="Times New Roman" panose="02020603050405020304" pitchFamily="18" charset="0"/>
            </a:endParaRPr>
          </a:p>
          <a:p>
            <a:pPr algn="just" eaLnBrk="1" hangingPunct="1">
              <a:lnSpc>
                <a:spcPct val="20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nvGraphicFramePr>
        <p:xfrm>
          <a:off x="1771650" y="2173288"/>
          <a:ext cx="1290638" cy="366712"/>
        </p:xfrm>
        <a:graphic>
          <a:graphicData uri="http://schemas.openxmlformats.org/drawingml/2006/table">
            <a:tbl>
              <a:tblPr firstRow="1" bandRow="1">
                <a:tableStyleId>{5940675A-B579-460E-94D1-54222C63F5DA}</a:tableStyleId>
              </a:tblPr>
              <a:tblGrid>
                <a:gridCol w="1290638">
                  <a:extLst>
                    <a:ext uri="{9D8B030D-6E8A-4147-A177-3AD203B41FA5}">
                      <a16:colId xmlns:a16="http://schemas.microsoft.com/office/drawing/2014/main" val="20000"/>
                    </a:ext>
                  </a:extLst>
                </a:gridCol>
              </a:tblGrid>
              <a:tr h="366712">
                <a:tc>
                  <a:txBody>
                    <a:bodyPr/>
                    <a:lstStyle/>
                    <a:p>
                      <a:pPr algn="ctr"/>
                      <a:r>
                        <a:rPr lang="en-IN" sz="1800" b="1" dirty="0">
                          <a:solidFill>
                            <a:srgbClr val="FF0000"/>
                          </a:solidFill>
                        </a:rPr>
                        <a:t>Op-Code</a:t>
                      </a:r>
                    </a:p>
                  </a:txBody>
                  <a:tcPr marL="91473" marR="91473" marT="45839" marB="45839"/>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1771650" y="3321050"/>
          <a:ext cx="2916238" cy="371475"/>
        </p:xfrm>
        <a:graphic>
          <a:graphicData uri="http://schemas.openxmlformats.org/drawingml/2006/table">
            <a:tbl>
              <a:tblPr firstRow="1" bandRow="1">
                <a:tableStyleId>{5940675A-B579-460E-94D1-54222C63F5DA}</a:tableStyleId>
              </a:tblPr>
              <a:tblGrid>
                <a:gridCol w="1260274">
                  <a:extLst>
                    <a:ext uri="{9D8B030D-6E8A-4147-A177-3AD203B41FA5}">
                      <a16:colId xmlns:a16="http://schemas.microsoft.com/office/drawing/2014/main" val="20000"/>
                    </a:ext>
                  </a:extLst>
                </a:gridCol>
                <a:gridCol w="1655964">
                  <a:extLst>
                    <a:ext uri="{9D8B030D-6E8A-4147-A177-3AD203B41FA5}">
                      <a16:colId xmlns:a16="http://schemas.microsoft.com/office/drawing/2014/main" val="20001"/>
                    </a:ext>
                  </a:extLst>
                </a:gridCol>
              </a:tblGrid>
              <a:tr h="371475">
                <a:tc>
                  <a:txBody>
                    <a:bodyPr/>
                    <a:lstStyle/>
                    <a:p>
                      <a:pPr algn="ctr"/>
                      <a:r>
                        <a:rPr lang="en-IN" sz="1800" b="1" dirty="0">
                          <a:solidFill>
                            <a:srgbClr val="FF0000"/>
                          </a:solidFill>
                        </a:rPr>
                        <a:t>Op-Code</a:t>
                      </a:r>
                    </a:p>
                  </a:txBody>
                  <a:tcPr marL="91428" marR="91428" marT="45798" marB="45798"/>
                </a:tc>
                <a:tc>
                  <a:txBody>
                    <a:bodyPr/>
                    <a:lstStyle/>
                    <a:p>
                      <a:pPr algn="ctr"/>
                      <a:r>
                        <a:rPr lang="en-IN" sz="1800" b="1" dirty="0">
                          <a:solidFill>
                            <a:srgbClr val="FF0000"/>
                          </a:solidFill>
                        </a:rPr>
                        <a:t>Address</a:t>
                      </a:r>
                    </a:p>
                  </a:txBody>
                  <a:tcPr marL="91428" marR="91428" marT="45798" marB="45798"/>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1771650" y="4400550"/>
          <a:ext cx="5040312" cy="371475"/>
        </p:xfrm>
        <a:graphic>
          <a:graphicData uri="http://schemas.openxmlformats.org/drawingml/2006/table">
            <a:tbl>
              <a:tblPr firstRow="1" bandRow="1">
                <a:tableStyleId>{5940675A-B579-460E-94D1-54222C63F5DA}</a:tableStyleId>
              </a:tblPr>
              <a:tblGrid>
                <a:gridCol w="1680104">
                  <a:extLst>
                    <a:ext uri="{9D8B030D-6E8A-4147-A177-3AD203B41FA5}">
                      <a16:colId xmlns:a16="http://schemas.microsoft.com/office/drawing/2014/main" val="20000"/>
                    </a:ext>
                  </a:extLst>
                </a:gridCol>
                <a:gridCol w="1680104">
                  <a:extLst>
                    <a:ext uri="{9D8B030D-6E8A-4147-A177-3AD203B41FA5}">
                      <a16:colId xmlns:a16="http://schemas.microsoft.com/office/drawing/2014/main" val="20001"/>
                    </a:ext>
                  </a:extLst>
                </a:gridCol>
                <a:gridCol w="1680104">
                  <a:extLst>
                    <a:ext uri="{9D8B030D-6E8A-4147-A177-3AD203B41FA5}">
                      <a16:colId xmlns:a16="http://schemas.microsoft.com/office/drawing/2014/main" val="20002"/>
                    </a:ext>
                  </a:extLst>
                </a:gridCol>
              </a:tblGrid>
              <a:tr h="371475">
                <a:tc>
                  <a:txBody>
                    <a:bodyPr/>
                    <a:lstStyle/>
                    <a:p>
                      <a:pPr algn="ctr"/>
                      <a:r>
                        <a:rPr lang="en-IN" sz="1800" b="1" dirty="0">
                          <a:solidFill>
                            <a:srgbClr val="FF0000"/>
                          </a:solidFill>
                        </a:rPr>
                        <a:t>Op-Code</a:t>
                      </a:r>
                    </a:p>
                  </a:txBody>
                  <a:tcPr marL="91436" marR="91436" marT="45798" marB="45798"/>
                </a:tc>
                <a:tc>
                  <a:txBody>
                    <a:bodyPr/>
                    <a:lstStyle/>
                    <a:p>
                      <a:pPr algn="ctr"/>
                      <a:r>
                        <a:rPr lang="en-IN" sz="1800" b="1" dirty="0">
                          <a:solidFill>
                            <a:srgbClr val="FF0000"/>
                          </a:solidFill>
                        </a:rPr>
                        <a:t>Address-1</a:t>
                      </a:r>
                    </a:p>
                  </a:txBody>
                  <a:tcPr marL="91436" marR="91436" marT="45798" marB="45798"/>
                </a:tc>
                <a:tc>
                  <a:txBody>
                    <a:bodyPr/>
                    <a:lstStyle/>
                    <a:p>
                      <a:pPr algn="ctr"/>
                      <a:r>
                        <a:rPr lang="en-IN" sz="1800" b="1" dirty="0">
                          <a:solidFill>
                            <a:srgbClr val="FF0000"/>
                          </a:solidFill>
                        </a:rPr>
                        <a:t>Address-2</a:t>
                      </a:r>
                    </a:p>
                  </a:txBody>
                  <a:tcPr marL="91436" marR="91436" marT="45798" marB="45798"/>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nvGraphicFramePr>
        <p:xfrm>
          <a:off x="1808163" y="5553075"/>
          <a:ext cx="6096000" cy="371475"/>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1475">
                <a:tc>
                  <a:txBody>
                    <a:bodyPr/>
                    <a:lstStyle/>
                    <a:p>
                      <a:pPr algn="ctr"/>
                      <a:r>
                        <a:rPr lang="en-IN" sz="1800" b="1" dirty="0">
                          <a:solidFill>
                            <a:srgbClr val="FF0000"/>
                          </a:solidFill>
                        </a:rPr>
                        <a:t>Op-Code</a:t>
                      </a:r>
                    </a:p>
                  </a:txBody>
                  <a:tcPr marT="45798" marB="45798"/>
                </a:tc>
                <a:tc>
                  <a:txBody>
                    <a:bodyPr/>
                    <a:lstStyle/>
                    <a:p>
                      <a:pPr algn="ctr"/>
                      <a:r>
                        <a:rPr lang="en-IN" sz="1800" b="1" dirty="0">
                          <a:solidFill>
                            <a:srgbClr val="FF0000"/>
                          </a:solidFill>
                        </a:rPr>
                        <a:t>Address-1</a:t>
                      </a:r>
                    </a:p>
                  </a:txBody>
                  <a:tcPr marT="45798" marB="45798"/>
                </a:tc>
                <a:tc>
                  <a:txBody>
                    <a:bodyPr/>
                    <a:lstStyle/>
                    <a:p>
                      <a:pPr algn="ctr"/>
                      <a:r>
                        <a:rPr lang="en-IN" sz="1800" b="1" dirty="0">
                          <a:solidFill>
                            <a:srgbClr val="FF0000"/>
                          </a:solidFill>
                        </a:rPr>
                        <a:t>Address-2</a:t>
                      </a:r>
                    </a:p>
                  </a:txBody>
                  <a:tcPr marT="45798" marB="45798"/>
                </a:tc>
                <a:tc>
                  <a:txBody>
                    <a:bodyPr/>
                    <a:lstStyle/>
                    <a:p>
                      <a:pPr algn="ctr"/>
                      <a:r>
                        <a:rPr lang="en-IN" sz="1800" b="1" dirty="0">
                          <a:solidFill>
                            <a:srgbClr val="FF0000"/>
                          </a:solidFill>
                        </a:rPr>
                        <a:t>Address-3</a:t>
                      </a:r>
                    </a:p>
                  </a:txBody>
                  <a:tcPr marT="45798" marB="45798"/>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37525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anim calcmode="lin" valueType="num">
                                      <p:cBhvr additive="base">
                                        <p:cTn id="43"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51204"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A1C20F88-F45E-4EEB-8282-D7B290570837}" type="slidenum">
              <a:rPr lang="en-US" altLang="en-US" sz="1400" smtClean="0">
                <a:latin typeface="Times New Roman" pitchFamily="18" charset="0"/>
                <a:cs typeface="Times New Roman" pitchFamily="18" charset="0"/>
              </a:rPr>
              <a:pPr algn="ctr"/>
              <a:t>36</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51206"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51207"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51208" name="TextBox 8"/>
          <p:cNvSpPr txBox="1">
            <a:spLocks noChangeArrowheads="1"/>
          </p:cNvSpPr>
          <p:nvPr/>
        </p:nvSpPr>
        <p:spPr bwMode="auto">
          <a:xfrm>
            <a:off x="4329113" y="417513"/>
            <a:ext cx="6130925" cy="584200"/>
          </a:xfrm>
          <a:prstGeom prst="rect">
            <a:avLst/>
          </a:prstGeom>
          <a:noFill/>
          <a:ln w="9525">
            <a:noFill/>
            <a:miter lim="800000"/>
            <a:headEnd/>
            <a:tailEnd/>
          </a:ln>
        </p:spPr>
        <p:txBody>
          <a:bodyPr>
            <a:spAutoFit/>
          </a:bodyPr>
          <a:lstStyle/>
          <a:p>
            <a:r>
              <a:rPr lang="en-IN" altLang="en-US" sz="3200" b="1" dirty="0">
                <a:latin typeface="Times New Roman" pitchFamily="18" charset="0"/>
                <a:cs typeface="Times New Roman" pitchFamily="18" charset="0"/>
              </a:rPr>
              <a:t>Instruction Set</a:t>
            </a:r>
            <a:endParaRPr lang="en-US" altLang="en-US" sz="3200" dirty="0">
              <a:latin typeface="Times New Roman" pitchFamily="18" charset="0"/>
              <a:cs typeface="Times New Roman" pitchFamily="18" charset="0"/>
            </a:endParaRPr>
          </a:p>
        </p:txBody>
      </p:sp>
      <p:sp>
        <p:nvSpPr>
          <p:cNvPr id="12" name="TextBox 11"/>
          <p:cNvSpPr txBox="1">
            <a:spLocks noChangeArrowheads="1"/>
          </p:cNvSpPr>
          <p:nvPr/>
        </p:nvSpPr>
        <p:spPr bwMode="auto">
          <a:xfrm>
            <a:off x="377825" y="1072055"/>
            <a:ext cx="11436350" cy="5447645"/>
          </a:xfrm>
          <a:prstGeom prst="rect">
            <a:avLst/>
          </a:prstGeom>
          <a:noFill/>
          <a:ln w="9525">
            <a:noFill/>
            <a:miter lim="800000"/>
            <a:headEnd/>
            <a:tailEnd/>
          </a:ln>
        </p:spPr>
        <p:txBody>
          <a:bodyPr wrap="square">
            <a:spAutoFit/>
          </a:bodyPr>
          <a:lstStyle/>
          <a:p>
            <a:pPr algn="just" eaLnBrk="1" hangingPunct="1">
              <a:lnSpc>
                <a:spcPct val="150000"/>
              </a:lnSpc>
            </a:pPr>
            <a:endParaRPr lang="en-US" sz="2400" dirty="0"/>
          </a:p>
          <a:p>
            <a:pPr algn="just" eaLnBrk="1" hangingPunct="1">
              <a:lnSpc>
                <a:spcPct val="150000"/>
              </a:lnSpc>
            </a:pPr>
            <a:r>
              <a:rPr lang="en-US" sz="2400" dirty="0"/>
              <a:t>An </a:t>
            </a:r>
            <a:r>
              <a:rPr lang="en-US" sz="2400" b="1" dirty="0"/>
              <a:t>instruction set</a:t>
            </a:r>
            <a:r>
              <a:rPr lang="en-US" sz="2400" dirty="0"/>
              <a:t> is a list of all the instructions that a processor can execute.</a:t>
            </a:r>
          </a:p>
          <a:p>
            <a:pPr algn="just" eaLnBrk="1" hangingPunct="1">
              <a:lnSpc>
                <a:spcPct val="150000"/>
              </a:lnSpc>
            </a:pPr>
            <a:r>
              <a:rPr lang="en-IN" altLang="en-US" sz="2400" b="1" dirty="0">
                <a:latin typeface="Times New Roman" pitchFamily="18" charset="0"/>
                <a:cs typeface="Times New Roman" pitchFamily="18" charset="0"/>
              </a:rPr>
              <a:t>Types of Operations</a:t>
            </a:r>
          </a:p>
          <a:p>
            <a:pPr marL="2171700" lvl="4" indent="-457200">
              <a:spcBef>
                <a:spcPts val="1200"/>
              </a:spcBef>
              <a:buFontTx/>
              <a:buAutoNum type="arabicPeriod"/>
            </a:pPr>
            <a:r>
              <a:rPr lang="en-IN" altLang="en-US" sz="2400" dirty="0">
                <a:latin typeface="Times New Roman" pitchFamily="18" charset="0"/>
                <a:cs typeface="Times New Roman" pitchFamily="18" charset="0"/>
              </a:rPr>
              <a:t>Data Transfer</a:t>
            </a:r>
          </a:p>
          <a:p>
            <a:pPr marL="2171700" lvl="4" indent="-457200">
              <a:spcBef>
                <a:spcPts val="1200"/>
              </a:spcBef>
              <a:buFontTx/>
              <a:buAutoNum type="arabicPeriod"/>
            </a:pPr>
            <a:r>
              <a:rPr lang="en-IN" altLang="en-US" sz="2400" dirty="0">
                <a:latin typeface="Times New Roman" pitchFamily="18" charset="0"/>
                <a:cs typeface="Times New Roman" pitchFamily="18" charset="0"/>
              </a:rPr>
              <a:t>Arithmetic</a:t>
            </a:r>
          </a:p>
          <a:p>
            <a:pPr marL="2171700" lvl="4" indent="-457200">
              <a:spcBef>
                <a:spcPts val="1200"/>
              </a:spcBef>
              <a:buFontTx/>
              <a:buAutoNum type="arabicPeriod"/>
            </a:pPr>
            <a:r>
              <a:rPr lang="en-IN" altLang="en-US" sz="2400" dirty="0">
                <a:latin typeface="Times New Roman" pitchFamily="18" charset="0"/>
                <a:cs typeface="Times New Roman" pitchFamily="18" charset="0"/>
              </a:rPr>
              <a:t>Logical</a:t>
            </a:r>
          </a:p>
          <a:p>
            <a:pPr marL="2171700" lvl="4" indent="-457200">
              <a:spcBef>
                <a:spcPts val="1200"/>
              </a:spcBef>
              <a:buFontTx/>
              <a:buAutoNum type="arabicPeriod"/>
            </a:pPr>
            <a:r>
              <a:rPr lang="en-IN" altLang="en-US" sz="2400" dirty="0">
                <a:latin typeface="Times New Roman" pitchFamily="18" charset="0"/>
                <a:cs typeface="Times New Roman" pitchFamily="18" charset="0"/>
              </a:rPr>
              <a:t>Input Output [ I/O ]</a:t>
            </a:r>
          </a:p>
          <a:p>
            <a:pPr marL="2171700" lvl="4" indent="-457200">
              <a:spcBef>
                <a:spcPts val="1200"/>
              </a:spcBef>
              <a:buFontTx/>
              <a:buAutoNum type="arabicPeriod"/>
            </a:pPr>
            <a:r>
              <a:rPr lang="en-IN" altLang="en-US" sz="2400" dirty="0">
                <a:latin typeface="Times New Roman" pitchFamily="18" charset="0"/>
                <a:cs typeface="Times New Roman" pitchFamily="18" charset="0"/>
              </a:rPr>
              <a:t>System Control</a:t>
            </a:r>
          </a:p>
          <a:p>
            <a:pPr marL="2171700" lvl="4" indent="-457200">
              <a:spcBef>
                <a:spcPts val="1200"/>
              </a:spcBef>
              <a:buFontTx/>
              <a:buAutoNum type="arabicPeriod"/>
            </a:pPr>
            <a:r>
              <a:rPr lang="en-IN" altLang="en-US" sz="2400" dirty="0">
                <a:latin typeface="Times New Roman" pitchFamily="18" charset="0"/>
                <a:cs typeface="Times New Roman" pitchFamily="18" charset="0"/>
              </a:rPr>
              <a:t>Transfer Control</a:t>
            </a:r>
          </a:p>
          <a:p>
            <a:pPr algn="just" eaLnBrk="1" hangingPunct="1">
              <a:lnSpc>
                <a:spcPct val="150000"/>
              </a:lnSpc>
            </a:pPr>
            <a:endParaRPr lang="en-US"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413330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 calcmode="lin" valueType="num">
                                      <p:cBhvr additive="base">
                                        <p:cTn id="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 calcmode="lin" valueType="num">
                                      <p:cBhvr additive="base">
                                        <p:cTn id="3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anim calcmode="lin" valueType="num">
                                      <p:cBhvr additive="base">
                                        <p:cTn id="43"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8" end="8"/>
                                            </p:txEl>
                                          </p:spTgt>
                                        </p:tgtEl>
                                        <p:attrNameLst>
                                          <p:attrName>style.visibility</p:attrName>
                                        </p:attrNameLst>
                                      </p:cBhvr>
                                      <p:to>
                                        <p:strVal val="visible"/>
                                      </p:to>
                                    </p:set>
                                    <p:anim calcmode="lin" valueType="num">
                                      <p:cBhvr additive="base">
                                        <p:cTn id="49"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052"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6DE0DE31-EF96-410F-A84A-5FB8CD062E8E}" type="slidenum">
              <a:rPr lang="en-US" altLang="en-US" sz="1400" smtClean="0">
                <a:latin typeface="Times New Roman" pitchFamily="18" charset="0"/>
                <a:cs typeface="Times New Roman" pitchFamily="18" charset="0"/>
              </a:rPr>
              <a:pPr algn="ctr"/>
              <a:t>37</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2054"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055"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056" name="TextBox 8"/>
          <p:cNvSpPr txBox="1">
            <a:spLocks noChangeArrowheads="1"/>
          </p:cNvSpPr>
          <p:nvPr/>
        </p:nvSpPr>
        <p:spPr bwMode="auto">
          <a:xfrm>
            <a:off x="4329113" y="417513"/>
            <a:ext cx="6130925"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Data Transfer</a:t>
            </a:r>
            <a:endParaRPr lang="en-US" altLang="en-US" sz="3200">
              <a:latin typeface="Times New Roman" pitchFamily="18" charset="0"/>
              <a:cs typeface="Times New Roman" pitchFamily="18" charset="0"/>
            </a:endParaRPr>
          </a:p>
        </p:txBody>
      </p:sp>
      <p:sp>
        <p:nvSpPr>
          <p:cNvPr id="12" name="TextBox 11"/>
          <p:cNvSpPr txBox="1"/>
          <p:nvPr/>
        </p:nvSpPr>
        <p:spPr>
          <a:xfrm>
            <a:off x="473075" y="936625"/>
            <a:ext cx="11434763" cy="5724525"/>
          </a:xfrm>
          <a:prstGeom prst="rect">
            <a:avLst/>
          </a:prstGeom>
          <a:noFill/>
        </p:spPr>
        <p:txBody>
          <a:bodyPr>
            <a:spAutoFit/>
          </a:bodyPr>
          <a:lstStyle/>
          <a:p>
            <a:pPr algn="just">
              <a:lnSpc>
                <a:spcPct val="150000"/>
              </a:lnSpc>
              <a:spcBef>
                <a:spcPts val="0"/>
              </a:spcBef>
              <a:defRPr/>
            </a:pPr>
            <a:endParaRPr lang="en-IN" sz="2400" u="sng"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Arial" panose="020B0604020202020204" pitchFamily="34" charset="0"/>
              <a:buChar char="•"/>
              <a:defRPr/>
            </a:pPr>
            <a:r>
              <a:rPr lang="en-IN" sz="2400" u="sng" dirty="0">
                <a:latin typeface="Times New Roman" panose="02020603050405020304" pitchFamily="18" charset="0"/>
                <a:cs typeface="Times New Roman" panose="02020603050405020304" pitchFamily="18" charset="0"/>
              </a:rPr>
              <a:t>Move (Transfer)</a:t>
            </a:r>
            <a:r>
              <a:rPr lang="en-IN" sz="2400" dirty="0">
                <a:latin typeface="Times New Roman" panose="02020603050405020304" pitchFamily="18" charset="0"/>
                <a:cs typeface="Times New Roman" panose="02020603050405020304" pitchFamily="18" charset="0"/>
              </a:rPr>
              <a:t> :Transfer </a:t>
            </a:r>
            <a:r>
              <a:rPr lang="en-IN" sz="2000" dirty="0">
                <a:latin typeface="Times New Roman" panose="02020603050405020304" pitchFamily="18" charset="0"/>
                <a:cs typeface="Times New Roman" panose="02020603050405020304" pitchFamily="18" charset="0"/>
              </a:rPr>
              <a:t>word or block from source to destination</a:t>
            </a:r>
          </a:p>
          <a:p>
            <a:pPr marL="342900" indent="-342900" algn="just">
              <a:lnSpc>
                <a:spcPct val="150000"/>
              </a:lnSpc>
              <a:spcBef>
                <a:spcPts val="0"/>
              </a:spcBef>
              <a:defRPr/>
            </a:pPr>
            <a:r>
              <a:rPr lang="en-IN" sz="2000" dirty="0">
                <a:latin typeface="Times New Roman" panose="02020603050405020304" pitchFamily="18" charset="0"/>
                <a:cs typeface="Times New Roman" panose="02020603050405020304" pitchFamily="18" charset="0"/>
              </a:rPr>
              <a:t>  Example: </a:t>
            </a:r>
            <a:r>
              <a:rPr lang="en-IN" sz="2000" dirty="0" err="1">
                <a:latin typeface="Times New Roman" panose="02020603050405020304" pitchFamily="18" charset="0"/>
                <a:cs typeface="Times New Roman" panose="02020603050405020304" pitchFamily="18" charset="0"/>
              </a:rPr>
              <a:t>mov</a:t>
            </a:r>
            <a:r>
              <a:rPr lang="en-IN" sz="2000" dirty="0">
                <a:latin typeface="Times New Roman" panose="02020603050405020304" pitchFamily="18" charset="0"/>
                <a:cs typeface="Times New Roman" panose="02020603050405020304" pitchFamily="18" charset="0"/>
              </a:rPr>
              <a:t>  A, 09h</a:t>
            </a:r>
          </a:p>
          <a:p>
            <a:pPr marL="342900" indent="-342900" algn="just">
              <a:lnSpc>
                <a:spcPct val="150000"/>
              </a:lnSpc>
              <a:spcBef>
                <a:spcPts val="0"/>
              </a:spcBef>
              <a:defRPr/>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mov</a:t>
            </a:r>
            <a:r>
              <a:rPr lang="en-IN" sz="2000" dirty="0">
                <a:latin typeface="Times New Roman" panose="02020603050405020304" pitchFamily="18" charset="0"/>
                <a:cs typeface="Times New Roman" panose="02020603050405020304" pitchFamily="18" charset="0"/>
              </a:rPr>
              <a:t>  AX, A</a:t>
            </a:r>
          </a:p>
          <a:p>
            <a:pPr marL="342900" indent="-342900" algn="just">
              <a:lnSpc>
                <a:spcPct val="150000"/>
              </a:lnSpc>
              <a:spcBef>
                <a:spcPts val="0"/>
              </a:spcBef>
              <a:buFont typeface="Arial" panose="020B0604020202020204" pitchFamily="34" charset="0"/>
              <a:buChar char="•"/>
              <a:defRPr/>
            </a:pPr>
            <a:r>
              <a:rPr lang="en-IN" sz="2000" u="sng" dirty="0">
                <a:latin typeface="Times New Roman" panose="02020603050405020304" pitchFamily="18" charset="0"/>
                <a:cs typeface="Times New Roman" panose="02020603050405020304" pitchFamily="18" charset="0"/>
              </a:rPr>
              <a:t>Store</a:t>
            </a:r>
            <a:r>
              <a:rPr lang="en-IN" sz="2000" dirty="0">
                <a:latin typeface="Times New Roman" panose="02020603050405020304" pitchFamily="18" charset="0"/>
                <a:cs typeface="Times New Roman" panose="02020603050405020304" pitchFamily="18" charset="0"/>
              </a:rPr>
              <a:t>: Transfer word from processor to memory</a:t>
            </a:r>
          </a:p>
          <a:p>
            <a:pPr marL="342900" indent="-342900" algn="just">
              <a:lnSpc>
                <a:spcPct val="150000"/>
              </a:lnSpc>
              <a:spcBef>
                <a:spcPts val="0"/>
              </a:spcBef>
              <a:defRPr/>
            </a:pPr>
            <a:r>
              <a:rPr lang="en-IN" sz="2000" dirty="0">
                <a:latin typeface="Times New Roman" panose="02020603050405020304" pitchFamily="18" charset="0"/>
                <a:cs typeface="Times New Roman" panose="02020603050405020304" pitchFamily="18" charset="0"/>
              </a:rPr>
              <a:t>Example:  STR  T</a:t>
            </a:r>
          </a:p>
          <a:p>
            <a:pPr marL="342900" indent="-342900" algn="just">
              <a:lnSpc>
                <a:spcPct val="150000"/>
              </a:lnSpc>
              <a:spcBef>
                <a:spcPts val="0"/>
              </a:spcBef>
              <a:defRPr/>
            </a:pPr>
            <a:r>
              <a:rPr lang="en-IN" sz="2000" dirty="0">
                <a:latin typeface="Times New Roman" panose="02020603050405020304" pitchFamily="18" charset="0"/>
                <a:cs typeface="Times New Roman" panose="02020603050405020304" pitchFamily="18" charset="0"/>
              </a:rPr>
              <a:t>		     STR  [R1], R3</a:t>
            </a:r>
          </a:p>
          <a:p>
            <a:pPr marL="342900" indent="-342900" algn="just">
              <a:lnSpc>
                <a:spcPct val="150000"/>
              </a:lnSpc>
              <a:spcBef>
                <a:spcPts val="0"/>
              </a:spcBef>
              <a:buFont typeface="Arial" panose="020B0604020202020204" pitchFamily="34" charset="0"/>
              <a:buChar char="•"/>
              <a:defRPr/>
            </a:pPr>
            <a:r>
              <a:rPr lang="en-IN" sz="2000" u="sng" dirty="0">
                <a:latin typeface="Times New Roman" panose="02020603050405020304" pitchFamily="18" charset="0"/>
                <a:cs typeface="Times New Roman" panose="02020603050405020304" pitchFamily="18" charset="0"/>
              </a:rPr>
              <a:t>Load (fetch)</a:t>
            </a:r>
            <a:r>
              <a:rPr lang="en-IN" sz="2000" dirty="0">
                <a:latin typeface="Times New Roman" panose="02020603050405020304" pitchFamily="18" charset="0"/>
                <a:cs typeface="Times New Roman" panose="02020603050405020304" pitchFamily="18" charset="0"/>
              </a:rPr>
              <a:t>: Transfer word from memory to </a:t>
            </a:r>
            <a:r>
              <a:rPr lang="en-IN" sz="2400" dirty="0">
                <a:latin typeface="Times New Roman" panose="02020603050405020304" pitchFamily="18" charset="0"/>
                <a:cs typeface="Times New Roman" panose="02020603050405020304" pitchFamily="18" charset="0"/>
              </a:rPr>
              <a:t>processor</a:t>
            </a:r>
          </a:p>
          <a:p>
            <a:pPr marL="342900" indent="-342900"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Example: Load  A, [R1]</a:t>
            </a:r>
          </a:p>
          <a:p>
            <a:pPr marL="342900" indent="-342900"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Load  C	</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063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 calcmode="lin" valueType="num">
                                      <p:cBhvr additive="base">
                                        <p:cTn id="3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anim calcmode="lin" valueType="num">
                                      <p:cBhvr additive="base">
                                        <p:cTn id="43"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8" end="8"/>
                                            </p:txEl>
                                          </p:spTgt>
                                        </p:tgtEl>
                                        <p:attrNameLst>
                                          <p:attrName>style.visibility</p:attrName>
                                        </p:attrNameLst>
                                      </p:cBhvr>
                                      <p:to>
                                        <p:strVal val="visible"/>
                                      </p:to>
                                    </p:set>
                                    <p:anim calcmode="lin" valueType="num">
                                      <p:cBhvr additive="base">
                                        <p:cTn id="49"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anim calcmode="lin" valueType="num">
                                      <p:cBhvr additive="base">
                                        <p:cTn id="55"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076"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79578BF5-D99D-4958-B6D4-E96F71E339EF}" type="slidenum">
              <a:rPr lang="en-US" altLang="en-US" sz="1400" smtClean="0">
                <a:latin typeface="Times New Roman" pitchFamily="18" charset="0"/>
                <a:cs typeface="Times New Roman" pitchFamily="18" charset="0"/>
              </a:rPr>
              <a:pPr algn="ctr"/>
              <a:t>38</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3078"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3079"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3080" name="TextBox 8"/>
          <p:cNvSpPr txBox="1">
            <a:spLocks noChangeArrowheads="1"/>
          </p:cNvSpPr>
          <p:nvPr/>
        </p:nvSpPr>
        <p:spPr bwMode="auto">
          <a:xfrm>
            <a:off x="4329113" y="417513"/>
            <a:ext cx="6130925"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Data Transfer</a:t>
            </a:r>
            <a:endParaRPr lang="en-US" altLang="en-US" sz="3200">
              <a:latin typeface="Times New Roman" pitchFamily="18" charset="0"/>
              <a:cs typeface="Times New Roman" pitchFamily="18" charset="0"/>
            </a:endParaRPr>
          </a:p>
        </p:txBody>
      </p:sp>
      <p:sp>
        <p:nvSpPr>
          <p:cNvPr id="12" name="TextBox 11"/>
          <p:cNvSpPr txBox="1"/>
          <p:nvPr/>
        </p:nvSpPr>
        <p:spPr>
          <a:xfrm>
            <a:off x="473075" y="1168400"/>
            <a:ext cx="11434763" cy="1754188"/>
          </a:xfrm>
          <a:prstGeom prst="rect">
            <a:avLst/>
          </a:prstGeom>
          <a:noFill/>
        </p:spPr>
        <p:txBody>
          <a:bodyPr>
            <a:spAutoFit/>
          </a:bodyPr>
          <a:lstStyle/>
          <a:p>
            <a:pPr algn="just">
              <a:lnSpc>
                <a:spcPct val="150000"/>
              </a:lnSpc>
              <a:spcBef>
                <a:spcPts val="0"/>
              </a:spcBef>
              <a:defRPr/>
            </a:pPr>
            <a:endParaRPr lang="en-IN" sz="2400" u="sng"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sp>
        <p:nvSpPr>
          <p:cNvPr id="3082" name="Rectangle 9"/>
          <p:cNvSpPr>
            <a:spLocks noChangeArrowheads="1"/>
          </p:cNvSpPr>
          <p:nvPr/>
        </p:nvSpPr>
        <p:spPr bwMode="auto">
          <a:xfrm>
            <a:off x="441325" y="1233488"/>
            <a:ext cx="10663238" cy="4524375"/>
          </a:xfrm>
          <a:prstGeom prst="rect">
            <a:avLst/>
          </a:prstGeom>
          <a:noFill/>
          <a:ln w="9525">
            <a:noFill/>
            <a:miter lim="800000"/>
            <a:headEnd/>
            <a:tailEnd/>
          </a:ln>
        </p:spPr>
        <p:txBody>
          <a:bodyPr>
            <a:spAutoFit/>
          </a:bodyPr>
          <a:lstStyle/>
          <a:p>
            <a:pPr marL="800100" lvl="1" indent="-342900" algn="just">
              <a:lnSpc>
                <a:spcPct val="150000"/>
              </a:lnSpc>
              <a:buFont typeface="Arial" charset="0"/>
              <a:buChar char="•"/>
            </a:pPr>
            <a:r>
              <a:rPr lang="en-IN" sz="2400" u="sng">
                <a:latin typeface="Times New Roman" pitchFamily="18" charset="0"/>
                <a:cs typeface="Times New Roman" pitchFamily="18" charset="0"/>
              </a:rPr>
              <a:t>Exchange</a:t>
            </a:r>
            <a:r>
              <a:rPr lang="en-IN" sz="2400">
                <a:latin typeface="Times New Roman" pitchFamily="18" charset="0"/>
                <a:cs typeface="Times New Roman" pitchFamily="18" charset="0"/>
              </a:rPr>
              <a:t>: Swap contents of source and destination</a:t>
            </a:r>
          </a:p>
          <a:p>
            <a:pPr marL="342900" indent="-342900" algn="just">
              <a:lnSpc>
                <a:spcPct val="150000"/>
              </a:lnSpc>
            </a:pPr>
            <a:r>
              <a:rPr lang="en-IN" sz="2400">
                <a:latin typeface="Times New Roman" pitchFamily="18" charset="0"/>
                <a:cs typeface="Times New Roman" pitchFamily="18" charset="0"/>
              </a:rPr>
              <a:t>  Example:   xchg  ah, al</a:t>
            </a:r>
          </a:p>
          <a:p>
            <a:pPr marL="342900" indent="-342900" algn="just">
              <a:lnSpc>
                <a:spcPct val="150000"/>
              </a:lnSpc>
            </a:pPr>
            <a:r>
              <a:rPr lang="en-IN" sz="2400">
                <a:latin typeface="Times New Roman" pitchFamily="18" charset="0"/>
                <a:cs typeface="Times New Roman" pitchFamily="18" charset="0"/>
              </a:rPr>
              <a:t>		        xchg   ax, bx</a:t>
            </a:r>
          </a:p>
          <a:p>
            <a:pPr marL="342900" indent="-342900" algn="just">
              <a:lnSpc>
                <a:spcPct val="150000"/>
              </a:lnSpc>
              <a:buFont typeface="Arial" charset="0"/>
              <a:buChar char="•"/>
            </a:pPr>
            <a:r>
              <a:rPr lang="en-IN" sz="2400" u="sng">
                <a:latin typeface="Times New Roman" pitchFamily="18" charset="0"/>
                <a:cs typeface="Times New Roman" pitchFamily="18" charset="0"/>
              </a:rPr>
              <a:t>Clear (reset)</a:t>
            </a:r>
            <a:r>
              <a:rPr lang="en-IN" sz="2400">
                <a:latin typeface="Times New Roman" pitchFamily="18" charset="0"/>
                <a:cs typeface="Times New Roman" pitchFamily="18" charset="0"/>
              </a:rPr>
              <a:t>: Transfer word of 0s to destination</a:t>
            </a:r>
          </a:p>
          <a:p>
            <a:pPr marL="342900" indent="-342900" algn="just">
              <a:lnSpc>
                <a:spcPct val="150000"/>
              </a:lnSpc>
            </a:pPr>
            <a:r>
              <a:rPr lang="en-IN" sz="2400">
                <a:latin typeface="Times New Roman" pitchFamily="18" charset="0"/>
                <a:cs typeface="Times New Roman" pitchFamily="18" charset="0"/>
              </a:rPr>
              <a:t>Example:   clr   ax</a:t>
            </a:r>
          </a:p>
          <a:p>
            <a:pPr marL="342900" indent="-342900" algn="just">
              <a:lnSpc>
                <a:spcPct val="150000"/>
              </a:lnSpc>
            </a:pPr>
            <a:r>
              <a:rPr lang="en-IN" sz="2400">
                <a:latin typeface="Times New Roman" pitchFamily="18" charset="0"/>
                <a:cs typeface="Times New Roman" pitchFamily="18" charset="0"/>
              </a:rPr>
              <a:t>		       clr   a</a:t>
            </a:r>
          </a:p>
          <a:p>
            <a:pPr marL="342900" indent="-342900" algn="just">
              <a:lnSpc>
                <a:spcPct val="150000"/>
              </a:lnSpc>
              <a:buFont typeface="Arial" charset="0"/>
              <a:buChar char="•"/>
            </a:pPr>
            <a:r>
              <a:rPr lang="en-IN" sz="2400" u="sng">
                <a:latin typeface="Times New Roman" pitchFamily="18" charset="0"/>
                <a:cs typeface="Times New Roman" pitchFamily="18" charset="0"/>
              </a:rPr>
              <a:t>Set</a:t>
            </a:r>
            <a:r>
              <a:rPr lang="en-IN" sz="2400">
                <a:latin typeface="Times New Roman" pitchFamily="18" charset="0"/>
                <a:cs typeface="Times New Roman" pitchFamily="18" charset="0"/>
              </a:rPr>
              <a:t>: Transfer word of 1s to destination</a:t>
            </a:r>
          </a:p>
          <a:p>
            <a:pPr marL="342900" indent="-342900" algn="just">
              <a:lnSpc>
                <a:spcPct val="150000"/>
              </a:lnSpc>
            </a:pPr>
            <a:r>
              <a:rPr lang="en-IN" sz="2400">
                <a:latin typeface="Times New Roman" pitchFamily="18" charset="0"/>
                <a:cs typeface="Times New Roman" pitchFamily="18" charset="0"/>
              </a:rPr>
              <a:t>Example:  set  A</a:t>
            </a:r>
          </a:p>
        </p:txBody>
      </p:sp>
    </p:spTree>
    <p:extLst>
      <p:ext uri="{BB962C8B-B14F-4D97-AF65-F5344CB8AC3E}">
        <p14:creationId xmlns:p14="http://schemas.microsoft.com/office/powerpoint/2010/main" val="99279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4100"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240BA9B5-F005-46CD-AA57-3BDEB168038E}" type="slidenum">
              <a:rPr lang="en-US" altLang="en-US" sz="1400" smtClean="0">
                <a:latin typeface="Times New Roman" pitchFamily="18" charset="0"/>
                <a:cs typeface="Times New Roman" pitchFamily="18" charset="0"/>
              </a:rPr>
              <a:pPr algn="ctr"/>
              <a:t>39</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4102"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4103"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4104" name="TextBox 8"/>
          <p:cNvSpPr txBox="1">
            <a:spLocks noChangeArrowheads="1"/>
          </p:cNvSpPr>
          <p:nvPr/>
        </p:nvSpPr>
        <p:spPr bwMode="auto">
          <a:xfrm>
            <a:off x="4329113" y="417513"/>
            <a:ext cx="6130925"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Data Transfer</a:t>
            </a:r>
            <a:endParaRPr lang="en-US" altLang="en-US" sz="3200">
              <a:latin typeface="Times New Roman" pitchFamily="18" charset="0"/>
              <a:cs typeface="Times New Roman" pitchFamily="18" charset="0"/>
            </a:endParaRPr>
          </a:p>
        </p:txBody>
      </p:sp>
      <p:sp>
        <p:nvSpPr>
          <p:cNvPr id="12" name="TextBox 11"/>
          <p:cNvSpPr txBox="1"/>
          <p:nvPr/>
        </p:nvSpPr>
        <p:spPr>
          <a:xfrm>
            <a:off x="473075" y="1168400"/>
            <a:ext cx="11434763" cy="1754188"/>
          </a:xfrm>
          <a:prstGeom prst="rect">
            <a:avLst/>
          </a:prstGeom>
          <a:noFill/>
        </p:spPr>
        <p:txBody>
          <a:bodyPr>
            <a:spAutoFit/>
          </a:bodyPr>
          <a:lstStyle/>
          <a:p>
            <a:pPr algn="just">
              <a:lnSpc>
                <a:spcPct val="150000"/>
              </a:lnSpc>
              <a:spcBef>
                <a:spcPts val="0"/>
              </a:spcBef>
              <a:defRPr/>
            </a:pPr>
            <a:endParaRPr lang="en-IN" sz="2400" u="sng"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sp>
        <p:nvSpPr>
          <p:cNvPr id="4106" name="Rectangle 9"/>
          <p:cNvSpPr>
            <a:spLocks noChangeArrowheads="1"/>
          </p:cNvSpPr>
          <p:nvPr/>
        </p:nvSpPr>
        <p:spPr bwMode="auto">
          <a:xfrm>
            <a:off x="441325" y="1233488"/>
            <a:ext cx="10663238" cy="3416300"/>
          </a:xfrm>
          <a:prstGeom prst="rect">
            <a:avLst/>
          </a:prstGeom>
          <a:noFill/>
          <a:ln w="9525">
            <a:noFill/>
            <a:miter lim="800000"/>
            <a:headEnd/>
            <a:tailEnd/>
          </a:ln>
        </p:spPr>
        <p:txBody>
          <a:bodyPr>
            <a:spAutoFit/>
          </a:bodyPr>
          <a:lstStyle/>
          <a:p>
            <a:pPr marL="342900" indent="-342900" algn="just">
              <a:lnSpc>
                <a:spcPct val="150000"/>
              </a:lnSpc>
              <a:buFont typeface="Arial" charset="0"/>
              <a:buChar char="•"/>
            </a:pPr>
            <a:r>
              <a:rPr lang="en-IN" sz="2400" u="sng">
                <a:latin typeface="Times New Roman" pitchFamily="18" charset="0"/>
                <a:cs typeface="Times New Roman" pitchFamily="18" charset="0"/>
              </a:rPr>
              <a:t>Push</a:t>
            </a:r>
            <a:r>
              <a:rPr lang="en-IN" sz="2400">
                <a:latin typeface="Times New Roman" pitchFamily="18" charset="0"/>
                <a:cs typeface="Times New Roman" pitchFamily="18" charset="0"/>
              </a:rPr>
              <a:t>: Transfer word from source to top of stack</a:t>
            </a:r>
          </a:p>
          <a:p>
            <a:pPr marL="342900" indent="-342900" algn="just">
              <a:lnSpc>
                <a:spcPct val="150000"/>
              </a:lnSpc>
            </a:pPr>
            <a:r>
              <a:rPr lang="en-IN" sz="2400">
                <a:latin typeface="Times New Roman" pitchFamily="18" charset="0"/>
                <a:cs typeface="Times New Roman" pitchFamily="18" charset="0"/>
              </a:rPr>
              <a:t>Example:  Push  A</a:t>
            </a:r>
          </a:p>
          <a:p>
            <a:pPr marL="342900" indent="-342900" algn="just">
              <a:lnSpc>
                <a:spcPct val="150000"/>
              </a:lnSpc>
            </a:pPr>
            <a:r>
              <a:rPr lang="en-IN" sz="2400">
                <a:latin typeface="Times New Roman" pitchFamily="18" charset="0"/>
                <a:cs typeface="Times New Roman" pitchFamily="18" charset="0"/>
              </a:rPr>
              <a:t>                  Push  B </a:t>
            </a:r>
          </a:p>
          <a:p>
            <a:pPr marL="342900" indent="-342900" algn="just">
              <a:lnSpc>
                <a:spcPct val="150000"/>
              </a:lnSpc>
              <a:buFont typeface="Arial" charset="0"/>
              <a:buChar char="•"/>
            </a:pPr>
            <a:r>
              <a:rPr lang="en-IN" sz="2400" u="sng">
                <a:latin typeface="Times New Roman" pitchFamily="18" charset="0"/>
                <a:cs typeface="Times New Roman" pitchFamily="18" charset="0"/>
              </a:rPr>
              <a:t>Pop</a:t>
            </a:r>
            <a:r>
              <a:rPr lang="en-IN" sz="2400">
                <a:latin typeface="Times New Roman" pitchFamily="18" charset="0"/>
                <a:cs typeface="Times New Roman" pitchFamily="18" charset="0"/>
              </a:rPr>
              <a:t>: Transfer word from top of stack to destination</a:t>
            </a:r>
          </a:p>
          <a:p>
            <a:pPr marL="342900" indent="-342900" algn="just">
              <a:lnSpc>
                <a:spcPct val="150000"/>
              </a:lnSpc>
            </a:pPr>
            <a:r>
              <a:rPr lang="en-IN" sz="2400">
                <a:latin typeface="Times New Roman" pitchFamily="18" charset="0"/>
                <a:cs typeface="Times New Roman" pitchFamily="18" charset="0"/>
              </a:rPr>
              <a:t>Example:  Pop  B</a:t>
            </a:r>
          </a:p>
          <a:p>
            <a:pPr marL="342900" indent="-342900" algn="just">
              <a:lnSpc>
                <a:spcPct val="150000"/>
              </a:lnSpc>
            </a:pPr>
            <a:r>
              <a:rPr lang="en-IN" sz="2400">
                <a:latin typeface="Times New Roman" pitchFamily="18" charset="0"/>
                <a:cs typeface="Times New Roman" pitchFamily="18" charset="0"/>
              </a:rPr>
              <a:t>		      Pop   A	</a:t>
            </a:r>
          </a:p>
        </p:txBody>
      </p:sp>
    </p:spTree>
    <p:extLst>
      <p:ext uri="{BB962C8B-B14F-4D97-AF65-F5344CB8AC3E}">
        <p14:creationId xmlns:p14="http://schemas.microsoft.com/office/powerpoint/2010/main" val="236063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A9E829CD-FFBC-40D1-80CE-A0B272879EE1}"/>
              </a:ext>
            </a:extLst>
          </p:cNvPr>
          <p:cNvCxnSpPr/>
          <p:nvPr/>
        </p:nvCxnSpPr>
        <p:spPr>
          <a:xfrm flipH="1">
            <a:off x="-26988" y="6151563"/>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F392B25-6237-4C4C-B2B2-7873949B6F87}"/>
              </a:ext>
            </a:extLst>
          </p:cNvPr>
          <p:cNvCxnSpPr/>
          <p:nvPr/>
        </p:nvCxnSpPr>
        <p:spPr>
          <a:xfrm>
            <a:off x="5156200" y="1177925"/>
            <a:ext cx="7035800" cy="0"/>
          </a:xfrm>
          <a:prstGeom prst="line">
            <a:avLst/>
          </a:prstGeom>
          <a:ln w="19050">
            <a:solidFill>
              <a:srgbClr val="C00000"/>
            </a:solidFill>
          </a:ln>
        </p:spPr>
        <p:style>
          <a:lnRef idx="1">
            <a:schemeClr val="accent2"/>
          </a:lnRef>
          <a:fillRef idx="0">
            <a:schemeClr val="accent2"/>
          </a:fillRef>
          <a:effectRef idx="0">
            <a:schemeClr val="accent2"/>
          </a:effectRef>
          <a:fontRef idx="minor">
            <a:schemeClr val="tx1"/>
          </a:fontRef>
        </p:style>
      </p:cxnSp>
      <p:sp>
        <p:nvSpPr>
          <p:cNvPr id="9220" name="Slide Number Placeholder 3">
            <a:extLst>
              <a:ext uri="{FF2B5EF4-FFF2-40B4-BE49-F238E27FC236}">
                <a16:creationId xmlns:a16="http://schemas.microsoft.com/office/drawing/2014/main" id="{457927CD-CC25-493F-8168-ED178EDD31C0}"/>
              </a:ext>
            </a:extLst>
          </p:cNvPr>
          <p:cNvSpPr>
            <a:spLocks noGrp="1"/>
          </p:cNvSpPr>
          <p:nvPr>
            <p:ph type="sldNum" sz="quarter" idx="12"/>
          </p:nvPr>
        </p:nvSpPr>
        <p:spPr bwMode="auto">
          <a:xfrm>
            <a:off x="4551363" y="6199188"/>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AAF3AFA4-66D1-432D-BD47-459D7893F037}"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4</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18" name="Date Placeholder 4">
            <a:extLst>
              <a:ext uri="{FF2B5EF4-FFF2-40B4-BE49-F238E27FC236}">
                <a16:creationId xmlns:a16="http://schemas.microsoft.com/office/drawing/2014/main" id="{F56C7998-C846-4FA8-9FBA-16898CAD693E}"/>
              </a:ext>
            </a:extLst>
          </p:cNvPr>
          <p:cNvSpPr>
            <a:spLocks noGrp="1"/>
          </p:cNvSpPr>
          <p:nvPr>
            <p:ph type="dt" sz="quarter" idx="10"/>
          </p:nvPr>
        </p:nvSpPr>
        <p:spPr>
          <a:xfrm>
            <a:off x="125413" y="6199188"/>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9222" name="Picture 10" descr="KLEF Logo Selected final 27-07-2017-1.jpg">
            <a:extLst>
              <a:ext uri="{FF2B5EF4-FFF2-40B4-BE49-F238E27FC236}">
                <a16:creationId xmlns:a16="http://schemas.microsoft.com/office/drawing/2014/main" id="{6763FCF4-D8E3-4F7C-AE10-FE6790B1AD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16">
            <a:extLst>
              <a:ext uri="{FF2B5EF4-FFF2-40B4-BE49-F238E27FC236}">
                <a16:creationId xmlns:a16="http://schemas.microsoft.com/office/drawing/2014/main" id="{66B25C18-FDDF-47CE-B9CA-932B9783DED9}"/>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TextBox 8">
            <a:extLst>
              <a:ext uri="{FF2B5EF4-FFF2-40B4-BE49-F238E27FC236}">
                <a16:creationId xmlns:a16="http://schemas.microsoft.com/office/drawing/2014/main" id="{4BBA3991-D7B3-46C2-983B-F11BF32EA772}"/>
              </a:ext>
            </a:extLst>
          </p:cNvPr>
          <p:cNvSpPr txBox="1">
            <a:spLocks noChangeArrowheads="1"/>
          </p:cNvSpPr>
          <p:nvPr/>
        </p:nvSpPr>
        <p:spPr bwMode="auto">
          <a:xfrm>
            <a:off x="4551363" y="423863"/>
            <a:ext cx="11014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Introduction</a:t>
            </a:r>
            <a:endParaRPr lang="en-US" altLang="en-US" sz="32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0CBAFD3-E110-4CEA-91D0-D119F3561048}"/>
              </a:ext>
            </a:extLst>
          </p:cNvPr>
          <p:cNvSpPr txBox="1">
            <a:spLocks noChangeArrowheads="1"/>
          </p:cNvSpPr>
          <p:nvPr/>
        </p:nvSpPr>
        <p:spPr bwMode="auto">
          <a:xfrm>
            <a:off x="344488" y="1143000"/>
            <a:ext cx="1101407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Computer Organization and Architecture is the study of internal working, structuring, and implementation of a computer system. </a:t>
            </a:r>
            <a:endParaRPr lang="en-IN" altLang="en-US" sz="2400">
              <a:latin typeface="Times New Roman" panose="02020603050405020304" pitchFamily="18" charset="0"/>
              <a:cs typeface="Times New Roman" panose="02020603050405020304" pitchFamily="18" charset="0"/>
            </a:endParaRPr>
          </a:p>
        </p:txBody>
      </p:sp>
      <p:pic>
        <p:nvPicPr>
          <p:cNvPr id="9226" name="Picture 2">
            <a:extLst>
              <a:ext uri="{FF2B5EF4-FFF2-40B4-BE49-F238E27FC236}">
                <a16:creationId xmlns:a16="http://schemas.microsoft.com/office/drawing/2014/main" id="{0BD4567C-54DB-486A-9F6A-7A37E39439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3013" y="2176463"/>
            <a:ext cx="7112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5124"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0331725E-0171-405B-AC22-19B3ED16E533}" type="slidenum">
              <a:rPr lang="en-US" altLang="en-US" sz="1400" smtClean="0">
                <a:latin typeface="Times New Roman" pitchFamily="18" charset="0"/>
                <a:cs typeface="Times New Roman" pitchFamily="18" charset="0"/>
              </a:rPr>
              <a:pPr algn="ctr"/>
              <a:t>40</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5126"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5127"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5128" name="TextBox 8"/>
          <p:cNvSpPr txBox="1">
            <a:spLocks noChangeArrowheads="1"/>
          </p:cNvSpPr>
          <p:nvPr/>
        </p:nvSpPr>
        <p:spPr bwMode="auto">
          <a:xfrm>
            <a:off x="4525963" y="176213"/>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Arithmetic</a:t>
            </a:r>
            <a:endParaRPr lang="en-US" altLang="en-US" sz="3200">
              <a:latin typeface="Times New Roman" pitchFamily="18" charset="0"/>
              <a:cs typeface="Times New Roman" pitchFamily="18" charset="0"/>
            </a:endParaRPr>
          </a:p>
        </p:txBody>
      </p:sp>
      <p:sp>
        <p:nvSpPr>
          <p:cNvPr id="12" name="TextBox 11"/>
          <p:cNvSpPr txBox="1">
            <a:spLocks noChangeArrowheads="1"/>
          </p:cNvSpPr>
          <p:nvPr/>
        </p:nvSpPr>
        <p:spPr bwMode="auto">
          <a:xfrm>
            <a:off x="604838" y="884237"/>
            <a:ext cx="11434762" cy="5862638"/>
          </a:xfrm>
          <a:prstGeom prst="rect">
            <a:avLst/>
          </a:prstGeom>
          <a:noFill/>
          <a:ln w="9525">
            <a:noFill/>
            <a:miter lim="800000"/>
            <a:headEnd/>
            <a:tailEnd/>
          </a:ln>
        </p:spPr>
        <p:txBody>
          <a:bodyPr>
            <a:spAutoFit/>
          </a:bodyPr>
          <a:lstStyle/>
          <a:p>
            <a:pPr algn="just">
              <a:lnSpc>
                <a:spcPct val="150000"/>
              </a:lnSpc>
            </a:pPr>
            <a:endParaRPr lang="en-IN" altLang="en-US" sz="1000">
              <a:latin typeface="Times New Roman" pitchFamily="18" charset="0"/>
              <a:cs typeface="Times New Roman" pitchFamily="18" charset="0"/>
            </a:endParaRPr>
          </a:p>
          <a:p>
            <a:pPr lvl="1" algn="just">
              <a:lnSpc>
                <a:spcPct val="150000"/>
              </a:lnSpc>
              <a:buFont typeface="Arial" charset="0"/>
              <a:buChar char="•"/>
            </a:pPr>
            <a:r>
              <a:rPr lang="en-IN" altLang="en-US" sz="2400">
                <a:latin typeface="Times New Roman" pitchFamily="18" charset="0"/>
                <a:cs typeface="Times New Roman" pitchFamily="18" charset="0"/>
              </a:rPr>
              <a:t>Add:   Compute sum of two operands  </a:t>
            </a:r>
          </a:p>
          <a:p>
            <a:pPr lvl="1" algn="just">
              <a:lnSpc>
                <a:spcPct val="150000"/>
              </a:lnSpc>
            </a:pPr>
            <a:r>
              <a:rPr lang="en-IN" altLang="en-US" sz="2400">
                <a:latin typeface="Times New Roman" pitchFamily="18" charset="0"/>
                <a:cs typeface="Times New Roman" pitchFamily="18" charset="0"/>
              </a:rPr>
              <a:t>Example:   add  al, 07h</a:t>
            </a:r>
          </a:p>
          <a:p>
            <a:pPr lvl="1" algn="just">
              <a:lnSpc>
                <a:spcPct val="150000"/>
              </a:lnSpc>
            </a:pPr>
            <a:r>
              <a:rPr lang="en-IN" altLang="en-US" sz="2400">
                <a:latin typeface="Times New Roman" pitchFamily="18" charset="0"/>
                <a:cs typeface="Times New Roman" pitchFamily="18" charset="0"/>
              </a:rPr>
              <a:t>		add  ax,bx    </a:t>
            </a:r>
          </a:p>
          <a:p>
            <a:pPr lvl="1" algn="just">
              <a:lnSpc>
                <a:spcPct val="150000"/>
              </a:lnSpc>
              <a:buFont typeface="Arial" charset="0"/>
              <a:buChar char="•"/>
            </a:pPr>
            <a:r>
              <a:rPr lang="en-IN" altLang="en-US" sz="2400">
                <a:latin typeface="Times New Roman" pitchFamily="18" charset="0"/>
                <a:cs typeface="Times New Roman" pitchFamily="18" charset="0"/>
              </a:rPr>
              <a:t>Subtract:	Compute difference of two operands</a:t>
            </a:r>
          </a:p>
          <a:p>
            <a:pPr lvl="1" algn="just">
              <a:lnSpc>
                <a:spcPct val="150000"/>
              </a:lnSpc>
            </a:pPr>
            <a:r>
              <a:rPr lang="en-IN" altLang="en-US" sz="2400">
                <a:latin typeface="Times New Roman" pitchFamily="18" charset="0"/>
                <a:cs typeface="Times New Roman" pitchFamily="18" charset="0"/>
              </a:rPr>
              <a:t>Example:   sub ah, 05h</a:t>
            </a:r>
          </a:p>
          <a:p>
            <a:pPr lvl="1" algn="just">
              <a:lnSpc>
                <a:spcPct val="150000"/>
              </a:lnSpc>
            </a:pPr>
            <a:r>
              <a:rPr lang="en-IN" altLang="en-US" sz="2400">
                <a:latin typeface="Times New Roman" pitchFamily="18" charset="0"/>
                <a:cs typeface="Times New Roman" pitchFamily="18" charset="0"/>
              </a:rPr>
              <a:t>		sub  ah, al</a:t>
            </a:r>
          </a:p>
          <a:p>
            <a:pPr lvl="1" algn="just">
              <a:lnSpc>
                <a:spcPct val="150000"/>
              </a:lnSpc>
              <a:buFont typeface="Arial" charset="0"/>
              <a:buChar char="•"/>
            </a:pPr>
            <a:r>
              <a:rPr lang="en-IN" altLang="en-US" sz="2400">
                <a:latin typeface="Times New Roman" pitchFamily="18" charset="0"/>
                <a:cs typeface="Times New Roman" pitchFamily="18" charset="0"/>
              </a:rPr>
              <a:t>Multiply:	Compute product of two operands</a:t>
            </a:r>
          </a:p>
          <a:p>
            <a:pPr lvl="1" algn="just">
              <a:lnSpc>
                <a:spcPct val="150000"/>
              </a:lnSpc>
            </a:pPr>
            <a:r>
              <a:rPr lang="en-IN" altLang="en-US" sz="2400">
                <a:latin typeface="Times New Roman" pitchFamily="18" charset="0"/>
                <a:cs typeface="Times New Roman" pitchFamily="18" charset="0"/>
              </a:rPr>
              <a:t>Example: </a:t>
            </a:r>
            <a:r>
              <a:rPr lang="pt-BR" sz="2400"/>
              <a:t>mov ax,1234h </a:t>
            </a:r>
          </a:p>
          <a:p>
            <a:pPr lvl="1" algn="just">
              <a:lnSpc>
                <a:spcPct val="150000"/>
              </a:lnSpc>
            </a:pPr>
            <a:r>
              <a:rPr lang="pt-BR" sz="2400"/>
              <a:t>               mov bx,100h </a:t>
            </a:r>
          </a:p>
          <a:p>
            <a:pPr algn="just" eaLnBrk="1" hangingPunct="1">
              <a:lnSpc>
                <a:spcPct val="150000"/>
              </a:lnSpc>
            </a:pPr>
            <a:endParaRPr lang="en-US" altLang="en-US" sz="2400">
              <a:latin typeface="Times New Roman" pitchFamily="18" charset="0"/>
              <a:cs typeface="Times New Roman" pitchFamily="18" charset="0"/>
            </a:endParaRPr>
          </a:p>
        </p:txBody>
      </p:sp>
    </p:spTree>
    <p:extLst>
      <p:ext uri="{BB962C8B-B14F-4D97-AF65-F5344CB8AC3E}">
        <p14:creationId xmlns:p14="http://schemas.microsoft.com/office/powerpoint/2010/main" val="4156294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 calcmode="lin" valueType="num">
                                      <p:cBhvr additive="base">
                                        <p:cTn id="3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anim calcmode="lin" valueType="num">
                                      <p:cBhvr additive="base">
                                        <p:cTn id="43"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8" end="8"/>
                                            </p:txEl>
                                          </p:spTgt>
                                        </p:tgtEl>
                                        <p:attrNameLst>
                                          <p:attrName>style.visibility</p:attrName>
                                        </p:attrNameLst>
                                      </p:cBhvr>
                                      <p:to>
                                        <p:strVal val="visible"/>
                                      </p:to>
                                    </p:set>
                                    <p:anim calcmode="lin" valueType="num">
                                      <p:cBhvr additive="base">
                                        <p:cTn id="49"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anim calcmode="lin" valueType="num">
                                      <p:cBhvr additive="base">
                                        <p:cTn id="55"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6148"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7B46C61E-F540-4164-B650-C9030DE950A3}" type="slidenum">
              <a:rPr lang="en-US" altLang="en-US" sz="1400" smtClean="0">
                <a:latin typeface="Times New Roman" pitchFamily="18" charset="0"/>
                <a:cs typeface="Times New Roman" pitchFamily="18" charset="0"/>
              </a:rPr>
              <a:pPr algn="ctr"/>
              <a:t>41</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6150"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6151"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6152" name="TextBox 8"/>
          <p:cNvSpPr txBox="1">
            <a:spLocks noChangeArrowheads="1"/>
          </p:cNvSpPr>
          <p:nvPr/>
        </p:nvSpPr>
        <p:spPr bwMode="auto">
          <a:xfrm>
            <a:off x="4525963" y="434975"/>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Arithmetic</a:t>
            </a:r>
            <a:endParaRPr lang="en-US" altLang="en-US" sz="3200">
              <a:latin typeface="Times New Roman" pitchFamily="18" charset="0"/>
              <a:cs typeface="Times New Roman" pitchFamily="18" charset="0"/>
            </a:endParaRPr>
          </a:p>
        </p:txBody>
      </p:sp>
      <p:sp>
        <p:nvSpPr>
          <p:cNvPr id="6153" name="TextBox 11"/>
          <p:cNvSpPr txBox="1">
            <a:spLocks noChangeArrowheads="1"/>
          </p:cNvSpPr>
          <p:nvPr/>
        </p:nvSpPr>
        <p:spPr bwMode="auto">
          <a:xfrm>
            <a:off x="604838" y="1277938"/>
            <a:ext cx="11434762" cy="4200525"/>
          </a:xfrm>
          <a:prstGeom prst="rect">
            <a:avLst/>
          </a:prstGeom>
          <a:noFill/>
          <a:ln w="9525">
            <a:noFill/>
            <a:miter lim="800000"/>
            <a:headEnd/>
            <a:tailEnd/>
          </a:ln>
        </p:spPr>
        <p:txBody>
          <a:bodyPr>
            <a:spAutoFit/>
          </a:bodyPr>
          <a:lstStyle/>
          <a:p>
            <a:pPr algn="just">
              <a:lnSpc>
                <a:spcPct val="150000"/>
              </a:lnSpc>
            </a:pPr>
            <a:endParaRPr lang="en-IN" altLang="en-US" sz="1000">
              <a:latin typeface="Times New Roman" pitchFamily="18" charset="0"/>
              <a:cs typeface="Times New Roman" pitchFamily="18" charset="0"/>
            </a:endParaRPr>
          </a:p>
          <a:p>
            <a:pPr lvl="1" algn="just">
              <a:lnSpc>
                <a:spcPct val="150000"/>
              </a:lnSpc>
            </a:pPr>
            <a:r>
              <a:rPr lang="pt-BR" sz="2400"/>
              <a:t> mul  bx</a:t>
            </a:r>
            <a:endParaRPr lang="en-IN" altLang="en-US" sz="2400">
              <a:latin typeface="Times New Roman" pitchFamily="18" charset="0"/>
              <a:cs typeface="Times New Roman" pitchFamily="18" charset="0"/>
            </a:endParaRPr>
          </a:p>
          <a:p>
            <a:pPr lvl="1" algn="just">
              <a:lnSpc>
                <a:spcPct val="150000"/>
              </a:lnSpc>
              <a:buFont typeface="Arial" charset="0"/>
              <a:buChar char="•"/>
            </a:pPr>
            <a:r>
              <a:rPr lang="en-IN" altLang="en-US" sz="2400">
                <a:latin typeface="Times New Roman" pitchFamily="18" charset="0"/>
                <a:cs typeface="Times New Roman" pitchFamily="18" charset="0"/>
              </a:rPr>
              <a:t>Divide:	Compute quotient of two operands</a:t>
            </a:r>
          </a:p>
          <a:p>
            <a:pPr lvl="1" algn="just">
              <a:lnSpc>
                <a:spcPct val="150000"/>
              </a:lnSpc>
            </a:pPr>
            <a:r>
              <a:rPr lang="en-IN" altLang="en-US" sz="2400">
                <a:latin typeface="Times New Roman" pitchFamily="18" charset="0"/>
                <a:cs typeface="Times New Roman" pitchFamily="18" charset="0"/>
              </a:rPr>
              <a:t>Example:    </a:t>
            </a:r>
            <a:r>
              <a:rPr lang="en-US" sz="2400"/>
              <a:t>mov  ax,8003h </a:t>
            </a:r>
          </a:p>
          <a:p>
            <a:pPr lvl="1" algn="just">
              <a:lnSpc>
                <a:spcPct val="150000"/>
              </a:lnSpc>
            </a:pPr>
            <a:r>
              <a:rPr lang="en-US" sz="2400"/>
              <a:t>                 mov   cx,100h </a:t>
            </a:r>
          </a:p>
          <a:p>
            <a:pPr lvl="1" algn="just">
              <a:lnSpc>
                <a:spcPct val="150000"/>
              </a:lnSpc>
            </a:pPr>
            <a:r>
              <a:rPr lang="en-US" sz="2400"/>
              <a:t>                 div  cx</a:t>
            </a:r>
            <a:endParaRPr lang="en-IN" altLang="en-US" sz="2400">
              <a:latin typeface="Times New Roman" pitchFamily="18" charset="0"/>
              <a:cs typeface="Times New Roman" pitchFamily="18" charset="0"/>
            </a:endParaRPr>
          </a:p>
          <a:p>
            <a:pPr lvl="1" algn="just">
              <a:lnSpc>
                <a:spcPct val="150000"/>
              </a:lnSpc>
              <a:buFont typeface="Arial" charset="0"/>
              <a:buChar char="•"/>
            </a:pPr>
            <a:r>
              <a:rPr lang="en-IN" altLang="en-US" sz="2400">
                <a:latin typeface="Times New Roman" pitchFamily="18" charset="0"/>
                <a:cs typeface="Times New Roman" pitchFamily="18" charset="0"/>
              </a:rPr>
              <a:t>Absolute:	Replace operand by its absolute value</a:t>
            </a:r>
          </a:p>
          <a:p>
            <a:pPr lvl="1" algn="just">
              <a:lnSpc>
                <a:spcPct val="150000"/>
              </a:lnSpc>
            </a:pPr>
            <a:r>
              <a:rPr lang="en-IN" altLang="en-US" sz="2400">
                <a:latin typeface="Times New Roman" pitchFamily="18" charset="0"/>
                <a:cs typeface="Times New Roman" pitchFamily="18" charset="0"/>
              </a:rPr>
              <a:t>Example:  abs RT, RA</a:t>
            </a:r>
          </a:p>
        </p:txBody>
      </p:sp>
    </p:spTree>
    <p:extLst>
      <p:ext uri="{BB962C8B-B14F-4D97-AF65-F5344CB8AC3E}">
        <p14:creationId xmlns:p14="http://schemas.microsoft.com/office/powerpoint/2010/main" val="22241095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7172"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B3CF07EF-39D0-4EB7-B8CE-F7C682849D10}" type="slidenum">
              <a:rPr lang="en-US" altLang="en-US" sz="1400" smtClean="0">
                <a:latin typeface="Times New Roman" pitchFamily="18" charset="0"/>
                <a:cs typeface="Times New Roman" pitchFamily="18" charset="0"/>
              </a:rPr>
              <a:pPr algn="ctr"/>
              <a:t>42</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7174"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7175"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7176" name="TextBox 8"/>
          <p:cNvSpPr txBox="1">
            <a:spLocks noChangeArrowheads="1"/>
          </p:cNvSpPr>
          <p:nvPr/>
        </p:nvSpPr>
        <p:spPr bwMode="auto">
          <a:xfrm>
            <a:off x="4525963" y="446088"/>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Arithmetic</a:t>
            </a:r>
            <a:endParaRPr lang="en-US" altLang="en-US" sz="3200">
              <a:latin typeface="Times New Roman" pitchFamily="18" charset="0"/>
              <a:cs typeface="Times New Roman" pitchFamily="18" charset="0"/>
            </a:endParaRPr>
          </a:p>
        </p:txBody>
      </p:sp>
      <p:sp>
        <p:nvSpPr>
          <p:cNvPr id="7177" name="TextBox 11"/>
          <p:cNvSpPr txBox="1">
            <a:spLocks noChangeArrowheads="1"/>
          </p:cNvSpPr>
          <p:nvPr/>
        </p:nvSpPr>
        <p:spPr bwMode="auto">
          <a:xfrm>
            <a:off x="604838" y="1277938"/>
            <a:ext cx="11434762" cy="4754562"/>
          </a:xfrm>
          <a:prstGeom prst="rect">
            <a:avLst/>
          </a:prstGeom>
          <a:noFill/>
          <a:ln w="9525">
            <a:noFill/>
            <a:miter lim="800000"/>
            <a:headEnd/>
            <a:tailEnd/>
          </a:ln>
        </p:spPr>
        <p:txBody>
          <a:bodyPr>
            <a:spAutoFit/>
          </a:bodyPr>
          <a:lstStyle/>
          <a:p>
            <a:pPr algn="just">
              <a:lnSpc>
                <a:spcPct val="150000"/>
              </a:lnSpc>
            </a:pPr>
            <a:endParaRPr lang="en-IN" altLang="en-US" sz="1000">
              <a:latin typeface="Times New Roman" pitchFamily="18" charset="0"/>
              <a:cs typeface="Times New Roman" pitchFamily="18" charset="0"/>
            </a:endParaRPr>
          </a:p>
          <a:p>
            <a:pPr lvl="1" algn="just">
              <a:lnSpc>
                <a:spcPct val="150000"/>
              </a:lnSpc>
              <a:buFont typeface="Arial" charset="0"/>
              <a:buChar char="•"/>
            </a:pPr>
            <a:r>
              <a:rPr lang="en-IN" altLang="en-US" sz="2400">
                <a:latin typeface="Times New Roman" pitchFamily="18" charset="0"/>
                <a:cs typeface="Times New Roman" pitchFamily="18" charset="0"/>
              </a:rPr>
              <a:t>Negate:	Change sign of operand</a:t>
            </a:r>
          </a:p>
          <a:p>
            <a:pPr lvl="1" algn="just">
              <a:lnSpc>
                <a:spcPct val="150000"/>
              </a:lnSpc>
            </a:pPr>
            <a:r>
              <a:rPr lang="en-IN" altLang="en-US" sz="2400">
                <a:latin typeface="Times New Roman" pitchFamily="18" charset="0"/>
                <a:cs typeface="Times New Roman" pitchFamily="18" charset="0"/>
              </a:rPr>
              <a:t>Example:  neg  RT,  RA</a:t>
            </a:r>
          </a:p>
          <a:p>
            <a:pPr lvl="1" algn="just">
              <a:lnSpc>
                <a:spcPct val="150000"/>
              </a:lnSpc>
            </a:pPr>
            <a:endParaRPr lang="en-IN" altLang="en-US" sz="2400">
              <a:latin typeface="Times New Roman" pitchFamily="18" charset="0"/>
              <a:cs typeface="Times New Roman" pitchFamily="18" charset="0"/>
            </a:endParaRPr>
          </a:p>
          <a:p>
            <a:pPr lvl="1" algn="just">
              <a:lnSpc>
                <a:spcPct val="150000"/>
              </a:lnSpc>
              <a:buFont typeface="Arial" charset="0"/>
              <a:buChar char="•"/>
            </a:pPr>
            <a:r>
              <a:rPr lang="en-IN" altLang="en-US" sz="2400">
                <a:latin typeface="Times New Roman" pitchFamily="18" charset="0"/>
                <a:cs typeface="Times New Roman" pitchFamily="18" charset="0"/>
              </a:rPr>
              <a:t>Increment :  Add 1 to operand</a:t>
            </a:r>
          </a:p>
          <a:p>
            <a:pPr lvl="1" algn="just">
              <a:lnSpc>
                <a:spcPct val="150000"/>
              </a:lnSpc>
            </a:pPr>
            <a:r>
              <a:rPr lang="en-IN" altLang="en-US" sz="2400">
                <a:latin typeface="Times New Roman" pitchFamily="18" charset="0"/>
                <a:cs typeface="Times New Roman" pitchFamily="18" charset="0"/>
              </a:rPr>
              <a:t>Example:   inc  A</a:t>
            </a:r>
          </a:p>
          <a:p>
            <a:pPr lvl="1" algn="just">
              <a:lnSpc>
                <a:spcPct val="150000"/>
              </a:lnSpc>
            </a:pPr>
            <a:endParaRPr lang="en-IN" altLang="en-US" sz="2400">
              <a:latin typeface="Times New Roman" pitchFamily="18" charset="0"/>
              <a:cs typeface="Times New Roman" pitchFamily="18" charset="0"/>
            </a:endParaRPr>
          </a:p>
          <a:p>
            <a:pPr lvl="1" algn="just">
              <a:lnSpc>
                <a:spcPct val="150000"/>
              </a:lnSpc>
              <a:buFont typeface="Arial" charset="0"/>
              <a:buChar char="•"/>
            </a:pPr>
            <a:r>
              <a:rPr lang="en-IN" altLang="en-US" sz="2400">
                <a:latin typeface="Times New Roman" pitchFamily="18" charset="0"/>
                <a:cs typeface="Times New Roman" pitchFamily="18" charset="0"/>
              </a:rPr>
              <a:t>Decrement:  Subtract 1 from operand</a:t>
            </a:r>
          </a:p>
          <a:p>
            <a:pPr lvl="1" algn="just">
              <a:lnSpc>
                <a:spcPct val="150000"/>
              </a:lnSpc>
            </a:pPr>
            <a:r>
              <a:rPr lang="en-IN" altLang="en-US" sz="2400">
                <a:latin typeface="Times New Roman" pitchFamily="18" charset="0"/>
                <a:cs typeface="Times New Roman" pitchFamily="18" charset="0"/>
              </a:rPr>
              <a:t>  Example:  dec   A</a:t>
            </a:r>
            <a:endParaRPr lang="en-US" altLang="en-US" sz="2400">
              <a:latin typeface="Times New Roman" pitchFamily="18" charset="0"/>
              <a:cs typeface="Times New Roman" pitchFamily="18" charset="0"/>
            </a:endParaRPr>
          </a:p>
        </p:txBody>
      </p:sp>
    </p:spTree>
    <p:extLst>
      <p:ext uri="{BB962C8B-B14F-4D97-AF65-F5344CB8AC3E}">
        <p14:creationId xmlns:p14="http://schemas.microsoft.com/office/powerpoint/2010/main" val="1508529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8196"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182128A9-D229-484D-AB3B-B85671EA32E0}" type="slidenum">
              <a:rPr lang="en-US" altLang="en-US" sz="1400" smtClean="0">
                <a:latin typeface="Times New Roman" pitchFamily="18" charset="0"/>
                <a:cs typeface="Times New Roman" pitchFamily="18" charset="0"/>
              </a:rPr>
              <a:pPr algn="ctr"/>
              <a:t>43</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8198"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8199"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8200" name="TextBox 8"/>
          <p:cNvSpPr txBox="1">
            <a:spLocks noChangeArrowheads="1"/>
          </p:cNvSpPr>
          <p:nvPr/>
        </p:nvSpPr>
        <p:spPr bwMode="auto">
          <a:xfrm>
            <a:off x="4679950" y="393700"/>
            <a:ext cx="6132513"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Logical</a:t>
            </a:r>
            <a:endParaRPr lang="en-US" altLang="en-US" sz="3200">
              <a:latin typeface="Times New Roman" pitchFamily="18" charset="0"/>
              <a:cs typeface="Times New Roman" pitchFamily="18" charset="0"/>
            </a:endParaRPr>
          </a:p>
        </p:txBody>
      </p:sp>
      <p:sp>
        <p:nvSpPr>
          <p:cNvPr id="12" name="TextBox 11"/>
          <p:cNvSpPr txBox="1">
            <a:spLocks noChangeArrowheads="1"/>
          </p:cNvSpPr>
          <p:nvPr/>
        </p:nvSpPr>
        <p:spPr bwMode="auto">
          <a:xfrm>
            <a:off x="730250" y="922338"/>
            <a:ext cx="11434763" cy="4554537"/>
          </a:xfrm>
          <a:prstGeom prst="rect">
            <a:avLst/>
          </a:prstGeom>
          <a:noFill/>
          <a:ln w="9525">
            <a:noFill/>
            <a:miter lim="800000"/>
            <a:headEnd/>
            <a:tailEnd/>
          </a:ln>
        </p:spPr>
        <p:txBody>
          <a:bodyPr>
            <a:spAutoFit/>
          </a:bodyPr>
          <a:lstStyle/>
          <a:p>
            <a:pPr marL="342900" indent="-342900" algn="just">
              <a:buFont typeface="Arial" charset="0"/>
              <a:buChar char="•"/>
            </a:pPr>
            <a:endParaRPr lang="en-IN" altLang="en-US" sz="2000">
              <a:latin typeface="Times New Roman" pitchFamily="18" charset="0"/>
              <a:cs typeface="Times New Roman" pitchFamily="18" charset="0"/>
            </a:endParaRPr>
          </a:p>
          <a:p>
            <a:pPr marL="342900" indent="-342900" algn="just">
              <a:lnSpc>
                <a:spcPct val="150000"/>
              </a:lnSpc>
              <a:buFont typeface="Arial" charset="0"/>
              <a:buChar char="•"/>
            </a:pPr>
            <a:r>
              <a:rPr lang="en-IN" altLang="en-US" sz="2000">
                <a:latin typeface="Times New Roman" pitchFamily="18" charset="0"/>
                <a:cs typeface="Times New Roman" pitchFamily="18" charset="0"/>
              </a:rPr>
              <a:t>AND: Performs the logical operation AND bitwise</a:t>
            </a:r>
          </a:p>
          <a:p>
            <a:pPr marL="342900" indent="-342900" algn="just">
              <a:lnSpc>
                <a:spcPct val="150000"/>
              </a:lnSpc>
            </a:pPr>
            <a:r>
              <a:rPr lang="en-IN" altLang="en-US" sz="2000">
                <a:latin typeface="Times New Roman" pitchFamily="18" charset="0"/>
                <a:cs typeface="Times New Roman" pitchFamily="18" charset="0"/>
              </a:rPr>
              <a:t>Example:     AND   AL, 0Fh</a:t>
            </a:r>
          </a:p>
          <a:p>
            <a:pPr marL="342900" indent="-342900" algn="just">
              <a:lnSpc>
                <a:spcPct val="150000"/>
              </a:lnSpc>
            </a:pPr>
            <a:r>
              <a:rPr lang="en-IN" altLang="en-US" sz="2000">
                <a:latin typeface="Times New Roman" pitchFamily="18" charset="0"/>
                <a:cs typeface="Times New Roman" pitchFamily="18" charset="0"/>
              </a:rPr>
              <a:t>                     AND  AL, 01h</a:t>
            </a:r>
          </a:p>
          <a:p>
            <a:pPr marL="342900" indent="-342900" algn="just">
              <a:lnSpc>
                <a:spcPct val="150000"/>
              </a:lnSpc>
              <a:buFont typeface="Arial" charset="0"/>
              <a:buChar char="•"/>
            </a:pPr>
            <a:r>
              <a:rPr lang="en-IN" altLang="en-US" sz="2000">
                <a:latin typeface="Times New Roman" pitchFamily="18" charset="0"/>
                <a:cs typeface="Times New Roman" pitchFamily="18" charset="0"/>
              </a:rPr>
              <a:t>OR: Performs the logical operation OR bitwise</a:t>
            </a:r>
          </a:p>
          <a:p>
            <a:pPr marL="342900" indent="-342900" algn="just">
              <a:lnSpc>
                <a:spcPct val="150000"/>
              </a:lnSpc>
            </a:pPr>
            <a:r>
              <a:rPr lang="en-IN" altLang="en-US" sz="2000">
                <a:latin typeface="Times New Roman" pitchFamily="18" charset="0"/>
                <a:cs typeface="Times New Roman" pitchFamily="18" charset="0"/>
              </a:rPr>
              <a:t>Example:    OR   AH, 0Bh</a:t>
            </a:r>
          </a:p>
          <a:p>
            <a:pPr marL="342900" indent="-342900" algn="just">
              <a:lnSpc>
                <a:spcPct val="150000"/>
              </a:lnSpc>
            </a:pPr>
            <a:r>
              <a:rPr lang="en-IN" altLang="en-US" sz="2000">
                <a:latin typeface="Times New Roman" pitchFamily="18" charset="0"/>
                <a:cs typeface="Times New Roman" pitchFamily="18" charset="0"/>
              </a:rPr>
              <a:t>		     OR   AH, 05h	</a:t>
            </a:r>
          </a:p>
          <a:p>
            <a:pPr marL="342900" indent="-342900" algn="just">
              <a:lnSpc>
                <a:spcPct val="150000"/>
              </a:lnSpc>
              <a:buFont typeface="Arial" charset="0"/>
              <a:buChar char="•"/>
            </a:pPr>
            <a:r>
              <a:rPr lang="en-IN" altLang="en-US" sz="2000">
                <a:latin typeface="Times New Roman" pitchFamily="18" charset="0"/>
                <a:cs typeface="Times New Roman" pitchFamily="18" charset="0"/>
              </a:rPr>
              <a:t>NOT: Performs the logical operation NOT bitwise</a:t>
            </a:r>
          </a:p>
          <a:p>
            <a:pPr marL="342900" indent="-342900" algn="just">
              <a:lnSpc>
                <a:spcPct val="150000"/>
              </a:lnSpc>
            </a:pPr>
            <a:r>
              <a:rPr lang="en-IN" altLang="en-US" sz="2000">
                <a:latin typeface="Times New Roman" pitchFamily="18" charset="0"/>
                <a:cs typeface="Times New Roman" pitchFamily="18" charset="0"/>
              </a:rPr>
              <a:t>Example:   </a:t>
            </a:r>
            <a:r>
              <a:rPr lang="en-US" sz="2000"/>
              <a:t>Operand1: 0101 0011 </a:t>
            </a:r>
          </a:p>
          <a:p>
            <a:pPr marL="342900" indent="-342900" algn="just">
              <a:lnSpc>
                <a:spcPct val="150000"/>
              </a:lnSpc>
            </a:pPr>
            <a:r>
              <a:rPr lang="en-US" sz="2000"/>
              <a:t>                After NOT -&gt; Operand1: 1010 1100</a:t>
            </a:r>
            <a:endParaRPr lang="en-IN" altLang="en-US" sz="2000">
              <a:latin typeface="Times New Roman" pitchFamily="18" charset="0"/>
              <a:cs typeface="Times New Roman" pitchFamily="18" charset="0"/>
            </a:endParaRPr>
          </a:p>
        </p:txBody>
      </p:sp>
    </p:spTree>
    <p:extLst>
      <p:ext uri="{BB962C8B-B14F-4D97-AF65-F5344CB8AC3E}">
        <p14:creationId xmlns:p14="http://schemas.microsoft.com/office/powerpoint/2010/main" val="3738669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 calcmode="lin" valueType="num">
                                      <p:cBhvr additive="base">
                                        <p:cTn id="3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anim calcmode="lin" valueType="num">
                                      <p:cBhvr additive="base">
                                        <p:cTn id="43"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8" end="8"/>
                                            </p:txEl>
                                          </p:spTgt>
                                        </p:tgtEl>
                                        <p:attrNameLst>
                                          <p:attrName>style.visibility</p:attrName>
                                        </p:attrNameLst>
                                      </p:cBhvr>
                                      <p:to>
                                        <p:strVal val="visible"/>
                                      </p:to>
                                    </p:set>
                                    <p:anim calcmode="lin" valueType="num">
                                      <p:cBhvr additive="base">
                                        <p:cTn id="49"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anim calcmode="lin" valueType="num">
                                      <p:cBhvr additive="base">
                                        <p:cTn id="55"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9220"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77F60D63-3FA2-48CD-BD67-62269E0EA45B}" type="slidenum">
              <a:rPr lang="en-US" altLang="en-US" sz="1400" smtClean="0">
                <a:latin typeface="Times New Roman" pitchFamily="18" charset="0"/>
                <a:cs typeface="Times New Roman" pitchFamily="18" charset="0"/>
              </a:rPr>
              <a:pPr algn="ctr"/>
              <a:t>44</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9222"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9223"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9224" name="TextBox 8"/>
          <p:cNvSpPr txBox="1">
            <a:spLocks noChangeArrowheads="1"/>
          </p:cNvSpPr>
          <p:nvPr/>
        </p:nvSpPr>
        <p:spPr bwMode="auto">
          <a:xfrm>
            <a:off x="4679950" y="393700"/>
            <a:ext cx="6132513"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Logical</a:t>
            </a:r>
            <a:endParaRPr lang="en-US" altLang="en-US" sz="3200">
              <a:latin typeface="Times New Roman" pitchFamily="18" charset="0"/>
              <a:cs typeface="Times New Roman" pitchFamily="18" charset="0"/>
            </a:endParaRPr>
          </a:p>
        </p:txBody>
      </p:sp>
      <p:sp>
        <p:nvSpPr>
          <p:cNvPr id="9225" name="Rectangle 9"/>
          <p:cNvSpPr>
            <a:spLocks noChangeArrowheads="1"/>
          </p:cNvSpPr>
          <p:nvPr/>
        </p:nvSpPr>
        <p:spPr bwMode="auto">
          <a:xfrm>
            <a:off x="396875" y="1289050"/>
            <a:ext cx="10333038" cy="5078413"/>
          </a:xfrm>
          <a:prstGeom prst="rect">
            <a:avLst/>
          </a:prstGeom>
          <a:noFill/>
          <a:ln w="9525">
            <a:noFill/>
            <a:miter lim="800000"/>
            <a:headEnd/>
            <a:tailEnd/>
          </a:ln>
        </p:spPr>
        <p:txBody>
          <a:bodyPr>
            <a:spAutoFit/>
          </a:bodyPr>
          <a:lstStyle/>
          <a:p>
            <a:pPr marL="342900" indent="-342900" algn="just">
              <a:lnSpc>
                <a:spcPct val="150000"/>
              </a:lnSpc>
              <a:buFont typeface="Arial" charset="0"/>
              <a:buChar char="•"/>
            </a:pPr>
            <a:r>
              <a:rPr lang="en-IN" altLang="en-US">
                <a:latin typeface="Times New Roman" pitchFamily="18" charset="0"/>
                <a:cs typeface="Times New Roman" pitchFamily="18" charset="0"/>
              </a:rPr>
              <a:t>Exclusive OR: Performs the specified logical operation Exclusive-OR bitwise</a:t>
            </a:r>
          </a:p>
          <a:p>
            <a:pPr marL="342900" indent="-342900" algn="just">
              <a:lnSpc>
                <a:spcPct val="150000"/>
              </a:lnSpc>
            </a:pPr>
            <a:r>
              <a:rPr lang="en-IN" altLang="en-US">
                <a:latin typeface="Times New Roman" pitchFamily="18" charset="0"/>
                <a:cs typeface="Times New Roman" pitchFamily="18" charset="0"/>
              </a:rPr>
              <a:t>Example: </a:t>
            </a:r>
            <a:r>
              <a:rPr lang="en-US"/>
              <a:t>Operand1: 0101, Operand2: 0011 </a:t>
            </a:r>
          </a:p>
          <a:p>
            <a:pPr marL="342900" indent="-342900" algn="just">
              <a:lnSpc>
                <a:spcPct val="150000"/>
              </a:lnSpc>
            </a:pPr>
            <a:r>
              <a:rPr lang="en-US"/>
              <a:t>                After XOR -&gt; Operand1: 0110</a:t>
            </a:r>
            <a:endParaRPr lang="en-IN" altLang="en-US">
              <a:latin typeface="Times New Roman" pitchFamily="18" charset="0"/>
              <a:cs typeface="Times New Roman" pitchFamily="18" charset="0"/>
            </a:endParaRPr>
          </a:p>
          <a:p>
            <a:pPr marL="342900" indent="-342900" algn="just">
              <a:lnSpc>
                <a:spcPct val="150000"/>
              </a:lnSpc>
              <a:buFont typeface="Arial" charset="0"/>
              <a:buChar char="•"/>
            </a:pPr>
            <a:r>
              <a:rPr lang="en-IN" altLang="en-US">
                <a:latin typeface="Times New Roman" pitchFamily="18" charset="0"/>
                <a:cs typeface="Times New Roman" pitchFamily="18" charset="0"/>
              </a:rPr>
              <a:t>Test: Test specified condition; set flag(s) based on outcome</a:t>
            </a:r>
          </a:p>
          <a:p>
            <a:pPr marL="342900" indent="-342900" algn="just">
              <a:lnSpc>
                <a:spcPct val="150000"/>
              </a:lnSpc>
            </a:pPr>
            <a:r>
              <a:rPr lang="en-IN" altLang="en-US">
                <a:latin typeface="Times New Roman" pitchFamily="18" charset="0"/>
                <a:cs typeface="Times New Roman" pitchFamily="18" charset="0"/>
              </a:rPr>
              <a:t>Example:  </a:t>
            </a:r>
            <a:r>
              <a:rPr lang="en-US"/>
              <a:t>TEST   AL, 01H </a:t>
            </a:r>
          </a:p>
          <a:p>
            <a:pPr marL="342900" indent="-342900" algn="just">
              <a:lnSpc>
                <a:spcPct val="150000"/>
              </a:lnSpc>
            </a:pPr>
            <a:r>
              <a:rPr lang="en-US"/>
              <a:t>                 JZ       EVEN_NUMBER</a:t>
            </a:r>
            <a:endParaRPr lang="en-IN" altLang="en-US">
              <a:latin typeface="Times New Roman" pitchFamily="18" charset="0"/>
              <a:cs typeface="Times New Roman" pitchFamily="18" charset="0"/>
            </a:endParaRPr>
          </a:p>
          <a:p>
            <a:pPr marL="342900" indent="-342900" algn="just">
              <a:lnSpc>
                <a:spcPct val="150000"/>
              </a:lnSpc>
              <a:buFont typeface="Arial" charset="0"/>
              <a:buChar char="•"/>
            </a:pPr>
            <a:r>
              <a:rPr lang="en-IN" altLang="en-US">
                <a:latin typeface="Times New Roman" pitchFamily="18" charset="0"/>
                <a:cs typeface="Times New Roman" pitchFamily="18" charset="0"/>
              </a:rPr>
              <a:t>Compare: Make logical or arithmetic comparison Set flag(s) based on outcome</a:t>
            </a:r>
          </a:p>
          <a:p>
            <a:pPr marL="342900" indent="-342900" algn="just">
              <a:lnSpc>
                <a:spcPct val="150000"/>
              </a:lnSpc>
            </a:pPr>
            <a:r>
              <a:rPr lang="en-US"/>
              <a:t>Example:   CMP  destination, source</a:t>
            </a:r>
          </a:p>
          <a:p>
            <a:pPr marL="342900" indent="-342900" algn="just">
              <a:lnSpc>
                <a:spcPct val="150000"/>
              </a:lnSpc>
            </a:pPr>
            <a:r>
              <a:rPr lang="en-US"/>
              <a:t>                 CMP      DX, 00 ; Compare the DX value with zero</a:t>
            </a:r>
          </a:p>
          <a:p>
            <a:pPr marL="342900" indent="-342900" algn="just">
              <a:lnSpc>
                <a:spcPct val="150000"/>
              </a:lnSpc>
            </a:pPr>
            <a:r>
              <a:rPr lang="en-US"/>
              <a:t>                  JE          L7 ; If yes, then jump to label L7 </a:t>
            </a:r>
          </a:p>
          <a:p>
            <a:pPr marL="342900" indent="-342900" algn="just">
              <a:lnSpc>
                <a:spcPct val="150000"/>
              </a:lnSpc>
            </a:pPr>
            <a:r>
              <a:rPr lang="en-US"/>
              <a:t>                  .</a:t>
            </a:r>
          </a:p>
          <a:p>
            <a:pPr marL="342900" indent="-342900" algn="just">
              <a:lnSpc>
                <a:spcPct val="150000"/>
              </a:lnSpc>
            </a:pPr>
            <a:r>
              <a:rPr lang="en-US"/>
              <a:t>                . L7: ... </a:t>
            </a:r>
            <a:endParaRPr lang="en-IN" altLang="en-US">
              <a:latin typeface="Times New Roman" pitchFamily="18" charset="0"/>
              <a:cs typeface="Times New Roman" pitchFamily="18" charset="0"/>
            </a:endParaRPr>
          </a:p>
        </p:txBody>
      </p:sp>
    </p:spTree>
    <p:extLst>
      <p:ext uri="{BB962C8B-B14F-4D97-AF65-F5344CB8AC3E}">
        <p14:creationId xmlns:p14="http://schemas.microsoft.com/office/powerpoint/2010/main" val="2310295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0244"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5A786BB6-0CCB-4D90-9D5E-8FA06C2FF1F3}" type="slidenum">
              <a:rPr lang="en-US" altLang="en-US" sz="1400" smtClean="0">
                <a:latin typeface="Times New Roman" pitchFamily="18" charset="0"/>
                <a:cs typeface="Times New Roman" pitchFamily="18" charset="0"/>
              </a:rPr>
              <a:pPr algn="ctr"/>
              <a:t>45</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0246"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10247"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10248" name="TextBox 8"/>
          <p:cNvSpPr txBox="1">
            <a:spLocks noChangeArrowheads="1"/>
          </p:cNvSpPr>
          <p:nvPr/>
        </p:nvSpPr>
        <p:spPr bwMode="auto">
          <a:xfrm>
            <a:off x="4679950" y="393700"/>
            <a:ext cx="6132513"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Logical</a:t>
            </a:r>
            <a:endParaRPr lang="en-US" altLang="en-US" sz="3200">
              <a:latin typeface="Times New Roman" pitchFamily="18" charset="0"/>
              <a:cs typeface="Times New Roman" pitchFamily="18" charset="0"/>
            </a:endParaRPr>
          </a:p>
        </p:txBody>
      </p:sp>
      <p:sp>
        <p:nvSpPr>
          <p:cNvPr id="10249" name="Rectangle 9"/>
          <p:cNvSpPr>
            <a:spLocks noChangeArrowheads="1"/>
          </p:cNvSpPr>
          <p:nvPr/>
        </p:nvSpPr>
        <p:spPr bwMode="auto">
          <a:xfrm>
            <a:off x="363538" y="1431925"/>
            <a:ext cx="11126787" cy="4248150"/>
          </a:xfrm>
          <a:prstGeom prst="rect">
            <a:avLst/>
          </a:prstGeom>
          <a:noFill/>
          <a:ln w="9525">
            <a:noFill/>
            <a:miter lim="800000"/>
            <a:headEnd/>
            <a:tailEnd/>
          </a:ln>
        </p:spPr>
        <p:txBody>
          <a:bodyPr>
            <a:spAutoFit/>
          </a:bodyPr>
          <a:lstStyle/>
          <a:p>
            <a:pPr marL="342900" indent="-342900" algn="just">
              <a:lnSpc>
                <a:spcPct val="150000"/>
              </a:lnSpc>
              <a:buFont typeface="Arial" charset="0"/>
              <a:buChar char="•"/>
            </a:pPr>
            <a:r>
              <a:rPr lang="en-IN" altLang="en-US">
                <a:latin typeface="Times New Roman" pitchFamily="18" charset="0"/>
                <a:cs typeface="Times New Roman" pitchFamily="18" charset="0"/>
              </a:rPr>
              <a:t>Set Control Variables: Class of instructions to set controls for protection purposes, interrupt handling, timer control etc.</a:t>
            </a:r>
          </a:p>
          <a:p>
            <a:pPr marL="342900" indent="-342900" algn="just">
              <a:lnSpc>
                <a:spcPct val="150000"/>
              </a:lnSpc>
              <a:buFont typeface="Arial" charset="0"/>
              <a:buChar char="•"/>
            </a:pPr>
            <a:r>
              <a:rPr lang="en-IN" altLang="en-US">
                <a:latin typeface="Times New Roman" pitchFamily="18" charset="0"/>
                <a:cs typeface="Times New Roman" pitchFamily="18" charset="0"/>
              </a:rPr>
              <a:t>Shift: Left (right) shift operand, introducing constant at end</a:t>
            </a:r>
          </a:p>
          <a:p>
            <a:pPr marL="342900" indent="-342900" algn="just">
              <a:lnSpc>
                <a:spcPct val="150000"/>
              </a:lnSpc>
            </a:pPr>
            <a:r>
              <a:rPr lang="en-IN" altLang="en-US">
                <a:latin typeface="Times New Roman" pitchFamily="18" charset="0"/>
                <a:cs typeface="Times New Roman" pitchFamily="18" charset="0"/>
              </a:rPr>
              <a:t>Example:    </a:t>
            </a:r>
            <a:r>
              <a:rPr lang="en-US"/>
              <a:t>SHR     AX,   2</a:t>
            </a:r>
          </a:p>
          <a:p>
            <a:pPr marL="342900" indent="-342900" algn="just">
              <a:lnSpc>
                <a:spcPct val="150000"/>
              </a:lnSpc>
            </a:pPr>
            <a:r>
              <a:rPr lang="en-US" altLang="en-US">
                <a:latin typeface="Times New Roman" pitchFamily="18" charset="0"/>
                <a:cs typeface="Times New Roman" pitchFamily="18" charset="0"/>
              </a:rPr>
              <a:t>                    </a:t>
            </a:r>
            <a:r>
              <a:rPr lang="en-US"/>
              <a:t>SHL     AX,  2</a:t>
            </a:r>
            <a:endParaRPr lang="en-IN" altLang="en-US">
              <a:latin typeface="Times New Roman" pitchFamily="18" charset="0"/>
              <a:cs typeface="Times New Roman" pitchFamily="18" charset="0"/>
            </a:endParaRPr>
          </a:p>
          <a:p>
            <a:pPr marL="342900" indent="-342900" algn="just">
              <a:lnSpc>
                <a:spcPct val="150000"/>
              </a:lnSpc>
              <a:buFont typeface="Arial" charset="0"/>
              <a:buChar char="•"/>
            </a:pPr>
            <a:r>
              <a:rPr lang="en-IN" altLang="en-US">
                <a:latin typeface="Times New Roman" pitchFamily="18" charset="0"/>
                <a:cs typeface="Times New Roman" pitchFamily="18" charset="0"/>
              </a:rPr>
              <a:t>Rotate: Left (right) shift operation, with wraparound end</a:t>
            </a:r>
          </a:p>
          <a:p>
            <a:pPr marL="342900" indent="-342900" algn="just">
              <a:lnSpc>
                <a:spcPct val="150000"/>
              </a:lnSpc>
            </a:pPr>
            <a:r>
              <a:rPr lang="en-IN" altLang="en-US">
                <a:latin typeface="Times New Roman" pitchFamily="18" charset="0"/>
                <a:cs typeface="Times New Roman" pitchFamily="18" charset="0"/>
              </a:rPr>
              <a:t>Example:     </a:t>
            </a:r>
            <a:r>
              <a:rPr lang="en-US"/>
              <a:t>ROR    AH,   4</a:t>
            </a:r>
          </a:p>
          <a:p>
            <a:pPr marL="342900" indent="-342900" algn="just">
              <a:lnSpc>
                <a:spcPct val="150000"/>
              </a:lnSpc>
            </a:pPr>
            <a:r>
              <a:rPr lang="en-US"/>
              <a:t>                  ROL     AH,    4</a:t>
            </a:r>
          </a:p>
          <a:p>
            <a:pPr marL="342900" indent="-342900" algn="just">
              <a:lnSpc>
                <a:spcPct val="150000"/>
              </a:lnSpc>
            </a:pPr>
            <a:r>
              <a:rPr lang="en-US" altLang="en-US">
                <a:latin typeface="Times New Roman" pitchFamily="18" charset="0"/>
                <a:cs typeface="Times New Roman" pitchFamily="18" charset="0"/>
              </a:rPr>
              <a:t>                     </a:t>
            </a:r>
            <a:endParaRPr lang="en-IN" altLang="en-US">
              <a:latin typeface="Times New Roman" pitchFamily="18" charset="0"/>
              <a:cs typeface="Times New Roman" pitchFamily="18" charset="0"/>
            </a:endParaRPr>
          </a:p>
          <a:p>
            <a:pPr marL="342900" indent="-342900" algn="just">
              <a:lnSpc>
                <a:spcPct val="150000"/>
              </a:lnSpc>
              <a:buFont typeface="Arial" charset="0"/>
              <a:buChar char="•"/>
            </a:pPr>
            <a:endParaRPr lang="en-IN" altLang="en-US">
              <a:latin typeface="Times New Roman" pitchFamily="18" charset="0"/>
              <a:cs typeface="Times New Roman" pitchFamily="18" charset="0"/>
            </a:endParaRPr>
          </a:p>
        </p:txBody>
      </p:sp>
    </p:spTree>
    <p:extLst>
      <p:ext uri="{BB962C8B-B14F-4D97-AF65-F5344CB8AC3E}">
        <p14:creationId xmlns:p14="http://schemas.microsoft.com/office/powerpoint/2010/main" val="31027349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1268"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DF8206D8-5A1F-420D-A1FD-5CC3141FC173}" type="slidenum">
              <a:rPr lang="en-US" altLang="en-US" sz="1400" smtClean="0">
                <a:latin typeface="Times New Roman" pitchFamily="18" charset="0"/>
                <a:cs typeface="Times New Roman" pitchFamily="18" charset="0"/>
              </a:rPr>
              <a:pPr algn="ctr"/>
              <a:t>46</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1270"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11271"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11272" name="TextBox 8"/>
          <p:cNvSpPr txBox="1">
            <a:spLocks noChangeArrowheads="1"/>
          </p:cNvSpPr>
          <p:nvPr/>
        </p:nvSpPr>
        <p:spPr bwMode="auto">
          <a:xfrm>
            <a:off x="4537075" y="363538"/>
            <a:ext cx="6132513"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Input/output </a:t>
            </a:r>
            <a:endParaRPr lang="en-US" altLang="en-US" sz="3200">
              <a:latin typeface="Times New Roman" pitchFamily="18" charset="0"/>
              <a:cs typeface="Times New Roman" pitchFamily="18" charset="0"/>
            </a:endParaRPr>
          </a:p>
        </p:txBody>
      </p:sp>
      <p:sp>
        <p:nvSpPr>
          <p:cNvPr id="12" name="TextBox 11"/>
          <p:cNvSpPr txBox="1">
            <a:spLocks noChangeArrowheads="1"/>
          </p:cNvSpPr>
          <p:nvPr/>
        </p:nvSpPr>
        <p:spPr bwMode="auto">
          <a:xfrm>
            <a:off x="604838" y="1490663"/>
            <a:ext cx="11434762" cy="3903662"/>
          </a:xfrm>
          <a:prstGeom prst="rect">
            <a:avLst/>
          </a:prstGeom>
          <a:noFill/>
          <a:ln w="9525">
            <a:noFill/>
            <a:miter lim="800000"/>
            <a:headEnd/>
            <a:tailEnd/>
          </a:ln>
        </p:spPr>
        <p:txBody>
          <a:bodyPr>
            <a:spAutoFit/>
          </a:bodyPr>
          <a:lstStyle/>
          <a:p>
            <a:pPr marL="342900" indent="-342900" algn="just">
              <a:lnSpc>
                <a:spcPct val="150000"/>
              </a:lnSpc>
              <a:buFont typeface="Arial" charset="0"/>
              <a:buChar char="•"/>
            </a:pPr>
            <a:endParaRPr lang="en-IN" altLang="en-US" sz="2400" b="1">
              <a:latin typeface="Times New Roman" pitchFamily="18" charset="0"/>
              <a:cs typeface="Times New Roman" pitchFamily="18" charset="0"/>
            </a:endParaRPr>
          </a:p>
          <a:p>
            <a:pPr marL="342900" indent="-342900" algn="just">
              <a:lnSpc>
                <a:spcPct val="150000"/>
              </a:lnSpc>
              <a:buFont typeface="Arial" charset="0"/>
              <a:buChar char="•"/>
            </a:pPr>
            <a:r>
              <a:rPr lang="en-IN" altLang="en-US" sz="2400" b="1">
                <a:latin typeface="Times New Roman" pitchFamily="18" charset="0"/>
                <a:cs typeface="Times New Roman" pitchFamily="18" charset="0"/>
              </a:rPr>
              <a:t>Input (Read): </a:t>
            </a:r>
            <a:r>
              <a:rPr lang="en-IN" altLang="en-US" sz="2400">
                <a:latin typeface="Times New Roman" pitchFamily="18" charset="0"/>
                <a:cs typeface="Times New Roman" pitchFamily="18" charset="0"/>
              </a:rPr>
              <a:t>Transfer data from specified I/O port or device to destination (e.g., main memory or processor register)</a:t>
            </a:r>
          </a:p>
          <a:p>
            <a:pPr marL="342900" indent="-342900" algn="just">
              <a:lnSpc>
                <a:spcPct val="150000"/>
              </a:lnSpc>
              <a:buFont typeface="Arial" charset="0"/>
              <a:buChar char="•"/>
            </a:pPr>
            <a:r>
              <a:rPr lang="en-IN" altLang="en-US" sz="2400" b="1">
                <a:latin typeface="Times New Roman" pitchFamily="18" charset="0"/>
                <a:cs typeface="Times New Roman" pitchFamily="18" charset="0"/>
              </a:rPr>
              <a:t>Output (Write): </a:t>
            </a:r>
            <a:r>
              <a:rPr lang="en-IN" altLang="en-US" sz="2400">
                <a:latin typeface="Times New Roman" pitchFamily="18" charset="0"/>
                <a:cs typeface="Times New Roman" pitchFamily="18" charset="0"/>
              </a:rPr>
              <a:t>Transfer data from specified source to I/O port or device.</a:t>
            </a:r>
          </a:p>
          <a:p>
            <a:pPr marL="342900" indent="-342900" algn="just">
              <a:lnSpc>
                <a:spcPct val="150000"/>
              </a:lnSpc>
              <a:buFont typeface="Arial" charset="0"/>
              <a:buChar char="•"/>
            </a:pPr>
            <a:r>
              <a:rPr lang="en-IN" altLang="en-US" sz="2400" b="1">
                <a:latin typeface="Times New Roman" pitchFamily="18" charset="0"/>
                <a:cs typeface="Times New Roman" pitchFamily="18" charset="0"/>
              </a:rPr>
              <a:t>Start I/O: </a:t>
            </a:r>
            <a:r>
              <a:rPr lang="en-IN" altLang="en-US" sz="2400">
                <a:latin typeface="Times New Roman" pitchFamily="18" charset="0"/>
                <a:cs typeface="Times New Roman" pitchFamily="18" charset="0"/>
              </a:rPr>
              <a:t>Transfer instructions to I/O processor to initiate I/O operation.</a:t>
            </a:r>
          </a:p>
          <a:p>
            <a:pPr marL="342900" indent="-342900" algn="just">
              <a:lnSpc>
                <a:spcPct val="150000"/>
              </a:lnSpc>
              <a:buFont typeface="Arial" charset="0"/>
              <a:buChar char="•"/>
            </a:pPr>
            <a:r>
              <a:rPr lang="en-IN" altLang="en-US" sz="2400" b="1">
                <a:latin typeface="Times New Roman" pitchFamily="18" charset="0"/>
                <a:cs typeface="Times New Roman" pitchFamily="18" charset="0"/>
              </a:rPr>
              <a:t>Test I/O: </a:t>
            </a:r>
            <a:r>
              <a:rPr lang="en-IN" altLang="en-US" sz="2400">
                <a:latin typeface="Times New Roman" pitchFamily="18" charset="0"/>
                <a:cs typeface="Times New Roman" pitchFamily="18" charset="0"/>
              </a:rPr>
              <a:t>Transfer status information from I/O system to specified destination</a:t>
            </a:r>
          </a:p>
          <a:p>
            <a:pPr marL="342900" indent="-342900" algn="just" eaLnBrk="1" hangingPunct="1">
              <a:lnSpc>
                <a:spcPct val="150000"/>
              </a:lnSpc>
              <a:buFont typeface="Arial" charset="0"/>
              <a:buChar char="•"/>
            </a:pPr>
            <a:endParaRPr lang="en-US" altLang="en-US" sz="2400">
              <a:latin typeface="Times New Roman" pitchFamily="18" charset="0"/>
              <a:cs typeface="Times New Roman" pitchFamily="18" charset="0"/>
            </a:endParaRPr>
          </a:p>
        </p:txBody>
      </p:sp>
    </p:spTree>
    <p:extLst>
      <p:ext uri="{BB962C8B-B14F-4D97-AF65-F5344CB8AC3E}">
        <p14:creationId xmlns:p14="http://schemas.microsoft.com/office/powerpoint/2010/main" val="2430576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2292"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B89B2401-2140-46E1-B690-BCA009526A89}" type="slidenum">
              <a:rPr lang="en-US" altLang="en-US" sz="1400" smtClean="0">
                <a:latin typeface="Times New Roman" pitchFamily="18" charset="0"/>
                <a:cs typeface="Times New Roman" pitchFamily="18" charset="0"/>
              </a:rPr>
              <a:pPr algn="ctr"/>
              <a:t>47</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2294"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12295"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12296" name="TextBox 8"/>
          <p:cNvSpPr txBox="1">
            <a:spLocks noChangeArrowheads="1"/>
          </p:cNvSpPr>
          <p:nvPr/>
        </p:nvSpPr>
        <p:spPr bwMode="auto">
          <a:xfrm>
            <a:off x="4537075" y="363538"/>
            <a:ext cx="6132513"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System Control</a:t>
            </a:r>
            <a:endParaRPr lang="en-US" altLang="en-US" sz="3200">
              <a:latin typeface="Times New Roman" pitchFamily="18" charset="0"/>
              <a:cs typeface="Times New Roman" pitchFamily="18" charset="0"/>
            </a:endParaRPr>
          </a:p>
        </p:txBody>
      </p:sp>
      <p:sp>
        <p:nvSpPr>
          <p:cNvPr id="12" name="TextBox 11"/>
          <p:cNvSpPr txBox="1">
            <a:spLocks noChangeArrowheads="1"/>
          </p:cNvSpPr>
          <p:nvPr/>
        </p:nvSpPr>
        <p:spPr bwMode="auto">
          <a:xfrm>
            <a:off x="604838" y="1490663"/>
            <a:ext cx="11434762" cy="2932112"/>
          </a:xfrm>
          <a:prstGeom prst="rect">
            <a:avLst/>
          </a:prstGeom>
          <a:noFill/>
          <a:ln w="9525">
            <a:noFill/>
            <a:miter lim="800000"/>
            <a:headEnd/>
            <a:tailEnd/>
          </a:ln>
        </p:spPr>
        <p:txBody>
          <a:bodyPr>
            <a:spAutoFit/>
          </a:bodyPr>
          <a:lstStyle/>
          <a:p>
            <a:pPr marL="342900" indent="-342900" algn="just">
              <a:lnSpc>
                <a:spcPct val="200000"/>
              </a:lnSpc>
              <a:buFont typeface="Arial" charset="0"/>
              <a:buChar char="•"/>
            </a:pPr>
            <a:r>
              <a:rPr lang="en-IN" altLang="en-US" sz="2400">
                <a:latin typeface="Times New Roman" pitchFamily="18" charset="0"/>
                <a:cs typeface="Times New Roman" pitchFamily="18" charset="0"/>
              </a:rPr>
              <a:t>System control instructions are those which are used for system setting and it can be used only in privileged state. </a:t>
            </a:r>
          </a:p>
          <a:p>
            <a:pPr marL="342900" indent="-342900" algn="just">
              <a:lnSpc>
                <a:spcPct val="200000"/>
              </a:lnSpc>
              <a:buFont typeface="Arial" charset="0"/>
              <a:buChar char="•"/>
            </a:pPr>
            <a:r>
              <a:rPr lang="en-IN" altLang="en-US" sz="2400">
                <a:latin typeface="Times New Roman" pitchFamily="18" charset="0"/>
                <a:cs typeface="Times New Roman" pitchFamily="18" charset="0"/>
              </a:rPr>
              <a:t>Typically, these instructions are reserved for the use of operating systems.</a:t>
            </a:r>
          </a:p>
          <a:p>
            <a:pPr marL="342900" indent="-342900" algn="just" eaLnBrk="1" hangingPunct="1">
              <a:lnSpc>
                <a:spcPct val="200000"/>
              </a:lnSpc>
              <a:buFont typeface="Arial" charset="0"/>
              <a:buChar char="•"/>
            </a:pPr>
            <a:endParaRPr lang="en-US" altLang="en-US" sz="2400">
              <a:latin typeface="Times New Roman" pitchFamily="18" charset="0"/>
              <a:cs typeface="Times New Roman" pitchFamily="18" charset="0"/>
            </a:endParaRPr>
          </a:p>
        </p:txBody>
      </p:sp>
    </p:spTree>
    <p:extLst>
      <p:ext uri="{BB962C8B-B14F-4D97-AF65-F5344CB8AC3E}">
        <p14:creationId xmlns:p14="http://schemas.microsoft.com/office/powerpoint/2010/main" val="3620834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3316"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4239B7FC-C752-457B-9550-995FE7071910}" type="slidenum">
              <a:rPr lang="en-US" altLang="en-US" sz="1400" smtClean="0">
                <a:latin typeface="Times New Roman" pitchFamily="18" charset="0"/>
                <a:cs typeface="Times New Roman" pitchFamily="18" charset="0"/>
              </a:rPr>
              <a:pPr algn="ctr"/>
              <a:t>48</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3318"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13319"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13320" name="TextBox 8"/>
          <p:cNvSpPr txBox="1">
            <a:spLocks noChangeArrowheads="1"/>
          </p:cNvSpPr>
          <p:nvPr/>
        </p:nvSpPr>
        <p:spPr bwMode="auto">
          <a:xfrm>
            <a:off x="3895725" y="457200"/>
            <a:ext cx="6132513"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Transfer of Control</a:t>
            </a:r>
            <a:endParaRPr lang="en-US" altLang="en-US" sz="3200">
              <a:latin typeface="Times New Roman" pitchFamily="18" charset="0"/>
              <a:cs typeface="Times New Roman" pitchFamily="18" charset="0"/>
            </a:endParaRPr>
          </a:p>
        </p:txBody>
      </p:sp>
      <p:sp>
        <p:nvSpPr>
          <p:cNvPr id="12" name="TextBox 11"/>
          <p:cNvSpPr txBox="1"/>
          <p:nvPr/>
        </p:nvSpPr>
        <p:spPr>
          <a:xfrm>
            <a:off x="546100" y="1257300"/>
            <a:ext cx="11434763" cy="5562600"/>
          </a:xfrm>
          <a:prstGeom prst="rect">
            <a:avLst/>
          </a:prstGeom>
          <a:noFill/>
        </p:spPr>
        <p:txBody>
          <a:bodyPr>
            <a:spAutoFit/>
          </a:bodyPr>
          <a:lstStyle/>
          <a:p>
            <a:pPr>
              <a:lnSpc>
                <a:spcPct val="150000"/>
              </a:lnSpc>
              <a:spcBef>
                <a:spcPts val="0"/>
              </a:spcBef>
              <a:defRPr/>
            </a:pPr>
            <a:r>
              <a:rPr lang="en-IN" sz="2400" dirty="0">
                <a:latin typeface="Times New Roman" panose="02020603050405020304" pitchFamily="18" charset="0"/>
                <a:cs typeface="Times New Roman" panose="02020603050405020304" pitchFamily="18" charset="0"/>
              </a:rPr>
              <a:t>The most common transfer-of-control operations found in instruction set are: </a:t>
            </a:r>
          </a:p>
          <a:p>
            <a:pPr marL="457200" indent="-457200">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Branch</a:t>
            </a:r>
          </a:p>
          <a:p>
            <a:pPr marL="457200" indent="-457200">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Skip</a:t>
            </a:r>
          </a:p>
          <a:p>
            <a:pPr marL="457200" indent="-457200">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Procedure call.</a:t>
            </a:r>
          </a:p>
          <a:p>
            <a:pPr>
              <a:lnSpc>
                <a:spcPct val="150000"/>
              </a:lnSpc>
              <a:defRPr/>
            </a:pPr>
            <a:r>
              <a:rPr lang="en-IN" sz="2400" dirty="0">
                <a:latin typeface="Times New Roman" panose="02020603050405020304" pitchFamily="18" charset="0"/>
                <a:cs typeface="Times New Roman" panose="02020603050405020304" pitchFamily="18" charset="0"/>
              </a:rPr>
              <a:t>BRP  X: Branch to location X if result is positive</a:t>
            </a:r>
          </a:p>
          <a:p>
            <a:pPr>
              <a:lnSpc>
                <a:spcPct val="150000"/>
              </a:lnSpc>
              <a:defRPr/>
            </a:pPr>
            <a:r>
              <a:rPr lang="en-IN" sz="2400" dirty="0">
                <a:latin typeface="Times New Roman" panose="02020603050405020304" pitchFamily="18" charset="0"/>
                <a:cs typeface="Times New Roman" panose="02020603050405020304" pitchFamily="18" charset="0"/>
              </a:rPr>
              <a:t>BRN X: Branch to location X if result is negative</a:t>
            </a:r>
          </a:p>
          <a:p>
            <a:pPr>
              <a:lnSpc>
                <a:spcPct val="150000"/>
              </a:lnSpc>
              <a:defRPr/>
            </a:pPr>
            <a:r>
              <a:rPr lang="en-IN" sz="2400" dirty="0">
                <a:latin typeface="Times New Roman" panose="02020603050405020304" pitchFamily="18" charset="0"/>
                <a:cs typeface="Times New Roman" panose="02020603050405020304" pitchFamily="18" charset="0"/>
              </a:rPr>
              <a:t>BRZ  X: Branch to location X is result is zero</a:t>
            </a:r>
          </a:p>
          <a:p>
            <a:pPr>
              <a:lnSpc>
                <a:spcPct val="150000"/>
              </a:lnSpc>
              <a:defRPr/>
            </a:pPr>
            <a:r>
              <a:rPr lang="en-IN" sz="2400" dirty="0">
                <a:latin typeface="Times New Roman" panose="02020603050405020304" pitchFamily="18" charset="0"/>
                <a:cs typeface="Times New Roman" panose="02020603050405020304" pitchFamily="18" charset="0"/>
              </a:rPr>
              <a:t>BRO X: Branch to location X if overflow occurs</a:t>
            </a:r>
          </a:p>
          <a:p>
            <a:pPr>
              <a:lnSpc>
                <a:spcPct val="150000"/>
              </a:lnSpc>
              <a:spcBef>
                <a:spcPts val="0"/>
              </a:spcBef>
              <a:defRPr/>
            </a:pPr>
            <a:endParaRPr lang="en-IN" sz="2400" dirty="0">
              <a:latin typeface="Times New Roman" panose="02020603050405020304" pitchFamily="18" charset="0"/>
              <a:cs typeface="Times New Roman" panose="02020603050405020304" pitchFamily="18" charset="0"/>
            </a:endParaRP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642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anim calcmode="lin" valueType="num">
                                      <p:cBhvr additive="base">
                                        <p:cTn id="43"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7" end="7"/>
                                            </p:txEl>
                                          </p:spTgt>
                                        </p:tgtEl>
                                        <p:attrNameLst>
                                          <p:attrName>style.visibility</p:attrName>
                                        </p:attrNameLst>
                                      </p:cBhvr>
                                      <p:to>
                                        <p:strVal val="visible"/>
                                      </p:to>
                                    </p:set>
                                    <p:anim calcmode="lin" valueType="num">
                                      <p:cBhvr additive="base">
                                        <p:cTn id="49"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5364"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402CC227-74C3-41B6-922E-D5E332BBACFC}" type="slidenum">
              <a:rPr lang="en-US" altLang="en-US" sz="1400" smtClean="0">
                <a:latin typeface="Times New Roman" pitchFamily="18" charset="0"/>
                <a:cs typeface="Times New Roman" pitchFamily="18" charset="0"/>
              </a:rPr>
              <a:pPr algn="ctr"/>
              <a:t>49</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5366"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15367"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15368" name="TextBox 8"/>
          <p:cNvSpPr txBox="1">
            <a:spLocks noChangeArrowheads="1"/>
          </p:cNvSpPr>
          <p:nvPr/>
        </p:nvSpPr>
        <p:spPr bwMode="auto">
          <a:xfrm>
            <a:off x="3895725" y="457200"/>
            <a:ext cx="6132513" cy="584200"/>
          </a:xfrm>
          <a:prstGeom prst="rect">
            <a:avLst/>
          </a:prstGeom>
          <a:noFill/>
          <a:ln w="9525">
            <a:noFill/>
            <a:miter lim="800000"/>
            <a:headEnd/>
            <a:tailEnd/>
          </a:ln>
        </p:spPr>
        <p:txBody>
          <a:bodyPr>
            <a:spAutoFit/>
          </a:bodyPr>
          <a:lstStyle/>
          <a:p>
            <a:r>
              <a:rPr lang="en-US" altLang="en-US" sz="3200" b="1">
                <a:latin typeface="Times New Roman" pitchFamily="18" charset="0"/>
                <a:cs typeface="Times New Roman" pitchFamily="18" charset="0"/>
              </a:rPr>
              <a:t>Zero address instructions</a:t>
            </a:r>
            <a:endParaRPr lang="en-US" altLang="en-US" sz="3200">
              <a:latin typeface="Times New Roman" pitchFamily="18" charset="0"/>
              <a:cs typeface="Times New Roman" pitchFamily="18" charset="0"/>
            </a:endParaRPr>
          </a:p>
        </p:txBody>
      </p:sp>
      <p:pic>
        <p:nvPicPr>
          <p:cNvPr id="17" name="Picture 2"/>
          <p:cNvPicPr>
            <a:picLocks noChangeAspect="1" noChangeArrowheads="1"/>
          </p:cNvPicPr>
          <p:nvPr/>
        </p:nvPicPr>
        <p:blipFill>
          <a:blip r:embed="rId4"/>
          <a:srcRect/>
          <a:stretch>
            <a:fillRect/>
          </a:stretch>
        </p:blipFill>
        <p:spPr bwMode="auto">
          <a:xfrm>
            <a:off x="1785938" y="1262063"/>
            <a:ext cx="7842250" cy="4899025"/>
          </a:xfrm>
          <a:prstGeom prst="rect">
            <a:avLst/>
          </a:prstGeom>
          <a:noFill/>
          <a:ln w="9525">
            <a:noFill/>
            <a:miter lim="800000"/>
            <a:headEnd/>
            <a:tailEnd/>
          </a:ln>
        </p:spPr>
      </p:pic>
    </p:spTree>
    <p:extLst>
      <p:ext uri="{BB962C8B-B14F-4D97-AF65-F5344CB8AC3E}">
        <p14:creationId xmlns:p14="http://schemas.microsoft.com/office/powerpoint/2010/main" val="3197749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C4986E2-514C-4B48-B0C3-262FD9C514B2}"/>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BFF694-E0B0-4E62-81DF-EF247BEF0833}"/>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0244" name="Slide Number Placeholder 3">
            <a:extLst>
              <a:ext uri="{FF2B5EF4-FFF2-40B4-BE49-F238E27FC236}">
                <a16:creationId xmlns:a16="http://schemas.microsoft.com/office/drawing/2014/main" id="{7C739E64-6B96-4C1F-A0B9-FF484E584503}"/>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2C114240-0555-4444-9545-38CC9DC45AED}"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5</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AEBD1807-962E-4414-92F0-AAC7AF62BDF1}"/>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0246" name="Picture 11" descr="KLEF Logo Selected final 27-07-2017-1.jpg">
            <a:extLst>
              <a:ext uri="{FF2B5EF4-FFF2-40B4-BE49-F238E27FC236}">
                <a16:creationId xmlns:a16="http://schemas.microsoft.com/office/drawing/2014/main" id="{D682BB1B-C5EB-4692-B7E2-F486556540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16">
            <a:extLst>
              <a:ext uri="{FF2B5EF4-FFF2-40B4-BE49-F238E27FC236}">
                <a16:creationId xmlns:a16="http://schemas.microsoft.com/office/drawing/2014/main" id="{0D061108-4F04-4F43-8DFF-50B8414BD356}"/>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TextBox 8">
            <a:extLst>
              <a:ext uri="{FF2B5EF4-FFF2-40B4-BE49-F238E27FC236}">
                <a16:creationId xmlns:a16="http://schemas.microsoft.com/office/drawing/2014/main" id="{B45CCAA8-858F-4EA3-A4E7-029184F5A962}"/>
              </a:ext>
            </a:extLst>
          </p:cNvPr>
          <p:cNvSpPr txBox="1">
            <a:spLocks noChangeArrowheads="1"/>
          </p:cNvSpPr>
          <p:nvPr/>
        </p:nvSpPr>
        <p:spPr bwMode="auto">
          <a:xfrm>
            <a:off x="4192588" y="406400"/>
            <a:ext cx="61341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Introduction Cont.….</a:t>
            </a:r>
          </a:p>
          <a:p>
            <a:pPr>
              <a:lnSpc>
                <a:spcPct val="100000"/>
              </a:lnSpc>
              <a:spcBef>
                <a:spcPct val="0"/>
              </a:spcBef>
              <a:buFontTx/>
              <a:buNone/>
            </a:pP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6A1B4A3-C004-420D-BC0D-6AF75D2880F0}"/>
              </a:ext>
            </a:extLst>
          </p:cNvPr>
          <p:cNvSpPr txBox="1">
            <a:spLocks noChangeArrowheads="1"/>
          </p:cNvSpPr>
          <p:nvPr/>
        </p:nvSpPr>
        <p:spPr bwMode="auto">
          <a:xfrm>
            <a:off x="619125" y="1473200"/>
            <a:ext cx="11263313"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 typeface="Wingdings" panose="05000000000000000000" pitchFamily="2" charset="2"/>
              <a:buChar char="ü"/>
            </a:pPr>
            <a:r>
              <a:rPr lang="en-IN" altLang="en-US" sz="2400">
                <a:latin typeface="Times New Roman" panose="02020603050405020304" pitchFamily="18" charset="0"/>
                <a:cs typeface="Times New Roman" panose="02020603050405020304" pitchFamily="18" charset="0"/>
              </a:rPr>
              <a:t>Computer architecture refers to those parameters of a computer system that are visible to a programmer  and which have a direct impact on the logical execution of a program such as instruction set, the number of bits used to represent different data types, I/O mechanisms, and techniques for addressing memory.</a:t>
            </a:r>
          </a:p>
          <a:p>
            <a:pPr algn="just" eaLnBrk="1" hangingPunct="1">
              <a:lnSpc>
                <a:spcPct val="150000"/>
              </a:lnSpc>
              <a:spcBef>
                <a:spcPct val="0"/>
              </a:spcBef>
              <a:buFont typeface="Wingdings" panose="05000000000000000000" pitchFamily="2" charset="2"/>
              <a:buChar char="ü"/>
            </a:pPr>
            <a:r>
              <a:rPr lang="en-IN" altLang="en-US" sz="2400">
                <a:latin typeface="Times New Roman" panose="02020603050405020304" pitchFamily="18" charset="0"/>
                <a:cs typeface="Times New Roman" panose="02020603050405020304" pitchFamily="18" charset="0"/>
              </a:rPr>
              <a:t>Computer organization refers to the operational units and their interconnections that realize the architectural specifications such as control signals, interfaces between the computer and peripherals, and the memory technology used.</a:t>
            </a:r>
          </a:p>
          <a:p>
            <a:pPr algn="just" eaLnBrk="1" hangingPunct="1">
              <a:lnSpc>
                <a:spcPct val="100000"/>
              </a:lnSpc>
              <a:spcBef>
                <a:spcPct val="0"/>
              </a:spcBef>
            </a:pP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6388"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177C54D1-F8C0-4D96-B682-1C5BF9AB23A7}" type="slidenum">
              <a:rPr lang="en-US" altLang="en-US" sz="1400" smtClean="0">
                <a:latin typeface="Times New Roman" pitchFamily="18" charset="0"/>
                <a:cs typeface="Times New Roman" pitchFamily="18" charset="0"/>
              </a:rPr>
              <a:pPr algn="ctr"/>
              <a:t>50</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6390"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16391"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16392" name="TextBox 8"/>
          <p:cNvSpPr txBox="1">
            <a:spLocks noChangeArrowheads="1"/>
          </p:cNvSpPr>
          <p:nvPr/>
        </p:nvSpPr>
        <p:spPr bwMode="auto">
          <a:xfrm>
            <a:off x="3895725" y="457200"/>
            <a:ext cx="6132513" cy="584200"/>
          </a:xfrm>
          <a:prstGeom prst="rect">
            <a:avLst/>
          </a:prstGeom>
          <a:noFill/>
          <a:ln w="9525">
            <a:noFill/>
            <a:miter lim="800000"/>
            <a:headEnd/>
            <a:tailEnd/>
          </a:ln>
        </p:spPr>
        <p:txBody>
          <a:bodyPr>
            <a:spAutoFit/>
          </a:bodyPr>
          <a:lstStyle/>
          <a:p>
            <a:r>
              <a:rPr lang="en-US" altLang="en-US" sz="3200" b="1">
                <a:latin typeface="Times New Roman" pitchFamily="18" charset="0"/>
                <a:cs typeface="Times New Roman" pitchFamily="18" charset="0"/>
              </a:rPr>
              <a:t>One address instructions</a:t>
            </a:r>
            <a:endParaRPr lang="en-US" altLang="en-US" sz="3200">
              <a:latin typeface="Times New Roman" pitchFamily="18" charset="0"/>
              <a:cs typeface="Times New Roman" pitchFamily="18" charset="0"/>
            </a:endParaRPr>
          </a:p>
        </p:txBody>
      </p:sp>
      <p:sp>
        <p:nvSpPr>
          <p:cNvPr id="12" name="TextBox 11"/>
          <p:cNvSpPr txBox="1">
            <a:spLocks noChangeArrowheads="1"/>
          </p:cNvSpPr>
          <p:nvPr/>
        </p:nvSpPr>
        <p:spPr bwMode="auto">
          <a:xfrm>
            <a:off x="969963" y="1171575"/>
            <a:ext cx="10252075" cy="4749800"/>
          </a:xfrm>
          <a:prstGeom prst="rect">
            <a:avLst/>
          </a:prstGeom>
          <a:noFill/>
          <a:ln w="9525">
            <a:noFill/>
            <a:miter lim="800000"/>
            <a:headEnd/>
            <a:tailEnd/>
          </a:ln>
        </p:spPr>
        <p:txBody>
          <a:bodyPr>
            <a:spAutoFit/>
          </a:bodyPr>
          <a:lstStyle/>
          <a:p>
            <a:pPr>
              <a:lnSpc>
                <a:spcPct val="150000"/>
              </a:lnSpc>
            </a:pPr>
            <a:r>
              <a:rPr lang="en-US" altLang="en-US"/>
              <a:t>	</a:t>
            </a:r>
          </a:p>
          <a:p>
            <a:pPr>
              <a:lnSpc>
                <a:spcPct val="150000"/>
              </a:lnSpc>
            </a:pPr>
            <a:r>
              <a:rPr lang="en-US" altLang="en-US"/>
              <a:t>		</a:t>
            </a:r>
            <a:r>
              <a:rPr lang="en-US" altLang="en-US" sz="2400">
                <a:latin typeface="Times New Roman" pitchFamily="18" charset="0"/>
                <a:cs typeface="Times New Roman" pitchFamily="18" charset="0"/>
              </a:rPr>
              <a:t>LOAD   		A     		</a:t>
            </a:r>
            <a:r>
              <a:rPr lang="pt-BR" altLang="en-US" sz="2400">
                <a:latin typeface="Times New Roman" pitchFamily="18" charset="0"/>
                <a:cs typeface="Times New Roman" pitchFamily="18" charset="0"/>
              </a:rPr>
              <a:t>A C &lt;- M [ A ]</a:t>
            </a:r>
          </a:p>
          <a:p>
            <a:pPr>
              <a:lnSpc>
                <a:spcPct val="150000"/>
              </a:lnSpc>
            </a:pPr>
            <a:r>
              <a:rPr lang="en-US" altLang="en-US" sz="2400">
                <a:latin typeface="Times New Roman" pitchFamily="18" charset="0"/>
                <a:cs typeface="Times New Roman" pitchFamily="18" charset="0"/>
              </a:rPr>
              <a:t>		ADD      		B		</a:t>
            </a:r>
            <a:r>
              <a:rPr lang="pt-BR" altLang="en-US" sz="2400">
                <a:latin typeface="Times New Roman" pitchFamily="18" charset="0"/>
                <a:cs typeface="Times New Roman" pitchFamily="18" charset="0"/>
              </a:rPr>
              <a:t>A C &lt;- A C + M [ B ]</a:t>
            </a:r>
            <a:endParaRPr lang="en-US" altLang="en-US" sz="2400">
              <a:latin typeface="Times New Roman" pitchFamily="18" charset="0"/>
              <a:cs typeface="Times New Roman" pitchFamily="18" charset="0"/>
            </a:endParaRPr>
          </a:p>
          <a:p>
            <a:pPr>
              <a:lnSpc>
                <a:spcPct val="150000"/>
              </a:lnSpc>
            </a:pPr>
            <a:r>
              <a:rPr lang="pt-BR" altLang="en-US" sz="2400">
                <a:latin typeface="Times New Roman" pitchFamily="18" charset="0"/>
                <a:cs typeface="Times New Roman" pitchFamily="18" charset="0"/>
              </a:rPr>
              <a:t>		STORE		T		</a:t>
            </a:r>
            <a:r>
              <a:rPr lang="en-US" altLang="en-US" sz="2400">
                <a:latin typeface="Times New Roman" pitchFamily="18" charset="0"/>
                <a:cs typeface="Times New Roman" pitchFamily="18" charset="0"/>
              </a:rPr>
              <a:t>M [ T ] &lt;- A C</a:t>
            </a:r>
            <a:endParaRPr lang="pt-BR" altLang="en-US" sz="2400">
              <a:latin typeface="Times New Roman" pitchFamily="18" charset="0"/>
              <a:cs typeface="Times New Roman" pitchFamily="18" charset="0"/>
            </a:endParaRPr>
          </a:p>
          <a:p>
            <a:pPr>
              <a:lnSpc>
                <a:spcPct val="150000"/>
              </a:lnSpc>
            </a:pPr>
            <a:r>
              <a:rPr lang="en-US" altLang="en-US" sz="2400">
                <a:latin typeface="Times New Roman" pitchFamily="18" charset="0"/>
                <a:cs typeface="Times New Roman" pitchFamily="18" charset="0"/>
              </a:rPr>
              <a:t>		LOAD  	 	C		A C &lt;- M [ C ]</a:t>
            </a:r>
          </a:p>
          <a:p>
            <a:pPr>
              <a:lnSpc>
                <a:spcPct val="150000"/>
              </a:lnSpc>
            </a:pPr>
            <a:r>
              <a:rPr lang="en-US" altLang="en-US" sz="2400">
                <a:latin typeface="Times New Roman" pitchFamily="18" charset="0"/>
                <a:cs typeface="Times New Roman" pitchFamily="18" charset="0"/>
              </a:rPr>
              <a:t>		ADD     		D		</a:t>
            </a:r>
            <a:r>
              <a:rPr lang="pt-BR" altLang="en-US" sz="2400">
                <a:latin typeface="Times New Roman" pitchFamily="18" charset="0"/>
                <a:cs typeface="Times New Roman" pitchFamily="18" charset="0"/>
              </a:rPr>
              <a:t>A C &lt;- A C + M [ D ]</a:t>
            </a:r>
            <a:endParaRPr lang="en-US" altLang="en-US" sz="2400">
              <a:latin typeface="Times New Roman" pitchFamily="18" charset="0"/>
              <a:cs typeface="Times New Roman" pitchFamily="18" charset="0"/>
            </a:endParaRPr>
          </a:p>
          <a:p>
            <a:pPr>
              <a:lnSpc>
                <a:spcPct val="150000"/>
              </a:lnSpc>
            </a:pPr>
            <a:r>
              <a:rPr lang="en-US" altLang="en-US" sz="2400">
                <a:latin typeface="Times New Roman" pitchFamily="18" charset="0"/>
                <a:cs typeface="Times New Roman" pitchFamily="18" charset="0"/>
              </a:rPr>
              <a:t>		MUL     		T		A C &lt;- A C • M [ T ]</a:t>
            </a:r>
          </a:p>
          <a:p>
            <a:pPr>
              <a:lnSpc>
                <a:spcPct val="150000"/>
              </a:lnSpc>
            </a:pPr>
            <a:r>
              <a:rPr lang="pt-BR" altLang="en-US" sz="2400">
                <a:latin typeface="Times New Roman" pitchFamily="18" charset="0"/>
                <a:cs typeface="Times New Roman" pitchFamily="18" charset="0"/>
              </a:rPr>
              <a:t>		STORE        	 	X		</a:t>
            </a:r>
            <a:r>
              <a:rPr lang="en-US" altLang="en-US" sz="2400">
                <a:latin typeface="Times New Roman" pitchFamily="18" charset="0"/>
                <a:cs typeface="Times New Roman" pitchFamily="18" charset="0"/>
              </a:rPr>
              <a:t>M [ X ] &lt;- A C</a:t>
            </a:r>
          </a:p>
          <a:p>
            <a:pPr algn="just" eaLnBrk="1" hangingPunct="1">
              <a:lnSpc>
                <a:spcPct val="150000"/>
              </a:lnSpc>
            </a:pPr>
            <a:endParaRPr lang="en-US" altLang="en-US">
              <a:cs typeface="Times New Roman" pitchFamily="18" charset="0"/>
            </a:endParaRPr>
          </a:p>
        </p:txBody>
      </p:sp>
    </p:spTree>
    <p:extLst>
      <p:ext uri="{BB962C8B-B14F-4D97-AF65-F5344CB8AC3E}">
        <p14:creationId xmlns:p14="http://schemas.microsoft.com/office/powerpoint/2010/main" val="3195818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 calcmode="lin" valueType="num">
                                      <p:cBhvr additive="base">
                                        <p:cTn id="3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anim calcmode="lin" valueType="num">
                                      <p:cBhvr additive="base">
                                        <p:cTn id="43"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7412"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0E0ED414-3E24-44DC-AFA9-A75023678758}" type="slidenum">
              <a:rPr lang="en-US" altLang="en-US" sz="1400" smtClean="0">
                <a:latin typeface="Times New Roman" pitchFamily="18" charset="0"/>
                <a:cs typeface="Times New Roman" pitchFamily="18" charset="0"/>
              </a:rPr>
              <a:pPr algn="ctr"/>
              <a:t>51</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7414"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17415"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17416" name="TextBox 8"/>
          <p:cNvSpPr txBox="1">
            <a:spLocks noChangeArrowheads="1"/>
          </p:cNvSpPr>
          <p:nvPr/>
        </p:nvSpPr>
        <p:spPr bwMode="auto">
          <a:xfrm>
            <a:off x="3895725" y="457200"/>
            <a:ext cx="6132513" cy="584200"/>
          </a:xfrm>
          <a:prstGeom prst="rect">
            <a:avLst/>
          </a:prstGeom>
          <a:noFill/>
          <a:ln w="9525">
            <a:noFill/>
            <a:miter lim="800000"/>
            <a:headEnd/>
            <a:tailEnd/>
          </a:ln>
        </p:spPr>
        <p:txBody>
          <a:bodyPr>
            <a:spAutoFit/>
          </a:bodyPr>
          <a:lstStyle/>
          <a:p>
            <a:r>
              <a:rPr lang="en-US" altLang="en-US" sz="3200" b="1">
                <a:latin typeface="Times New Roman" pitchFamily="18" charset="0"/>
                <a:cs typeface="Times New Roman" pitchFamily="18" charset="0"/>
              </a:rPr>
              <a:t>Two address instructions</a:t>
            </a:r>
            <a:endParaRPr lang="en-US" altLang="en-US" sz="3200">
              <a:latin typeface="Times New Roman" pitchFamily="18" charset="0"/>
              <a:cs typeface="Times New Roman" pitchFamily="18" charset="0"/>
            </a:endParaRPr>
          </a:p>
        </p:txBody>
      </p:sp>
      <p:sp>
        <p:nvSpPr>
          <p:cNvPr id="12" name="TextBox 11"/>
          <p:cNvSpPr txBox="1">
            <a:spLocks noChangeArrowheads="1"/>
          </p:cNvSpPr>
          <p:nvPr/>
        </p:nvSpPr>
        <p:spPr bwMode="auto">
          <a:xfrm>
            <a:off x="969963" y="1171575"/>
            <a:ext cx="10252075" cy="4992688"/>
          </a:xfrm>
          <a:prstGeom prst="rect">
            <a:avLst/>
          </a:prstGeom>
          <a:noFill/>
          <a:ln w="9525">
            <a:noFill/>
            <a:miter lim="800000"/>
            <a:headEnd/>
            <a:tailEnd/>
          </a:ln>
        </p:spPr>
        <p:txBody>
          <a:bodyPr>
            <a:spAutoFit/>
          </a:bodyPr>
          <a:lstStyle/>
          <a:p>
            <a:pPr>
              <a:lnSpc>
                <a:spcPct val="200000"/>
              </a:lnSpc>
            </a:pPr>
            <a:r>
              <a:rPr lang="en-US" altLang="en-US"/>
              <a:t>			</a:t>
            </a:r>
            <a:r>
              <a:rPr lang="en-US" altLang="en-US" sz="2400">
                <a:latin typeface="Times New Roman" pitchFamily="18" charset="0"/>
                <a:cs typeface="Times New Roman" pitchFamily="18" charset="0"/>
              </a:rPr>
              <a:t>MOV R1 , A		R 1 &lt;--M [ A ]</a:t>
            </a:r>
          </a:p>
          <a:p>
            <a:pPr>
              <a:lnSpc>
                <a:spcPct val="200000"/>
              </a:lnSpc>
            </a:pPr>
            <a:r>
              <a:rPr lang="en-US" altLang="en-US" sz="2400">
                <a:latin typeface="Times New Roman" pitchFamily="18" charset="0"/>
                <a:cs typeface="Times New Roman" pitchFamily="18" charset="0"/>
              </a:rPr>
              <a:t>			ADD R1 , B		</a:t>
            </a:r>
            <a:r>
              <a:rPr lang="pt-BR" altLang="en-US" sz="2400">
                <a:latin typeface="Times New Roman" pitchFamily="18" charset="0"/>
                <a:cs typeface="Times New Roman" pitchFamily="18" charset="0"/>
              </a:rPr>
              <a:t>R 1 &lt;--R 1 + M [ B ]</a:t>
            </a:r>
            <a:endParaRPr lang="en-US" altLang="en-US" sz="2400">
              <a:latin typeface="Times New Roman" pitchFamily="18" charset="0"/>
              <a:cs typeface="Times New Roman" pitchFamily="18" charset="0"/>
            </a:endParaRPr>
          </a:p>
          <a:p>
            <a:pPr>
              <a:lnSpc>
                <a:spcPct val="200000"/>
              </a:lnSpc>
            </a:pPr>
            <a:r>
              <a:rPr lang="en-US" altLang="en-US" sz="2400">
                <a:latin typeface="Times New Roman" pitchFamily="18" charset="0"/>
                <a:cs typeface="Times New Roman" pitchFamily="18" charset="0"/>
              </a:rPr>
              <a:t>			MOV R2 , C		R 2 &lt;--M [ C ]</a:t>
            </a:r>
          </a:p>
          <a:p>
            <a:pPr>
              <a:lnSpc>
                <a:spcPct val="200000"/>
              </a:lnSpc>
            </a:pPr>
            <a:r>
              <a:rPr lang="en-US" altLang="en-US" sz="2400">
                <a:latin typeface="Times New Roman" pitchFamily="18" charset="0"/>
                <a:cs typeface="Times New Roman" pitchFamily="18" charset="0"/>
              </a:rPr>
              <a:t>			ADD R2 , D		</a:t>
            </a:r>
            <a:r>
              <a:rPr lang="pt-BR" altLang="en-US" sz="2400">
                <a:latin typeface="Times New Roman" pitchFamily="18" charset="0"/>
                <a:cs typeface="Times New Roman" pitchFamily="18" charset="0"/>
              </a:rPr>
              <a:t>R 2 &lt;--R 2 + M [ D ]</a:t>
            </a:r>
          </a:p>
          <a:p>
            <a:pPr>
              <a:lnSpc>
                <a:spcPct val="200000"/>
              </a:lnSpc>
            </a:pPr>
            <a:r>
              <a:rPr lang="en-US" altLang="en-US" sz="2400">
                <a:latin typeface="Times New Roman" pitchFamily="18" charset="0"/>
                <a:cs typeface="Times New Roman" pitchFamily="18" charset="0"/>
              </a:rPr>
              <a:t>			MUL R1 , R2  	</a:t>
            </a:r>
            <a:r>
              <a:rPr lang="pt-BR" altLang="en-US" sz="2400">
                <a:latin typeface="Times New Roman" pitchFamily="18" charset="0"/>
                <a:cs typeface="Times New Roman" pitchFamily="18" charset="0"/>
              </a:rPr>
              <a:t>R 1 &lt;--R 1 * R 2</a:t>
            </a:r>
            <a:endParaRPr lang="en-US" altLang="en-US" sz="2400">
              <a:latin typeface="Times New Roman" pitchFamily="18" charset="0"/>
              <a:cs typeface="Times New Roman" pitchFamily="18" charset="0"/>
            </a:endParaRPr>
          </a:p>
          <a:p>
            <a:pPr>
              <a:lnSpc>
                <a:spcPct val="200000"/>
              </a:lnSpc>
            </a:pPr>
            <a:r>
              <a:rPr lang="en-US" altLang="en-US" sz="2400">
                <a:latin typeface="Times New Roman" pitchFamily="18" charset="0"/>
                <a:cs typeface="Times New Roman" pitchFamily="18" charset="0"/>
              </a:rPr>
              <a:t>			MOV X , R1		M [ X ] &lt;--R 1</a:t>
            </a:r>
          </a:p>
          <a:p>
            <a:pPr algn="just" eaLnBrk="1" hangingPunct="1">
              <a:lnSpc>
                <a:spcPct val="200000"/>
              </a:lnSpc>
            </a:pPr>
            <a:endParaRPr lang="en-US" altLang="en-US">
              <a:cs typeface="Times New Roman" pitchFamily="18" charset="0"/>
            </a:endParaRPr>
          </a:p>
        </p:txBody>
      </p:sp>
    </p:spTree>
    <p:extLst>
      <p:ext uri="{BB962C8B-B14F-4D97-AF65-F5344CB8AC3E}">
        <p14:creationId xmlns:p14="http://schemas.microsoft.com/office/powerpoint/2010/main" val="284325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8436"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15E91DF8-F92A-482E-9FB3-0F682FBD3784}" type="slidenum">
              <a:rPr lang="en-US" altLang="en-US" sz="1400" smtClean="0">
                <a:latin typeface="Times New Roman" pitchFamily="18" charset="0"/>
                <a:cs typeface="Times New Roman" pitchFamily="18" charset="0"/>
              </a:rPr>
              <a:pPr algn="ctr"/>
              <a:t>52</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8438"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18439"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18440" name="TextBox 8"/>
          <p:cNvSpPr txBox="1">
            <a:spLocks noChangeArrowheads="1"/>
          </p:cNvSpPr>
          <p:nvPr/>
        </p:nvSpPr>
        <p:spPr bwMode="auto">
          <a:xfrm>
            <a:off x="3895725" y="457200"/>
            <a:ext cx="6132513" cy="584200"/>
          </a:xfrm>
          <a:prstGeom prst="rect">
            <a:avLst/>
          </a:prstGeom>
          <a:noFill/>
          <a:ln w="9525">
            <a:noFill/>
            <a:miter lim="800000"/>
            <a:headEnd/>
            <a:tailEnd/>
          </a:ln>
        </p:spPr>
        <p:txBody>
          <a:bodyPr>
            <a:spAutoFit/>
          </a:bodyPr>
          <a:lstStyle/>
          <a:p>
            <a:r>
              <a:rPr lang="en-US" altLang="en-US" sz="3200" b="1">
                <a:latin typeface="Times New Roman" pitchFamily="18" charset="0"/>
                <a:cs typeface="Times New Roman" pitchFamily="18" charset="0"/>
              </a:rPr>
              <a:t>Three address instructions</a:t>
            </a:r>
            <a:endParaRPr lang="en-US" altLang="en-US" sz="3200">
              <a:latin typeface="Times New Roman" pitchFamily="18" charset="0"/>
              <a:cs typeface="Times New Roman" pitchFamily="18" charset="0"/>
            </a:endParaRPr>
          </a:p>
        </p:txBody>
      </p:sp>
      <p:sp>
        <p:nvSpPr>
          <p:cNvPr id="12" name="TextBox 11"/>
          <p:cNvSpPr txBox="1">
            <a:spLocks noChangeArrowheads="1"/>
          </p:cNvSpPr>
          <p:nvPr/>
        </p:nvSpPr>
        <p:spPr bwMode="auto">
          <a:xfrm>
            <a:off x="969963" y="1171575"/>
            <a:ext cx="10252075" cy="3673475"/>
          </a:xfrm>
          <a:prstGeom prst="rect">
            <a:avLst/>
          </a:prstGeom>
          <a:noFill/>
          <a:ln w="9525">
            <a:noFill/>
            <a:miter lim="800000"/>
            <a:headEnd/>
            <a:tailEnd/>
          </a:ln>
        </p:spPr>
        <p:txBody>
          <a:bodyPr>
            <a:spAutoFit/>
          </a:bodyPr>
          <a:lstStyle/>
          <a:p>
            <a:pPr algn="just">
              <a:lnSpc>
                <a:spcPct val="200000"/>
              </a:lnSpc>
            </a:pPr>
            <a:endParaRPr lang="en-US" altLang="en-US" sz="2400">
              <a:latin typeface="Times New Roman" pitchFamily="18" charset="0"/>
              <a:cs typeface="Times New Roman" pitchFamily="18" charset="0"/>
            </a:endParaRPr>
          </a:p>
          <a:p>
            <a:pPr algn="just">
              <a:lnSpc>
                <a:spcPct val="200000"/>
              </a:lnSpc>
            </a:pPr>
            <a:r>
              <a:rPr lang="en-US" altLang="en-US" sz="2400">
                <a:latin typeface="Times New Roman" pitchFamily="18" charset="0"/>
                <a:cs typeface="Times New Roman" pitchFamily="18" charset="0"/>
              </a:rPr>
              <a:t>		ADD R1 , A , B			</a:t>
            </a:r>
            <a:r>
              <a:rPr lang="pt-BR" altLang="en-US" sz="2400">
                <a:latin typeface="Times New Roman" pitchFamily="18" charset="0"/>
                <a:cs typeface="Times New Roman" pitchFamily="18" charset="0"/>
              </a:rPr>
              <a:t>R 1 &lt;--M [ A ] + M [ B ]</a:t>
            </a:r>
            <a:endParaRPr lang="en-US" altLang="en-US" sz="2400">
              <a:latin typeface="Times New Roman" pitchFamily="18" charset="0"/>
              <a:cs typeface="Times New Roman" pitchFamily="18" charset="0"/>
            </a:endParaRPr>
          </a:p>
          <a:p>
            <a:pPr algn="just">
              <a:lnSpc>
                <a:spcPct val="200000"/>
              </a:lnSpc>
            </a:pPr>
            <a:r>
              <a:rPr lang="en-US" altLang="en-US" sz="2400">
                <a:latin typeface="Times New Roman" pitchFamily="18" charset="0"/>
                <a:cs typeface="Times New Roman" pitchFamily="18" charset="0"/>
              </a:rPr>
              <a:t>		ADD R2 , C , D			</a:t>
            </a:r>
            <a:r>
              <a:rPr lang="pt-BR" altLang="en-US" sz="2400">
                <a:latin typeface="Times New Roman" pitchFamily="18" charset="0"/>
                <a:cs typeface="Times New Roman" pitchFamily="18" charset="0"/>
              </a:rPr>
              <a:t>R 2 &lt;--M [ C ] + M [ D ]</a:t>
            </a:r>
            <a:endParaRPr lang="en-US" altLang="en-US" sz="2400">
              <a:latin typeface="Times New Roman" pitchFamily="18" charset="0"/>
              <a:cs typeface="Times New Roman" pitchFamily="18" charset="0"/>
            </a:endParaRPr>
          </a:p>
          <a:p>
            <a:pPr algn="just">
              <a:lnSpc>
                <a:spcPct val="200000"/>
              </a:lnSpc>
            </a:pPr>
            <a:r>
              <a:rPr lang="en-US" altLang="en-US" sz="2400">
                <a:latin typeface="Times New Roman" pitchFamily="18" charset="0"/>
                <a:cs typeface="Times New Roman" pitchFamily="18" charset="0"/>
              </a:rPr>
              <a:t>		MUL  </a:t>
            </a:r>
            <a:r>
              <a:rPr lang="pt-BR" altLang="en-US" sz="2400">
                <a:latin typeface="Times New Roman" pitchFamily="18" charset="0"/>
                <a:cs typeface="Times New Roman" pitchFamily="18" charset="0"/>
              </a:rPr>
              <a:t>X , R1 , R2			M [ X ] &lt;--R 1 * R 2</a:t>
            </a:r>
            <a:endParaRPr lang="en-US" altLang="en-US" sz="2400">
              <a:latin typeface="Times New Roman" pitchFamily="18" charset="0"/>
              <a:cs typeface="Times New Roman" pitchFamily="18" charset="0"/>
            </a:endParaRPr>
          </a:p>
          <a:p>
            <a:pPr algn="just" eaLnBrk="1" hangingPunct="1">
              <a:lnSpc>
                <a:spcPct val="200000"/>
              </a:lnSpc>
            </a:pPr>
            <a:endParaRPr lang="en-US" altLang="en-US" sz="2400">
              <a:latin typeface="Times New Roman" pitchFamily="18" charset="0"/>
              <a:cs typeface="Times New Roman" pitchFamily="18" charset="0"/>
            </a:endParaRPr>
          </a:p>
        </p:txBody>
      </p:sp>
    </p:spTree>
    <p:extLst>
      <p:ext uri="{BB962C8B-B14F-4D97-AF65-F5344CB8AC3E}">
        <p14:creationId xmlns:p14="http://schemas.microsoft.com/office/powerpoint/2010/main" val="1132648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2786225-7515-4D0D-87B3-7724F809FD1F}"/>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946AB7C-03E0-4B4E-AC5A-603BA0181772}"/>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5844" name="Slide Number Placeholder 3">
            <a:extLst>
              <a:ext uri="{FF2B5EF4-FFF2-40B4-BE49-F238E27FC236}">
                <a16:creationId xmlns:a16="http://schemas.microsoft.com/office/drawing/2014/main" id="{406B618A-6208-4D0E-994D-33FC03484A6A}"/>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6809A84D-50A1-4F4F-B99B-9C08DAA78C74}"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53</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63F78CF9-0554-417A-AFC0-934F4FE9F489}"/>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35846" name="Picture 11" descr="KLEF Logo Selected final 27-07-2017-1.jpg">
            <a:extLst>
              <a:ext uri="{FF2B5EF4-FFF2-40B4-BE49-F238E27FC236}">
                <a16:creationId xmlns:a16="http://schemas.microsoft.com/office/drawing/2014/main" id="{DEF5EFC3-067D-4195-BB6A-DA5DCC569B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72634" y="22225"/>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16">
            <a:extLst>
              <a:ext uri="{FF2B5EF4-FFF2-40B4-BE49-F238E27FC236}">
                <a16:creationId xmlns:a16="http://schemas.microsoft.com/office/drawing/2014/main" id="{6138B7C2-FF5D-4B36-BF0A-767C8917282A}"/>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TextBox 8">
            <a:extLst>
              <a:ext uri="{FF2B5EF4-FFF2-40B4-BE49-F238E27FC236}">
                <a16:creationId xmlns:a16="http://schemas.microsoft.com/office/drawing/2014/main" id="{BDEAFDA6-946E-4F68-B26B-9F2DEC807491}"/>
              </a:ext>
            </a:extLst>
          </p:cNvPr>
          <p:cNvSpPr txBox="1">
            <a:spLocks noChangeArrowheads="1"/>
          </p:cNvSpPr>
          <p:nvPr/>
        </p:nvSpPr>
        <p:spPr bwMode="auto">
          <a:xfrm>
            <a:off x="3818713" y="232256"/>
            <a:ext cx="613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dirty="0">
                <a:latin typeface="Times New Roman" panose="02020603050405020304" pitchFamily="18" charset="0"/>
                <a:cs typeface="Times New Roman" panose="02020603050405020304" pitchFamily="18" charset="0"/>
              </a:rPr>
              <a:t>Addressing modes</a:t>
            </a:r>
            <a:endParaRPr lang="en-US" altLang="en-US" sz="32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B78073B-02ED-4393-9E15-CD65C23FB880}"/>
              </a:ext>
            </a:extLst>
          </p:cNvPr>
          <p:cNvSpPr txBox="1">
            <a:spLocks noChangeArrowheads="1"/>
          </p:cNvSpPr>
          <p:nvPr/>
        </p:nvSpPr>
        <p:spPr bwMode="auto">
          <a:xfrm>
            <a:off x="276446" y="1035050"/>
            <a:ext cx="11653283" cy="5565947"/>
          </a:xfrm>
          <a:prstGeom prst="rect">
            <a:avLst/>
          </a:prstGeom>
          <a:noFill/>
          <a:ln>
            <a:noFill/>
          </a:ln>
        </p:spPr>
        <p:txBody>
          <a:bodyPr wrap="square">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spcBef>
                <a:spcPts val="0"/>
              </a:spcBef>
              <a:buFont typeface="Wingdings" panose="05000000000000000000" pitchFamily="2" charset="2"/>
              <a:buChar char="ü"/>
              <a:defRPr/>
            </a:pPr>
            <a:r>
              <a:rPr lang="en-US" sz="2400" dirty="0">
                <a:latin typeface="Times New Roman" panose="02020603050405020304" pitchFamily="18" charset="0"/>
                <a:cs typeface="Times New Roman" panose="02020603050405020304" pitchFamily="18" charset="0"/>
              </a:rPr>
              <a:t>The term addressing modes refers to the way in which the operand of an instruction is specified.</a:t>
            </a:r>
            <a:endParaRPr lang="en-IN" sz="2400"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ü"/>
              <a:defRPr/>
            </a:pPr>
            <a:r>
              <a:rPr lang="en-IN" sz="2400" dirty="0">
                <a:latin typeface="Times New Roman" panose="02020603050405020304" pitchFamily="18" charset="0"/>
                <a:cs typeface="Times New Roman" panose="02020603050405020304" pitchFamily="18" charset="0"/>
              </a:rPr>
              <a:t>The most common addressing techniques are:</a:t>
            </a:r>
          </a:p>
          <a:p>
            <a:pPr lvl="3">
              <a:lnSpc>
                <a:spcPct val="150000"/>
              </a:lnSpc>
              <a:spcBef>
                <a:spcPts val="0"/>
              </a:spcBef>
              <a:buFont typeface="Arial" pitchFamily="34" charset="0"/>
              <a:buChar char="•"/>
              <a:defRPr/>
            </a:pPr>
            <a:r>
              <a:rPr lang="en-IN" sz="2400" b="1" dirty="0">
                <a:latin typeface="Times New Roman" panose="02020603050405020304" pitchFamily="18" charset="0"/>
                <a:cs typeface="Times New Roman" panose="02020603050405020304" pitchFamily="18" charset="0"/>
              </a:rPr>
              <a:t>Immediate                                           Stack</a:t>
            </a:r>
          </a:p>
          <a:p>
            <a:pPr lvl="3">
              <a:lnSpc>
                <a:spcPct val="150000"/>
              </a:lnSpc>
              <a:spcBef>
                <a:spcPts val="0"/>
              </a:spcBef>
              <a:buFont typeface="Arial" pitchFamily="34" charset="0"/>
              <a:buChar char="•"/>
              <a:defRPr/>
            </a:pPr>
            <a:r>
              <a:rPr lang="en-IN" sz="2400" b="1" dirty="0">
                <a:latin typeface="Times New Roman" panose="02020603050405020304" pitchFamily="18" charset="0"/>
                <a:cs typeface="Times New Roman" panose="02020603050405020304" pitchFamily="18" charset="0"/>
              </a:rPr>
              <a:t>Direct</a:t>
            </a:r>
          </a:p>
          <a:p>
            <a:pPr lvl="3">
              <a:lnSpc>
                <a:spcPct val="150000"/>
              </a:lnSpc>
              <a:spcBef>
                <a:spcPts val="0"/>
              </a:spcBef>
              <a:buFont typeface="Arial" pitchFamily="34" charset="0"/>
              <a:buChar char="•"/>
              <a:defRPr/>
            </a:pPr>
            <a:r>
              <a:rPr lang="en-IN" sz="2400" b="1" dirty="0">
                <a:latin typeface="Times New Roman" panose="02020603050405020304" pitchFamily="18" charset="0"/>
                <a:cs typeface="Times New Roman" panose="02020603050405020304" pitchFamily="18" charset="0"/>
              </a:rPr>
              <a:t>Indirect</a:t>
            </a:r>
          </a:p>
          <a:p>
            <a:pPr lvl="3">
              <a:lnSpc>
                <a:spcPct val="150000"/>
              </a:lnSpc>
              <a:spcBef>
                <a:spcPts val="0"/>
              </a:spcBef>
              <a:buFont typeface="Arial" pitchFamily="34" charset="0"/>
              <a:buChar char="•"/>
              <a:defRPr/>
            </a:pPr>
            <a:r>
              <a:rPr lang="en-IN" sz="2400" b="1" dirty="0">
                <a:latin typeface="Times New Roman" panose="02020603050405020304" pitchFamily="18" charset="0"/>
                <a:cs typeface="Times New Roman" panose="02020603050405020304" pitchFamily="18" charset="0"/>
              </a:rPr>
              <a:t>Register direct</a:t>
            </a:r>
          </a:p>
          <a:p>
            <a:pPr lvl="3">
              <a:lnSpc>
                <a:spcPct val="150000"/>
              </a:lnSpc>
              <a:spcBef>
                <a:spcPts val="0"/>
              </a:spcBef>
              <a:buFont typeface="Arial" pitchFamily="34" charset="0"/>
              <a:buChar char="•"/>
              <a:defRPr/>
            </a:pPr>
            <a:r>
              <a:rPr lang="en-IN" sz="2400" b="1" dirty="0">
                <a:latin typeface="Times New Roman" panose="02020603050405020304" pitchFamily="18" charset="0"/>
                <a:cs typeface="Times New Roman" panose="02020603050405020304" pitchFamily="18" charset="0"/>
              </a:rPr>
              <a:t>Register Indirect</a:t>
            </a:r>
          </a:p>
          <a:p>
            <a:pPr lvl="3">
              <a:lnSpc>
                <a:spcPct val="150000"/>
              </a:lnSpc>
              <a:spcBef>
                <a:spcPts val="0"/>
              </a:spcBef>
              <a:buFont typeface="Arial" pitchFamily="34" charset="0"/>
              <a:buChar char="•"/>
              <a:defRPr/>
            </a:pPr>
            <a:r>
              <a:rPr lang="en-IN" sz="2400" b="1" dirty="0">
                <a:latin typeface="Times New Roman" panose="02020603050405020304" pitchFamily="18" charset="0"/>
                <a:cs typeface="Times New Roman" panose="02020603050405020304" pitchFamily="18" charset="0"/>
              </a:rPr>
              <a:t>Displacement</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 calcmode="lin" valueType="num">
                                      <p:cBhvr additive="base">
                                        <p:cTn id="1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 calcmode="lin" valueType="num">
                                      <p:cBhvr additive="base">
                                        <p:cTn id="25"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anim calcmode="lin" valueType="num">
                                      <p:cBhvr additive="base">
                                        <p:cTn id="31"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3">
                                            <p:txEl>
                                              <p:pRg st="5" end="5"/>
                                            </p:txEl>
                                          </p:spTgt>
                                        </p:tgtEl>
                                        <p:attrNameLst>
                                          <p:attrName>style.visibility</p:attrName>
                                        </p:attrNameLst>
                                      </p:cBhvr>
                                      <p:to>
                                        <p:strVal val="visible"/>
                                      </p:to>
                                    </p:set>
                                    <p:anim calcmode="lin" valueType="num">
                                      <p:cBhvr additive="base">
                                        <p:cTn id="37"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3">
                                            <p:txEl>
                                              <p:pRg st="6" end="6"/>
                                            </p:txEl>
                                          </p:spTgt>
                                        </p:tgtEl>
                                        <p:attrNameLst>
                                          <p:attrName>style.visibility</p:attrName>
                                        </p:attrNameLst>
                                      </p:cBhvr>
                                      <p:to>
                                        <p:strVal val="visible"/>
                                      </p:to>
                                    </p:set>
                                    <p:anim calcmode="lin" valueType="num">
                                      <p:cBhvr additive="base">
                                        <p:cTn id="43"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3">
                                            <p:txEl>
                                              <p:pRg st="7" end="7"/>
                                            </p:txEl>
                                          </p:spTgt>
                                        </p:tgtEl>
                                        <p:attrNameLst>
                                          <p:attrName>style.visibility</p:attrName>
                                        </p:attrNameLst>
                                      </p:cBhvr>
                                      <p:to>
                                        <p:strVal val="visible"/>
                                      </p:to>
                                    </p:set>
                                    <p:anim calcmode="lin" valueType="num">
                                      <p:cBhvr additive="base">
                                        <p:cTn id="49"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9B6EDB3-1D09-4A86-AC04-EE16FFFF51C5}"/>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15CACD-6913-4796-B4BA-2D18BC9BFAD7}"/>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6868" name="Slide Number Placeholder 3">
            <a:extLst>
              <a:ext uri="{FF2B5EF4-FFF2-40B4-BE49-F238E27FC236}">
                <a16:creationId xmlns:a16="http://schemas.microsoft.com/office/drawing/2014/main" id="{34BFF859-FD61-4C76-9171-DDEA8FFB6EE4}"/>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1EA45AB7-50F8-4F2A-B6C7-B0D5ABB235CC}"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54</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29C3EDD9-0897-48C4-B624-F049EFA0285E}"/>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36870" name="Picture 11" descr="KLEF Logo Selected final 27-07-2017-1.jpg">
            <a:extLst>
              <a:ext uri="{FF2B5EF4-FFF2-40B4-BE49-F238E27FC236}">
                <a16:creationId xmlns:a16="http://schemas.microsoft.com/office/drawing/2014/main" id="{8F9189DA-52A9-4EEC-B1C6-1209F26489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6">
            <a:extLst>
              <a:ext uri="{FF2B5EF4-FFF2-40B4-BE49-F238E27FC236}">
                <a16:creationId xmlns:a16="http://schemas.microsoft.com/office/drawing/2014/main" id="{DDA16C7F-EB7C-4F82-B957-CEAF4D8E508B}"/>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2" name="TextBox 8">
            <a:extLst>
              <a:ext uri="{FF2B5EF4-FFF2-40B4-BE49-F238E27FC236}">
                <a16:creationId xmlns:a16="http://schemas.microsoft.com/office/drawing/2014/main" id="{2D4F4B58-CA18-4CB6-BEF3-4AEF1736720C}"/>
              </a:ext>
            </a:extLst>
          </p:cNvPr>
          <p:cNvSpPr txBox="1">
            <a:spLocks noChangeArrowheads="1"/>
          </p:cNvSpPr>
          <p:nvPr/>
        </p:nvSpPr>
        <p:spPr bwMode="auto">
          <a:xfrm>
            <a:off x="3765550" y="450850"/>
            <a:ext cx="613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Addressing modes</a:t>
            </a:r>
            <a:endParaRPr lang="en-US" altLang="en-US" sz="32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CC4D4F0-4A4E-4B97-A852-1ED452424100}"/>
              </a:ext>
            </a:extLst>
          </p:cNvPr>
          <p:cNvSpPr txBox="1">
            <a:spLocks noChangeArrowheads="1"/>
          </p:cNvSpPr>
          <p:nvPr/>
        </p:nvSpPr>
        <p:spPr bwMode="auto">
          <a:xfrm>
            <a:off x="422275" y="1263650"/>
            <a:ext cx="10782300" cy="3808413"/>
          </a:xfrm>
          <a:prstGeom prst="rect">
            <a:avLst/>
          </a:prstGeom>
          <a:noFill/>
          <a:ln>
            <a:noFill/>
          </a:ln>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algn="just" eaLnBrk="1" hangingPunct="1">
              <a:lnSpc>
                <a:spcPct val="150000"/>
              </a:lnSpc>
              <a:spcBef>
                <a:spcPts val="0"/>
              </a:spcBef>
              <a:defRPr/>
            </a:pPr>
            <a:endParaRPr lang="en-IN" sz="1000" u="sng"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defRPr/>
            </a:pPr>
            <a:r>
              <a:rPr lang="en-IN" sz="2400" u="sng" dirty="0">
                <a:latin typeface="Times New Roman" panose="02020603050405020304" pitchFamily="18" charset="0"/>
                <a:cs typeface="Times New Roman" panose="02020603050405020304" pitchFamily="18" charset="0"/>
              </a:rPr>
              <a:t>To explain the addressing modes, the following notations are used:</a:t>
            </a:r>
          </a:p>
          <a:p>
            <a:pPr marL="0" indent="0" algn="just" eaLnBrk="1" hangingPunct="1">
              <a:lnSpc>
                <a:spcPct val="150000"/>
              </a:lnSpc>
              <a:spcBef>
                <a:spcPts val="0"/>
              </a:spcBef>
              <a:defRPr/>
            </a:pPr>
            <a:endParaRPr lang="en-IN" sz="1000" u="sng" dirty="0">
              <a:latin typeface="Times New Roman" panose="02020603050405020304" pitchFamily="18" charset="0"/>
              <a:cs typeface="Times New Roman" panose="02020603050405020304" pitchFamily="18" charset="0"/>
            </a:endParaRP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A = contents of an address field in the instruction that refers to a memory</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R = contents of an address field in the instruction that refers to a register</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EA = actual (effective) address of the location containing the referenced operand</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(X) = contents of location X</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anim calcmode="lin" valueType="num">
                                      <p:cBhvr additive="base">
                                        <p:cTn id="13"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anim calcmode="lin" valueType="num">
                                      <p:cBhvr additive="base">
                                        <p:cTn id="19"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5" end="5"/>
                                            </p:txEl>
                                          </p:spTgt>
                                        </p:tgtEl>
                                        <p:attrNameLst>
                                          <p:attrName>style.visibility</p:attrName>
                                        </p:attrNameLst>
                                      </p:cBhvr>
                                      <p:to>
                                        <p:strVal val="visible"/>
                                      </p:to>
                                    </p:set>
                                    <p:anim calcmode="lin" valueType="num">
                                      <p:cBhvr additive="base">
                                        <p:cTn id="25"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anim calcmode="lin" valueType="num">
                                      <p:cBhvr additive="base">
                                        <p:cTn id="31"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922280F-9CEF-4CB4-95D3-1F42B65668C3}"/>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915CB47-F894-4092-B663-2080CAB96877}"/>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7892" name="Slide Number Placeholder 3">
            <a:extLst>
              <a:ext uri="{FF2B5EF4-FFF2-40B4-BE49-F238E27FC236}">
                <a16:creationId xmlns:a16="http://schemas.microsoft.com/office/drawing/2014/main" id="{0C20CF20-E483-454F-BF32-DF6D3E4FD9BD}"/>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20C83EE6-493D-467B-BB7B-24843FC5AD23}"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55</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0D4818C4-C2FC-4417-BE61-77BD338B5B37}"/>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37894" name="Picture 11" descr="KLEF Logo Selected final 27-07-2017-1.jpg">
            <a:extLst>
              <a:ext uri="{FF2B5EF4-FFF2-40B4-BE49-F238E27FC236}">
                <a16:creationId xmlns:a16="http://schemas.microsoft.com/office/drawing/2014/main" id="{0A64537A-C3F1-4EDD-9BD0-9749C4D33F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16">
            <a:extLst>
              <a:ext uri="{FF2B5EF4-FFF2-40B4-BE49-F238E27FC236}">
                <a16:creationId xmlns:a16="http://schemas.microsoft.com/office/drawing/2014/main" id="{38CDB4A3-11A7-4FBA-B74A-36B09C00AF27}"/>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6" name="TextBox 8">
            <a:extLst>
              <a:ext uri="{FF2B5EF4-FFF2-40B4-BE49-F238E27FC236}">
                <a16:creationId xmlns:a16="http://schemas.microsoft.com/office/drawing/2014/main" id="{14E513B1-6706-4A9F-AE85-05390F839695}"/>
              </a:ext>
            </a:extLst>
          </p:cNvPr>
          <p:cNvSpPr txBox="1">
            <a:spLocks noChangeArrowheads="1"/>
          </p:cNvSpPr>
          <p:nvPr/>
        </p:nvSpPr>
        <p:spPr bwMode="auto">
          <a:xfrm>
            <a:off x="3765550" y="450850"/>
            <a:ext cx="613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Immediate Addressing</a:t>
            </a:r>
            <a:endParaRPr lang="en-US" altLang="en-US" sz="32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87B3E44-83A2-4694-B536-01FF9205817E}"/>
              </a:ext>
            </a:extLst>
          </p:cNvPr>
          <p:cNvSpPr txBox="1">
            <a:spLocks noChangeArrowheads="1"/>
          </p:cNvSpPr>
          <p:nvPr/>
        </p:nvSpPr>
        <p:spPr bwMode="auto">
          <a:xfrm>
            <a:off x="422275" y="1263650"/>
            <a:ext cx="10782300" cy="2473325"/>
          </a:xfrm>
          <a:prstGeom prst="rect">
            <a:avLst/>
          </a:prstGeom>
          <a:noFill/>
          <a:ln>
            <a:noFill/>
          </a:ln>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0"/>
              </a:spcBef>
              <a:defRPr/>
            </a:pPr>
            <a:endParaRPr lang="en-IN" sz="1000" dirty="0">
              <a:latin typeface="Times New Roman" panose="02020603050405020304" pitchFamily="18" charset="0"/>
              <a:cs typeface="Times New Roman" panose="02020603050405020304" pitchFamily="18" charset="0"/>
            </a:endParaRPr>
          </a:p>
          <a:p>
            <a:pPr algn="just" eaLnBrk="1" hangingPunct="1">
              <a:lnSpc>
                <a:spcPct val="150000"/>
              </a:lnSpc>
              <a:spcBef>
                <a:spcPts val="0"/>
              </a:spcBef>
              <a:buFont typeface="Wingdings" panose="05000000000000000000" pitchFamily="2" charset="2"/>
              <a:buChar char="ü"/>
              <a:defRPr/>
            </a:pPr>
            <a:r>
              <a:rPr lang="en-US" sz="2400" dirty="0">
                <a:latin typeface="Times New Roman" panose="02020603050405020304" pitchFamily="18" charset="0"/>
                <a:cs typeface="Times New Roman" panose="02020603050405020304" pitchFamily="18" charset="0"/>
              </a:rPr>
              <a:t>In Immediate addressing mode the source operand is always data.</a:t>
            </a:r>
            <a:r>
              <a:rPr lang="en-US" sz="2400" dirty="0"/>
              <a:t> </a:t>
            </a:r>
          </a:p>
          <a:p>
            <a:pPr marL="0" indent="0" algn="just" eaLnBrk="1" hangingPunct="1">
              <a:lnSpc>
                <a:spcPct val="150000"/>
              </a:lnSpc>
              <a:spcBef>
                <a:spcPts val="0"/>
              </a:spcBef>
              <a:defRPr/>
            </a:pPr>
            <a:r>
              <a:rPr lang="en-US" sz="2400" dirty="0">
                <a:latin typeface="Times New Roman" panose="02020603050405020304" pitchFamily="18" charset="0"/>
                <a:cs typeface="Times New Roman" panose="02020603050405020304" pitchFamily="18" charset="0"/>
              </a:rPr>
              <a:t>                               Eg:  MOV AX, 2000H</a:t>
            </a:r>
          </a:p>
          <a:p>
            <a:pPr marL="0" indent="0" algn="just" eaLnBrk="1" hangingPunct="1">
              <a:lnSpc>
                <a:spcPct val="150000"/>
              </a:lnSpc>
              <a:spcBef>
                <a:spcPts val="0"/>
              </a:spcBef>
              <a:defRPr/>
            </a:pPr>
            <a:r>
              <a:rPr lang="en-US" sz="2400" dirty="0">
                <a:latin typeface="Times New Roman" panose="02020603050405020304" pitchFamily="18" charset="0"/>
                <a:cs typeface="Times New Roman" panose="02020603050405020304" pitchFamily="18" charset="0"/>
              </a:rPr>
              <a:t>                                       ADD AL,45H </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pic>
        <p:nvPicPr>
          <p:cNvPr id="37898" name="Picture 2">
            <a:extLst>
              <a:ext uri="{FF2B5EF4-FFF2-40B4-BE49-F238E27FC236}">
                <a16:creationId xmlns:a16="http://schemas.microsoft.com/office/drawing/2014/main" id="{C518560A-29BF-4A2E-93BA-4F53885090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25" y="3200400"/>
            <a:ext cx="4600575"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4350E07-A692-437C-9A56-C0CE615CDA00}"/>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006341C-35BC-418B-AC36-B06E88113B90}"/>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8916" name="Slide Number Placeholder 3">
            <a:extLst>
              <a:ext uri="{FF2B5EF4-FFF2-40B4-BE49-F238E27FC236}">
                <a16:creationId xmlns:a16="http://schemas.microsoft.com/office/drawing/2014/main" id="{DFFD3563-3FA3-4E92-ACE5-06ABDC4F63B3}"/>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D355E947-17C6-4B50-B96D-B24A6532CCE7}"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56</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D91E6FCB-5CEF-4500-BE7A-5865C5FDACE6}"/>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38918" name="Picture 11" descr="KLEF Logo Selected final 27-07-2017-1.jpg">
            <a:extLst>
              <a:ext uri="{FF2B5EF4-FFF2-40B4-BE49-F238E27FC236}">
                <a16:creationId xmlns:a16="http://schemas.microsoft.com/office/drawing/2014/main" id="{5C920148-DB51-4430-938A-340F53E639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16">
            <a:extLst>
              <a:ext uri="{FF2B5EF4-FFF2-40B4-BE49-F238E27FC236}">
                <a16:creationId xmlns:a16="http://schemas.microsoft.com/office/drawing/2014/main" id="{BBAF5CEC-1E49-44FA-A1E5-C8A6F7E79898}"/>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TextBox 8">
            <a:extLst>
              <a:ext uri="{FF2B5EF4-FFF2-40B4-BE49-F238E27FC236}">
                <a16:creationId xmlns:a16="http://schemas.microsoft.com/office/drawing/2014/main" id="{C14F69E6-E3A8-4B65-8BEB-411137C839BD}"/>
              </a:ext>
            </a:extLst>
          </p:cNvPr>
          <p:cNvSpPr txBox="1">
            <a:spLocks noChangeArrowheads="1"/>
          </p:cNvSpPr>
          <p:nvPr/>
        </p:nvSpPr>
        <p:spPr bwMode="auto">
          <a:xfrm>
            <a:off x="4311650" y="428625"/>
            <a:ext cx="613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Direct Addressing</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AA02E69-320B-4F83-B9AC-8995F475DB5E}"/>
              </a:ext>
            </a:extLst>
          </p:cNvPr>
          <p:cNvSpPr txBox="1"/>
          <p:nvPr/>
        </p:nvSpPr>
        <p:spPr>
          <a:xfrm>
            <a:off x="542925" y="1181100"/>
            <a:ext cx="11260138" cy="2241550"/>
          </a:xfrm>
          <a:prstGeom prst="rect">
            <a:avLst/>
          </a:prstGeom>
          <a:noFill/>
        </p:spPr>
        <p:txBody>
          <a:bodyPr>
            <a:spAutoFit/>
          </a:bodyPr>
          <a:lstStyle/>
          <a:p>
            <a:pPr marL="342900" indent="-342900" algn="just" eaLnBrk="1" hangingPunct="1">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A very simple form of addressing is direct addressing, in which the address field contains the effective address of the operand:</a:t>
            </a:r>
          </a:p>
          <a:p>
            <a:pPr algn="just" eaLnBrk="1" hangingPunct="1">
              <a:lnSpc>
                <a:spcPct val="150000"/>
              </a:lnSpc>
              <a:spcBef>
                <a:spcPts val="0"/>
              </a:spcBef>
              <a:defRPr/>
            </a:pPr>
            <a:r>
              <a:rPr lang="en-IN" sz="2400" dirty="0">
                <a:latin typeface="Times New Roman" panose="02020603050405020304" pitchFamily="18" charset="0"/>
                <a:cs typeface="Times New Roman" panose="02020603050405020304" pitchFamily="18" charset="0"/>
              </a:rPr>
              <a:t>				EA   =   A</a:t>
            </a:r>
          </a:p>
          <a:p>
            <a:pPr marL="342900" indent="-342900" algn="just" eaLnBrk="1" hangingPunct="1">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It requires only one memory reference and no special calculation.</a:t>
            </a:r>
            <a:endParaRPr lang="en-US" altLang="en-US" sz="2400" dirty="0">
              <a:latin typeface="Times New Roman" panose="02020603050405020304" pitchFamily="18" charset="0"/>
              <a:cs typeface="Times New Roman" panose="02020603050405020304" pitchFamily="18" charset="0"/>
            </a:endParaRPr>
          </a:p>
        </p:txBody>
      </p:sp>
      <p:sp>
        <p:nvSpPr>
          <p:cNvPr id="38922" name="TextBox 14">
            <a:extLst>
              <a:ext uri="{FF2B5EF4-FFF2-40B4-BE49-F238E27FC236}">
                <a16:creationId xmlns:a16="http://schemas.microsoft.com/office/drawing/2014/main" id="{5A6C1C11-1243-4538-BBF4-64E23525764C}"/>
              </a:ext>
            </a:extLst>
          </p:cNvPr>
          <p:cNvSpPr txBox="1">
            <a:spLocks noChangeArrowheads="1"/>
          </p:cNvSpPr>
          <p:nvPr/>
        </p:nvSpPr>
        <p:spPr bwMode="auto">
          <a:xfrm>
            <a:off x="1482725" y="3638550"/>
            <a:ext cx="362108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pPr>
            <a:r>
              <a:rPr lang="en-US" altLang="en-US" sz="2400">
                <a:latin typeface="Times New Roman" panose="02020603050405020304" pitchFamily="18" charset="0"/>
                <a:cs typeface="Times New Roman" panose="02020603050405020304" pitchFamily="18" charset="0"/>
              </a:rPr>
              <a:t>E</a:t>
            </a:r>
            <a:r>
              <a:rPr lang="en-IN" altLang="en-US" sz="2400">
                <a:latin typeface="Times New Roman" panose="02020603050405020304" pitchFamily="18" charset="0"/>
                <a:cs typeface="Times New Roman" panose="02020603050405020304" pitchFamily="18" charset="0"/>
              </a:rPr>
              <a:t>g:  MOV AX, [1592H]</a:t>
            </a:r>
          </a:p>
          <a:p>
            <a:pPr>
              <a:lnSpc>
                <a:spcPct val="150000"/>
              </a:lnSpc>
            </a:pPr>
            <a:r>
              <a:rPr lang="en-IN" altLang="en-US" sz="2400">
                <a:latin typeface="Times New Roman" panose="02020603050405020304" pitchFamily="18" charset="0"/>
                <a:cs typeface="Times New Roman" panose="02020603050405020304" pitchFamily="18" charset="0"/>
              </a:rPr>
              <a:t>       MOV BL,[0300H]</a:t>
            </a:r>
          </a:p>
          <a:p>
            <a:pPr>
              <a:lnSpc>
                <a:spcPct val="150000"/>
              </a:lnSpc>
            </a:pPr>
            <a:r>
              <a:rPr lang="en-IN" altLang="en-US" sz="2400">
                <a:latin typeface="Times New Roman" panose="02020603050405020304" pitchFamily="18" charset="0"/>
                <a:cs typeface="Times New Roman" panose="02020603050405020304" pitchFamily="18" charset="0"/>
              </a:rPr>
              <a:t>       </a:t>
            </a:r>
          </a:p>
          <a:p>
            <a:r>
              <a:rPr lang="en-IN" altLang="en-US"/>
              <a:t> </a:t>
            </a:r>
          </a:p>
        </p:txBody>
      </p:sp>
      <p:pic>
        <p:nvPicPr>
          <p:cNvPr id="38923" name="Picture 3">
            <a:extLst>
              <a:ext uri="{FF2B5EF4-FFF2-40B4-BE49-F238E27FC236}">
                <a16:creationId xmlns:a16="http://schemas.microsoft.com/office/drawing/2014/main" id="{28655A2A-3EDC-4FDE-958C-6161E9E5A7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9288" y="3411538"/>
            <a:ext cx="5772150" cy="257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70528886-D526-4D77-8976-FAD15423C330}"/>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2F9C4EE-C6C5-40B6-8DE9-E034EFFD725A}"/>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9940" name="Slide Number Placeholder 3">
            <a:extLst>
              <a:ext uri="{FF2B5EF4-FFF2-40B4-BE49-F238E27FC236}">
                <a16:creationId xmlns:a16="http://schemas.microsoft.com/office/drawing/2014/main" id="{7BE4AA51-0918-4AC5-A24A-9B98A44B65CA}"/>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7FE80F36-EEF2-4043-BDC3-714A3B3EF484}"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57</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29D0E4D0-0AC6-4B07-A63A-AFA1D1A1A8F3}"/>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39942" name="Picture 11" descr="KLEF Logo Selected final 27-07-2017-1.jpg">
            <a:extLst>
              <a:ext uri="{FF2B5EF4-FFF2-40B4-BE49-F238E27FC236}">
                <a16:creationId xmlns:a16="http://schemas.microsoft.com/office/drawing/2014/main" id="{CD6BE220-A1ED-443C-AD82-9F301ADF8C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16">
            <a:extLst>
              <a:ext uri="{FF2B5EF4-FFF2-40B4-BE49-F238E27FC236}">
                <a16:creationId xmlns:a16="http://schemas.microsoft.com/office/drawing/2014/main" id="{B50BA831-6C87-48B3-8FB2-79FF7D66E0D7}"/>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4" name="TextBox 8">
            <a:extLst>
              <a:ext uri="{FF2B5EF4-FFF2-40B4-BE49-F238E27FC236}">
                <a16:creationId xmlns:a16="http://schemas.microsoft.com/office/drawing/2014/main" id="{A0704541-AB80-4B72-8CB7-4029277467B4}"/>
              </a:ext>
            </a:extLst>
          </p:cNvPr>
          <p:cNvSpPr txBox="1">
            <a:spLocks noChangeArrowheads="1"/>
          </p:cNvSpPr>
          <p:nvPr/>
        </p:nvSpPr>
        <p:spPr bwMode="auto">
          <a:xfrm>
            <a:off x="3808413" y="519113"/>
            <a:ext cx="613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Indirect Addressing</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25335BB-5E27-4FB7-9A53-FB4D26E03047}"/>
              </a:ext>
            </a:extLst>
          </p:cNvPr>
          <p:cNvSpPr txBox="1"/>
          <p:nvPr/>
        </p:nvSpPr>
        <p:spPr>
          <a:xfrm>
            <a:off x="542925" y="1181100"/>
            <a:ext cx="11260138" cy="2792413"/>
          </a:xfrm>
          <a:prstGeom prst="rect">
            <a:avLst/>
          </a:prstGeom>
          <a:noFill/>
        </p:spPr>
        <p:txBody>
          <a:bodyPr>
            <a:spAutoFit/>
          </a:bodyPr>
          <a:lstStyle/>
          <a:p>
            <a:pPr marL="342900" indent="-342900" algn="just" eaLnBrk="1" hangingPunct="1">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Indirect Addressing, the length of the address field is usually less than the word length, thus limiting the address range. One solution is to have the address field refer to the address of a word in memory, which in turn contains a full-length address of the operand. This is known as indirect addressing.</a:t>
            </a:r>
          </a:p>
          <a:p>
            <a:pPr algn="just" eaLnBrk="1" hangingPunct="1">
              <a:lnSpc>
                <a:spcPct val="150000"/>
              </a:lnSpc>
              <a:spcBef>
                <a:spcPts val="0"/>
              </a:spcBef>
              <a:defRPr/>
            </a:pPr>
            <a:r>
              <a:rPr lang="en-IN" sz="2400" dirty="0"/>
              <a:t>		EA   =   (A)</a:t>
            </a:r>
            <a:endParaRPr lang="en-US" altLang="en-US" sz="2400" dirty="0">
              <a:cs typeface="Times New Roman" panose="02020603050405020304" pitchFamily="18" charset="0"/>
            </a:endParaRPr>
          </a:p>
        </p:txBody>
      </p:sp>
      <p:sp>
        <p:nvSpPr>
          <p:cNvPr id="39946" name="Rectangle 11">
            <a:extLst>
              <a:ext uri="{FF2B5EF4-FFF2-40B4-BE49-F238E27FC236}">
                <a16:creationId xmlns:a16="http://schemas.microsoft.com/office/drawing/2014/main" id="{E710AF68-CF3D-4335-82B6-3D95E69AC288}"/>
              </a:ext>
            </a:extLst>
          </p:cNvPr>
          <p:cNvSpPr>
            <a:spLocks noChangeArrowheads="1"/>
          </p:cNvSpPr>
          <p:nvPr/>
        </p:nvSpPr>
        <p:spPr bwMode="auto">
          <a:xfrm>
            <a:off x="1363663" y="4173538"/>
            <a:ext cx="3257550" cy="117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6348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solidFill>
                  <a:srgbClr val="273239"/>
                </a:solidFill>
                <a:latin typeface="Times New Roman" panose="02020603050405020304" pitchFamily="18" charset="0"/>
                <a:cs typeface="Times New Roman" panose="02020603050405020304" pitchFamily="18" charset="0"/>
              </a:rPr>
              <a:t>Eg:  MOV AX, @2005H</a:t>
            </a:r>
          </a:p>
          <a:p>
            <a:r>
              <a:rPr lang="en-US" altLang="en-US" sz="2400">
                <a:solidFill>
                  <a:srgbClr val="273239"/>
                </a:solidFill>
                <a:latin typeface="Times New Roman" panose="02020603050405020304" pitchFamily="18" charset="0"/>
                <a:cs typeface="Times New Roman" panose="02020603050405020304" pitchFamily="18" charset="0"/>
              </a:rPr>
              <a:t>   </a:t>
            </a:r>
          </a:p>
          <a:p>
            <a:r>
              <a:rPr lang="en-US" altLang="en-US" sz="2400">
                <a:solidFill>
                  <a:srgbClr val="273239"/>
                </a:solidFill>
                <a:latin typeface="Times New Roman" panose="02020603050405020304" pitchFamily="18" charset="0"/>
                <a:cs typeface="Times New Roman" panose="02020603050405020304" pitchFamily="18" charset="0"/>
              </a:rPr>
              <a:t>        LOAD   R1, (1345H)</a:t>
            </a:r>
            <a:endParaRPr lang="en-US" altLang="en-US" sz="2400">
              <a:latin typeface="Times New Roman" panose="02020603050405020304" pitchFamily="18" charset="0"/>
              <a:cs typeface="Times New Roman" panose="02020603050405020304" pitchFamily="18" charset="0"/>
            </a:endParaRPr>
          </a:p>
        </p:txBody>
      </p:sp>
      <p:pic>
        <p:nvPicPr>
          <p:cNvPr id="39947" name="Picture 15" descr="Addressing Modes | Types of Addressing Modes | Gate Vidyalay">
            <a:extLst>
              <a:ext uri="{FF2B5EF4-FFF2-40B4-BE49-F238E27FC236}">
                <a16:creationId xmlns:a16="http://schemas.microsoft.com/office/drawing/2014/main" id="{C9E9D3DD-BFF9-4B3D-A69A-83FFB5272E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8250" y="3429000"/>
            <a:ext cx="4646613"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891C66A-B49C-4A3D-9DED-0D13BD5FF17D}"/>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33CBA2F-8885-4D2D-BB14-CB6516D98380}"/>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40964" name="Slide Number Placeholder 3">
            <a:extLst>
              <a:ext uri="{FF2B5EF4-FFF2-40B4-BE49-F238E27FC236}">
                <a16:creationId xmlns:a16="http://schemas.microsoft.com/office/drawing/2014/main" id="{65CD20C2-2D7D-4D8D-A6FD-E5AA5A165C68}"/>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7B663983-D1C8-4533-A357-7E5CEB9238E3}"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58</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CC2A38D8-AA44-4E7F-80E8-9747F70E0C9F}"/>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40966" name="Picture 11" descr="KLEF Logo Selected final 27-07-2017-1.jpg">
            <a:extLst>
              <a:ext uri="{FF2B5EF4-FFF2-40B4-BE49-F238E27FC236}">
                <a16:creationId xmlns:a16="http://schemas.microsoft.com/office/drawing/2014/main" id="{2621E97A-7020-483D-B466-52F6707CBD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16">
            <a:extLst>
              <a:ext uri="{FF2B5EF4-FFF2-40B4-BE49-F238E27FC236}">
                <a16:creationId xmlns:a16="http://schemas.microsoft.com/office/drawing/2014/main" id="{2A3CFB83-0895-435C-8DB8-EAE87883EF7C}"/>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TextBox 8">
            <a:extLst>
              <a:ext uri="{FF2B5EF4-FFF2-40B4-BE49-F238E27FC236}">
                <a16:creationId xmlns:a16="http://schemas.microsoft.com/office/drawing/2014/main" id="{C3D85F86-CC50-4D88-9CEF-C7248DD566E1}"/>
              </a:ext>
            </a:extLst>
          </p:cNvPr>
          <p:cNvSpPr txBox="1">
            <a:spLocks noChangeArrowheads="1"/>
          </p:cNvSpPr>
          <p:nvPr/>
        </p:nvSpPr>
        <p:spPr bwMode="auto">
          <a:xfrm>
            <a:off x="3817938" y="455613"/>
            <a:ext cx="613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Register Addressing</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91D436E-525D-44F4-BFB0-D63A17A0CB38}"/>
              </a:ext>
            </a:extLst>
          </p:cNvPr>
          <p:cNvSpPr txBox="1"/>
          <p:nvPr/>
        </p:nvSpPr>
        <p:spPr>
          <a:xfrm>
            <a:off x="465138" y="896938"/>
            <a:ext cx="11261725" cy="5243512"/>
          </a:xfrm>
          <a:prstGeom prst="rect">
            <a:avLst/>
          </a:prstGeom>
          <a:noFill/>
        </p:spPr>
        <p:txBody>
          <a:bodyPr>
            <a:spAutoFit/>
          </a:bodyPr>
          <a:lstStyle/>
          <a:p>
            <a:pPr algn="just" eaLnBrk="1" hangingPunct="1">
              <a:lnSpc>
                <a:spcPct val="150000"/>
              </a:lnSpc>
              <a:spcBef>
                <a:spcPts val="0"/>
              </a:spcBef>
              <a:defRPr/>
            </a:pPr>
            <a:endParaRPr lang="en-IN" sz="1000" dirty="0">
              <a:latin typeface="Times New Roman" panose="02020603050405020304" pitchFamily="18" charset="0"/>
              <a:cs typeface="Times New Roman" panose="02020603050405020304" pitchFamily="18" charset="0"/>
            </a:endParaRPr>
          </a:p>
          <a:p>
            <a:pPr marL="342900" indent="-342900" algn="just" eaLnBrk="1" hangingPunct="1">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Register addressing is similar to direct addressing. The only difference is that the address field refers to a register rather than a main memory address.</a:t>
            </a:r>
          </a:p>
          <a:p>
            <a:pPr algn="just" eaLnBrk="1" hangingPunct="1">
              <a:lnSpc>
                <a:spcPct val="150000"/>
              </a:lnSpc>
              <a:spcBef>
                <a:spcPts val="0"/>
              </a:spcBef>
              <a:defRPr/>
            </a:pPr>
            <a:r>
              <a:rPr lang="en-IN" sz="2400" dirty="0">
                <a:latin typeface="Times New Roman" panose="02020603050405020304" pitchFamily="18" charset="0"/>
                <a:cs typeface="Times New Roman" panose="02020603050405020304" pitchFamily="18" charset="0"/>
              </a:rPr>
              <a:t>				EA   =   R</a:t>
            </a:r>
          </a:p>
          <a:p>
            <a:pPr marL="342900" indent="-342900" algn="just" eaLnBrk="1" hangingPunct="1">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The advantages of register addressing are that only a small address field is needed in the instruction and no memory reference is required. The disadvantage of register addressing is that the address space is very limited.</a:t>
            </a:r>
          </a:p>
          <a:p>
            <a:pPr algn="just" eaLnBrk="1" hangingPunct="1">
              <a:lnSpc>
                <a:spcPct val="150000"/>
              </a:lnSpc>
              <a:spcBef>
                <a:spcPts val="0"/>
              </a:spcBef>
              <a:defRPr/>
            </a:pPr>
            <a:r>
              <a:rPr lang="en-IN" altLang="en-US" sz="2400" dirty="0">
                <a:latin typeface="Times New Roman" panose="02020603050405020304" pitchFamily="18" charset="0"/>
                <a:cs typeface="Times New Roman" panose="02020603050405020304" pitchFamily="18" charset="0"/>
              </a:rPr>
              <a:t>           Eg: MOV AX,BX</a:t>
            </a:r>
          </a:p>
          <a:p>
            <a:pPr algn="just" eaLnBrk="1" hangingPunct="1">
              <a:lnSpc>
                <a:spcPct val="150000"/>
              </a:lnSpc>
              <a:spcBef>
                <a:spcPts val="0"/>
              </a:spcBef>
              <a:defRPr/>
            </a:pPr>
            <a:r>
              <a:rPr lang="en-IN" altLang="en-US" sz="2400" dirty="0">
                <a:latin typeface="Times New Roman" panose="02020603050405020304" pitchFamily="18" charset="0"/>
                <a:cs typeface="Times New Roman" panose="02020603050405020304" pitchFamily="18" charset="0"/>
              </a:rPr>
              <a:t>                   ADD R1,R2           </a:t>
            </a:r>
            <a:endParaRPr lang="en-US" altLang="en-US" sz="2400" dirty="0">
              <a:latin typeface="Times New Roman" panose="02020603050405020304" pitchFamily="18" charset="0"/>
              <a:cs typeface="Times New Roman" panose="02020603050405020304" pitchFamily="18" charset="0"/>
            </a:endParaRPr>
          </a:p>
          <a:p>
            <a:pPr marL="342900" indent="-342900" algn="just" eaLnBrk="1" hangingPunct="1">
              <a:lnSpc>
                <a:spcPct val="150000"/>
              </a:lnSpc>
              <a:spcBef>
                <a:spcPts val="0"/>
              </a:spcBef>
              <a:buFont typeface="Arial" panose="020B0604020202020204" pitchFamily="34" charset="0"/>
              <a:buChar char="•"/>
              <a:defRPr/>
            </a:pPr>
            <a:endParaRPr lang="en-US" altLang="en-US" sz="2400" dirty="0">
              <a:latin typeface="Times New Roman" panose="02020603050405020304" pitchFamily="18" charset="0"/>
              <a:cs typeface="Times New Roman" panose="02020603050405020304" pitchFamily="18" charset="0"/>
            </a:endParaRPr>
          </a:p>
        </p:txBody>
      </p:sp>
      <p:pic>
        <p:nvPicPr>
          <p:cNvPr id="40970" name="Picture 2">
            <a:extLst>
              <a:ext uri="{FF2B5EF4-FFF2-40B4-BE49-F238E27FC236}">
                <a16:creationId xmlns:a16="http://schemas.microsoft.com/office/drawing/2014/main" id="{A2315968-9561-4271-B5DB-CB72D13C8A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6800" y="3929063"/>
            <a:ext cx="415607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3642C41-BDDA-4DA0-AB08-6A9E0298029D}"/>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4A1EC1-2DE6-410E-A19E-68042241F16F}"/>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41988" name="Slide Number Placeholder 3">
            <a:extLst>
              <a:ext uri="{FF2B5EF4-FFF2-40B4-BE49-F238E27FC236}">
                <a16:creationId xmlns:a16="http://schemas.microsoft.com/office/drawing/2014/main" id="{78D991B8-84A8-4EF3-84C7-138E84193408}"/>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27670E0C-FD5D-410C-9B7F-AD26E205D6FE}"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59</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42523213-1ED0-4CA8-964B-79118EEC90F9}"/>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41990" name="Picture 11" descr="KLEF Logo Selected final 27-07-2017-1.jpg">
            <a:extLst>
              <a:ext uri="{FF2B5EF4-FFF2-40B4-BE49-F238E27FC236}">
                <a16:creationId xmlns:a16="http://schemas.microsoft.com/office/drawing/2014/main" id="{08586B1D-170C-42E7-8892-BC7B789F14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16">
            <a:extLst>
              <a:ext uri="{FF2B5EF4-FFF2-40B4-BE49-F238E27FC236}">
                <a16:creationId xmlns:a16="http://schemas.microsoft.com/office/drawing/2014/main" id="{8388E867-901D-4258-8419-36EE7E4DF124}"/>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TextBox 8">
            <a:extLst>
              <a:ext uri="{FF2B5EF4-FFF2-40B4-BE49-F238E27FC236}">
                <a16:creationId xmlns:a16="http://schemas.microsoft.com/office/drawing/2014/main" id="{6232EEAA-940C-4BF2-B70E-787E4ABD5F37}"/>
              </a:ext>
            </a:extLst>
          </p:cNvPr>
          <p:cNvSpPr txBox="1">
            <a:spLocks noChangeArrowheads="1"/>
          </p:cNvSpPr>
          <p:nvPr/>
        </p:nvSpPr>
        <p:spPr bwMode="auto">
          <a:xfrm>
            <a:off x="3495675" y="434975"/>
            <a:ext cx="613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Register Indirect Addressing</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4A42664-3918-4D69-9CBA-488E253B6B03}"/>
              </a:ext>
            </a:extLst>
          </p:cNvPr>
          <p:cNvSpPr txBox="1"/>
          <p:nvPr/>
        </p:nvSpPr>
        <p:spPr>
          <a:xfrm>
            <a:off x="461963" y="1216025"/>
            <a:ext cx="11577637" cy="2241550"/>
          </a:xfrm>
          <a:prstGeom prst="rect">
            <a:avLst/>
          </a:prstGeom>
          <a:noFill/>
        </p:spPr>
        <p:txBody>
          <a:bodyPr>
            <a:spAutoFit/>
          </a:bodyPr>
          <a:lstStyle/>
          <a:p>
            <a:pPr marL="342900" indent="-342900" algn="just" eaLnBrk="1" hangingPunct="1">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Register indirect addressing is similar to indirect addressing, except that the address field refers to a register instead of a memory location.</a:t>
            </a:r>
          </a:p>
          <a:p>
            <a:pPr marL="342900" indent="-342900" algn="just" eaLnBrk="1" hangingPunct="1">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It requires only one memory reference and no special calculation.</a:t>
            </a:r>
          </a:p>
          <a:p>
            <a:pPr algn="just" eaLnBrk="1" hangingPunct="1">
              <a:lnSpc>
                <a:spcPct val="150000"/>
              </a:lnSpc>
              <a:spcBef>
                <a:spcPts val="0"/>
              </a:spcBef>
              <a:defRPr/>
            </a:pPr>
            <a:r>
              <a:rPr lang="en-IN" sz="2400" dirty="0">
                <a:latin typeface="Times New Roman" panose="02020603050405020304" pitchFamily="18" charset="0"/>
                <a:cs typeface="Times New Roman" panose="02020603050405020304" pitchFamily="18" charset="0"/>
              </a:rPr>
              <a:t>	      EA   =   (R)</a:t>
            </a:r>
            <a:endParaRPr lang="en-US" altLang="en-US" sz="2400" dirty="0">
              <a:latin typeface="Times New Roman" panose="02020603050405020304" pitchFamily="18" charset="0"/>
              <a:cs typeface="Times New Roman" panose="02020603050405020304" pitchFamily="18" charset="0"/>
            </a:endParaRPr>
          </a:p>
        </p:txBody>
      </p:sp>
      <p:pic>
        <p:nvPicPr>
          <p:cNvPr id="41994" name="Picture 12" descr="Addressing Modes | Types of Addressing Modes | Gate Vidyalay">
            <a:extLst>
              <a:ext uri="{FF2B5EF4-FFF2-40B4-BE49-F238E27FC236}">
                <a16:creationId xmlns:a16="http://schemas.microsoft.com/office/drawing/2014/main" id="{0801629E-9C77-4091-98B7-B70A23EE4A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3488" y="3022600"/>
            <a:ext cx="668655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5" name="TextBox 14">
            <a:extLst>
              <a:ext uri="{FF2B5EF4-FFF2-40B4-BE49-F238E27FC236}">
                <a16:creationId xmlns:a16="http://schemas.microsoft.com/office/drawing/2014/main" id="{18CC3F4F-4329-46FA-9226-459A62E472EB}"/>
              </a:ext>
            </a:extLst>
          </p:cNvPr>
          <p:cNvSpPr txBox="1">
            <a:spLocks noChangeArrowheads="1"/>
          </p:cNvSpPr>
          <p:nvPr/>
        </p:nvSpPr>
        <p:spPr bwMode="auto">
          <a:xfrm>
            <a:off x="998538" y="3765550"/>
            <a:ext cx="6130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sz="2400">
                <a:latin typeface="Times New Roman" panose="02020603050405020304" pitchFamily="18" charset="0"/>
                <a:cs typeface="Times New Roman" panose="02020603050405020304" pitchFamily="18" charset="0"/>
              </a:rPr>
              <a:t>Eg:  ADD AL, [BX]</a:t>
            </a:r>
          </a:p>
          <a:p>
            <a:r>
              <a:rPr lang="en-IN" altLang="en-US" sz="2400">
                <a:latin typeface="Times New Roman" panose="02020603050405020304" pitchFamily="18" charset="0"/>
                <a:cs typeface="Times New Roman" panose="02020603050405020304" pitchFamily="18" charset="0"/>
              </a:rPr>
              <a:t>     </a:t>
            </a:r>
          </a:p>
          <a:p>
            <a:r>
              <a:rPr lang="en-IN" altLang="en-US" sz="2400">
                <a:latin typeface="Times New Roman" panose="02020603050405020304" pitchFamily="18" charset="0"/>
                <a:cs typeface="Times New Roman" panose="02020603050405020304" pitchFamily="18" charset="0"/>
              </a:rPr>
              <a:t>       MOV AX,[BX]</a:t>
            </a:r>
            <a:endParaRPr lang="en-I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5FEA465-0DA2-478D-BF91-D5E9882C4ACE}"/>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F6E8A41-8746-4A00-BDBD-5AADEE30EE92}"/>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1268" name="Slide Number Placeholder 3">
            <a:extLst>
              <a:ext uri="{FF2B5EF4-FFF2-40B4-BE49-F238E27FC236}">
                <a16:creationId xmlns:a16="http://schemas.microsoft.com/office/drawing/2014/main" id="{BF08AAF8-C86C-4B90-8B71-2BA3495D42F1}"/>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5EFDE072-0372-41E3-9FD1-5F413CF39D6D}"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6</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3662FF12-A611-4993-AC58-7B7D83144096}"/>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1270" name="Picture 11" descr="KLEF Logo Selected final 27-07-2017-1.jpg">
            <a:extLst>
              <a:ext uri="{FF2B5EF4-FFF2-40B4-BE49-F238E27FC236}">
                <a16:creationId xmlns:a16="http://schemas.microsoft.com/office/drawing/2014/main" id="{9ECA3093-1CC3-4476-ACF3-09608879F0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16">
            <a:extLst>
              <a:ext uri="{FF2B5EF4-FFF2-40B4-BE49-F238E27FC236}">
                <a16:creationId xmlns:a16="http://schemas.microsoft.com/office/drawing/2014/main" id="{55C951E7-0B6F-491E-A63A-2355A5C8EDE7}"/>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TextBox 14">
            <a:extLst>
              <a:ext uri="{FF2B5EF4-FFF2-40B4-BE49-F238E27FC236}">
                <a16:creationId xmlns:a16="http://schemas.microsoft.com/office/drawing/2014/main" id="{45192A7E-9DC3-4583-AE15-ED5B304DE01B}"/>
              </a:ext>
            </a:extLst>
          </p:cNvPr>
          <p:cNvSpPr txBox="1">
            <a:spLocks noChangeArrowheads="1"/>
          </p:cNvSpPr>
          <p:nvPr/>
        </p:nvSpPr>
        <p:spPr bwMode="auto">
          <a:xfrm>
            <a:off x="1870075" y="325438"/>
            <a:ext cx="7815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a:latin typeface="Times New Roman" panose="02020603050405020304" pitchFamily="18" charset="0"/>
                <a:cs typeface="Times New Roman" panose="02020603050405020304" pitchFamily="18" charset="0"/>
              </a:rPr>
              <a:t>Finite State machine and its State Diagram</a:t>
            </a:r>
          </a:p>
        </p:txBody>
      </p:sp>
      <p:sp>
        <p:nvSpPr>
          <p:cNvPr id="16" name="TextBox 15">
            <a:extLst>
              <a:ext uri="{FF2B5EF4-FFF2-40B4-BE49-F238E27FC236}">
                <a16:creationId xmlns:a16="http://schemas.microsoft.com/office/drawing/2014/main" id="{93A810DA-1746-4EFE-82C4-FC52826E1EAA}"/>
              </a:ext>
            </a:extLst>
          </p:cNvPr>
          <p:cNvSpPr txBox="1">
            <a:spLocks noChangeArrowheads="1"/>
          </p:cNvSpPr>
          <p:nvPr/>
        </p:nvSpPr>
        <p:spPr bwMode="auto">
          <a:xfrm>
            <a:off x="569913" y="1112838"/>
            <a:ext cx="11317287"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 typeface="Wingdings" panose="05000000000000000000" pitchFamily="2" charset="2"/>
              <a:buChar char="ü"/>
            </a:pPr>
            <a:r>
              <a:rPr lang="en-US" altLang="en-US" sz="2400">
                <a:latin typeface="Times New Roman" panose="02020603050405020304" pitchFamily="18" charset="0"/>
                <a:cs typeface="Times New Roman" panose="02020603050405020304" pitchFamily="18" charset="0"/>
              </a:rPr>
              <a:t>A state machine is a behavior model of sequential circuits consisting of a finite number of states known as finite-state machine (FSM). </a:t>
            </a:r>
          </a:p>
          <a:p>
            <a:pPr algn="just" eaLnBrk="1" hangingPunct="1">
              <a:lnSpc>
                <a:spcPct val="150000"/>
              </a:lnSpc>
              <a:spcBef>
                <a:spcPct val="0"/>
              </a:spcBef>
              <a:buFont typeface="Wingdings" panose="05000000000000000000" pitchFamily="2" charset="2"/>
              <a:buChar char="ü"/>
            </a:pPr>
            <a:r>
              <a:rPr lang="en-US" altLang="en-US" sz="2400">
                <a:latin typeface="Times New Roman" panose="02020603050405020304" pitchFamily="18" charset="0"/>
                <a:cs typeface="Times New Roman" panose="02020603050405020304" pitchFamily="18" charset="0"/>
              </a:rPr>
              <a:t>Based on the current state and a given input the machine performs state transitions and produces outputs.</a:t>
            </a:r>
          </a:p>
          <a:p>
            <a:pPr algn="just" eaLnBrk="1" hangingPunct="1">
              <a:lnSpc>
                <a:spcPct val="150000"/>
              </a:lnSpc>
              <a:spcBef>
                <a:spcPct val="0"/>
              </a:spcBef>
              <a:buFont typeface="Wingdings" panose="05000000000000000000" pitchFamily="2" charset="2"/>
              <a:buChar char="ü"/>
            </a:pPr>
            <a:r>
              <a:rPr lang="en-US" altLang="en-US" sz="2400">
                <a:latin typeface="Times New Roman" panose="02020603050405020304" pitchFamily="18" charset="0"/>
                <a:cs typeface="Times New Roman" panose="02020603050405020304" pitchFamily="18" charset="0"/>
              </a:rPr>
              <a:t>The pictorial representation of the behavior of sequential circuits is known as state diagram.</a:t>
            </a:r>
            <a:endParaRPr lang="en-IN" altLang="en-US" sz="24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A6393DF-3CD9-43F7-8A0A-C472D164EF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2075" y="3990975"/>
            <a:ext cx="5862638"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7580B3BD-0AC1-41F6-B4F9-A7A31FF002AB}"/>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1DAA1F8-FC44-4B04-82FA-EF2CD1A80654}"/>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43012" name="Slide Number Placeholder 3">
            <a:extLst>
              <a:ext uri="{FF2B5EF4-FFF2-40B4-BE49-F238E27FC236}">
                <a16:creationId xmlns:a16="http://schemas.microsoft.com/office/drawing/2014/main" id="{6A058B58-CFA3-4DDA-9DA5-E805E530A2B6}"/>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724ED0DE-04AE-46BE-8D90-256033FB9BFA}"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60</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D68B0533-3654-4776-A042-F081F890A753}"/>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43014" name="Picture 11" descr="KLEF Logo Selected final 27-07-2017-1.jpg">
            <a:extLst>
              <a:ext uri="{FF2B5EF4-FFF2-40B4-BE49-F238E27FC236}">
                <a16:creationId xmlns:a16="http://schemas.microsoft.com/office/drawing/2014/main" id="{DB06ADCC-0B83-4264-A7AE-01E2C6A662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16">
            <a:extLst>
              <a:ext uri="{FF2B5EF4-FFF2-40B4-BE49-F238E27FC236}">
                <a16:creationId xmlns:a16="http://schemas.microsoft.com/office/drawing/2014/main" id="{BC523884-A45B-4802-B24A-ECA5D4D6FEC6}"/>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Box 8">
            <a:extLst>
              <a:ext uri="{FF2B5EF4-FFF2-40B4-BE49-F238E27FC236}">
                <a16:creationId xmlns:a16="http://schemas.microsoft.com/office/drawing/2014/main" id="{6BCA22F5-0B4A-4021-807C-48E67C4E76A7}"/>
              </a:ext>
            </a:extLst>
          </p:cNvPr>
          <p:cNvSpPr txBox="1">
            <a:spLocks noChangeArrowheads="1"/>
          </p:cNvSpPr>
          <p:nvPr/>
        </p:nvSpPr>
        <p:spPr bwMode="auto">
          <a:xfrm>
            <a:off x="3495675" y="434975"/>
            <a:ext cx="613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Displacement Addressing</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53BC118-2C76-46D6-98A3-F779B9393795}"/>
              </a:ext>
            </a:extLst>
          </p:cNvPr>
          <p:cNvSpPr txBox="1"/>
          <p:nvPr/>
        </p:nvSpPr>
        <p:spPr>
          <a:xfrm>
            <a:off x="0" y="1216025"/>
            <a:ext cx="12191999" cy="3903663"/>
          </a:xfrm>
          <a:prstGeom prst="rect">
            <a:avLst/>
          </a:prstGeom>
          <a:noFill/>
        </p:spPr>
        <p:txBody>
          <a:bodyPr wrap="square">
            <a:spAutoFit/>
          </a:bodyPr>
          <a:lstStyle/>
          <a:p>
            <a:pPr marL="342900" indent="-342900" algn="just" eaLnBrk="1" hangingPunct="1">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A very powerful mode of addressing combines the capabilities of direct addressing and register indirect addressing, which is broadly categorized as displacement addressing.</a:t>
            </a:r>
          </a:p>
          <a:p>
            <a:pPr algn="just" eaLnBrk="1" hangingPunct="1">
              <a:lnSpc>
                <a:spcPct val="150000"/>
              </a:lnSpc>
              <a:spcBef>
                <a:spcPts val="0"/>
              </a:spcBef>
              <a:defRPr/>
            </a:pPr>
            <a:r>
              <a:rPr lang="en-IN" sz="2400" dirty="0">
                <a:latin typeface="Times New Roman" panose="02020603050405020304" pitchFamily="18" charset="0"/>
                <a:cs typeface="Times New Roman" panose="02020603050405020304" pitchFamily="18" charset="0"/>
              </a:rPr>
              <a:t>				EA   =   A   +  (R)</a:t>
            </a:r>
          </a:p>
          <a:p>
            <a:pPr marL="342900" indent="-342900" algn="just" eaLnBrk="1" hangingPunct="1">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Displacement addressing requires that the instruction have two address fields, at least one of which is explicit. The value contained in one address field (value = A) is used directly. The other address field, or an implicit reference based on opcode, refers to a register whose contents are added to A to produce the effective address.</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7E6AC7E-C8D8-4667-B0D2-215C4411E337}"/>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1A9B305-4129-481B-8970-C5B5341EAA9B}"/>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44036" name="Slide Number Placeholder 3">
            <a:extLst>
              <a:ext uri="{FF2B5EF4-FFF2-40B4-BE49-F238E27FC236}">
                <a16:creationId xmlns:a16="http://schemas.microsoft.com/office/drawing/2014/main" id="{0B07D7B2-ADD8-48F6-BF42-9F7E4608C4CC}"/>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798602B8-E8DA-44BE-AF83-CA79F75C0B1A}"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61</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1D2F4012-BE4E-42AA-B2A4-7CB91391D693}"/>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44038" name="Picture 11" descr="KLEF Logo Selected final 27-07-2017-1.jpg">
            <a:extLst>
              <a:ext uri="{FF2B5EF4-FFF2-40B4-BE49-F238E27FC236}">
                <a16:creationId xmlns:a16="http://schemas.microsoft.com/office/drawing/2014/main" id="{EA24256B-7ED4-4A4C-9417-8794818140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16">
            <a:extLst>
              <a:ext uri="{FF2B5EF4-FFF2-40B4-BE49-F238E27FC236}">
                <a16:creationId xmlns:a16="http://schemas.microsoft.com/office/drawing/2014/main" id="{FD1B0F43-4925-4CF1-A249-B41788D42D6A}"/>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TextBox 8">
            <a:extLst>
              <a:ext uri="{FF2B5EF4-FFF2-40B4-BE49-F238E27FC236}">
                <a16:creationId xmlns:a16="http://schemas.microsoft.com/office/drawing/2014/main" id="{7B52C8C7-0228-441F-ADBD-C1F9AD1D6FCE}"/>
              </a:ext>
            </a:extLst>
          </p:cNvPr>
          <p:cNvSpPr txBox="1">
            <a:spLocks noChangeArrowheads="1"/>
          </p:cNvSpPr>
          <p:nvPr/>
        </p:nvSpPr>
        <p:spPr bwMode="auto">
          <a:xfrm>
            <a:off x="2854325" y="434975"/>
            <a:ext cx="6773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Displacement Addressing Cont.….</a:t>
            </a:r>
            <a:endParaRPr lang="en-US" altLang="en-US" sz="3200">
              <a:latin typeface="Times New Roman" panose="02020603050405020304" pitchFamily="18" charset="0"/>
              <a:cs typeface="Times New Roman" panose="02020603050405020304" pitchFamily="18" charset="0"/>
            </a:endParaRPr>
          </a:p>
        </p:txBody>
      </p:sp>
      <p:pic>
        <p:nvPicPr>
          <p:cNvPr id="44041" name="Picture 2" descr="Adressing Modes and Instruction Cycle | Computer Architecture Tutorial |  Studytonight">
            <a:extLst>
              <a:ext uri="{FF2B5EF4-FFF2-40B4-BE49-F238E27FC236}">
                <a16:creationId xmlns:a16="http://schemas.microsoft.com/office/drawing/2014/main" id="{3A4EAEA6-0F05-47A2-B939-FC39E957A4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800" y="1422400"/>
            <a:ext cx="8986838"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D2EE9F2-BC4F-4025-A8FB-D2E5B1B60BF8}"/>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3686A5-572E-4BF7-A3C7-D2403B0FBA77}"/>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45060" name="Slide Number Placeholder 3">
            <a:extLst>
              <a:ext uri="{FF2B5EF4-FFF2-40B4-BE49-F238E27FC236}">
                <a16:creationId xmlns:a16="http://schemas.microsoft.com/office/drawing/2014/main" id="{9C6B60E1-4265-4FCB-ACE5-369C7223C01C}"/>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09D2C1F7-8B19-4996-826D-7A678F3A93ED}"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62</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FE0092EC-346A-4CB9-AEC7-6E3423687FA2}"/>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45062" name="Picture 11" descr="KLEF Logo Selected final 27-07-2017-1.jpg">
            <a:extLst>
              <a:ext uri="{FF2B5EF4-FFF2-40B4-BE49-F238E27FC236}">
                <a16:creationId xmlns:a16="http://schemas.microsoft.com/office/drawing/2014/main" id="{A9FF3F89-BFB9-4535-88AC-2F45D46A3C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16">
            <a:extLst>
              <a:ext uri="{FF2B5EF4-FFF2-40B4-BE49-F238E27FC236}">
                <a16:creationId xmlns:a16="http://schemas.microsoft.com/office/drawing/2014/main" id="{A079EC48-9D1B-45DF-B029-BB2DF40F6BB1}"/>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TextBox 8">
            <a:extLst>
              <a:ext uri="{FF2B5EF4-FFF2-40B4-BE49-F238E27FC236}">
                <a16:creationId xmlns:a16="http://schemas.microsoft.com/office/drawing/2014/main" id="{B490C1E9-565C-40E3-A0D3-104F7C657132}"/>
              </a:ext>
            </a:extLst>
          </p:cNvPr>
          <p:cNvSpPr txBox="1">
            <a:spLocks noChangeArrowheads="1"/>
          </p:cNvSpPr>
          <p:nvPr/>
        </p:nvSpPr>
        <p:spPr bwMode="auto">
          <a:xfrm>
            <a:off x="2611438" y="434975"/>
            <a:ext cx="7016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Displacement Addressing Cont.….</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412F9A7-387C-4B39-A53C-BF07A67CB61B}"/>
              </a:ext>
            </a:extLst>
          </p:cNvPr>
          <p:cNvSpPr txBox="1"/>
          <p:nvPr/>
        </p:nvSpPr>
        <p:spPr>
          <a:xfrm>
            <a:off x="461963" y="1216025"/>
            <a:ext cx="11577637" cy="5011738"/>
          </a:xfrm>
          <a:prstGeom prst="rect">
            <a:avLst/>
          </a:prstGeom>
          <a:noFill/>
        </p:spPr>
        <p:txBody>
          <a:bodyPr>
            <a:spAutoFit/>
          </a:bodyPr>
          <a:lstStyle/>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Three of the most common use of displacement addressing are:</a:t>
            </a:r>
          </a:p>
          <a:p>
            <a:pPr marL="457200" indent="-457200" algn="just">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Relative addressing </a:t>
            </a:r>
          </a:p>
          <a:p>
            <a:pPr marL="457200" indent="-457200" algn="just">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Base-register addressing</a:t>
            </a:r>
          </a:p>
          <a:p>
            <a:pPr marL="457200" indent="-457200" algn="just">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Indexing</a:t>
            </a:r>
          </a:p>
          <a:p>
            <a:pPr algn="just">
              <a:lnSpc>
                <a:spcPct val="150000"/>
              </a:lnSpc>
              <a:spcBef>
                <a:spcPts val="0"/>
              </a:spcBef>
              <a:defRPr/>
            </a:pPr>
            <a:r>
              <a:rPr lang="en-IN" sz="2400" b="1" dirty="0">
                <a:latin typeface="Times New Roman" panose="02020603050405020304" pitchFamily="18" charset="0"/>
                <a:cs typeface="Times New Roman" panose="02020603050405020304" pitchFamily="18" charset="0"/>
              </a:rPr>
              <a:t>Relative Addressing:</a:t>
            </a:r>
            <a:endParaRPr lang="en-IN" sz="2400" dirty="0">
              <a:latin typeface="Times New Roman" panose="02020603050405020304" pitchFamily="18" charset="0"/>
              <a:cs typeface="Times New Roman" panose="02020603050405020304" pitchFamily="18" charset="0"/>
            </a:endParaRP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For relative addressing, the implicitly referenced register is the </a:t>
            </a:r>
            <a:r>
              <a:rPr lang="en-IN" sz="2400" i="1" dirty="0">
                <a:latin typeface="Times New Roman" panose="02020603050405020304" pitchFamily="18" charset="0"/>
                <a:cs typeface="Times New Roman" panose="02020603050405020304" pitchFamily="18" charset="0"/>
              </a:rPr>
              <a:t>program counter</a:t>
            </a:r>
            <a:r>
              <a:rPr lang="en-IN" sz="2400" dirty="0">
                <a:latin typeface="Times New Roman" panose="02020603050405020304" pitchFamily="18" charset="0"/>
                <a:cs typeface="Times New Roman" panose="02020603050405020304" pitchFamily="18" charset="0"/>
              </a:rPr>
              <a:t> (PC). That is, the current instruction address is added to the address field to produce the EA. Thus, the effective address is a displacement relative to the address of the instruction.</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pic>
        <p:nvPicPr>
          <p:cNvPr id="45066" name="Picture 1">
            <a:extLst>
              <a:ext uri="{FF2B5EF4-FFF2-40B4-BE49-F238E27FC236}">
                <a16:creationId xmlns:a16="http://schemas.microsoft.com/office/drawing/2014/main" id="{D4DECF60-5052-4C58-930D-0AA2F6E8C8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0725" y="1192213"/>
            <a:ext cx="3516313"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AF9B7E4-1669-418D-B7AD-DC495AAEE03F}"/>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E20F83E-506E-4103-A282-114B16DF552B}"/>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46084" name="Slide Number Placeholder 3">
            <a:extLst>
              <a:ext uri="{FF2B5EF4-FFF2-40B4-BE49-F238E27FC236}">
                <a16:creationId xmlns:a16="http://schemas.microsoft.com/office/drawing/2014/main" id="{93332455-4791-4CEB-9D8F-F85E69C96674}"/>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0690B4B1-495F-4055-B832-05000F7A842E}"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63</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4D87B3F9-EDC5-43CC-A944-FCE8178AEC70}"/>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46086" name="Picture 11" descr="KLEF Logo Selected final 27-07-2017-1.jpg">
            <a:extLst>
              <a:ext uri="{FF2B5EF4-FFF2-40B4-BE49-F238E27FC236}">
                <a16:creationId xmlns:a16="http://schemas.microsoft.com/office/drawing/2014/main" id="{678240A4-C641-4CE5-8DC7-3CD6167062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16">
            <a:extLst>
              <a:ext uri="{FF2B5EF4-FFF2-40B4-BE49-F238E27FC236}">
                <a16:creationId xmlns:a16="http://schemas.microsoft.com/office/drawing/2014/main" id="{2621AC8B-F056-4EC9-8135-562EE075B84B}"/>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TextBox 8">
            <a:extLst>
              <a:ext uri="{FF2B5EF4-FFF2-40B4-BE49-F238E27FC236}">
                <a16:creationId xmlns:a16="http://schemas.microsoft.com/office/drawing/2014/main" id="{BCD19550-16B4-456B-8075-4A2D9685E825}"/>
              </a:ext>
            </a:extLst>
          </p:cNvPr>
          <p:cNvSpPr txBox="1">
            <a:spLocks noChangeArrowheads="1"/>
          </p:cNvSpPr>
          <p:nvPr/>
        </p:nvSpPr>
        <p:spPr bwMode="auto">
          <a:xfrm>
            <a:off x="2387600" y="434975"/>
            <a:ext cx="72405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Displacement Addressing Cont.….</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68F94FE-C216-4845-96E2-C36CBC9193B5}"/>
              </a:ext>
            </a:extLst>
          </p:cNvPr>
          <p:cNvSpPr txBox="1"/>
          <p:nvPr/>
        </p:nvSpPr>
        <p:spPr>
          <a:xfrm>
            <a:off x="1" y="1016000"/>
            <a:ext cx="12192000" cy="2471738"/>
          </a:xfrm>
          <a:prstGeom prst="rect">
            <a:avLst/>
          </a:prstGeom>
          <a:noFill/>
        </p:spPr>
        <p:txBody>
          <a:bodyPr wrap="square">
            <a:spAutoFit/>
          </a:bodyPr>
          <a:lstStyle/>
          <a:p>
            <a:pPr algn="just">
              <a:lnSpc>
                <a:spcPct val="150000"/>
              </a:lnSpc>
              <a:spcBef>
                <a:spcPts val="0"/>
              </a:spcBef>
              <a:defRPr/>
            </a:pPr>
            <a:endParaRPr lang="en-IN" sz="1000" b="1" dirty="0">
              <a:latin typeface="Times New Roman" panose="02020603050405020304" pitchFamily="18" charset="0"/>
              <a:cs typeface="Times New Roman" panose="02020603050405020304" pitchFamily="18" charset="0"/>
            </a:endParaRPr>
          </a:p>
          <a:p>
            <a:pPr algn="just">
              <a:lnSpc>
                <a:spcPct val="150000"/>
              </a:lnSpc>
              <a:spcBef>
                <a:spcPts val="0"/>
              </a:spcBef>
              <a:defRPr/>
            </a:pPr>
            <a:r>
              <a:rPr lang="en-IN" sz="2400" b="1" dirty="0">
                <a:latin typeface="Times New Roman" panose="02020603050405020304" pitchFamily="18" charset="0"/>
                <a:cs typeface="Times New Roman" panose="02020603050405020304" pitchFamily="18" charset="0"/>
              </a:rPr>
              <a:t>Base mode Addressing:</a:t>
            </a:r>
          </a:p>
          <a:p>
            <a:pPr marL="342900" indent="-342900" algn="just">
              <a:lnSpc>
                <a:spcPct val="150000"/>
              </a:lnSpc>
              <a:spcBef>
                <a:spcPts val="0"/>
              </a:spcBef>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In this the effective address is the sum of base register and displacement.</a:t>
            </a:r>
          </a:p>
          <a:p>
            <a:pPr algn="just">
              <a:lnSpc>
                <a:spcPct val="150000"/>
              </a:lnSpc>
              <a:spcBef>
                <a:spcPts val="0"/>
              </a:spcBef>
              <a:defRPr/>
            </a:pPr>
            <a:r>
              <a:rPr lang="en-US" sz="2400" dirty="0">
                <a:latin typeface="Times New Roman" panose="02020603050405020304" pitchFamily="18" charset="0"/>
                <a:cs typeface="Times New Roman" panose="02020603050405020304" pitchFamily="18" charset="0"/>
              </a:rPr>
              <a:t>             Eg: MOV AL, [BP+0100]</a:t>
            </a:r>
            <a:r>
              <a:rPr lang="en-IN" sz="2400" dirty="0">
                <a:latin typeface="Times New Roman" panose="02020603050405020304" pitchFamily="18" charset="0"/>
                <a:cs typeface="Times New Roman" panose="02020603050405020304" pitchFamily="18" charset="0"/>
              </a:rPr>
              <a:t>.</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pic>
        <p:nvPicPr>
          <p:cNvPr id="46090" name="Picture 1">
            <a:extLst>
              <a:ext uri="{FF2B5EF4-FFF2-40B4-BE49-F238E27FC236}">
                <a16:creationId xmlns:a16="http://schemas.microsoft.com/office/drawing/2014/main" id="{A95B8FA8-6CBC-41C8-86E4-4173A3FF6A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5763" y="2527300"/>
            <a:ext cx="5957887" cy="334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DF74C86-11F8-4637-AEE5-52D2CBBD6FE4}"/>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3AB0E20-AB3F-4566-B453-9907FF17CB08}"/>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47108" name="Slide Number Placeholder 3">
            <a:extLst>
              <a:ext uri="{FF2B5EF4-FFF2-40B4-BE49-F238E27FC236}">
                <a16:creationId xmlns:a16="http://schemas.microsoft.com/office/drawing/2014/main" id="{54C1FF5B-3518-454E-855A-0B5AA91976ED}"/>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43237E49-3EC8-45B7-9828-1A51CB2143AB}"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64</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E2A9B21F-D2D7-4133-858B-79D3C127EA6B}"/>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47110" name="Picture 11" descr="KLEF Logo Selected final 27-07-2017-1.jpg">
            <a:extLst>
              <a:ext uri="{FF2B5EF4-FFF2-40B4-BE49-F238E27FC236}">
                <a16:creationId xmlns:a16="http://schemas.microsoft.com/office/drawing/2014/main" id="{EFEEE5B7-E7E0-419D-8805-4EC0C1767B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6">
            <a:extLst>
              <a:ext uri="{FF2B5EF4-FFF2-40B4-BE49-F238E27FC236}">
                <a16:creationId xmlns:a16="http://schemas.microsoft.com/office/drawing/2014/main" id="{C98A460E-56AD-4288-92AA-B190762389A4}"/>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TextBox 8">
            <a:extLst>
              <a:ext uri="{FF2B5EF4-FFF2-40B4-BE49-F238E27FC236}">
                <a16:creationId xmlns:a16="http://schemas.microsoft.com/office/drawing/2014/main" id="{0A4EE918-C584-46E2-B3BA-8DEA63363B18}"/>
              </a:ext>
            </a:extLst>
          </p:cNvPr>
          <p:cNvSpPr txBox="1">
            <a:spLocks noChangeArrowheads="1"/>
          </p:cNvSpPr>
          <p:nvPr/>
        </p:nvSpPr>
        <p:spPr bwMode="auto">
          <a:xfrm>
            <a:off x="2378075" y="434975"/>
            <a:ext cx="72501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Displacement Addressing Cont.….</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DDC7C14-A0A5-4FCF-BA56-E7F55115C784}"/>
              </a:ext>
            </a:extLst>
          </p:cNvPr>
          <p:cNvSpPr txBox="1">
            <a:spLocks noChangeArrowheads="1"/>
          </p:cNvSpPr>
          <p:nvPr/>
        </p:nvSpPr>
        <p:spPr bwMode="auto">
          <a:xfrm>
            <a:off x="461963" y="1216025"/>
            <a:ext cx="11577637" cy="279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pPr>
            <a:r>
              <a:rPr lang="en-IN" altLang="en-US" sz="2400" b="1">
                <a:latin typeface="Times New Roman" panose="02020603050405020304" pitchFamily="18" charset="0"/>
                <a:cs typeface="Times New Roman" panose="02020603050405020304" pitchFamily="18" charset="0"/>
              </a:rPr>
              <a:t>Indexing:</a:t>
            </a:r>
            <a:endParaRPr lang="en-IN" altLang="en-US" sz="2400">
              <a:latin typeface="Times New Roman" panose="02020603050405020304" pitchFamily="18" charset="0"/>
              <a:cs typeface="Times New Roman" panose="02020603050405020304" pitchFamily="18" charset="0"/>
            </a:endParaRPr>
          </a:p>
          <a:p>
            <a:pPr algn="just" eaLnBrk="1" hangingPunct="1">
              <a:lnSpc>
                <a:spcPct val="150000"/>
              </a:lnSpc>
            </a:pPr>
            <a:r>
              <a:rPr lang="en-US" altLang="en-US" sz="2400">
                <a:latin typeface="Times New Roman" panose="02020603050405020304" pitchFamily="18" charset="0"/>
                <a:cs typeface="Times New Roman" panose="02020603050405020304" pitchFamily="18" charset="0"/>
              </a:rPr>
              <a:t>In this type of addressing mode the effective address is sum of index register and displacement.</a:t>
            </a:r>
          </a:p>
          <a:p>
            <a:pPr algn="just" eaLnBrk="1" hangingPunct="1">
              <a:lnSpc>
                <a:spcPct val="150000"/>
              </a:lnSpc>
            </a:pPr>
            <a:endParaRPr lang="en-US" altLang="en-US" sz="2400">
              <a:latin typeface="Times New Roman" panose="02020603050405020304" pitchFamily="18" charset="0"/>
              <a:cs typeface="Times New Roman" panose="02020603050405020304" pitchFamily="18" charset="0"/>
            </a:endParaRPr>
          </a:p>
          <a:p>
            <a:pPr algn="just" eaLnBrk="1" hangingPunct="1">
              <a:lnSpc>
                <a:spcPct val="150000"/>
              </a:lnSpc>
            </a:pPr>
            <a:r>
              <a:rPr lang="en-US" altLang="en-US" sz="2400">
                <a:latin typeface="Times New Roman" panose="02020603050405020304" pitchFamily="18" charset="0"/>
                <a:cs typeface="Times New Roman" panose="02020603050405020304" pitchFamily="18" charset="0"/>
              </a:rPr>
              <a:t>Eg: MOV AX, [SI+2300]</a:t>
            </a:r>
          </a:p>
        </p:txBody>
      </p:sp>
      <p:pic>
        <p:nvPicPr>
          <p:cNvPr id="47114" name="Picture 1">
            <a:extLst>
              <a:ext uri="{FF2B5EF4-FFF2-40B4-BE49-F238E27FC236}">
                <a16:creationId xmlns:a16="http://schemas.microsoft.com/office/drawing/2014/main" id="{9D5150E5-3661-4774-AEC9-5573A16C4F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2025" y="2397125"/>
            <a:ext cx="630555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1A3784F-C2E6-47DA-BC0A-CC4C691B9DF7}"/>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51448B0-F244-40E9-BACA-A74416314FE5}"/>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48132" name="Slide Number Placeholder 3">
            <a:extLst>
              <a:ext uri="{FF2B5EF4-FFF2-40B4-BE49-F238E27FC236}">
                <a16:creationId xmlns:a16="http://schemas.microsoft.com/office/drawing/2014/main" id="{E17B7D21-359B-41BA-8DD2-1368CBC0FCF0}"/>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20218D19-BD2C-431B-88C4-24EE2D4767D1}"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65</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D3045088-D1C3-42E7-8738-A4E4CD4B61D8}"/>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48134" name="Picture 11" descr="KLEF Logo Selected final 27-07-2017-1.jpg">
            <a:extLst>
              <a:ext uri="{FF2B5EF4-FFF2-40B4-BE49-F238E27FC236}">
                <a16:creationId xmlns:a16="http://schemas.microsoft.com/office/drawing/2014/main" id="{BAF249C0-9584-4B9E-858E-D1BBBE8689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16">
            <a:extLst>
              <a:ext uri="{FF2B5EF4-FFF2-40B4-BE49-F238E27FC236}">
                <a16:creationId xmlns:a16="http://schemas.microsoft.com/office/drawing/2014/main" id="{639423EE-80AB-4F11-97B9-15F2341D3C17}"/>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TextBox 8">
            <a:extLst>
              <a:ext uri="{FF2B5EF4-FFF2-40B4-BE49-F238E27FC236}">
                <a16:creationId xmlns:a16="http://schemas.microsoft.com/office/drawing/2014/main" id="{85745CD6-34F6-471D-A97C-B780F0A504C2}"/>
              </a:ext>
            </a:extLst>
          </p:cNvPr>
          <p:cNvSpPr txBox="1">
            <a:spLocks noChangeArrowheads="1"/>
          </p:cNvSpPr>
          <p:nvPr/>
        </p:nvSpPr>
        <p:spPr bwMode="auto">
          <a:xfrm>
            <a:off x="4024313" y="434975"/>
            <a:ext cx="6130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Stack Addressing</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29AA328-9371-4794-946C-AB8E271C45D1}"/>
              </a:ext>
            </a:extLst>
          </p:cNvPr>
          <p:cNvSpPr txBox="1"/>
          <p:nvPr/>
        </p:nvSpPr>
        <p:spPr>
          <a:xfrm>
            <a:off x="0" y="1216025"/>
            <a:ext cx="12191999" cy="4435830"/>
          </a:xfrm>
          <a:prstGeom prst="rect">
            <a:avLst/>
          </a:prstGeom>
          <a:noFill/>
        </p:spPr>
        <p:txBody>
          <a:bodyPr wrap="square">
            <a:spAutoFit/>
          </a:bodyPr>
          <a:lstStyle/>
          <a:p>
            <a:pPr algn="just">
              <a:lnSpc>
                <a:spcPct val="150000"/>
              </a:lnSpc>
              <a:spcBef>
                <a:spcPts val="0"/>
              </a:spcBef>
              <a:defRPr/>
            </a:pPr>
            <a:r>
              <a:rPr lang="en-IN" sz="3200" b="1" dirty="0">
                <a:latin typeface="Times New Roman" panose="02020603050405020304" pitchFamily="18" charset="0"/>
                <a:cs typeface="Times New Roman" panose="02020603050405020304" pitchFamily="18" charset="0"/>
              </a:rPr>
              <a:t>Stack Addressing</a:t>
            </a:r>
          </a:p>
          <a:p>
            <a:pPr algn="just">
              <a:lnSpc>
                <a:spcPct val="150000"/>
              </a:lnSpc>
              <a:spcBef>
                <a:spcPts val="0"/>
              </a:spcBef>
              <a:defRPr/>
            </a:pPr>
            <a:endParaRPr lang="en-IN" sz="3200"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Arial" panose="020B0604020202020204" pitchFamily="34" charset="0"/>
              <a:buChar char="•"/>
              <a:defRPr/>
            </a:pPr>
            <a:r>
              <a:rPr lang="en-IN" sz="3200" dirty="0">
                <a:latin typeface="Times New Roman" panose="02020603050405020304" pitchFamily="18" charset="0"/>
                <a:cs typeface="Times New Roman" panose="02020603050405020304" pitchFamily="18" charset="0"/>
              </a:rPr>
              <a:t>The stack mode of addressing is a form of implied addressing. The machine instructions need not include a memory reference but implicitly operate on the top of the stack.</a:t>
            </a:r>
          </a:p>
          <a:p>
            <a:pPr algn="just" eaLnBrk="1" hangingPunct="1">
              <a:lnSpc>
                <a:spcPct val="150000"/>
              </a:lnSpc>
              <a:spcBef>
                <a:spcPts val="0"/>
              </a:spcBef>
              <a:defRPr/>
            </a:pPr>
            <a:endParaRPr lang="en-US"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D4EB0CD-3F64-40AF-94DA-54B70811120A}"/>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14265B-F8BF-44C6-AF60-49A2CEF37FBB}"/>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51204" name="Slide Number Placeholder 3">
            <a:extLst>
              <a:ext uri="{FF2B5EF4-FFF2-40B4-BE49-F238E27FC236}">
                <a16:creationId xmlns:a16="http://schemas.microsoft.com/office/drawing/2014/main" id="{D0510C29-D377-4C6B-AACB-6255AB4535A8}"/>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813E9D19-2254-4377-91FC-57DF600D1A4A}"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66</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D6BB10A9-04D7-4AE2-94D0-9384DAD29241}"/>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51206" name="Picture 11" descr="KLEF Logo Selected final 27-07-2017-1.jpg">
            <a:extLst>
              <a:ext uri="{FF2B5EF4-FFF2-40B4-BE49-F238E27FC236}">
                <a16:creationId xmlns:a16="http://schemas.microsoft.com/office/drawing/2014/main" id="{ADEBC4DF-5AFB-4E57-A203-7DF7F711DB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16">
            <a:extLst>
              <a:ext uri="{FF2B5EF4-FFF2-40B4-BE49-F238E27FC236}">
                <a16:creationId xmlns:a16="http://schemas.microsoft.com/office/drawing/2014/main" id="{6D7C5A6A-10EA-4E06-BAF4-17C5E296B7E8}"/>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8" name="TextBox 8">
            <a:extLst>
              <a:ext uri="{FF2B5EF4-FFF2-40B4-BE49-F238E27FC236}">
                <a16:creationId xmlns:a16="http://schemas.microsoft.com/office/drawing/2014/main" id="{7A7B95F5-A637-4913-9F09-7B5F597F03AA}"/>
              </a:ext>
            </a:extLst>
          </p:cNvPr>
          <p:cNvSpPr txBox="1">
            <a:spLocks noChangeArrowheads="1"/>
          </p:cNvSpPr>
          <p:nvPr/>
        </p:nvSpPr>
        <p:spPr bwMode="auto">
          <a:xfrm>
            <a:off x="4113213" y="476250"/>
            <a:ext cx="613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Operation of the Stack</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1A07DDF-CB96-4FA6-B4F6-2352A70C580D}"/>
              </a:ext>
            </a:extLst>
          </p:cNvPr>
          <p:cNvSpPr txBox="1"/>
          <p:nvPr/>
        </p:nvSpPr>
        <p:spPr>
          <a:xfrm>
            <a:off x="484188" y="769938"/>
            <a:ext cx="11350625" cy="4965700"/>
          </a:xfrm>
          <a:prstGeom prst="rect">
            <a:avLst/>
          </a:prstGeom>
          <a:noFill/>
        </p:spPr>
        <p:txBody>
          <a:bodyPr>
            <a:spAutoFit/>
          </a:bodyPr>
          <a:lstStyle/>
          <a:p>
            <a:pPr algn="just">
              <a:lnSpc>
                <a:spcPct val="150000"/>
              </a:lnSpc>
              <a:spcBef>
                <a:spcPts val="0"/>
              </a:spcBef>
              <a:defRPr/>
            </a:pPr>
            <a:endParaRPr lang="en-IN" sz="2400" dirty="0">
              <a:latin typeface="Times New Roman" panose="02020603050405020304" pitchFamily="18" charset="0"/>
              <a:cs typeface="Times New Roman" panose="02020603050405020304" pitchFamily="18" charset="0"/>
            </a:endParaRPr>
          </a:p>
          <a:p>
            <a:pPr marL="342900" indent="-342900" algn="just">
              <a:lnSpc>
                <a:spcPct val="20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During pushing, the stack operates in a “decrement then store” style.</a:t>
            </a:r>
          </a:p>
          <a:p>
            <a:pPr marL="342900" indent="-342900" algn="just">
              <a:lnSpc>
                <a:spcPct val="20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The stack pointer is decremented first, then the  information is placed on the stack.</a:t>
            </a:r>
          </a:p>
          <a:p>
            <a:pPr marL="342900" indent="-342900" algn="just">
              <a:lnSpc>
                <a:spcPct val="20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During </a:t>
            </a:r>
            <a:r>
              <a:rPr lang="en-IN" sz="2400" dirty="0" err="1">
                <a:latin typeface="Times New Roman" panose="02020603050405020304" pitchFamily="18" charset="0"/>
                <a:cs typeface="Times New Roman" panose="02020603050405020304" pitchFamily="18" charset="0"/>
              </a:rPr>
              <a:t>poping</a:t>
            </a:r>
            <a:r>
              <a:rPr lang="en-IN" sz="2400" dirty="0">
                <a:latin typeface="Times New Roman" panose="02020603050405020304" pitchFamily="18" charset="0"/>
                <a:cs typeface="Times New Roman" panose="02020603050405020304" pitchFamily="18" charset="0"/>
              </a:rPr>
              <a:t>, the stack operates in a “use then increment” style.</a:t>
            </a:r>
          </a:p>
          <a:p>
            <a:pPr marL="342900" indent="-342900" algn="just">
              <a:lnSpc>
                <a:spcPct val="20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The information is retrieved from the top of the stack and then the pointer is incremented.</a:t>
            </a:r>
          </a:p>
          <a:p>
            <a:pPr marL="342900" indent="-342900" algn="just">
              <a:lnSpc>
                <a:spcPct val="20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The SP pointer always points to “the top of the stack”.</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7AB53A51-AE27-4629-ACFA-7B2258332E50}"/>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C5BBEC-35CA-47F5-88D3-A039B1716B75}"/>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52228" name="Slide Number Placeholder 3">
            <a:extLst>
              <a:ext uri="{FF2B5EF4-FFF2-40B4-BE49-F238E27FC236}">
                <a16:creationId xmlns:a16="http://schemas.microsoft.com/office/drawing/2014/main" id="{63189611-42A7-4F34-B1B2-9743B1EFD683}"/>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AFCA52D7-235F-4B3F-8F3F-B8F8D670FE1F}"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67</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283DEFD4-698F-4335-9CF5-35A7666A9A47}"/>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52230" name="Picture 11" descr="KLEF Logo Selected final 27-07-2017-1.jpg">
            <a:extLst>
              <a:ext uri="{FF2B5EF4-FFF2-40B4-BE49-F238E27FC236}">
                <a16:creationId xmlns:a16="http://schemas.microsoft.com/office/drawing/2014/main" id="{E0F5DB0B-9ADE-48D2-9982-5583B141D3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1" name="Picture 16">
            <a:extLst>
              <a:ext uri="{FF2B5EF4-FFF2-40B4-BE49-F238E27FC236}">
                <a16:creationId xmlns:a16="http://schemas.microsoft.com/office/drawing/2014/main" id="{1887AC86-7E0D-4B6C-9D82-B3C6A7359793}"/>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2" name="TextBox 8">
            <a:extLst>
              <a:ext uri="{FF2B5EF4-FFF2-40B4-BE49-F238E27FC236}">
                <a16:creationId xmlns:a16="http://schemas.microsoft.com/office/drawing/2014/main" id="{2414E80D-3045-4958-B9ED-1E22DF3EF40E}"/>
              </a:ext>
            </a:extLst>
          </p:cNvPr>
          <p:cNvSpPr txBox="1">
            <a:spLocks noChangeArrowheads="1"/>
          </p:cNvSpPr>
          <p:nvPr/>
        </p:nvSpPr>
        <p:spPr bwMode="auto">
          <a:xfrm>
            <a:off x="4113213" y="476250"/>
            <a:ext cx="613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Operation of the Stack</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EF0CAA2-DD1B-4428-A92D-E3D9D52DB940}"/>
              </a:ext>
            </a:extLst>
          </p:cNvPr>
          <p:cNvSpPr txBox="1"/>
          <p:nvPr/>
        </p:nvSpPr>
        <p:spPr>
          <a:xfrm>
            <a:off x="420688" y="1079500"/>
            <a:ext cx="11350625" cy="4965700"/>
          </a:xfrm>
          <a:prstGeom prst="rect">
            <a:avLst/>
          </a:prstGeom>
          <a:noFill/>
        </p:spPr>
        <p:txBody>
          <a:bodyPr>
            <a:spAutoFit/>
          </a:bodyPr>
          <a:lstStyle/>
          <a:p>
            <a:pPr marL="342900" indent="-342900" algn="just">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The order of PUSHs and POPs must be opposite of each other in order to retrieve information back into its original location.</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PUSH B</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PUSH D</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POP D</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POP B</a:t>
            </a:r>
          </a:p>
          <a:p>
            <a:pPr marL="342900" indent="-342900" algn="just">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Reversing the order of the POP instructions will result in the exchange of the contents of BC and DE.</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 calcmode="lin" valueType="num">
                                      <p:cBhvr additive="base">
                                        <p:cTn id="1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 calcmode="lin" valueType="num">
                                      <p:cBhvr additive="base">
                                        <p:cTn id="21"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anim calcmode="lin" valueType="num">
                                      <p:cBhvr additive="base">
                                        <p:cTn id="29"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anim calcmode="lin" valueType="num">
                                      <p:cBhvr additive="base">
                                        <p:cTn id="35"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7AA313C-36FC-42FB-9E0F-71B8EDE44F79}"/>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5BE3EA1-D01C-4062-B63A-A1D9FC6E1E4E}"/>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49156" name="Slide Number Placeholder 3">
            <a:extLst>
              <a:ext uri="{FF2B5EF4-FFF2-40B4-BE49-F238E27FC236}">
                <a16:creationId xmlns:a16="http://schemas.microsoft.com/office/drawing/2014/main" id="{D8FFCF11-0C67-49BE-9723-3F2DAFFEAEA7}"/>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EEBDD1D9-73D7-4608-A528-7F79B78A628C}"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68</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47F6D3EB-05DA-4F47-813B-8114D917F3B7}"/>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49158" name="Picture 11" descr="KLEF Logo Selected final 27-07-2017-1.jpg">
            <a:extLst>
              <a:ext uri="{FF2B5EF4-FFF2-40B4-BE49-F238E27FC236}">
                <a16:creationId xmlns:a16="http://schemas.microsoft.com/office/drawing/2014/main" id="{D26EED0E-27FD-442E-A524-B182624E7A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16">
            <a:extLst>
              <a:ext uri="{FF2B5EF4-FFF2-40B4-BE49-F238E27FC236}">
                <a16:creationId xmlns:a16="http://schemas.microsoft.com/office/drawing/2014/main" id="{A2DD55E2-D001-4670-9F7F-6BD1C471ED7E}"/>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Box 8">
            <a:extLst>
              <a:ext uri="{FF2B5EF4-FFF2-40B4-BE49-F238E27FC236}">
                <a16:creationId xmlns:a16="http://schemas.microsoft.com/office/drawing/2014/main" id="{5637E061-8B96-4809-A2E7-0D5866C2F502}"/>
              </a:ext>
            </a:extLst>
          </p:cNvPr>
          <p:cNvSpPr txBox="1">
            <a:spLocks noChangeArrowheads="1"/>
          </p:cNvSpPr>
          <p:nvPr/>
        </p:nvSpPr>
        <p:spPr bwMode="auto">
          <a:xfrm>
            <a:off x="3787775" y="477838"/>
            <a:ext cx="61325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The PUSH Instruction</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46B604D-276C-4F0B-82A4-15C3E835651C}"/>
              </a:ext>
            </a:extLst>
          </p:cNvPr>
          <p:cNvSpPr txBox="1"/>
          <p:nvPr/>
        </p:nvSpPr>
        <p:spPr>
          <a:xfrm>
            <a:off x="715963" y="1149350"/>
            <a:ext cx="11277600" cy="2795958"/>
          </a:xfrm>
          <a:prstGeom prst="rect">
            <a:avLst/>
          </a:prstGeom>
          <a:noFill/>
        </p:spPr>
        <p:txBody>
          <a:bodyPr>
            <a:spAutoFit/>
          </a:bodyPr>
          <a:lstStyle/>
          <a:p>
            <a:pPr>
              <a:lnSpc>
                <a:spcPct val="150000"/>
              </a:lnSpc>
              <a:spcBef>
                <a:spcPts val="0"/>
              </a:spcBef>
              <a:defRPr/>
            </a:pPr>
            <a:r>
              <a:rPr lang="en-IN" sz="2400" b="1" i="1" u="sng" dirty="0">
                <a:latin typeface="Times New Roman" panose="02020603050405020304" pitchFamily="18" charset="0"/>
                <a:cs typeface="Times New Roman" panose="02020603050405020304" pitchFamily="18" charset="0"/>
              </a:rPr>
              <a:t>PUSH B </a:t>
            </a:r>
          </a:p>
          <a:p>
            <a:pPr>
              <a:lnSpc>
                <a:spcPct val="150000"/>
              </a:lnSpc>
              <a:spcBef>
                <a:spcPts val="0"/>
              </a:spcBef>
              <a:defRPr/>
            </a:pPr>
            <a:r>
              <a:rPr lang="en-IN" sz="2400" dirty="0">
                <a:latin typeface="Times New Roman" panose="02020603050405020304" pitchFamily="18" charset="0"/>
                <a:cs typeface="Times New Roman" panose="02020603050405020304" pitchFamily="18" charset="0"/>
              </a:rPr>
              <a:t>Decrement SP</a:t>
            </a:r>
          </a:p>
          <a:p>
            <a:pPr marL="457200" indent="-457200">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Copy the contents of register B to the memory location pointed to by SP</a:t>
            </a:r>
          </a:p>
          <a:p>
            <a:pPr marL="457200" indent="-457200">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Decrement SP</a:t>
            </a:r>
          </a:p>
          <a:p>
            <a:pPr marL="457200" indent="-457200">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Copy the contents of register C to the memory location pointed to by SP</a:t>
            </a:r>
            <a:endParaRPr lang="en-US" altLang="en-US" sz="2400" dirty="0">
              <a:latin typeface="Times New Roman" panose="02020603050405020304" pitchFamily="18" charset="0"/>
              <a:cs typeface="Times New Roman" panose="02020603050405020304" pitchFamily="18" charset="0"/>
            </a:endParaRPr>
          </a:p>
        </p:txBody>
      </p:sp>
      <p:pic>
        <p:nvPicPr>
          <p:cNvPr id="10" name="Picture 2">
            <a:extLst>
              <a:ext uri="{FF2B5EF4-FFF2-40B4-BE49-F238E27FC236}">
                <a16:creationId xmlns:a16="http://schemas.microsoft.com/office/drawing/2014/main" id="{C7C31146-8862-4E0A-8E64-4D9AEE1B0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7638" y="4087813"/>
            <a:ext cx="4794250" cy="1970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1389B06-5128-4390-8715-42FE217E9B12}"/>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6FDC0C-EA07-4D2C-9DB4-E1617234A9CE}"/>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50180" name="Slide Number Placeholder 3">
            <a:extLst>
              <a:ext uri="{FF2B5EF4-FFF2-40B4-BE49-F238E27FC236}">
                <a16:creationId xmlns:a16="http://schemas.microsoft.com/office/drawing/2014/main" id="{4934EF80-A131-4B32-A99A-55BAF38DBE4B}"/>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C2F895B9-0C55-4BA9-9FE3-2A96FA2184FB}"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69</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5D02DC76-7EB2-4F84-BE26-0381DB12A6C6}"/>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50182" name="Picture 11" descr="KLEF Logo Selected final 27-07-2017-1.jpg">
            <a:extLst>
              <a:ext uri="{FF2B5EF4-FFF2-40B4-BE49-F238E27FC236}">
                <a16:creationId xmlns:a16="http://schemas.microsoft.com/office/drawing/2014/main" id="{B21A0E35-49DF-48A1-A43C-83231F7434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16">
            <a:extLst>
              <a:ext uri="{FF2B5EF4-FFF2-40B4-BE49-F238E27FC236}">
                <a16:creationId xmlns:a16="http://schemas.microsoft.com/office/drawing/2014/main" id="{09FD7005-7337-43D5-9828-0F600A8186FC}"/>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TextBox 8">
            <a:extLst>
              <a:ext uri="{FF2B5EF4-FFF2-40B4-BE49-F238E27FC236}">
                <a16:creationId xmlns:a16="http://schemas.microsoft.com/office/drawing/2014/main" id="{BA5CB266-94A3-4422-8032-4D068FECEB5D}"/>
              </a:ext>
            </a:extLst>
          </p:cNvPr>
          <p:cNvSpPr txBox="1">
            <a:spLocks noChangeArrowheads="1"/>
          </p:cNvSpPr>
          <p:nvPr/>
        </p:nvSpPr>
        <p:spPr bwMode="auto">
          <a:xfrm>
            <a:off x="3787775" y="477838"/>
            <a:ext cx="61325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The POP Instruction</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F393588-31D7-4622-8220-C466ED5343A9}"/>
              </a:ext>
            </a:extLst>
          </p:cNvPr>
          <p:cNvSpPr txBox="1"/>
          <p:nvPr/>
        </p:nvSpPr>
        <p:spPr>
          <a:xfrm>
            <a:off x="715963" y="1149350"/>
            <a:ext cx="11277600" cy="2794000"/>
          </a:xfrm>
          <a:prstGeom prst="rect">
            <a:avLst/>
          </a:prstGeom>
          <a:noFill/>
        </p:spPr>
        <p:txBody>
          <a:bodyPr>
            <a:spAutoFit/>
          </a:bodyPr>
          <a:lstStyle/>
          <a:p>
            <a:pPr>
              <a:lnSpc>
                <a:spcPct val="150000"/>
              </a:lnSpc>
              <a:spcBef>
                <a:spcPts val="0"/>
              </a:spcBef>
              <a:defRPr/>
            </a:pPr>
            <a:r>
              <a:rPr lang="fr-FR" sz="2400" b="1" i="1" u="sng" dirty="0">
                <a:latin typeface="Times New Roman" panose="02020603050405020304" pitchFamily="18" charset="0"/>
                <a:cs typeface="Times New Roman" panose="02020603050405020304" pitchFamily="18" charset="0"/>
              </a:rPr>
              <a:t>POP D (1 Byte Instruction)</a:t>
            </a:r>
          </a:p>
          <a:p>
            <a:pPr marL="457200" indent="-457200">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Copy the contents of the memory location pointed to by the SP to register E</a:t>
            </a:r>
          </a:p>
          <a:p>
            <a:pPr marL="457200" indent="-457200">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Increment SP</a:t>
            </a:r>
          </a:p>
          <a:p>
            <a:pPr marL="457200" indent="-457200">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Copy the contents of the memory location pointed to by the SP to register D</a:t>
            </a:r>
          </a:p>
          <a:p>
            <a:pPr marL="457200" indent="-457200">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Increment SP</a:t>
            </a:r>
            <a:endParaRPr lang="en-US" altLang="en-US" sz="2400" dirty="0">
              <a:latin typeface="Times New Roman" panose="02020603050405020304" pitchFamily="18" charset="0"/>
              <a:cs typeface="Times New Roman" panose="02020603050405020304" pitchFamily="18" charset="0"/>
            </a:endParaRPr>
          </a:p>
        </p:txBody>
      </p:sp>
      <p:pic>
        <p:nvPicPr>
          <p:cNvPr id="13" name="Picture 2">
            <a:extLst>
              <a:ext uri="{FF2B5EF4-FFF2-40B4-BE49-F238E27FC236}">
                <a16:creationId xmlns:a16="http://schemas.microsoft.com/office/drawing/2014/main" id="{16C58875-522C-4594-81E1-4FD83CE2EA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3513" y="4017963"/>
            <a:ext cx="5076825"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15FE893-40E3-4F1F-BD41-D14E4555F91E}"/>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298D1E0-9B64-4883-B383-51055DF409F7}"/>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2292" name="Slide Number Placeholder 3">
            <a:extLst>
              <a:ext uri="{FF2B5EF4-FFF2-40B4-BE49-F238E27FC236}">
                <a16:creationId xmlns:a16="http://schemas.microsoft.com/office/drawing/2014/main" id="{47D12C61-7439-4886-BEC1-8BBE9BA7AEA4}"/>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933C0504-A583-4D35-A2D9-05CCFEA77318}"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7</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560F236D-C566-418E-A0D5-9E30A5AA80C2}"/>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2294" name="Picture 11" descr="KLEF Logo Selected final 27-07-2017-1.jpg">
            <a:extLst>
              <a:ext uri="{FF2B5EF4-FFF2-40B4-BE49-F238E27FC236}">
                <a16:creationId xmlns:a16="http://schemas.microsoft.com/office/drawing/2014/main" id="{195E5DE5-7C0F-4776-9BC1-1ED9F8267A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16">
            <a:extLst>
              <a:ext uri="{FF2B5EF4-FFF2-40B4-BE49-F238E27FC236}">
                <a16:creationId xmlns:a16="http://schemas.microsoft.com/office/drawing/2014/main" id="{888A34FF-34C9-4009-88D7-0B943643BC23}"/>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TextBox 14">
            <a:extLst>
              <a:ext uri="{FF2B5EF4-FFF2-40B4-BE49-F238E27FC236}">
                <a16:creationId xmlns:a16="http://schemas.microsoft.com/office/drawing/2014/main" id="{69C83864-1336-45EB-B63A-6FE87F6700DA}"/>
              </a:ext>
            </a:extLst>
          </p:cNvPr>
          <p:cNvSpPr txBox="1">
            <a:spLocks noChangeArrowheads="1"/>
          </p:cNvSpPr>
          <p:nvPr/>
        </p:nvSpPr>
        <p:spPr bwMode="auto">
          <a:xfrm>
            <a:off x="1449388" y="325438"/>
            <a:ext cx="9293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a:latin typeface="Times New Roman" panose="02020603050405020304" pitchFamily="18" charset="0"/>
                <a:cs typeface="Times New Roman" panose="02020603050405020304" pitchFamily="18" charset="0"/>
              </a:rPr>
              <a:t>Finite State machine and its State Diagram Cont.….</a:t>
            </a:r>
          </a:p>
        </p:txBody>
      </p:sp>
      <p:sp>
        <p:nvSpPr>
          <p:cNvPr id="16" name="TextBox 15">
            <a:extLst>
              <a:ext uri="{FF2B5EF4-FFF2-40B4-BE49-F238E27FC236}">
                <a16:creationId xmlns:a16="http://schemas.microsoft.com/office/drawing/2014/main" id="{CB8FCCD0-F368-468C-BFA5-6E2C6DD1E606}"/>
              </a:ext>
            </a:extLst>
          </p:cNvPr>
          <p:cNvSpPr txBox="1">
            <a:spLocks noChangeArrowheads="1"/>
          </p:cNvSpPr>
          <p:nvPr/>
        </p:nvSpPr>
        <p:spPr bwMode="auto">
          <a:xfrm>
            <a:off x="720725" y="1389063"/>
            <a:ext cx="10942638" cy="3673475"/>
          </a:xfrm>
          <a:prstGeom prst="rect">
            <a:avLst/>
          </a:prstGeom>
          <a:noFill/>
          <a:ln>
            <a:noFill/>
          </a:ln>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200000"/>
              </a:lnSpc>
              <a:spcBef>
                <a:spcPct val="0"/>
              </a:spcBef>
              <a:buFont typeface="Wingdings" panose="05000000000000000000" pitchFamily="2" charset="2"/>
              <a:buChar char="ü"/>
              <a:defRPr/>
            </a:pPr>
            <a:r>
              <a:rPr lang="en-US" altLang="en-US" sz="2400" dirty="0">
                <a:latin typeface="Times New Roman" panose="02020603050405020304" pitchFamily="18" charset="0"/>
                <a:cs typeface="Times New Roman" panose="02020603050405020304" pitchFamily="18" charset="0"/>
              </a:rPr>
              <a:t>FSM are classified into two types:</a:t>
            </a:r>
          </a:p>
          <a:p>
            <a:pPr marL="0" indent="0" algn="just" eaLnBrk="1" hangingPunct="1">
              <a:lnSpc>
                <a:spcPct val="200000"/>
              </a:lnSpc>
              <a:spcBef>
                <a:spcPct val="0"/>
              </a:spcBef>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 Mealy Machine</a:t>
            </a:r>
          </a:p>
          <a:p>
            <a:pPr marL="0" indent="0" algn="just" eaLnBrk="1" hangingPunct="1">
              <a:lnSpc>
                <a:spcPct val="200000"/>
              </a:lnSpc>
              <a:spcBef>
                <a:spcPct val="0"/>
              </a:spcBef>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 Moore Machine</a:t>
            </a:r>
          </a:p>
          <a:p>
            <a:pPr algn="just" eaLnBrk="1" hangingPunct="1">
              <a:lnSpc>
                <a:spcPct val="200000"/>
              </a:lnSpc>
              <a:spcBef>
                <a:spcPct val="0"/>
              </a:spcBef>
              <a:buFont typeface="Wingdings" panose="05000000000000000000" pitchFamily="2" charset="2"/>
              <a:buChar char="ü"/>
              <a:defRPr/>
            </a:pPr>
            <a:r>
              <a:rPr lang="en-US" sz="2400" dirty="0">
                <a:latin typeface="Times New Roman" panose="02020603050405020304" pitchFamily="18" charset="0"/>
                <a:cs typeface="Times New Roman" panose="02020603050405020304" pitchFamily="18" charset="0"/>
              </a:rPr>
              <a:t>The applications of  finite state machines include vending machines, video games, traffic lights, controllers in CPU, recognition of speech, language processing, etc.</a:t>
            </a:r>
            <a:r>
              <a:rPr lang="en-US" altLang="en-US" sz="2400"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9460"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0E9675D0-6934-4A92-B824-EAD77B0E5390}" type="slidenum">
              <a:rPr lang="en-US" altLang="en-US" sz="1400" smtClean="0">
                <a:latin typeface="Times New Roman" pitchFamily="18" charset="0"/>
                <a:cs typeface="Times New Roman" pitchFamily="18" charset="0"/>
              </a:rPr>
              <a:pPr algn="ctr"/>
              <a:t>70</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9462"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19463"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19464" name="TextBox 8"/>
          <p:cNvSpPr txBox="1">
            <a:spLocks noChangeArrowheads="1"/>
          </p:cNvSpPr>
          <p:nvPr/>
        </p:nvSpPr>
        <p:spPr bwMode="auto">
          <a:xfrm>
            <a:off x="3608388" y="517525"/>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Subroutine and Subroutine call</a:t>
            </a:r>
            <a:endParaRPr lang="en-US" altLang="en-US" sz="3200">
              <a:latin typeface="Times New Roman" pitchFamily="18" charset="0"/>
              <a:cs typeface="Times New Roman" pitchFamily="18" charset="0"/>
            </a:endParaRPr>
          </a:p>
        </p:txBody>
      </p:sp>
      <p:sp>
        <p:nvSpPr>
          <p:cNvPr id="12" name="TextBox 11"/>
          <p:cNvSpPr txBox="1">
            <a:spLocks noChangeArrowheads="1"/>
          </p:cNvSpPr>
          <p:nvPr/>
        </p:nvSpPr>
        <p:spPr bwMode="auto">
          <a:xfrm>
            <a:off x="11733" y="1171575"/>
            <a:ext cx="12180267" cy="5174493"/>
          </a:xfrm>
          <a:prstGeom prst="rect">
            <a:avLst/>
          </a:prstGeom>
          <a:noFill/>
          <a:ln w="9525">
            <a:noFill/>
            <a:miter lim="800000"/>
            <a:headEnd/>
            <a:tailEnd/>
          </a:ln>
        </p:spPr>
        <p:txBody>
          <a:bodyPr wrap="square">
            <a:spAutoFit/>
          </a:bodyPr>
          <a:lstStyle/>
          <a:p>
            <a:pPr marL="342900" indent="-342900" algn="just" eaLnBrk="1" hangingPunct="1">
              <a:lnSpc>
                <a:spcPct val="150000"/>
              </a:lnSpc>
              <a:buFont typeface="Arial" charset="0"/>
              <a:buChar char="•"/>
            </a:pPr>
            <a:r>
              <a:rPr lang="en-IN" altLang="en-US" sz="3200" dirty="0">
                <a:latin typeface="Times New Roman" pitchFamily="18" charset="0"/>
                <a:cs typeface="Times New Roman" pitchFamily="18" charset="0"/>
              </a:rPr>
              <a:t>A </a:t>
            </a:r>
            <a:r>
              <a:rPr lang="en-IN" altLang="en-US" sz="3200" b="1" dirty="0">
                <a:latin typeface="Times New Roman" pitchFamily="18" charset="0"/>
                <a:cs typeface="Times New Roman" pitchFamily="18" charset="0"/>
              </a:rPr>
              <a:t>routine</a:t>
            </a:r>
            <a:r>
              <a:rPr lang="en-IN" altLang="en-US" sz="3200" dirty="0">
                <a:latin typeface="Times New Roman" pitchFamily="18" charset="0"/>
                <a:cs typeface="Times New Roman" pitchFamily="18" charset="0"/>
              </a:rPr>
              <a:t> or </a:t>
            </a:r>
            <a:r>
              <a:rPr lang="en-IN" altLang="en-US" sz="3200" b="1" dirty="0">
                <a:latin typeface="Times New Roman" pitchFamily="18" charset="0"/>
                <a:cs typeface="Times New Roman" pitchFamily="18" charset="0"/>
              </a:rPr>
              <a:t>subroutine</a:t>
            </a:r>
            <a:r>
              <a:rPr lang="en-IN" altLang="en-US" sz="3200" dirty="0">
                <a:latin typeface="Times New Roman" pitchFamily="18" charset="0"/>
                <a:cs typeface="Times New Roman" pitchFamily="18" charset="0"/>
              </a:rPr>
              <a:t>, also referred to as a </a:t>
            </a:r>
            <a:r>
              <a:rPr lang="en-IN" altLang="en-US" sz="3200" b="1" dirty="0">
                <a:latin typeface="Times New Roman" pitchFamily="18" charset="0"/>
                <a:cs typeface="Times New Roman" pitchFamily="18" charset="0"/>
              </a:rPr>
              <a:t>function</a:t>
            </a:r>
            <a:r>
              <a:rPr lang="en-IN" altLang="en-US" sz="3200" dirty="0">
                <a:latin typeface="Times New Roman" pitchFamily="18" charset="0"/>
                <a:cs typeface="Times New Roman" pitchFamily="18" charset="0"/>
              </a:rPr>
              <a:t>, </a:t>
            </a:r>
            <a:r>
              <a:rPr lang="en-IN" altLang="en-US" sz="3200" b="1" dirty="0">
                <a:latin typeface="Times New Roman" pitchFamily="18" charset="0"/>
                <a:cs typeface="Times New Roman" pitchFamily="18" charset="0"/>
              </a:rPr>
              <a:t>procedure</a:t>
            </a:r>
            <a:r>
              <a:rPr lang="en-IN" altLang="en-US" sz="3200" dirty="0">
                <a:latin typeface="Times New Roman" pitchFamily="18" charset="0"/>
                <a:cs typeface="Times New Roman" pitchFamily="18" charset="0"/>
              </a:rPr>
              <a:t>, and </a:t>
            </a:r>
            <a:r>
              <a:rPr lang="en-IN" altLang="en-US" sz="3200" b="1" dirty="0">
                <a:latin typeface="Times New Roman" pitchFamily="18" charset="0"/>
                <a:cs typeface="Times New Roman" pitchFamily="18" charset="0"/>
              </a:rPr>
              <a:t>subprogram</a:t>
            </a:r>
            <a:r>
              <a:rPr lang="en-IN" altLang="en-US" sz="3200" dirty="0">
                <a:latin typeface="Times New Roman" pitchFamily="18" charset="0"/>
                <a:cs typeface="Times New Roman" pitchFamily="18" charset="0"/>
              </a:rPr>
              <a:t>, is a portion of code that may be called and executed anywhere in a program.</a:t>
            </a:r>
          </a:p>
          <a:p>
            <a:pPr marL="342900" indent="-342900" algn="just" eaLnBrk="1" hangingPunct="1">
              <a:lnSpc>
                <a:spcPct val="150000"/>
              </a:lnSpc>
              <a:buFont typeface="Arial" charset="0"/>
              <a:buChar char="•"/>
            </a:pPr>
            <a:endParaRPr lang="en-IN" altLang="en-US" sz="3200" dirty="0">
              <a:latin typeface="Times New Roman" pitchFamily="18" charset="0"/>
              <a:cs typeface="Times New Roman" pitchFamily="18" charset="0"/>
            </a:endParaRPr>
          </a:p>
          <a:p>
            <a:pPr marL="342900" indent="-342900" algn="just" eaLnBrk="1" hangingPunct="1">
              <a:lnSpc>
                <a:spcPct val="150000"/>
              </a:lnSpc>
              <a:buFont typeface="Arial" charset="0"/>
              <a:buChar char="•"/>
            </a:pPr>
            <a:r>
              <a:rPr lang="en-IN" altLang="en-US" sz="3200" dirty="0">
                <a:latin typeface="Times New Roman" pitchFamily="18" charset="0"/>
                <a:cs typeface="Times New Roman" pitchFamily="18" charset="0"/>
              </a:rPr>
              <a:t>In different programming languages, a subroutine may be called a </a:t>
            </a:r>
            <a:r>
              <a:rPr lang="en-IN" altLang="en-US" sz="3200" b="1" dirty="0">
                <a:latin typeface="Times New Roman" pitchFamily="18" charset="0"/>
                <a:cs typeface="Times New Roman" pitchFamily="18" charset="0"/>
              </a:rPr>
              <a:t>procedure</a:t>
            </a:r>
            <a:r>
              <a:rPr lang="en-IN" altLang="en-US" sz="3200" dirty="0">
                <a:latin typeface="Times New Roman" pitchFamily="18" charset="0"/>
                <a:cs typeface="Times New Roman" pitchFamily="18" charset="0"/>
              </a:rPr>
              <a:t>, a </a:t>
            </a:r>
            <a:r>
              <a:rPr lang="en-IN" altLang="en-US" sz="3200" b="1" dirty="0">
                <a:latin typeface="Times New Roman" pitchFamily="18" charset="0"/>
                <a:cs typeface="Times New Roman" pitchFamily="18" charset="0"/>
              </a:rPr>
              <a:t>function</a:t>
            </a:r>
            <a:r>
              <a:rPr lang="en-IN" altLang="en-US" sz="3200" dirty="0">
                <a:latin typeface="Times New Roman" pitchFamily="18" charset="0"/>
                <a:cs typeface="Times New Roman" pitchFamily="18" charset="0"/>
              </a:rPr>
              <a:t>, a </a:t>
            </a:r>
            <a:r>
              <a:rPr lang="en-IN" altLang="en-US" sz="3200" b="1" dirty="0">
                <a:latin typeface="Times New Roman" pitchFamily="18" charset="0"/>
                <a:cs typeface="Times New Roman" pitchFamily="18" charset="0"/>
              </a:rPr>
              <a:t>routine</a:t>
            </a:r>
            <a:r>
              <a:rPr lang="en-IN" altLang="en-US" sz="3200" dirty="0">
                <a:latin typeface="Times New Roman" pitchFamily="18" charset="0"/>
                <a:cs typeface="Times New Roman" pitchFamily="18" charset="0"/>
              </a:rPr>
              <a:t>, a method, or a </a:t>
            </a:r>
            <a:r>
              <a:rPr lang="en-IN" altLang="en-US" sz="3200" b="1" dirty="0">
                <a:latin typeface="Times New Roman" pitchFamily="18" charset="0"/>
                <a:cs typeface="Times New Roman" pitchFamily="18" charset="0"/>
              </a:rPr>
              <a:t>subprogram</a:t>
            </a:r>
            <a:r>
              <a:rPr lang="en-IN" altLang="en-US" sz="3200" dirty="0">
                <a:latin typeface="Times New Roman" pitchFamily="18" charset="0"/>
                <a:cs typeface="Times New Roman" pitchFamily="18" charset="0"/>
              </a:rPr>
              <a:t>. </a:t>
            </a:r>
          </a:p>
          <a:p>
            <a:pPr marL="342900" indent="-342900" algn="just" eaLnBrk="1" hangingPunct="1">
              <a:lnSpc>
                <a:spcPct val="150000"/>
              </a:lnSpc>
              <a:buFont typeface="Arial" charset="0"/>
              <a:buChar char="•"/>
            </a:pPr>
            <a:endParaRPr lang="en-US" alt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0484"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A2EAABFE-8189-4D4A-B3A9-1160DA77D18C}" type="slidenum">
              <a:rPr lang="en-US" altLang="en-US" sz="1400" smtClean="0">
                <a:latin typeface="Times New Roman" pitchFamily="18" charset="0"/>
                <a:cs typeface="Times New Roman" pitchFamily="18" charset="0"/>
              </a:rPr>
              <a:pPr algn="ctr"/>
              <a:t>71</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20486"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0487"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0488" name="TextBox 8"/>
          <p:cNvSpPr txBox="1">
            <a:spLocks noChangeArrowheads="1"/>
          </p:cNvSpPr>
          <p:nvPr/>
        </p:nvSpPr>
        <p:spPr bwMode="auto">
          <a:xfrm>
            <a:off x="1742660" y="307975"/>
            <a:ext cx="10893287" cy="584775"/>
          </a:xfrm>
          <a:prstGeom prst="rect">
            <a:avLst/>
          </a:prstGeom>
          <a:noFill/>
          <a:ln w="9525">
            <a:noFill/>
            <a:miter lim="800000"/>
            <a:headEnd/>
            <a:tailEnd/>
          </a:ln>
        </p:spPr>
        <p:txBody>
          <a:bodyPr wrap="square">
            <a:spAutoFit/>
          </a:bodyPr>
          <a:lstStyle/>
          <a:p>
            <a:r>
              <a:rPr lang="en-IN" altLang="en-US" sz="3200" b="1" dirty="0">
                <a:latin typeface="Times New Roman" pitchFamily="18" charset="0"/>
                <a:cs typeface="Times New Roman" pitchFamily="18" charset="0"/>
              </a:rPr>
              <a:t>Function subprogram Vs Subroutine subprogram</a:t>
            </a:r>
            <a:endParaRPr lang="en-US" altLang="en-US" sz="32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FB09A0D8-B8C8-440B-8800-769AEA645842}"/>
              </a:ext>
            </a:extLst>
          </p:cNvPr>
          <p:cNvPicPr>
            <a:picLocks noChangeAspect="1"/>
          </p:cNvPicPr>
          <p:nvPr/>
        </p:nvPicPr>
        <p:blipFill>
          <a:blip r:embed="rId4"/>
          <a:stretch>
            <a:fillRect/>
          </a:stretch>
        </p:blipFill>
        <p:spPr>
          <a:xfrm>
            <a:off x="2077277" y="1196975"/>
            <a:ext cx="8169965" cy="4873623"/>
          </a:xfrm>
          <a:prstGeom prst="rect">
            <a:avLst/>
          </a:prstGeom>
        </p:spPr>
      </p:pic>
    </p:spTree>
    <p:extLst>
      <p:ext uri="{BB962C8B-B14F-4D97-AF65-F5344CB8AC3E}">
        <p14:creationId xmlns:p14="http://schemas.microsoft.com/office/powerpoint/2010/main" val="11171182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1508"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9789BDE2-860E-4830-A472-B13530F5C46F}" type="slidenum">
              <a:rPr lang="en-US" altLang="en-US" sz="1400" smtClean="0">
                <a:latin typeface="Times New Roman" pitchFamily="18" charset="0"/>
                <a:cs typeface="Times New Roman" pitchFamily="18" charset="0"/>
              </a:rPr>
              <a:pPr algn="ctr"/>
              <a:t>72</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21510"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1511"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1512" name="TextBox 8"/>
          <p:cNvSpPr txBox="1">
            <a:spLocks noChangeArrowheads="1"/>
          </p:cNvSpPr>
          <p:nvPr/>
        </p:nvSpPr>
        <p:spPr bwMode="auto">
          <a:xfrm>
            <a:off x="3608388" y="517525"/>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Subroutine and Subroutine call</a:t>
            </a:r>
            <a:endParaRPr lang="en-US" altLang="en-US" sz="3200">
              <a:latin typeface="Times New Roman" pitchFamily="18" charset="0"/>
              <a:cs typeface="Times New Roman" pitchFamily="18" charset="0"/>
            </a:endParaRPr>
          </a:p>
        </p:txBody>
      </p:sp>
      <p:sp>
        <p:nvSpPr>
          <p:cNvPr id="12" name="TextBox 11"/>
          <p:cNvSpPr txBox="1"/>
          <p:nvPr/>
        </p:nvSpPr>
        <p:spPr>
          <a:xfrm>
            <a:off x="517525" y="720725"/>
            <a:ext cx="10253663" cy="5565775"/>
          </a:xfrm>
          <a:prstGeom prst="rect">
            <a:avLst/>
          </a:prstGeom>
          <a:noFill/>
        </p:spPr>
        <p:txBody>
          <a:bodyPr>
            <a:spAutoFit/>
          </a:bodyPr>
          <a:lstStyle/>
          <a:p>
            <a:pPr algn="just">
              <a:lnSpc>
                <a:spcPct val="150000"/>
              </a:lnSpc>
              <a:spcBef>
                <a:spcPts val="0"/>
              </a:spcBef>
              <a:defRPr/>
            </a:pP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A </a:t>
            </a:r>
            <a:r>
              <a:rPr lang="en-IN" sz="2400" i="1" dirty="0">
                <a:latin typeface="Times New Roman" panose="02020603050405020304" pitchFamily="18" charset="0"/>
                <a:cs typeface="Times New Roman" panose="02020603050405020304" pitchFamily="18" charset="0"/>
              </a:rPr>
              <a:t>subroutine </a:t>
            </a:r>
            <a:r>
              <a:rPr lang="en-IN" sz="2400" dirty="0">
                <a:latin typeface="Times New Roman" panose="02020603050405020304" pitchFamily="18" charset="0"/>
                <a:cs typeface="Times New Roman" panose="02020603050405020304" pitchFamily="18" charset="0"/>
              </a:rPr>
              <a:t>is a reusable program module. A main program can call or jump to the subroutine one or more times. The stack is used in several ways when subroutines are called. </a:t>
            </a:r>
          </a:p>
          <a:p>
            <a:pPr algn="just">
              <a:lnSpc>
                <a:spcPct val="150000"/>
              </a:lnSpc>
              <a:spcBef>
                <a:spcPts val="0"/>
              </a:spcBef>
              <a:defRPr/>
            </a:pPr>
            <a:r>
              <a:rPr lang="en-IN" sz="2400" b="1" i="1" u="sng" dirty="0">
                <a:latin typeface="Times New Roman" panose="02020603050405020304" pitchFamily="18" charset="0"/>
                <a:cs typeface="Times New Roman" panose="02020603050405020304" pitchFamily="18" charset="0"/>
              </a:rPr>
              <a:t>Important points to remember</a:t>
            </a:r>
          </a:p>
          <a:p>
            <a:pPr marL="457200" indent="-457200" algn="just">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How to write subroutines and call them from the main program.</a:t>
            </a:r>
          </a:p>
          <a:p>
            <a:pPr marL="457200" indent="-457200" algn="just">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Ways to pass parameters to and from subroutines. </a:t>
            </a:r>
          </a:p>
          <a:p>
            <a:pPr marL="457200" indent="-457200" algn="just">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The function of the stack and the stack pointer. </a:t>
            </a:r>
          </a:p>
          <a:p>
            <a:pPr marL="457200" indent="-457200" algn="just">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How to create and use software delays. </a:t>
            </a:r>
          </a:p>
          <a:p>
            <a:pPr algn="just">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 calcmode="lin" valueType="num">
                                      <p:cBhvr additive="base">
                                        <p:cTn id="3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2532"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86847F21-651D-4BA3-BAC7-8E32E64A068A}" type="slidenum">
              <a:rPr lang="en-US" altLang="en-US" sz="1400" smtClean="0">
                <a:latin typeface="Times New Roman" pitchFamily="18" charset="0"/>
                <a:cs typeface="Times New Roman" pitchFamily="18" charset="0"/>
              </a:rPr>
              <a:pPr algn="ctr"/>
              <a:t>73</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22534"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2535"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2536" name="TextBox 8"/>
          <p:cNvSpPr txBox="1">
            <a:spLocks noChangeArrowheads="1"/>
          </p:cNvSpPr>
          <p:nvPr/>
        </p:nvSpPr>
        <p:spPr bwMode="auto">
          <a:xfrm>
            <a:off x="3608388" y="517525"/>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Subroutine and Subroutine call</a:t>
            </a:r>
            <a:endParaRPr lang="en-US" altLang="en-US" sz="3200">
              <a:latin typeface="Times New Roman" pitchFamily="18" charset="0"/>
              <a:cs typeface="Times New Roman" pitchFamily="18" charset="0"/>
            </a:endParaRPr>
          </a:p>
        </p:txBody>
      </p:sp>
      <p:sp>
        <p:nvSpPr>
          <p:cNvPr id="12" name="TextBox 11"/>
          <p:cNvSpPr txBox="1"/>
          <p:nvPr/>
        </p:nvSpPr>
        <p:spPr>
          <a:xfrm>
            <a:off x="517525" y="720725"/>
            <a:ext cx="10253663" cy="4456113"/>
          </a:xfrm>
          <a:prstGeom prst="rect">
            <a:avLst/>
          </a:prstGeom>
          <a:noFill/>
        </p:spPr>
        <p:txBody>
          <a:bodyPr>
            <a:spAutoFit/>
          </a:bodyPr>
          <a:lstStyle/>
          <a:p>
            <a:pPr algn="just">
              <a:lnSpc>
                <a:spcPct val="150000"/>
              </a:lnSpc>
              <a:spcBef>
                <a:spcPts val="0"/>
              </a:spcBef>
              <a:defRPr/>
            </a:pP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The stack is an area of memory identified by the programmer for temporary   storage of information.</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The stack is a LIFO structure.</a:t>
            </a:r>
          </a:p>
          <a:p>
            <a:pPr lvl="1"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Last In First Out.</a:t>
            </a:r>
          </a:p>
          <a:p>
            <a:pPr marL="342900" indent="-342900" algn="just">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The stack normally grows backwards into </a:t>
            </a:r>
            <a:r>
              <a:rPr lang="en-IN" sz="2400" dirty="0" err="1">
                <a:latin typeface="Times New Roman" panose="02020603050405020304" pitchFamily="18" charset="0"/>
                <a:cs typeface="Times New Roman" panose="02020603050405020304" pitchFamily="18" charset="0"/>
              </a:rPr>
              <a:t>memory.In</a:t>
            </a:r>
            <a:r>
              <a:rPr lang="en-IN" sz="2400" dirty="0">
                <a:latin typeface="Times New Roman" panose="02020603050405020304" pitchFamily="18" charset="0"/>
                <a:cs typeface="Times New Roman" panose="02020603050405020304" pitchFamily="18" charset="0"/>
              </a:rPr>
              <a:t> other words, the programmer defines the bottom of the stack and the stack grows up into reducing address range.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 calcmode="lin" valueType="num">
                                      <p:cBhvr additive="base">
                                        <p:cTn id="17"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 calcmode="lin" valueType="num">
                                      <p:cBhvr additive="base">
                                        <p:cTn id="23"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3556"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DCE4D906-0680-414B-A2EE-C6F6A79B4CB7}" type="slidenum">
              <a:rPr lang="en-US" altLang="en-US" sz="1400" smtClean="0">
                <a:latin typeface="Times New Roman" pitchFamily="18" charset="0"/>
                <a:cs typeface="Times New Roman" pitchFamily="18" charset="0"/>
              </a:rPr>
              <a:pPr algn="ctr"/>
              <a:t>74</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23558"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3559"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3560" name="TextBox 8"/>
          <p:cNvSpPr txBox="1">
            <a:spLocks noChangeArrowheads="1"/>
          </p:cNvSpPr>
          <p:nvPr/>
        </p:nvSpPr>
        <p:spPr bwMode="auto">
          <a:xfrm>
            <a:off x="3608388" y="517525"/>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Subroutine and Subroutine call</a:t>
            </a:r>
            <a:endParaRPr lang="en-US" altLang="en-US" sz="3200">
              <a:latin typeface="Times New Roman" pitchFamily="18" charset="0"/>
              <a:cs typeface="Times New Roman" pitchFamily="18" charset="0"/>
            </a:endParaRPr>
          </a:p>
        </p:txBody>
      </p:sp>
      <p:pic>
        <p:nvPicPr>
          <p:cNvPr id="10" name="Picture 2"/>
          <p:cNvPicPr>
            <a:picLocks noChangeAspect="1" noChangeArrowheads="1"/>
          </p:cNvPicPr>
          <p:nvPr/>
        </p:nvPicPr>
        <p:blipFill>
          <a:blip r:embed="rId4"/>
          <a:srcRect/>
          <a:stretch>
            <a:fillRect/>
          </a:stretch>
        </p:blipFill>
        <p:spPr bwMode="auto">
          <a:xfrm>
            <a:off x="3308350" y="1412875"/>
            <a:ext cx="5200650" cy="4527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4580"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0BCE3623-4A34-4CF9-8374-0BAD05C4BC00}" type="slidenum">
              <a:rPr lang="en-US" altLang="en-US" sz="1400" smtClean="0">
                <a:latin typeface="Times New Roman" pitchFamily="18" charset="0"/>
                <a:cs typeface="Times New Roman" pitchFamily="18" charset="0"/>
              </a:rPr>
              <a:pPr algn="ctr"/>
              <a:t>75</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24582"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4583"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4584" name="TextBox 8"/>
          <p:cNvSpPr txBox="1">
            <a:spLocks noChangeArrowheads="1"/>
          </p:cNvSpPr>
          <p:nvPr/>
        </p:nvSpPr>
        <p:spPr bwMode="auto">
          <a:xfrm>
            <a:off x="3608388" y="517525"/>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Subroutine and Subroutine call</a:t>
            </a:r>
            <a:endParaRPr lang="en-US" altLang="en-US" sz="3200">
              <a:latin typeface="Times New Roman" pitchFamily="18" charset="0"/>
              <a:cs typeface="Times New Roman" pitchFamily="18" charset="0"/>
            </a:endParaRPr>
          </a:p>
        </p:txBody>
      </p:sp>
      <p:sp>
        <p:nvSpPr>
          <p:cNvPr id="12" name="TextBox 11"/>
          <p:cNvSpPr txBox="1"/>
          <p:nvPr/>
        </p:nvSpPr>
        <p:spPr>
          <a:xfrm>
            <a:off x="457200" y="1236663"/>
            <a:ext cx="11277600" cy="3627437"/>
          </a:xfrm>
          <a:prstGeom prst="rect">
            <a:avLst/>
          </a:prstGeom>
          <a:noFill/>
        </p:spPr>
        <p:txBody>
          <a:bodyPr>
            <a:spAutoFit/>
          </a:bodyPr>
          <a:lstStyle/>
          <a:p>
            <a:pPr algn="just">
              <a:lnSpc>
                <a:spcPct val="150000"/>
              </a:lnSpc>
              <a:spcBef>
                <a:spcPts val="0"/>
              </a:spcBef>
              <a:defRPr/>
            </a:pPr>
            <a:endParaRPr lang="en-IN" sz="1200"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Given that the stack grows backwards into memory, it is customary to place the bottom of the stack at the end of memory to keep it as far away from user programs as possible.</a:t>
            </a:r>
          </a:p>
          <a:p>
            <a:pPr marL="342900" indent="-342900" algn="just">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In the 8085, the stack is defined by setting the SP (Stack Pointer) register.</a:t>
            </a:r>
          </a:p>
          <a:p>
            <a:pPr lvl="3"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LXI SP, FFFFH</a:t>
            </a:r>
          </a:p>
          <a:p>
            <a:pPr marL="342900" indent="-342900">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This sets the Stack Pointer to location FFFFH (end of memory for the 8085).</a:t>
            </a:r>
          </a:p>
          <a:p>
            <a:pPr lvl="3" algn="just">
              <a:lnSpc>
                <a:spcPct val="150000"/>
              </a:lnSpc>
              <a:spcBef>
                <a:spcPts val="0"/>
              </a:spcBef>
              <a:defRP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 calcmode="lin" valueType="num">
                                      <p:cBhvr additive="base">
                                        <p:cTn id="17"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 calcmode="lin" valueType="num">
                                      <p:cBhvr additive="base">
                                        <p:cTn id="23"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5604"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DF651E41-BC61-445B-A398-AEA953844803}" type="slidenum">
              <a:rPr lang="en-US" altLang="en-US" sz="1400" smtClean="0">
                <a:latin typeface="Times New Roman" pitchFamily="18" charset="0"/>
                <a:cs typeface="Times New Roman" pitchFamily="18" charset="0"/>
              </a:rPr>
              <a:pPr algn="ctr"/>
              <a:t>76</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25606"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5607"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5608" name="TextBox 8"/>
          <p:cNvSpPr txBox="1">
            <a:spLocks noChangeArrowheads="1"/>
          </p:cNvSpPr>
          <p:nvPr/>
        </p:nvSpPr>
        <p:spPr bwMode="auto">
          <a:xfrm>
            <a:off x="4113213" y="476250"/>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Subroutine Call</a:t>
            </a:r>
            <a:endParaRPr lang="en-US" altLang="en-US" sz="3200">
              <a:latin typeface="Times New Roman" pitchFamily="18" charset="0"/>
              <a:cs typeface="Times New Roman" pitchFamily="18" charset="0"/>
            </a:endParaRPr>
          </a:p>
        </p:txBody>
      </p:sp>
      <p:pic>
        <p:nvPicPr>
          <p:cNvPr id="15" name="Picture 2"/>
          <p:cNvPicPr>
            <a:picLocks noChangeAspect="1" noChangeArrowheads="1"/>
          </p:cNvPicPr>
          <p:nvPr/>
        </p:nvPicPr>
        <p:blipFill>
          <a:blip r:embed="rId4"/>
          <a:srcRect/>
          <a:stretch>
            <a:fillRect/>
          </a:stretch>
        </p:blipFill>
        <p:spPr bwMode="auto">
          <a:xfrm>
            <a:off x="2562225" y="1427163"/>
            <a:ext cx="6486525" cy="45323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5604"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DF651E41-BC61-445B-A398-AEA953844803}" type="slidenum">
              <a:rPr lang="en-US" altLang="en-US" sz="1400" smtClean="0">
                <a:latin typeface="Times New Roman" pitchFamily="18" charset="0"/>
                <a:cs typeface="Times New Roman" pitchFamily="18" charset="0"/>
              </a:rPr>
              <a:pPr algn="ctr"/>
              <a:t>77</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25606"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5607"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5608" name="TextBox 8"/>
          <p:cNvSpPr txBox="1">
            <a:spLocks noChangeArrowheads="1"/>
          </p:cNvSpPr>
          <p:nvPr/>
        </p:nvSpPr>
        <p:spPr bwMode="auto">
          <a:xfrm>
            <a:off x="4113213" y="476250"/>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Subroutine Call</a:t>
            </a:r>
            <a:endParaRPr lang="en-US" altLang="en-US" sz="3200">
              <a:latin typeface="Times New Roman" pitchFamily="18" charset="0"/>
              <a:cs typeface="Times New Roman" pitchFamily="18" charset="0"/>
            </a:endParaRPr>
          </a:p>
        </p:txBody>
      </p:sp>
      <p:pic>
        <p:nvPicPr>
          <p:cNvPr id="12" name="Picture 2"/>
          <p:cNvPicPr>
            <a:picLocks noChangeAspect="1" noChangeArrowheads="1"/>
          </p:cNvPicPr>
          <p:nvPr/>
        </p:nvPicPr>
        <p:blipFill>
          <a:blip r:embed="rId4"/>
          <a:srcRect/>
          <a:stretch>
            <a:fillRect/>
          </a:stretch>
        </p:blipFill>
        <p:spPr bwMode="auto">
          <a:xfrm>
            <a:off x="3200400" y="1257300"/>
            <a:ext cx="6290441" cy="4321175"/>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6628"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37909F44-80EE-4EF5-8603-8F6C30D5CC86}" type="slidenum">
              <a:rPr lang="en-US" altLang="en-US" sz="1400" smtClean="0">
                <a:latin typeface="Times New Roman" pitchFamily="18" charset="0"/>
                <a:cs typeface="Times New Roman" pitchFamily="18" charset="0"/>
              </a:rPr>
              <a:pPr algn="ctr"/>
              <a:t>78</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26630"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6631"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6632" name="TextBox 8"/>
          <p:cNvSpPr txBox="1">
            <a:spLocks noChangeArrowheads="1"/>
          </p:cNvSpPr>
          <p:nvPr/>
        </p:nvSpPr>
        <p:spPr bwMode="auto">
          <a:xfrm>
            <a:off x="4113213" y="476250"/>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Types of CALLS</a:t>
            </a:r>
            <a:endParaRPr lang="en-US" altLang="en-US" sz="3200">
              <a:latin typeface="Times New Roman" pitchFamily="18" charset="0"/>
              <a:cs typeface="Times New Roman" pitchFamily="18" charset="0"/>
            </a:endParaRPr>
          </a:p>
        </p:txBody>
      </p:sp>
      <p:graphicFrame>
        <p:nvGraphicFramePr>
          <p:cNvPr id="10" name="Table 9"/>
          <p:cNvGraphicFramePr>
            <a:graphicFrameLocks noGrp="1"/>
          </p:cNvGraphicFramePr>
          <p:nvPr/>
        </p:nvGraphicFramePr>
        <p:xfrm>
          <a:off x="1774825" y="1323975"/>
          <a:ext cx="8642350" cy="4211639"/>
        </p:xfrm>
        <a:graphic>
          <a:graphicData uri="http://schemas.openxmlformats.org/drawingml/2006/table">
            <a:tbl>
              <a:tblPr firstRow="1" bandRow="1">
                <a:tableStyleId>{5C22544A-7EE6-4342-B048-85BDC9FD1C3A}</a:tableStyleId>
              </a:tblPr>
              <a:tblGrid>
                <a:gridCol w="1258584">
                  <a:extLst>
                    <a:ext uri="{9D8B030D-6E8A-4147-A177-3AD203B41FA5}">
                      <a16:colId xmlns:a16="http://schemas.microsoft.com/office/drawing/2014/main" val="20000"/>
                    </a:ext>
                  </a:extLst>
                </a:gridCol>
                <a:gridCol w="2486434">
                  <a:extLst>
                    <a:ext uri="{9D8B030D-6E8A-4147-A177-3AD203B41FA5}">
                      <a16:colId xmlns:a16="http://schemas.microsoft.com/office/drawing/2014/main" val="20001"/>
                    </a:ext>
                  </a:extLst>
                </a:gridCol>
                <a:gridCol w="4897332">
                  <a:extLst>
                    <a:ext uri="{9D8B030D-6E8A-4147-A177-3AD203B41FA5}">
                      <a16:colId xmlns:a16="http://schemas.microsoft.com/office/drawing/2014/main" val="20002"/>
                    </a:ext>
                  </a:extLst>
                </a:gridCol>
              </a:tblGrid>
              <a:tr h="370781">
                <a:tc>
                  <a:txBody>
                    <a:bodyPr/>
                    <a:lstStyle/>
                    <a:p>
                      <a:pPr algn="ctr"/>
                      <a:r>
                        <a:rPr lang="en-IN" sz="1800" dirty="0"/>
                        <a:t>S.No.</a:t>
                      </a:r>
                    </a:p>
                  </a:txBody>
                  <a:tcPr marL="91455" marR="91455" marT="45712" marB="45712"/>
                </a:tc>
                <a:tc>
                  <a:txBody>
                    <a:bodyPr/>
                    <a:lstStyle/>
                    <a:p>
                      <a:pPr algn="ctr"/>
                      <a:r>
                        <a:rPr lang="en-IN" sz="1800" dirty="0"/>
                        <a:t>Type</a:t>
                      </a:r>
                    </a:p>
                  </a:txBody>
                  <a:tcPr marL="91455" marR="91455" marT="45712" marB="45712"/>
                </a:tc>
                <a:tc>
                  <a:txBody>
                    <a:bodyPr/>
                    <a:lstStyle/>
                    <a:p>
                      <a:pPr algn="ctr"/>
                      <a:r>
                        <a:rPr lang="en-IN" sz="1800" dirty="0"/>
                        <a:t>Description</a:t>
                      </a:r>
                    </a:p>
                  </a:txBody>
                  <a:tcPr marL="91455" marR="91455" marT="45712" marB="45712"/>
                </a:tc>
                <a:extLst>
                  <a:ext uri="{0D108BD9-81ED-4DB2-BD59-A6C34878D82A}">
                    <a16:rowId xmlns:a16="http://schemas.microsoft.com/office/drawing/2014/main" val="10000"/>
                  </a:ext>
                </a:extLst>
              </a:tr>
              <a:tr h="640143">
                <a:tc>
                  <a:txBody>
                    <a:bodyPr/>
                    <a:lstStyle/>
                    <a:p>
                      <a:pPr algn="ctr"/>
                      <a:r>
                        <a:rPr lang="en-IN" sz="1800" dirty="0"/>
                        <a:t>1</a:t>
                      </a:r>
                    </a:p>
                  </a:txBody>
                  <a:tcPr marL="91455" marR="91455" marT="45712" marB="45712"/>
                </a:tc>
                <a:tc>
                  <a:txBody>
                    <a:bodyPr/>
                    <a:lstStyle/>
                    <a:p>
                      <a:pPr algn="ctr"/>
                      <a:r>
                        <a:rPr lang="en-IN" sz="1800" b="0" i="0" kern="1200" dirty="0">
                          <a:solidFill>
                            <a:schemeClr val="dk1"/>
                          </a:solidFill>
                          <a:effectLst/>
                          <a:latin typeface="+mn-lt"/>
                          <a:ea typeface="+mn-ea"/>
                          <a:cs typeface="+mn-cs"/>
                        </a:rPr>
                        <a:t>Call by value</a:t>
                      </a:r>
                      <a:endParaRPr lang="en-IN" sz="1800" dirty="0"/>
                    </a:p>
                  </a:txBody>
                  <a:tcPr marL="91455" marR="91455" marT="45712" marB="45712"/>
                </a:tc>
                <a:tc>
                  <a:txBody>
                    <a:bodyPr/>
                    <a:lstStyle/>
                    <a:p>
                      <a:pPr algn="ctr"/>
                      <a:r>
                        <a:rPr lang="en-IN" sz="1800" b="0" i="0" kern="1200" dirty="0">
                          <a:solidFill>
                            <a:schemeClr val="dk1"/>
                          </a:solidFill>
                          <a:effectLst/>
                          <a:latin typeface="+mn-lt"/>
                          <a:ea typeface="+mn-ea"/>
                          <a:cs typeface="+mn-cs"/>
                        </a:rPr>
                        <a:t>Argument is evaluated and copy of value is passed to subroutine</a:t>
                      </a:r>
                      <a:endParaRPr lang="en-IN" sz="1800" dirty="0"/>
                    </a:p>
                  </a:txBody>
                  <a:tcPr marL="91455" marR="91455" marT="45712" marB="45712"/>
                </a:tc>
                <a:extLst>
                  <a:ext uri="{0D108BD9-81ED-4DB2-BD59-A6C34878D82A}">
                    <a16:rowId xmlns:a16="http://schemas.microsoft.com/office/drawing/2014/main" val="10001"/>
                  </a:ext>
                </a:extLst>
              </a:tr>
              <a:tr h="640143">
                <a:tc>
                  <a:txBody>
                    <a:bodyPr/>
                    <a:lstStyle/>
                    <a:p>
                      <a:pPr algn="ctr"/>
                      <a:r>
                        <a:rPr lang="en-IN" sz="1800" dirty="0"/>
                        <a:t>2</a:t>
                      </a:r>
                    </a:p>
                  </a:txBody>
                  <a:tcPr marL="91455" marR="91455" marT="45712" marB="45712"/>
                </a:tc>
                <a:tc>
                  <a:txBody>
                    <a:bodyPr/>
                    <a:lstStyle/>
                    <a:p>
                      <a:pPr algn="ctr"/>
                      <a:r>
                        <a:rPr lang="en-IN" sz="1800" b="0" i="0" kern="1200" dirty="0">
                          <a:solidFill>
                            <a:schemeClr val="dk1"/>
                          </a:solidFill>
                          <a:effectLst/>
                          <a:latin typeface="+mn-lt"/>
                          <a:ea typeface="+mn-ea"/>
                          <a:cs typeface="+mn-cs"/>
                        </a:rPr>
                        <a:t>Call by reference</a:t>
                      </a:r>
                      <a:endParaRPr lang="en-IN" sz="1800" dirty="0"/>
                    </a:p>
                  </a:txBody>
                  <a:tcPr marL="91455" marR="91455" marT="45712" marB="45712"/>
                </a:tc>
                <a:tc>
                  <a:txBody>
                    <a:bodyPr/>
                    <a:lstStyle/>
                    <a:p>
                      <a:pPr algn="ctr"/>
                      <a:r>
                        <a:rPr lang="en-IN" sz="1800" b="0" i="0" kern="1200" dirty="0">
                          <a:solidFill>
                            <a:schemeClr val="dk1"/>
                          </a:solidFill>
                          <a:effectLst/>
                          <a:latin typeface="+mn-lt"/>
                          <a:ea typeface="+mn-ea"/>
                          <a:cs typeface="+mn-cs"/>
                        </a:rPr>
                        <a:t>Reference to argument, typically its address is passed</a:t>
                      </a:r>
                      <a:endParaRPr lang="en-IN" sz="1800" dirty="0"/>
                    </a:p>
                  </a:txBody>
                  <a:tcPr marL="91455" marR="91455" marT="45712" marB="45712"/>
                </a:tc>
                <a:extLst>
                  <a:ext uri="{0D108BD9-81ED-4DB2-BD59-A6C34878D82A}">
                    <a16:rowId xmlns:a16="http://schemas.microsoft.com/office/drawing/2014/main" val="10002"/>
                  </a:ext>
                </a:extLst>
              </a:tr>
              <a:tr h="640143">
                <a:tc>
                  <a:txBody>
                    <a:bodyPr/>
                    <a:lstStyle/>
                    <a:p>
                      <a:pPr algn="ctr"/>
                      <a:r>
                        <a:rPr lang="en-IN" sz="1800" dirty="0"/>
                        <a:t>3</a:t>
                      </a:r>
                    </a:p>
                  </a:txBody>
                  <a:tcPr marL="91455" marR="91455" marT="45712" marB="45712"/>
                </a:tc>
                <a:tc>
                  <a:txBody>
                    <a:bodyPr/>
                    <a:lstStyle/>
                    <a:p>
                      <a:pPr algn="ctr"/>
                      <a:r>
                        <a:rPr lang="en-IN" sz="1800" b="0" i="0" kern="1200" dirty="0">
                          <a:solidFill>
                            <a:schemeClr val="dk1"/>
                          </a:solidFill>
                          <a:effectLst/>
                          <a:latin typeface="+mn-lt"/>
                          <a:ea typeface="+mn-ea"/>
                          <a:cs typeface="+mn-cs"/>
                        </a:rPr>
                        <a:t>Call by result</a:t>
                      </a:r>
                      <a:endParaRPr lang="en-IN" sz="1800" dirty="0"/>
                    </a:p>
                  </a:txBody>
                  <a:tcPr marL="91455" marR="91455" marT="45712" marB="45712"/>
                </a:tc>
                <a:tc>
                  <a:txBody>
                    <a:bodyPr/>
                    <a:lstStyle/>
                    <a:p>
                      <a:pPr algn="ctr"/>
                      <a:r>
                        <a:rPr lang="en-IN" sz="1800" b="0" i="0" kern="1200" dirty="0">
                          <a:solidFill>
                            <a:schemeClr val="dk1"/>
                          </a:solidFill>
                          <a:effectLst/>
                          <a:latin typeface="+mn-lt"/>
                          <a:ea typeface="+mn-ea"/>
                          <a:cs typeface="+mn-cs"/>
                        </a:rPr>
                        <a:t>Parameter value is copied back to argument on return from the subroutine</a:t>
                      </a:r>
                      <a:endParaRPr lang="en-IN" sz="1800" dirty="0"/>
                    </a:p>
                  </a:txBody>
                  <a:tcPr marL="91455" marR="91455" marT="45712" marB="45712"/>
                </a:tc>
                <a:extLst>
                  <a:ext uri="{0D108BD9-81ED-4DB2-BD59-A6C34878D82A}">
                    <a16:rowId xmlns:a16="http://schemas.microsoft.com/office/drawing/2014/main" val="10003"/>
                  </a:ext>
                </a:extLst>
              </a:tr>
              <a:tr h="640143">
                <a:tc>
                  <a:txBody>
                    <a:bodyPr/>
                    <a:lstStyle/>
                    <a:p>
                      <a:pPr algn="ctr"/>
                      <a:r>
                        <a:rPr lang="en-IN" sz="1800" dirty="0"/>
                        <a:t>4</a:t>
                      </a:r>
                    </a:p>
                  </a:txBody>
                  <a:tcPr marL="91455" marR="91455" marT="45712" marB="45712"/>
                </a:tc>
                <a:tc>
                  <a:txBody>
                    <a:bodyPr/>
                    <a:lstStyle/>
                    <a:p>
                      <a:pPr algn="ctr"/>
                      <a:r>
                        <a:rPr lang="en-IN" sz="1800" b="0" i="0" kern="1200" dirty="0">
                          <a:solidFill>
                            <a:schemeClr val="dk1"/>
                          </a:solidFill>
                          <a:effectLst/>
                          <a:latin typeface="+mn-lt"/>
                          <a:ea typeface="+mn-ea"/>
                          <a:cs typeface="+mn-cs"/>
                        </a:rPr>
                        <a:t>Call by value-result</a:t>
                      </a:r>
                      <a:endParaRPr lang="en-IN" sz="1800" dirty="0"/>
                    </a:p>
                  </a:txBody>
                  <a:tcPr marL="91455" marR="91455" marT="45712" marB="45712"/>
                </a:tc>
                <a:tc>
                  <a:txBody>
                    <a:bodyPr/>
                    <a:lstStyle/>
                    <a:p>
                      <a:pPr algn="ctr"/>
                      <a:r>
                        <a:rPr lang="en-IN" sz="1800" b="0" i="0" kern="1200" dirty="0">
                          <a:solidFill>
                            <a:schemeClr val="dk1"/>
                          </a:solidFill>
                          <a:effectLst/>
                          <a:latin typeface="+mn-lt"/>
                          <a:ea typeface="+mn-ea"/>
                          <a:cs typeface="+mn-cs"/>
                        </a:rPr>
                        <a:t>Parameter value is copied back on entry to the subroutine and again on return</a:t>
                      </a:r>
                      <a:endParaRPr lang="en-IN" sz="1800" dirty="0"/>
                    </a:p>
                  </a:txBody>
                  <a:tcPr marL="91455" marR="91455" marT="45712" marB="45712"/>
                </a:tc>
                <a:extLst>
                  <a:ext uri="{0D108BD9-81ED-4DB2-BD59-A6C34878D82A}">
                    <a16:rowId xmlns:a16="http://schemas.microsoft.com/office/drawing/2014/main" val="10004"/>
                  </a:ext>
                </a:extLst>
              </a:tr>
              <a:tr h="640143">
                <a:tc>
                  <a:txBody>
                    <a:bodyPr/>
                    <a:lstStyle/>
                    <a:p>
                      <a:pPr algn="ctr"/>
                      <a:r>
                        <a:rPr lang="en-IN" sz="1800" dirty="0"/>
                        <a:t>5</a:t>
                      </a:r>
                    </a:p>
                  </a:txBody>
                  <a:tcPr marL="91455" marR="91455" marT="45712" marB="45712"/>
                </a:tc>
                <a:tc>
                  <a:txBody>
                    <a:bodyPr/>
                    <a:lstStyle/>
                    <a:p>
                      <a:pPr algn="ctr"/>
                      <a:r>
                        <a:rPr lang="en-IN" sz="1800" b="0" i="0" kern="1200" dirty="0">
                          <a:solidFill>
                            <a:schemeClr val="dk1"/>
                          </a:solidFill>
                          <a:effectLst/>
                          <a:latin typeface="+mn-lt"/>
                          <a:ea typeface="+mn-ea"/>
                          <a:cs typeface="+mn-cs"/>
                        </a:rPr>
                        <a:t>Call by name</a:t>
                      </a:r>
                      <a:endParaRPr lang="en-IN" sz="1800" dirty="0"/>
                    </a:p>
                  </a:txBody>
                  <a:tcPr marL="91455" marR="91455" marT="45712" marB="45712"/>
                </a:tc>
                <a:tc>
                  <a:txBody>
                    <a:bodyPr/>
                    <a:lstStyle/>
                    <a:p>
                      <a:pPr algn="ctr"/>
                      <a:r>
                        <a:rPr lang="en-IN" sz="1800" b="0" i="0" kern="1200" dirty="0">
                          <a:solidFill>
                            <a:schemeClr val="dk1"/>
                          </a:solidFill>
                          <a:effectLst/>
                          <a:latin typeface="+mn-lt"/>
                          <a:ea typeface="+mn-ea"/>
                          <a:cs typeface="+mn-cs"/>
                        </a:rPr>
                        <a:t>Like a macro – replace the parameters with the unevaluated argument expressions</a:t>
                      </a:r>
                      <a:endParaRPr lang="en-IN" sz="1800" dirty="0"/>
                    </a:p>
                  </a:txBody>
                  <a:tcPr marL="91455" marR="91455" marT="45712" marB="45712"/>
                </a:tc>
                <a:extLst>
                  <a:ext uri="{0D108BD9-81ED-4DB2-BD59-A6C34878D82A}">
                    <a16:rowId xmlns:a16="http://schemas.microsoft.com/office/drawing/2014/main" val="10005"/>
                  </a:ext>
                </a:extLst>
              </a:tr>
              <a:tr h="640143">
                <a:tc>
                  <a:txBody>
                    <a:bodyPr/>
                    <a:lstStyle/>
                    <a:p>
                      <a:pPr algn="ctr"/>
                      <a:r>
                        <a:rPr lang="en-IN" sz="1800" dirty="0"/>
                        <a:t>6</a:t>
                      </a:r>
                    </a:p>
                  </a:txBody>
                  <a:tcPr marL="91455" marR="91455" marT="45712" marB="45712"/>
                </a:tc>
                <a:tc>
                  <a:txBody>
                    <a:bodyPr/>
                    <a:lstStyle/>
                    <a:p>
                      <a:pPr algn="ctr"/>
                      <a:r>
                        <a:rPr lang="en-IN" sz="1800" b="0" i="0" kern="1200" dirty="0">
                          <a:solidFill>
                            <a:schemeClr val="dk1"/>
                          </a:solidFill>
                          <a:effectLst/>
                          <a:latin typeface="+mn-lt"/>
                          <a:ea typeface="+mn-ea"/>
                          <a:cs typeface="+mn-cs"/>
                        </a:rPr>
                        <a:t>Call by constant value</a:t>
                      </a:r>
                      <a:endParaRPr lang="en-IN" sz="1800" dirty="0"/>
                    </a:p>
                  </a:txBody>
                  <a:tcPr marL="91455" marR="91455" marT="45712" marB="45712"/>
                </a:tc>
                <a:tc>
                  <a:txBody>
                    <a:bodyPr/>
                    <a:lstStyle/>
                    <a:p>
                      <a:pPr algn="ctr"/>
                      <a:r>
                        <a:rPr lang="en-IN" sz="1800" b="0" i="0" kern="1200" dirty="0">
                          <a:solidFill>
                            <a:schemeClr val="dk1"/>
                          </a:solidFill>
                          <a:effectLst/>
                          <a:latin typeface="+mn-lt"/>
                          <a:ea typeface="+mn-ea"/>
                          <a:cs typeface="+mn-cs"/>
                        </a:rPr>
                        <a:t>Like call by value except that the parameter is treated as a constant</a:t>
                      </a:r>
                      <a:endParaRPr lang="en-IN" sz="1800" dirty="0"/>
                    </a:p>
                  </a:txBody>
                  <a:tcPr marL="91455" marR="91455" marT="45712" marB="45712"/>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7652"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2F333091-BDFA-42C4-859F-355DA32692F6}" type="slidenum">
              <a:rPr lang="en-US" altLang="en-US" sz="1400" smtClean="0">
                <a:latin typeface="Times New Roman" pitchFamily="18" charset="0"/>
                <a:cs typeface="Times New Roman" pitchFamily="18" charset="0"/>
              </a:rPr>
              <a:pPr algn="ctr"/>
              <a:t>79</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27654"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7655"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7656" name="TextBox 8"/>
          <p:cNvSpPr txBox="1">
            <a:spLocks noChangeArrowheads="1"/>
          </p:cNvSpPr>
          <p:nvPr/>
        </p:nvSpPr>
        <p:spPr bwMode="auto">
          <a:xfrm>
            <a:off x="4722813" y="471488"/>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The CALL Instruction</a:t>
            </a:r>
            <a:endParaRPr lang="en-US" altLang="en-US" sz="3200">
              <a:latin typeface="Times New Roman" pitchFamily="18" charset="0"/>
              <a:cs typeface="Times New Roman" pitchFamily="18" charset="0"/>
            </a:endParaRPr>
          </a:p>
        </p:txBody>
      </p:sp>
      <p:sp>
        <p:nvSpPr>
          <p:cNvPr id="12" name="TextBox 11"/>
          <p:cNvSpPr txBox="1">
            <a:spLocks noChangeArrowheads="1"/>
          </p:cNvSpPr>
          <p:nvPr/>
        </p:nvSpPr>
        <p:spPr bwMode="auto">
          <a:xfrm>
            <a:off x="420688" y="1079500"/>
            <a:ext cx="11350625" cy="1685925"/>
          </a:xfrm>
          <a:prstGeom prst="rect">
            <a:avLst/>
          </a:prstGeom>
          <a:noFill/>
          <a:ln w="9525">
            <a:noFill/>
            <a:miter lim="800000"/>
            <a:headEnd/>
            <a:tailEnd/>
          </a:ln>
        </p:spPr>
        <p:txBody>
          <a:bodyPr>
            <a:spAutoFit/>
          </a:bodyPr>
          <a:lstStyle/>
          <a:p>
            <a:pPr algn="just">
              <a:lnSpc>
                <a:spcPct val="150000"/>
              </a:lnSpc>
            </a:pPr>
            <a:r>
              <a:rPr lang="en-IN" altLang="en-US" sz="2400">
                <a:latin typeface="Times New Roman" pitchFamily="18" charset="0"/>
                <a:cs typeface="Times New Roman" pitchFamily="18" charset="0"/>
              </a:rPr>
              <a:t>CALL 4000H (3 byte instruction)</a:t>
            </a:r>
          </a:p>
          <a:p>
            <a:pPr algn="just">
              <a:lnSpc>
                <a:spcPct val="150000"/>
              </a:lnSpc>
            </a:pPr>
            <a:r>
              <a:rPr lang="en-IN" altLang="en-US" sz="2400">
                <a:latin typeface="Times New Roman" pitchFamily="18" charset="0"/>
                <a:cs typeface="Times New Roman" pitchFamily="18" charset="0"/>
              </a:rPr>
              <a:t>	– When CALL instruction is fetched, the MP knows that the next two Memory location contains 16bit subroutine address in the memory.</a:t>
            </a:r>
            <a:endParaRPr lang="en-US" altLang="en-US" sz="2400">
              <a:latin typeface="Times New Roman" pitchFamily="18" charset="0"/>
              <a:cs typeface="Times New Roman" pitchFamily="18" charset="0"/>
            </a:endParaRPr>
          </a:p>
        </p:txBody>
      </p:sp>
      <p:pic>
        <p:nvPicPr>
          <p:cNvPr id="10" name="Picture 2"/>
          <p:cNvPicPr>
            <a:picLocks noChangeAspect="1" noChangeArrowheads="1"/>
          </p:cNvPicPr>
          <p:nvPr/>
        </p:nvPicPr>
        <p:blipFill>
          <a:blip r:embed="rId4"/>
          <a:srcRect/>
          <a:stretch>
            <a:fillRect/>
          </a:stretch>
        </p:blipFill>
        <p:spPr bwMode="auto">
          <a:xfrm>
            <a:off x="1828800" y="2957513"/>
            <a:ext cx="7799388" cy="2460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C838C8A-40C8-4912-982C-999233729157}"/>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B2EACD8-5CB4-474C-873F-866FA9B70F85}"/>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3316" name="Slide Number Placeholder 3">
            <a:extLst>
              <a:ext uri="{FF2B5EF4-FFF2-40B4-BE49-F238E27FC236}">
                <a16:creationId xmlns:a16="http://schemas.microsoft.com/office/drawing/2014/main" id="{BBC40B2A-5F22-487C-8636-6C3C2F25D28A}"/>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D844796D-E83C-41F6-B9CD-EDEBA34A851B}"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8</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A48D6343-C1A4-416E-9948-C6B29438299B}"/>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3318" name="Picture 11" descr="KLEF Logo Selected final 27-07-2017-1.jpg">
            <a:extLst>
              <a:ext uri="{FF2B5EF4-FFF2-40B4-BE49-F238E27FC236}">
                <a16:creationId xmlns:a16="http://schemas.microsoft.com/office/drawing/2014/main" id="{A23F2706-5365-4570-8C31-019FABAD37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16">
            <a:extLst>
              <a:ext uri="{FF2B5EF4-FFF2-40B4-BE49-F238E27FC236}">
                <a16:creationId xmlns:a16="http://schemas.microsoft.com/office/drawing/2014/main" id="{9BD2A788-BB5E-427A-9605-64055E528931}"/>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Box 14">
            <a:extLst>
              <a:ext uri="{FF2B5EF4-FFF2-40B4-BE49-F238E27FC236}">
                <a16:creationId xmlns:a16="http://schemas.microsoft.com/office/drawing/2014/main" id="{9BCF06CD-6674-418D-AEE0-F3672CC7EA71}"/>
              </a:ext>
            </a:extLst>
          </p:cNvPr>
          <p:cNvSpPr txBox="1">
            <a:spLocks noChangeArrowheads="1"/>
          </p:cNvSpPr>
          <p:nvPr/>
        </p:nvSpPr>
        <p:spPr bwMode="auto">
          <a:xfrm>
            <a:off x="2551113" y="406400"/>
            <a:ext cx="7499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a:latin typeface="Times New Roman" panose="02020603050405020304" pitchFamily="18" charset="0"/>
                <a:cs typeface="Times New Roman" panose="02020603050405020304" pitchFamily="18" charset="0"/>
              </a:rPr>
              <a:t>Mealy machine and its state diagram</a:t>
            </a:r>
          </a:p>
        </p:txBody>
      </p:sp>
      <p:grpSp>
        <p:nvGrpSpPr>
          <p:cNvPr id="4" name="Graphic 4">
            <a:extLst>
              <a:ext uri="{FF2B5EF4-FFF2-40B4-BE49-F238E27FC236}">
                <a16:creationId xmlns:a16="http://schemas.microsoft.com/office/drawing/2014/main" id="{2FD65982-9B31-4224-A1F1-220A2F964A35}"/>
              </a:ext>
            </a:extLst>
          </p:cNvPr>
          <p:cNvGrpSpPr>
            <a:grpSpLocks/>
          </p:cNvGrpSpPr>
          <p:nvPr/>
        </p:nvGrpSpPr>
        <p:grpSpPr bwMode="auto">
          <a:xfrm>
            <a:off x="2033588" y="1778000"/>
            <a:ext cx="8534400" cy="1463675"/>
            <a:chOff x="1828800" y="1636545"/>
            <a:chExt cx="8534400" cy="1463946"/>
          </a:xfrm>
        </p:grpSpPr>
        <p:sp>
          <p:nvSpPr>
            <p:cNvPr id="13325" name="Freeform: Shape 4">
              <a:extLst>
                <a:ext uri="{FF2B5EF4-FFF2-40B4-BE49-F238E27FC236}">
                  <a16:creationId xmlns:a16="http://schemas.microsoft.com/office/drawing/2014/main" id="{DC68F8D7-3119-4A50-A674-8D2AA9D66DF2}"/>
                </a:ext>
              </a:extLst>
            </p:cNvPr>
            <p:cNvSpPr>
              <a:spLocks/>
            </p:cNvSpPr>
            <p:nvPr/>
          </p:nvSpPr>
          <p:spPr bwMode="auto">
            <a:xfrm>
              <a:off x="3317384" y="1915283"/>
              <a:ext cx="1631643" cy="815821"/>
            </a:xfrm>
            <a:custGeom>
              <a:avLst/>
              <a:gdLst>
                <a:gd name="T0" fmla="*/ 0 w 1631643"/>
                <a:gd name="T1" fmla="*/ 0 h 815821"/>
                <a:gd name="T2" fmla="*/ 1631643 w 1631643"/>
                <a:gd name="T3" fmla="*/ 0 h 815821"/>
                <a:gd name="T4" fmla="*/ 1631643 w 1631643"/>
                <a:gd name="T5" fmla="*/ 815821 h 815821"/>
                <a:gd name="T6" fmla="*/ 0 w 1631643"/>
                <a:gd name="T7" fmla="*/ 815821 h 8158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1643" h="815821">
                  <a:moveTo>
                    <a:pt x="0" y="0"/>
                  </a:moveTo>
                  <a:lnTo>
                    <a:pt x="1631643" y="0"/>
                  </a:lnTo>
                  <a:lnTo>
                    <a:pt x="1631643" y="815821"/>
                  </a:lnTo>
                  <a:lnTo>
                    <a:pt x="0" y="815821"/>
                  </a:lnTo>
                  <a:lnTo>
                    <a:pt x="0" y="0"/>
                  </a:lnTo>
                  <a:close/>
                </a:path>
              </a:pathLst>
            </a:custGeom>
            <a:solidFill>
              <a:srgbClr val="48D1CC"/>
            </a:solidFill>
            <a:ln>
              <a:noFill/>
            </a:ln>
            <a:extLst>
              <a:ext uri="{91240B29-F687-4F45-9708-019B960494DF}">
                <a14:hiddenLine xmlns:a14="http://schemas.microsoft.com/office/drawing/2010/main" w="9065" cap="rnd">
                  <a:solidFill>
                    <a:srgbClr val="000000"/>
                  </a:solidFill>
                  <a:prstDash val="solid"/>
                  <a:round/>
                  <a:headEnd/>
                  <a:tailEnd/>
                </a14:hiddenLine>
              </a:ext>
            </a:extLst>
          </p:spPr>
          <p:txBody>
            <a:bodyPr anchor="ctr"/>
            <a:lstStyle/>
            <a:p>
              <a:endParaRPr lang="en-IN"/>
            </a:p>
          </p:txBody>
        </p:sp>
        <p:sp>
          <p:nvSpPr>
            <p:cNvPr id="13326" name="Freeform: Shape 5">
              <a:extLst>
                <a:ext uri="{FF2B5EF4-FFF2-40B4-BE49-F238E27FC236}">
                  <a16:creationId xmlns:a16="http://schemas.microsoft.com/office/drawing/2014/main" id="{EFE219B7-ABD3-496F-9CE4-B6039F7DD877}"/>
                </a:ext>
              </a:extLst>
            </p:cNvPr>
            <p:cNvSpPr>
              <a:spLocks/>
            </p:cNvSpPr>
            <p:nvPr/>
          </p:nvSpPr>
          <p:spPr bwMode="auto">
            <a:xfrm>
              <a:off x="7396510" y="1915283"/>
              <a:ext cx="1631643" cy="815821"/>
            </a:xfrm>
            <a:custGeom>
              <a:avLst/>
              <a:gdLst>
                <a:gd name="T0" fmla="*/ 0 w 1631643"/>
                <a:gd name="T1" fmla="*/ 0 h 815821"/>
                <a:gd name="T2" fmla="*/ 1631643 w 1631643"/>
                <a:gd name="T3" fmla="*/ 0 h 815821"/>
                <a:gd name="T4" fmla="*/ 1631643 w 1631643"/>
                <a:gd name="T5" fmla="*/ 815821 h 815821"/>
                <a:gd name="T6" fmla="*/ 0 w 1631643"/>
                <a:gd name="T7" fmla="*/ 815821 h 8158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1643" h="815821">
                  <a:moveTo>
                    <a:pt x="0" y="0"/>
                  </a:moveTo>
                  <a:lnTo>
                    <a:pt x="1631643" y="0"/>
                  </a:lnTo>
                  <a:lnTo>
                    <a:pt x="1631643" y="815821"/>
                  </a:lnTo>
                  <a:lnTo>
                    <a:pt x="0" y="815821"/>
                  </a:lnTo>
                  <a:lnTo>
                    <a:pt x="0" y="0"/>
                  </a:lnTo>
                  <a:close/>
                </a:path>
              </a:pathLst>
            </a:custGeom>
            <a:solidFill>
              <a:srgbClr val="48D1CC"/>
            </a:solidFill>
            <a:ln>
              <a:noFill/>
            </a:ln>
            <a:extLst>
              <a:ext uri="{91240B29-F687-4F45-9708-019B960494DF}">
                <a14:hiddenLine xmlns:a14="http://schemas.microsoft.com/office/drawing/2010/main" w="9065" cap="rnd">
                  <a:solidFill>
                    <a:srgbClr val="000000"/>
                  </a:solidFill>
                  <a:prstDash val="solid"/>
                  <a:round/>
                  <a:headEnd/>
                  <a:tailEnd/>
                </a14:hiddenLine>
              </a:ext>
            </a:extLst>
          </p:spPr>
          <p:txBody>
            <a:bodyPr anchor="ctr"/>
            <a:lstStyle/>
            <a:p>
              <a:endParaRPr lang="en-IN"/>
            </a:p>
          </p:txBody>
        </p:sp>
        <p:sp>
          <p:nvSpPr>
            <p:cNvPr id="13327" name="Freeform: Shape 6">
              <a:extLst>
                <a:ext uri="{FF2B5EF4-FFF2-40B4-BE49-F238E27FC236}">
                  <a16:creationId xmlns:a16="http://schemas.microsoft.com/office/drawing/2014/main" id="{33C68BA9-8BD5-45C6-A2F8-91D9F2DA91F0}"/>
                </a:ext>
              </a:extLst>
            </p:cNvPr>
            <p:cNvSpPr>
              <a:spLocks/>
            </p:cNvSpPr>
            <p:nvPr/>
          </p:nvSpPr>
          <p:spPr bwMode="auto">
            <a:xfrm>
              <a:off x="5583555" y="2051253"/>
              <a:ext cx="1087762" cy="543880"/>
            </a:xfrm>
            <a:custGeom>
              <a:avLst/>
              <a:gdLst>
                <a:gd name="T0" fmla="*/ 0 w 1087762"/>
                <a:gd name="T1" fmla="*/ 0 h 543880"/>
                <a:gd name="T2" fmla="*/ 1087762 w 1087762"/>
                <a:gd name="T3" fmla="*/ 0 h 543880"/>
                <a:gd name="T4" fmla="*/ 1087762 w 1087762"/>
                <a:gd name="T5" fmla="*/ 543881 h 543880"/>
                <a:gd name="T6" fmla="*/ 0 w 1087762"/>
                <a:gd name="T7" fmla="*/ 543881 h 5438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7762" h="543880">
                  <a:moveTo>
                    <a:pt x="0" y="0"/>
                  </a:moveTo>
                  <a:lnTo>
                    <a:pt x="1087762" y="0"/>
                  </a:lnTo>
                  <a:lnTo>
                    <a:pt x="1087762" y="543881"/>
                  </a:lnTo>
                  <a:lnTo>
                    <a:pt x="0" y="543881"/>
                  </a:lnTo>
                  <a:lnTo>
                    <a:pt x="0" y="0"/>
                  </a:lnTo>
                  <a:close/>
                </a:path>
              </a:pathLst>
            </a:custGeom>
            <a:solidFill>
              <a:srgbClr val="48D1CC"/>
            </a:solidFill>
            <a:ln>
              <a:noFill/>
            </a:ln>
            <a:extLst>
              <a:ext uri="{91240B29-F687-4F45-9708-019B960494DF}">
                <a14:hiddenLine xmlns:a14="http://schemas.microsoft.com/office/drawing/2010/main" w="9065" cap="rnd">
                  <a:solidFill>
                    <a:srgbClr val="000000"/>
                  </a:solidFill>
                  <a:prstDash val="solid"/>
                  <a:round/>
                  <a:headEnd/>
                  <a:tailEnd/>
                </a14:hiddenLine>
              </a:ext>
            </a:extLst>
          </p:spPr>
          <p:txBody>
            <a:bodyPr anchor="ctr"/>
            <a:lstStyle/>
            <a:p>
              <a:endParaRPr lang="en-IN"/>
            </a:p>
          </p:txBody>
        </p:sp>
        <p:sp>
          <p:nvSpPr>
            <p:cNvPr id="8" name="TextBox 7">
              <a:extLst>
                <a:ext uri="{FF2B5EF4-FFF2-40B4-BE49-F238E27FC236}">
                  <a16:creationId xmlns:a16="http://schemas.microsoft.com/office/drawing/2014/main" id="{85CA5B70-3ED1-4A81-90C0-78B57FF4CDE4}"/>
                </a:ext>
              </a:extLst>
            </p:cNvPr>
            <p:cNvSpPr txBox="1"/>
            <p:nvPr/>
          </p:nvSpPr>
          <p:spPr>
            <a:xfrm>
              <a:off x="3783012" y="2120823"/>
              <a:ext cx="730250" cy="227054"/>
            </a:xfrm>
            <a:prstGeom prst="rect">
              <a:avLst/>
            </a:prstGeom>
            <a:noFill/>
          </p:spPr>
          <p:txBody>
            <a:bodyPr wrap="none">
              <a:spAutoFit/>
            </a:bodyPr>
            <a:lstStyle/>
            <a:p>
              <a:pPr>
                <a:defRPr/>
              </a:pPr>
              <a:r>
                <a:rPr lang="en-US" sz="963" dirty="0">
                  <a:solidFill>
                    <a:srgbClr val="000000"/>
                  </a:solidFill>
                  <a:latin typeface="Times New Roman"/>
                  <a:cs typeface="Times New Roman"/>
                  <a:sym typeface="Times New Roman"/>
                  <a:rtl val="0"/>
                </a:rPr>
                <a:t>Next State </a:t>
              </a:r>
            </a:p>
          </p:txBody>
        </p:sp>
        <p:sp>
          <p:nvSpPr>
            <p:cNvPr id="9" name="TextBox 8">
              <a:extLst>
                <a:ext uri="{FF2B5EF4-FFF2-40B4-BE49-F238E27FC236}">
                  <a16:creationId xmlns:a16="http://schemas.microsoft.com/office/drawing/2014/main" id="{8B294674-7A42-4A8D-B1A1-1B1A6CF85D79}"/>
                </a:ext>
              </a:extLst>
            </p:cNvPr>
            <p:cNvSpPr txBox="1"/>
            <p:nvPr/>
          </p:nvSpPr>
          <p:spPr>
            <a:xfrm>
              <a:off x="3538537" y="2271663"/>
              <a:ext cx="1189038" cy="228642"/>
            </a:xfrm>
            <a:prstGeom prst="rect">
              <a:avLst/>
            </a:prstGeom>
            <a:noFill/>
          </p:spPr>
          <p:txBody>
            <a:bodyPr wrap="none">
              <a:spAutoFit/>
            </a:bodyPr>
            <a:lstStyle/>
            <a:p>
              <a:pPr>
                <a:defRPr/>
              </a:pPr>
              <a:r>
                <a:rPr lang="en-US" sz="963" dirty="0">
                  <a:solidFill>
                    <a:srgbClr val="000000"/>
                  </a:solidFill>
                  <a:latin typeface="Times New Roman"/>
                  <a:cs typeface="Times New Roman"/>
                  <a:sym typeface="Times New Roman"/>
                  <a:rtl val="0"/>
                </a:rPr>
                <a:t>Combinational logic</a:t>
              </a:r>
            </a:p>
          </p:txBody>
        </p:sp>
        <p:sp>
          <p:nvSpPr>
            <p:cNvPr id="18" name="TextBox 17">
              <a:extLst>
                <a:ext uri="{FF2B5EF4-FFF2-40B4-BE49-F238E27FC236}">
                  <a16:creationId xmlns:a16="http://schemas.microsoft.com/office/drawing/2014/main" id="{C969259C-BE15-4EBA-A051-823ABB32FE97}"/>
                </a:ext>
              </a:extLst>
            </p:cNvPr>
            <p:cNvSpPr txBox="1"/>
            <p:nvPr/>
          </p:nvSpPr>
          <p:spPr>
            <a:xfrm>
              <a:off x="7945437" y="2120823"/>
              <a:ext cx="531813" cy="227054"/>
            </a:xfrm>
            <a:prstGeom prst="rect">
              <a:avLst/>
            </a:prstGeom>
            <a:noFill/>
          </p:spPr>
          <p:txBody>
            <a:bodyPr wrap="none">
              <a:spAutoFit/>
            </a:bodyPr>
            <a:lstStyle/>
            <a:p>
              <a:pPr>
                <a:defRPr/>
              </a:pPr>
              <a:r>
                <a:rPr lang="en-US" sz="963">
                  <a:solidFill>
                    <a:srgbClr val="000000"/>
                  </a:solidFill>
                  <a:latin typeface="Times New Roman"/>
                  <a:cs typeface="Times New Roman"/>
                  <a:sym typeface="Times New Roman"/>
                  <a:rtl val="0"/>
                </a:rPr>
                <a:t>Output</a:t>
              </a:r>
            </a:p>
          </p:txBody>
        </p:sp>
        <p:sp>
          <p:nvSpPr>
            <p:cNvPr id="19" name="TextBox 18">
              <a:extLst>
                <a:ext uri="{FF2B5EF4-FFF2-40B4-BE49-F238E27FC236}">
                  <a16:creationId xmlns:a16="http://schemas.microsoft.com/office/drawing/2014/main" id="{6551D207-69B7-487A-BDEE-937CAF8E605E}"/>
                </a:ext>
              </a:extLst>
            </p:cNvPr>
            <p:cNvSpPr txBox="1"/>
            <p:nvPr/>
          </p:nvSpPr>
          <p:spPr>
            <a:xfrm>
              <a:off x="7616825" y="2271663"/>
              <a:ext cx="1189037" cy="228642"/>
            </a:xfrm>
            <a:prstGeom prst="rect">
              <a:avLst/>
            </a:prstGeom>
            <a:noFill/>
          </p:spPr>
          <p:txBody>
            <a:bodyPr wrap="none">
              <a:spAutoFit/>
            </a:bodyPr>
            <a:lstStyle/>
            <a:p>
              <a:pPr>
                <a:defRPr/>
              </a:pPr>
              <a:r>
                <a:rPr lang="en-US" sz="963">
                  <a:solidFill>
                    <a:srgbClr val="000000"/>
                  </a:solidFill>
                  <a:latin typeface="Times New Roman"/>
                  <a:cs typeface="Times New Roman"/>
                  <a:sym typeface="Times New Roman"/>
                  <a:rtl val="0"/>
                </a:rPr>
                <a:t>Combinational logic</a:t>
              </a:r>
            </a:p>
          </p:txBody>
        </p:sp>
        <p:sp>
          <p:nvSpPr>
            <p:cNvPr id="21" name="TextBox 20">
              <a:extLst>
                <a:ext uri="{FF2B5EF4-FFF2-40B4-BE49-F238E27FC236}">
                  <a16:creationId xmlns:a16="http://schemas.microsoft.com/office/drawing/2014/main" id="{63219681-7F89-4739-AEA8-A80B7F09A869}"/>
                </a:ext>
              </a:extLst>
            </p:cNvPr>
            <p:cNvSpPr txBox="1"/>
            <p:nvPr/>
          </p:nvSpPr>
          <p:spPr>
            <a:xfrm>
              <a:off x="5910262" y="2120823"/>
              <a:ext cx="431800" cy="227054"/>
            </a:xfrm>
            <a:prstGeom prst="rect">
              <a:avLst/>
            </a:prstGeom>
            <a:noFill/>
          </p:spPr>
          <p:txBody>
            <a:bodyPr wrap="none">
              <a:spAutoFit/>
            </a:bodyPr>
            <a:lstStyle/>
            <a:p>
              <a:pPr>
                <a:defRPr/>
              </a:pPr>
              <a:r>
                <a:rPr lang="en-US" sz="963">
                  <a:solidFill>
                    <a:srgbClr val="000000"/>
                  </a:solidFill>
                  <a:latin typeface="Times New Roman"/>
                  <a:cs typeface="Times New Roman"/>
                  <a:sym typeface="Times New Roman"/>
                  <a:rtl val="0"/>
                </a:rPr>
                <a:t>State</a:t>
              </a:r>
            </a:p>
          </p:txBody>
        </p:sp>
        <p:sp>
          <p:nvSpPr>
            <p:cNvPr id="22" name="TextBox 21">
              <a:extLst>
                <a:ext uri="{FF2B5EF4-FFF2-40B4-BE49-F238E27FC236}">
                  <a16:creationId xmlns:a16="http://schemas.microsoft.com/office/drawing/2014/main" id="{60C8C615-A263-44A8-AB3A-6C51FDB95D91}"/>
                </a:ext>
              </a:extLst>
            </p:cNvPr>
            <p:cNvSpPr txBox="1"/>
            <p:nvPr/>
          </p:nvSpPr>
          <p:spPr>
            <a:xfrm>
              <a:off x="5835650" y="2271663"/>
              <a:ext cx="581025" cy="228642"/>
            </a:xfrm>
            <a:prstGeom prst="rect">
              <a:avLst/>
            </a:prstGeom>
            <a:noFill/>
          </p:spPr>
          <p:txBody>
            <a:bodyPr wrap="none">
              <a:spAutoFit/>
            </a:bodyPr>
            <a:lstStyle/>
            <a:p>
              <a:pPr>
                <a:defRPr/>
              </a:pPr>
              <a:r>
                <a:rPr lang="en-US" sz="963">
                  <a:solidFill>
                    <a:srgbClr val="000000"/>
                  </a:solidFill>
                  <a:latin typeface="Times New Roman"/>
                  <a:cs typeface="Times New Roman"/>
                  <a:sym typeface="Times New Roman"/>
                  <a:rtl val="0"/>
                </a:rPr>
                <a:t>Register</a:t>
              </a:r>
            </a:p>
          </p:txBody>
        </p:sp>
        <p:sp>
          <p:nvSpPr>
            <p:cNvPr id="13334" name="Freeform: Shape 22">
              <a:extLst>
                <a:ext uri="{FF2B5EF4-FFF2-40B4-BE49-F238E27FC236}">
                  <a16:creationId xmlns:a16="http://schemas.microsoft.com/office/drawing/2014/main" id="{D61CBCA5-2D30-43FB-A62C-4DDD1FFA0AFE}"/>
                </a:ext>
              </a:extLst>
            </p:cNvPr>
            <p:cNvSpPr>
              <a:spLocks/>
            </p:cNvSpPr>
            <p:nvPr/>
          </p:nvSpPr>
          <p:spPr bwMode="auto">
            <a:xfrm>
              <a:off x="2285745" y="1974790"/>
              <a:ext cx="65403" cy="65403"/>
            </a:xfrm>
            <a:custGeom>
              <a:avLst/>
              <a:gdLst>
                <a:gd name="T0" fmla="*/ 65404 w 65403"/>
                <a:gd name="T1" fmla="*/ 32702 h 65403"/>
                <a:gd name="T2" fmla="*/ 32702 w 65403"/>
                <a:gd name="T3" fmla="*/ 65404 h 65403"/>
                <a:gd name="T4" fmla="*/ 0 w 65403"/>
                <a:gd name="T5" fmla="*/ 32702 h 65403"/>
                <a:gd name="T6" fmla="*/ 32702 w 65403"/>
                <a:gd name="T7" fmla="*/ 0 h 65403"/>
                <a:gd name="T8" fmla="*/ 65404 w 65403"/>
                <a:gd name="T9" fmla="*/ 32702 h 65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403" h="65403">
                  <a:moveTo>
                    <a:pt x="65404" y="32702"/>
                  </a:moveTo>
                  <a:cubicBezTo>
                    <a:pt x="65404" y="50763"/>
                    <a:pt x="50763" y="65404"/>
                    <a:pt x="32702" y="65404"/>
                  </a:cubicBezTo>
                  <a:cubicBezTo>
                    <a:pt x="14641" y="65404"/>
                    <a:pt x="0" y="50763"/>
                    <a:pt x="0" y="32702"/>
                  </a:cubicBezTo>
                  <a:cubicBezTo>
                    <a:pt x="0" y="14641"/>
                    <a:pt x="14641" y="0"/>
                    <a:pt x="32702" y="0"/>
                  </a:cubicBezTo>
                  <a:cubicBezTo>
                    <a:pt x="50763" y="0"/>
                    <a:pt x="65404" y="14641"/>
                    <a:pt x="65404" y="32702"/>
                  </a:cubicBezTo>
                  <a:close/>
                </a:path>
              </a:pathLst>
            </a:custGeom>
            <a:solidFill>
              <a:srgbClr val="000000"/>
            </a:solidFill>
            <a:ln w="9062" cap="flat">
              <a:solidFill>
                <a:srgbClr val="000000"/>
              </a:solidFill>
              <a:prstDash val="solid"/>
              <a:round/>
              <a:headEnd/>
              <a:tailEnd/>
            </a:ln>
          </p:spPr>
          <p:txBody>
            <a:bodyPr anchor="ctr"/>
            <a:lstStyle/>
            <a:p>
              <a:endParaRPr lang="en-IN"/>
            </a:p>
          </p:txBody>
        </p:sp>
        <p:sp>
          <p:nvSpPr>
            <p:cNvPr id="13335" name="Freeform: Shape 23">
              <a:extLst>
                <a:ext uri="{FF2B5EF4-FFF2-40B4-BE49-F238E27FC236}">
                  <a16:creationId xmlns:a16="http://schemas.microsoft.com/office/drawing/2014/main" id="{9A03C82E-B084-4506-BD5F-774F50F75F3C}"/>
                </a:ext>
              </a:extLst>
            </p:cNvPr>
            <p:cNvSpPr>
              <a:spLocks/>
            </p:cNvSpPr>
            <p:nvPr/>
          </p:nvSpPr>
          <p:spPr bwMode="auto">
            <a:xfrm>
              <a:off x="2320269" y="2005930"/>
              <a:ext cx="997115" cy="4532"/>
            </a:xfrm>
            <a:custGeom>
              <a:avLst/>
              <a:gdLst>
                <a:gd name="T0" fmla="*/ 0 w 997115"/>
                <a:gd name="T1" fmla="*/ 0 h 4532"/>
                <a:gd name="T2" fmla="*/ 997115 w 997115"/>
                <a:gd name="T3" fmla="*/ 0 h 4532"/>
                <a:gd name="T4" fmla="*/ 0 60000 65536"/>
                <a:gd name="T5" fmla="*/ 0 60000 65536"/>
              </a:gdLst>
              <a:ahLst/>
              <a:cxnLst>
                <a:cxn ang="T4">
                  <a:pos x="T0" y="T1"/>
                </a:cxn>
                <a:cxn ang="T5">
                  <a:pos x="T2" y="T3"/>
                </a:cxn>
              </a:cxnLst>
              <a:rect l="0" t="0" r="r" b="b"/>
              <a:pathLst>
                <a:path w="997115" h="4532">
                  <a:moveTo>
                    <a:pt x="0" y="0"/>
                  </a:moveTo>
                  <a:lnTo>
                    <a:pt x="997115" y="0"/>
                  </a:lnTo>
                </a:path>
              </a:pathLst>
            </a:custGeom>
            <a:noFill/>
            <a:ln w="1359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13336" name="Freeform: Shape 24">
              <a:extLst>
                <a:ext uri="{FF2B5EF4-FFF2-40B4-BE49-F238E27FC236}">
                  <a16:creationId xmlns:a16="http://schemas.microsoft.com/office/drawing/2014/main" id="{0C3F9056-AB4F-444B-89CD-6629C0A4F61A}"/>
                </a:ext>
              </a:extLst>
            </p:cNvPr>
            <p:cNvSpPr>
              <a:spLocks/>
            </p:cNvSpPr>
            <p:nvPr/>
          </p:nvSpPr>
          <p:spPr bwMode="auto">
            <a:xfrm>
              <a:off x="4949027" y="2368518"/>
              <a:ext cx="634527" cy="4532"/>
            </a:xfrm>
            <a:custGeom>
              <a:avLst/>
              <a:gdLst>
                <a:gd name="T0" fmla="*/ 0 w 634527"/>
                <a:gd name="T1" fmla="*/ 0 h 4532"/>
                <a:gd name="T2" fmla="*/ 634528 w 634527"/>
                <a:gd name="T3" fmla="*/ 0 h 4532"/>
                <a:gd name="T4" fmla="*/ 0 60000 65536"/>
                <a:gd name="T5" fmla="*/ 0 60000 65536"/>
              </a:gdLst>
              <a:ahLst/>
              <a:cxnLst>
                <a:cxn ang="T4">
                  <a:pos x="T0" y="T1"/>
                </a:cxn>
                <a:cxn ang="T5">
                  <a:pos x="T2" y="T3"/>
                </a:cxn>
              </a:cxnLst>
              <a:rect l="0" t="0" r="r" b="b"/>
              <a:pathLst>
                <a:path w="634527" h="4532">
                  <a:moveTo>
                    <a:pt x="0" y="0"/>
                  </a:moveTo>
                  <a:lnTo>
                    <a:pt x="634528" y="0"/>
                  </a:lnTo>
                </a:path>
              </a:pathLst>
            </a:custGeom>
            <a:noFill/>
            <a:ln w="1359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13337" name="Freeform: Shape 25">
              <a:extLst>
                <a:ext uri="{FF2B5EF4-FFF2-40B4-BE49-F238E27FC236}">
                  <a16:creationId xmlns:a16="http://schemas.microsoft.com/office/drawing/2014/main" id="{1F8DB3DA-994D-4B94-99AE-D4A492965783}"/>
                </a:ext>
              </a:extLst>
            </p:cNvPr>
            <p:cNvSpPr>
              <a:spLocks/>
            </p:cNvSpPr>
            <p:nvPr/>
          </p:nvSpPr>
          <p:spPr bwMode="auto">
            <a:xfrm>
              <a:off x="6671335" y="2368518"/>
              <a:ext cx="725174" cy="4532"/>
            </a:xfrm>
            <a:custGeom>
              <a:avLst/>
              <a:gdLst>
                <a:gd name="T0" fmla="*/ 0 w 725174"/>
                <a:gd name="T1" fmla="*/ 0 h 4532"/>
                <a:gd name="T2" fmla="*/ 725175 w 725174"/>
                <a:gd name="T3" fmla="*/ 0 h 4532"/>
                <a:gd name="T4" fmla="*/ 0 60000 65536"/>
                <a:gd name="T5" fmla="*/ 0 60000 65536"/>
              </a:gdLst>
              <a:ahLst/>
              <a:cxnLst>
                <a:cxn ang="T4">
                  <a:pos x="T0" y="T1"/>
                </a:cxn>
                <a:cxn ang="T5">
                  <a:pos x="T2" y="T3"/>
                </a:cxn>
              </a:cxnLst>
              <a:rect l="0" t="0" r="r" b="b"/>
              <a:pathLst>
                <a:path w="725174" h="4532">
                  <a:moveTo>
                    <a:pt x="0" y="0"/>
                  </a:moveTo>
                  <a:lnTo>
                    <a:pt x="725175" y="0"/>
                  </a:lnTo>
                </a:path>
              </a:pathLst>
            </a:custGeom>
            <a:noFill/>
            <a:ln w="1359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13338" name="Freeform: Shape 26">
              <a:extLst>
                <a:ext uri="{FF2B5EF4-FFF2-40B4-BE49-F238E27FC236}">
                  <a16:creationId xmlns:a16="http://schemas.microsoft.com/office/drawing/2014/main" id="{C5F2FEB8-29E5-43CA-8595-CB15297A3D4C}"/>
                </a:ext>
              </a:extLst>
            </p:cNvPr>
            <p:cNvSpPr>
              <a:spLocks/>
            </p:cNvSpPr>
            <p:nvPr/>
          </p:nvSpPr>
          <p:spPr bwMode="auto">
            <a:xfrm>
              <a:off x="2682856" y="1643343"/>
              <a:ext cx="4713653" cy="362587"/>
            </a:xfrm>
            <a:custGeom>
              <a:avLst/>
              <a:gdLst>
                <a:gd name="T0" fmla="*/ 0 w 4713653"/>
                <a:gd name="T1" fmla="*/ 362587 h 362587"/>
                <a:gd name="T2" fmla="*/ 0 w 4713653"/>
                <a:gd name="T3" fmla="*/ 0 h 362587"/>
                <a:gd name="T4" fmla="*/ 4260420 w 4713653"/>
                <a:gd name="T5" fmla="*/ 0 h 362587"/>
                <a:gd name="T6" fmla="*/ 4260420 w 4713653"/>
                <a:gd name="T7" fmla="*/ 362587 h 362587"/>
                <a:gd name="T8" fmla="*/ 4713654 w 4713653"/>
                <a:gd name="T9" fmla="*/ 362587 h 362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3653" h="362587">
                  <a:moveTo>
                    <a:pt x="0" y="362587"/>
                  </a:moveTo>
                  <a:lnTo>
                    <a:pt x="0" y="0"/>
                  </a:lnTo>
                  <a:lnTo>
                    <a:pt x="4260420" y="0"/>
                  </a:lnTo>
                  <a:lnTo>
                    <a:pt x="4260420" y="362587"/>
                  </a:lnTo>
                  <a:lnTo>
                    <a:pt x="4713654" y="362587"/>
                  </a:lnTo>
                </a:path>
              </a:pathLst>
            </a:custGeom>
            <a:noFill/>
            <a:ln w="1359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13339" name="Freeform: Shape 27">
              <a:extLst>
                <a:ext uri="{FF2B5EF4-FFF2-40B4-BE49-F238E27FC236}">
                  <a16:creationId xmlns:a16="http://schemas.microsoft.com/office/drawing/2014/main" id="{897C6179-6FA7-46F0-8BED-F9EB805E21CC}"/>
                </a:ext>
              </a:extLst>
            </p:cNvPr>
            <p:cNvSpPr>
              <a:spLocks/>
            </p:cNvSpPr>
            <p:nvPr/>
          </p:nvSpPr>
          <p:spPr bwMode="auto">
            <a:xfrm>
              <a:off x="2649950" y="1974790"/>
              <a:ext cx="65403" cy="65403"/>
            </a:xfrm>
            <a:custGeom>
              <a:avLst/>
              <a:gdLst>
                <a:gd name="T0" fmla="*/ 65404 w 65403"/>
                <a:gd name="T1" fmla="*/ 32702 h 65403"/>
                <a:gd name="T2" fmla="*/ 32702 w 65403"/>
                <a:gd name="T3" fmla="*/ 65404 h 65403"/>
                <a:gd name="T4" fmla="*/ 0 w 65403"/>
                <a:gd name="T5" fmla="*/ 32702 h 65403"/>
                <a:gd name="T6" fmla="*/ 32702 w 65403"/>
                <a:gd name="T7" fmla="*/ 0 h 65403"/>
                <a:gd name="T8" fmla="*/ 65404 w 65403"/>
                <a:gd name="T9" fmla="*/ 32702 h 65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403" h="65403">
                  <a:moveTo>
                    <a:pt x="65404" y="32702"/>
                  </a:moveTo>
                  <a:cubicBezTo>
                    <a:pt x="65404" y="50763"/>
                    <a:pt x="50763" y="65404"/>
                    <a:pt x="32702" y="65404"/>
                  </a:cubicBezTo>
                  <a:cubicBezTo>
                    <a:pt x="14641" y="65404"/>
                    <a:pt x="0" y="50763"/>
                    <a:pt x="0" y="32702"/>
                  </a:cubicBezTo>
                  <a:cubicBezTo>
                    <a:pt x="0" y="14641"/>
                    <a:pt x="14641" y="0"/>
                    <a:pt x="32702" y="0"/>
                  </a:cubicBezTo>
                  <a:cubicBezTo>
                    <a:pt x="50763" y="0"/>
                    <a:pt x="65404" y="14641"/>
                    <a:pt x="65404" y="32702"/>
                  </a:cubicBezTo>
                  <a:close/>
                </a:path>
              </a:pathLst>
            </a:custGeom>
            <a:solidFill>
              <a:srgbClr val="000000"/>
            </a:solidFill>
            <a:ln w="9062" cap="flat">
              <a:solidFill>
                <a:srgbClr val="000000"/>
              </a:solidFill>
              <a:prstDash val="solid"/>
              <a:round/>
              <a:headEnd/>
              <a:tailEnd/>
            </a:ln>
          </p:spPr>
          <p:txBody>
            <a:bodyPr anchor="ctr"/>
            <a:lstStyle/>
            <a:p>
              <a:endParaRPr lang="en-IN"/>
            </a:p>
          </p:txBody>
        </p:sp>
        <p:sp>
          <p:nvSpPr>
            <p:cNvPr id="13340" name="Freeform: Shape 28">
              <a:extLst>
                <a:ext uri="{FF2B5EF4-FFF2-40B4-BE49-F238E27FC236}">
                  <a16:creationId xmlns:a16="http://schemas.microsoft.com/office/drawing/2014/main" id="{51436387-642F-4BAA-8E42-EFA7025DC736}"/>
                </a:ext>
              </a:extLst>
            </p:cNvPr>
            <p:cNvSpPr>
              <a:spLocks/>
            </p:cNvSpPr>
            <p:nvPr/>
          </p:nvSpPr>
          <p:spPr bwMode="auto">
            <a:xfrm>
              <a:off x="2864150" y="2368518"/>
              <a:ext cx="4079125" cy="725174"/>
            </a:xfrm>
            <a:custGeom>
              <a:avLst/>
              <a:gdLst>
                <a:gd name="T0" fmla="*/ 4079126 w 4079125"/>
                <a:gd name="T1" fmla="*/ 0 h 725174"/>
                <a:gd name="T2" fmla="*/ 4079126 w 4079125"/>
                <a:gd name="T3" fmla="*/ 725175 h 725174"/>
                <a:gd name="T4" fmla="*/ 0 w 4079125"/>
                <a:gd name="T5" fmla="*/ 725175 h 725174"/>
                <a:gd name="T6" fmla="*/ 0 w 4079125"/>
                <a:gd name="T7" fmla="*/ 271940 h 725174"/>
                <a:gd name="T8" fmla="*/ 453234 w 4079125"/>
                <a:gd name="T9" fmla="*/ 271940 h 7251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9125" h="725174">
                  <a:moveTo>
                    <a:pt x="4079126" y="0"/>
                  </a:moveTo>
                  <a:lnTo>
                    <a:pt x="4079126" y="725175"/>
                  </a:lnTo>
                  <a:lnTo>
                    <a:pt x="0" y="725175"/>
                  </a:lnTo>
                  <a:lnTo>
                    <a:pt x="0" y="271940"/>
                  </a:lnTo>
                  <a:lnTo>
                    <a:pt x="453234" y="271940"/>
                  </a:lnTo>
                </a:path>
              </a:pathLst>
            </a:custGeom>
            <a:noFill/>
            <a:ln w="1359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13341" name="Freeform: Shape 29">
              <a:extLst>
                <a:ext uri="{FF2B5EF4-FFF2-40B4-BE49-F238E27FC236}">
                  <a16:creationId xmlns:a16="http://schemas.microsoft.com/office/drawing/2014/main" id="{137C2A5B-CD5B-4518-84CC-CDFCAF19FAA5}"/>
                </a:ext>
              </a:extLst>
            </p:cNvPr>
            <p:cNvSpPr>
              <a:spLocks/>
            </p:cNvSpPr>
            <p:nvPr/>
          </p:nvSpPr>
          <p:spPr bwMode="auto">
            <a:xfrm>
              <a:off x="9028153" y="2368518"/>
              <a:ext cx="725174" cy="4532"/>
            </a:xfrm>
            <a:custGeom>
              <a:avLst/>
              <a:gdLst>
                <a:gd name="T0" fmla="*/ 0 w 725174"/>
                <a:gd name="T1" fmla="*/ 0 h 4532"/>
                <a:gd name="T2" fmla="*/ 725175 w 725174"/>
                <a:gd name="T3" fmla="*/ 0 h 4532"/>
                <a:gd name="T4" fmla="*/ 0 60000 65536"/>
                <a:gd name="T5" fmla="*/ 0 60000 65536"/>
              </a:gdLst>
              <a:ahLst/>
              <a:cxnLst>
                <a:cxn ang="T4">
                  <a:pos x="T0" y="T1"/>
                </a:cxn>
                <a:cxn ang="T5">
                  <a:pos x="T2" y="T3"/>
                </a:cxn>
              </a:cxnLst>
              <a:rect l="0" t="0" r="r" b="b"/>
              <a:pathLst>
                <a:path w="725174" h="4532">
                  <a:moveTo>
                    <a:pt x="0" y="0"/>
                  </a:moveTo>
                  <a:lnTo>
                    <a:pt x="725175" y="0"/>
                  </a:lnTo>
                </a:path>
              </a:pathLst>
            </a:custGeom>
            <a:noFill/>
            <a:ln w="1359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13342" name="Freeform: Shape 30">
              <a:extLst>
                <a:ext uri="{FF2B5EF4-FFF2-40B4-BE49-F238E27FC236}">
                  <a16:creationId xmlns:a16="http://schemas.microsoft.com/office/drawing/2014/main" id="{B8D85F7D-3766-49E4-82FF-C4A988BC408C}"/>
                </a:ext>
              </a:extLst>
            </p:cNvPr>
            <p:cNvSpPr>
              <a:spLocks/>
            </p:cNvSpPr>
            <p:nvPr/>
          </p:nvSpPr>
          <p:spPr bwMode="auto">
            <a:xfrm>
              <a:off x="6910347" y="2337379"/>
              <a:ext cx="65403" cy="65403"/>
            </a:xfrm>
            <a:custGeom>
              <a:avLst/>
              <a:gdLst>
                <a:gd name="T0" fmla="*/ 65404 w 65403"/>
                <a:gd name="T1" fmla="*/ 32702 h 65403"/>
                <a:gd name="T2" fmla="*/ 32702 w 65403"/>
                <a:gd name="T3" fmla="*/ 65404 h 65403"/>
                <a:gd name="T4" fmla="*/ 0 w 65403"/>
                <a:gd name="T5" fmla="*/ 32702 h 65403"/>
                <a:gd name="T6" fmla="*/ 32702 w 65403"/>
                <a:gd name="T7" fmla="*/ 0 h 65403"/>
                <a:gd name="T8" fmla="*/ 65404 w 65403"/>
                <a:gd name="T9" fmla="*/ 32702 h 65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403" h="65403">
                  <a:moveTo>
                    <a:pt x="65404" y="32702"/>
                  </a:moveTo>
                  <a:cubicBezTo>
                    <a:pt x="65404" y="50763"/>
                    <a:pt x="50763" y="65404"/>
                    <a:pt x="32702" y="65404"/>
                  </a:cubicBezTo>
                  <a:cubicBezTo>
                    <a:pt x="14641" y="65404"/>
                    <a:pt x="0" y="50763"/>
                    <a:pt x="0" y="32702"/>
                  </a:cubicBezTo>
                  <a:cubicBezTo>
                    <a:pt x="0" y="14641"/>
                    <a:pt x="14641" y="0"/>
                    <a:pt x="32702" y="0"/>
                  </a:cubicBezTo>
                  <a:cubicBezTo>
                    <a:pt x="50763" y="0"/>
                    <a:pt x="65404" y="14641"/>
                    <a:pt x="65404" y="32702"/>
                  </a:cubicBezTo>
                  <a:close/>
                </a:path>
              </a:pathLst>
            </a:custGeom>
            <a:solidFill>
              <a:srgbClr val="000000"/>
            </a:solidFill>
            <a:ln w="9062" cap="flat">
              <a:solidFill>
                <a:srgbClr val="000000"/>
              </a:solidFill>
              <a:prstDash val="solid"/>
              <a:round/>
              <a:headEnd/>
              <a:tailEnd/>
            </a:ln>
          </p:spPr>
          <p:txBody>
            <a:bodyPr anchor="ctr"/>
            <a:lstStyle/>
            <a:p>
              <a:endParaRPr lang="en-IN"/>
            </a:p>
          </p:txBody>
        </p:sp>
        <p:sp>
          <p:nvSpPr>
            <p:cNvPr id="9216" name="TextBox 9215">
              <a:extLst>
                <a:ext uri="{FF2B5EF4-FFF2-40B4-BE49-F238E27FC236}">
                  <a16:creationId xmlns:a16="http://schemas.microsoft.com/office/drawing/2014/main" id="{E0134764-F450-4877-8DF0-C25B67F5462E}"/>
                </a:ext>
              </a:extLst>
            </p:cNvPr>
            <p:cNvSpPr txBox="1"/>
            <p:nvPr/>
          </p:nvSpPr>
          <p:spPr>
            <a:xfrm>
              <a:off x="1746250" y="1862012"/>
              <a:ext cx="490537" cy="227055"/>
            </a:xfrm>
            <a:prstGeom prst="rect">
              <a:avLst/>
            </a:prstGeom>
            <a:noFill/>
          </p:spPr>
          <p:txBody>
            <a:bodyPr wrap="none">
              <a:spAutoFit/>
            </a:bodyPr>
            <a:lstStyle/>
            <a:p>
              <a:pPr>
                <a:defRPr/>
              </a:pPr>
              <a:r>
                <a:rPr lang="en-US" sz="963">
                  <a:solidFill>
                    <a:srgbClr val="000000"/>
                  </a:solidFill>
                  <a:latin typeface="Times New Roman"/>
                  <a:cs typeface="Times New Roman"/>
                  <a:sym typeface="Times New Roman"/>
                  <a:rtl val="0"/>
                </a:rPr>
                <a:t>Inputs</a:t>
              </a:r>
            </a:p>
          </p:txBody>
        </p:sp>
        <p:sp>
          <p:nvSpPr>
            <p:cNvPr id="9217" name="TextBox 9216">
              <a:extLst>
                <a:ext uri="{FF2B5EF4-FFF2-40B4-BE49-F238E27FC236}">
                  <a16:creationId xmlns:a16="http://schemas.microsoft.com/office/drawing/2014/main" id="{5CC137C4-C218-4123-A09F-BA23042A2DC4}"/>
                </a:ext>
              </a:extLst>
            </p:cNvPr>
            <p:cNvSpPr txBox="1"/>
            <p:nvPr/>
          </p:nvSpPr>
          <p:spPr>
            <a:xfrm>
              <a:off x="9761537" y="2082716"/>
              <a:ext cx="577850" cy="227054"/>
            </a:xfrm>
            <a:prstGeom prst="rect">
              <a:avLst/>
            </a:prstGeom>
            <a:noFill/>
          </p:spPr>
          <p:txBody>
            <a:bodyPr wrap="none">
              <a:spAutoFit/>
            </a:bodyPr>
            <a:lstStyle/>
            <a:p>
              <a:pPr>
                <a:defRPr/>
              </a:pPr>
              <a:r>
                <a:rPr lang="en-US" sz="963">
                  <a:solidFill>
                    <a:srgbClr val="000000"/>
                  </a:solidFill>
                  <a:latin typeface="Times New Roman"/>
                  <a:cs typeface="Times New Roman"/>
                  <a:sym typeface="Times New Roman"/>
                  <a:rtl val="0"/>
                </a:rPr>
                <a:t>Outputs</a:t>
              </a:r>
            </a:p>
          </p:txBody>
        </p:sp>
        <p:sp>
          <p:nvSpPr>
            <p:cNvPr id="9218" name="TextBox 9217">
              <a:extLst>
                <a:ext uri="{FF2B5EF4-FFF2-40B4-BE49-F238E27FC236}">
                  <a16:creationId xmlns:a16="http://schemas.microsoft.com/office/drawing/2014/main" id="{FCC85E8D-BE1D-41AC-B34D-22F40A7E7295}"/>
                </a:ext>
              </a:extLst>
            </p:cNvPr>
            <p:cNvSpPr txBox="1"/>
            <p:nvPr/>
          </p:nvSpPr>
          <p:spPr>
            <a:xfrm>
              <a:off x="9636125" y="2314534"/>
              <a:ext cx="830262" cy="228642"/>
            </a:xfrm>
            <a:prstGeom prst="rect">
              <a:avLst/>
            </a:prstGeom>
            <a:noFill/>
          </p:spPr>
          <p:txBody>
            <a:bodyPr wrap="none">
              <a:spAutoFit/>
            </a:bodyPr>
            <a:lstStyle/>
            <a:p>
              <a:pPr>
                <a:defRPr/>
              </a:pPr>
              <a:r>
                <a:rPr lang="en-US" sz="963">
                  <a:solidFill>
                    <a:srgbClr val="000000"/>
                  </a:solidFill>
                  <a:latin typeface="Times New Roman"/>
                  <a:cs typeface="Times New Roman"/>
                  <a:sym typeface="Times New Roman"/>
                  <a:rtl val="0"/>
                </a:rPr>
                <a:t>(Mealy-type)</a:t>
              </a:r>
            </a:p>
          </p:txBody>
        </p:sp>
        <p:sp>
          <p:nvSpPr>
            <p:cNvPr id="13346" name="Freeform: Shape 9218">
              <a:extLst>
                <a:ext uri="{FF2B5EF4-FFF2-40B4-BE49-F238E27FC236}">
                  <a16:creationId xmlns:a16="http://schemas.microsoft.com/office/drawing/2014/main" id="{D5286F20-6557-44C7-B18F-88DCA0FAF253}"/>
                </a:ext>
              </a:extLst>
            </p:cNvPr>
            <p:cNvSpPr>
              <a:spLocks/>
            </p:cNvSpPr>
            <p:nvPr/>
          </p:nvSpPr>
          <p:spPr bwMode="auto">
            <a:xfrm>
              <a:off x="6038407" y="2459164"/>
              <a:ext cx="179675" cy="135970"/>
            </a:xfrm>
            <a:custGeom>
              <a:avLst/>
              <a:gdLst>
                <a:gd name="T0" fmla="*/ 0 w 179675"/>
                <a:gd name="T1" fmla="*/ 135970 h 135970"/>
                <a:gd name="T2" fmla="*/ 179675 w 179675"/>
                <a:gd name="T3" fmla="*/ 135970 h 135970"/>
                <a:gd name="T4" fmla="*/ 89029 w 179675"/>
                <a:gd name="T5" fmla="*/ 0 h 135970"/>
                <a:gd name="T6" fmla="*/ 0 60000 65536"/>
                <a:gd name="T7" fmla="*/ 0 60000 65536"/>
                <a:gd name="T8" fmla="*/ 0 60000 65536"/>
              </a:gdLst>
              <a:ahLst/>
              <a:cxnLst>
                <a:cxn ang="T6">
                  <a:pos x="T0" y="T1"/>
                </a:cxn>
                <a:cxn ang="T7">
                  <a:pos x="T2" y="T3"/>
                </a:cxn>
                <a:cxn ang="T8">
                  <a:pos x="T4" y="T5"/>
                </a:cxn>
              </a:cxnLst>
              <a:rect l="0" t="0" r="r" b="b"/>
              <a:pathLst>
                <a:path w="179675" h="135970">
                  <a:moveTo>
                    <a:pt x="0" y="135970"/>
                  </a:moveTo>
                  <a:lnTo>
                    <a:pt x="179675" y="135970"/>
                  </a:lnTo>
                  <a:lnTo>
                    <a:pt x="89029" y="0"/>
                  </a:lnTo>
                  <a:lnTo>
                    <a:pt x="0" y="135970"/>
                  </a:lnTo>
                  <a:close/>
                </a:path>
              </a:pathLst>
            </a:custGeom>
            <a:noFill/>
            <a:ln w="906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13347" name="Freeform: Shape 9220">
              <a:extLst>
                <a:ext uri="{FF2B5EF4-FFF2-40B4-BE49-F238E27FC236}">
                  <a16:creationId xmlns:a16="http://schemas.microsoft.com/office/drawing/2014/main" id="{BBA23D54-C4CB-4047-8291-D88F4C1423FD}"/>
                </a:ext>
              </a:extLst>
            </p:cNvPr>
            <p:cNvSpPr>
              <a:spLocks/>
            </p:cNvSpPr>
            <p:nvPr/>
          </p:nvSpPr>
          <p:spPr bwMode="auto">
            <a:xfrm>
              <a:off x="5661248" y="2595135"/>
              <a:ext cx="466187" cy="315645"/>
            </a:xfrm>
            <a:custGeom>
              <a:avLst/>
              <a:gdLst>
                <a:gd name="T0" fmla="*/ 466188 w 466187"/>
                <a:gd name="T1" fmla="*/ 0 h 315645"/>
                <a:gd name="T2" fmla="*/ 466188 w 466187"/>
                <a:gd name="T3" fmla="*/ 315646 h 315645"/>
                <a:gd name="T4" fmla="*/ 0 w 466187"/>
                <a:gd name="T5" fmla="*/ 315646 h 315645"/>
                <a:gd name="T6" fmla="*/ 0 60000 65536"/>
                <a:gd name="T7" fmla="*/ 0 60000 65536"/>
                <a:gd name="T8" fmla="*/ 0 60000 65536"/>
              </a:gdLst>
              <a:ahLst/>
              <a:cxnLst>
                <a:cxn ang="T6">
                  <a:pos x="T0" y="T1"/>
                </a:cxn>
                <a:cxn ang="T7">
                  <a:pos x="T2" y="T3"/>
                </a:cxn>
                <a:cxn ang="T8">
                  <a:pos x="T4" y="T5"/>
                </a:cxn>
              </a:cxnLst>
              <a:rect l="0" t="0" r="r" b="b"/>
              <a:pathLst>
                <a:path w="466187" h="315645">
                  <a:moveTo>
                    <a:pt x="466188" y="0"/>
                  </a:moveTo>
                  <a:lnTo>
                    <a:pt x="466188" y="315646"/>
                  </a:lnTo>
                  <a:lnTo>
                    <a:pt x="0" y="315646"/>
                  </a:lnTo>
                </a:path>
              </a:pathLst>
            </a:custGeom>
            <a:noFill/>
            <a:ln w="906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13348" name="Freeform: Shape 9223">
              <a:extLst>
                <a:ext uri="{FF2B5EF4-FFF2-40B4-BE49-F238E27FC236}">
                  <a16:creationId xmlns:a16="http://schemas.microsoft.com/office/drawing/2014/main" id="{591761ED-807F-40BB-A418-F30FF7E46FBA}"/>
                </a:ext>
              </a:extLst>
            </p:cNvPr>
            <p:cNvSpPr>
              <a:spLocks/>
            </p:cNvSpPr>
            <p:nvPr/>
          </p:nvSpPr>
          <p:spPr bwMode="auto">
            <a:xfrm>
              <a:off x="5621304" y="2876728"/>
              <a:ext cx="65403" cy="65403"/>
            </a:xfrm>
            <a:custGeom>
              <a:avLst/>
              <a:gdLst>
                <a:gd name="T0" fmla="*/ 65404 w 65403"/>
                <a:gd name="T1" fmla="*/ 32702 h 65403"/>
                <a:gd name="T2" fmla="*/ 32702 w 65403"/>
                <a:gd name="T3" fmla="*/ 65404 h 65403"/>
                <a:gd name="T4" fmla="*/ 0 w 65403"/>
                <a:gd name="T5" fmla="*/ 32702 h 65403"/>
                <a:gd name="T6" fmla="*/ 32702 w 65403"/>
                <a:gd name="T7" fmla="*/ 0 h 65403"/>
                <a:gd name="T8" fmla="*/ 65404 w 65403"/>
                <a:gd name="T9" fmla="*/ 32702 h 65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403" h="65403">
                  <a:moveTo>
                    <a:pt x="65404" y="32702"/>
                  </a:moveTo>
                  <a:cubicBezTo>
                    <a:pt x="65404" y="50763"/>
                    <a:pt x="50763" y="65404"/>
                    <a:pt x="32702" y="65404"/>
                  </a:cubicBezTo>
                  <a:cubicBezTo>
                    <a:pt x="14641" y="65404"/>
                    <a:pt x="0" y="50763"/>
                    <a:pt x="0" y="32702"/>
                  </a:cubicBezTo>
                  <a:cubicBezTo>
                    <a:pt x="0" y="14641"/>
                    <a:pt x="14641" y="0"/>
                    <a:pt x="32702" y="0"/>
                  </a:cubicBezTo>
                  <a:cubicBezTo>
                    <a:pt x="50763" y="0"/>
                    <a:pt x="65404" y="14641"/>
                    <a:pt x="65404" y="32702"/>
                  </a:cubicBezTo>
                  <a:close/>
                </a:path>
              </a:pathLst>
            </a:custGeom>
            <a:solidFill>
              <a:srgbClr val="000000"/>
            </a:solidFill>
            <a:ln w="9062" cap="flat">
              <a:solidFill>
                <a:srgbClr val="000000"/>
              </a:solidFill>
              <a:prstDash val="solid"/>
              <a:round/>
              <a:headEnd/>
              <a:tailEnd/>
            </a:ln>
          </p:spPr>
          <p:txBody>
            <a:bodyPr anchor="ctr"/>
            <a:lstStyle/>
            <a:p>
              <a:endParaRPr lang="en-IN"/>
            </a:p>
          </p:txBody>
        </p:sp>
        <p:sp>
          <p:nvSpPr>
            <p:cNvPr id="9225" name="TextBox 9224">
              <a:extLst>
                <a:ext uri="{FF2B5EF4-FFF2-40B4-BE49-F238E27FC236}">
                  <a16:creationId xmlns:a16="http://schemas.microsoft.com/office/drawing/2014/main" id="{257C9F80-4105-4F9C-A2CD-BE7C463571AF}"/>
                </a:ext>
              </a:extLst>
            </p:cNvPr>
            <p:cNvSpPr txBox="1"/>
            <p:nvPr/>
          </p:nvSpPr>
          <p:spPr>
            <a:xfrm>
              <a:off x="5175250" y="2803574"/>
              <a:ext cx="473075" cy="231818"/>
            </a:xfrm>
            <a:prstGeom prst="rect">
              <a:avLst/>
            </a:prstGeom>
            <a:noFill/>
          </p:spPr>
          <p:txBody>
            <a:bodyPr wrap="none">
              <a:spAutoFit/>
            </a:bodyPr>
            <a:lstStyle/>
            <a:p>
              <a:pPr>
                <a:defRPr/>
              </a:pPr>
              <a:r>
                <a:rPr lang="en-US" sz="963" i="1">
                  <a:solidFill>
                    <a:srgbClr val="000000"/>
                  </a:solidFill>
                  <a:latin typeface="Times New Roman"/>
                  <a:cs typeface="Times New Roman"/>
                  <a:sym typeface="Times New Roman"/>
                  <a:rtl val="0"/>
                </a:rPr>
                <a:t>Clock</a:t>
              </a:r>
            </a:p>
          </p:txBody>
        </p:sp>
      </p:grpSp>
      <p:pic>
        <p:nvPicPr>
          <p:cNvPr id="13322" name="Picture 2">
            <a:extLst>
              <a:ext uri="{FF2B5EF4-FFF2-40B4-BE49-F238E27FC236}">
                <a16:creationId xmlns:a16="http://schemas.microsoft.com/office/drawing/2014/main" id="{5755DAE9-B990-4A03-9A2F-B116CC8CAE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8513" y="3333750"/>
            <a:ext cx="4159250"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Picture 4">
            <a:extLst>
              <a:ext uri="{FF2B5EF4-FFF2-40B4-BE49-F238E27FC236}">
                <a16:creationId xmlns:a16="http://schemas.microsoft.com/office/drawing/2014/main" id="{7C7927CF-9383-4961-A527-BD45FAA777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00" y="3376613"/>
            <a:ext cx="5875338"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TextBox 41">
            <a:extLst>
              <a:ext uri="{FF2B5EF4-FFF2-40B4-BE49-F238E27FC236}">
                <a16:creationId xmlns:a16="http://schemas.microsoft.com/office/drawing/2014/main" id="{CBB7C9AC-CBB3-41E6-9A63-2B9E13A70B5F}"/>
              </a:ext>
            </a:extLst>
          </p:cNvPr>
          <p:cNvSpPr txBox="1">
            <a:spLocks noChangeArrowheads="1"/>
          </p:cNvSpPr>
          <p:nvPr/>
        </p:nvSpPr>
        <p:spPr bwMode="auto">
          <a:xfrm>
            <a:off x="869950" y="1185863"/>
            <a:ext cx="10793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latin typeface="Times New Roman" panose="02020603050405020304" pitchFamily="18" charset="0"/>
                <a:cs typeface="Times New Roman" panose="02020603050405020304" pitchFamily="18" charset="0"/>
              </a:rPr>
              <a:t>In Mealy finite state machines, the output depends on present state and present input.</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8676"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C91155D4-CCC6-4FDE-9EE5-41E91A9F6F96}" type="slidenum">
              <a:rPr lang="en-US" altLang="en-US" sz="1400" smtClean="0">
                <a:latin typeface="Times New Roman" pitchFamily="18" charset="0"/>
                <a:cs typeface="Times New Roman" pitchFamily="18" charset="0"/>
              </a:rPr>
              <a:pPr algn="ctr"/>
              <a:t>80</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28678"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8679"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8680" name="TextBox 8"/>
          <p:cNvSpPr txBox="1">
            <a:spLocks noChangeArrowheads="1"/>
          </p:cNvSpPr>
          <p:nvPr/>
        </p:nvSpPr>
        <p:spPr bwMode="auto">
          <a:xfrm>
            <a:off x="4024313" y="482600"/>
            <a:ext cx="6130925"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The CALL Instruction</a:t>
            </a:r>
            <a:endParaRPr lang="en-US" altLang="en-US" sz="3200">
              <a:latin typeface="Times New Roman" pitchFamily="18" charset="0"/>
              <a:cs typeface="Times New Roman" pitchFamily="18" charset="0"/>
            </a:endParaRPr>
          </a:p>
        </p:txBody>
      </p:sp>
      <p:sp>
        <p:nvSpPr>
          <p:cNvPr id="12" name="TextBox 11"/>
          <p:cNvSpPr txBox="1">
            <a:spLocks noChangeArrowheads="1"/>
          </p:cNvSpPr>
          <p:nvPr/>
        </p:nvSpPr>
        <p:spPr bwMode="auto">
          <a:xfrm>
            <a:off x="420688" y="1476375"/>
            <a:ext cx="11350625" cy="3905250"/>
          </a:xfrm>
          <a:prstGeom prst="rect">
            <a:avLst/>
          </a:prstGeom>
          <a:noFill/>
          <a:ln w="9525">
            <a:noFill/>
            <a:miter lim="800000"/>
            <a:headEnd/>
            <a:tailEnd/>
          </a:ln>
        </p:spPr>
        <p:txBody>
          <a:bodyPr>
            <a:spAutoFit/>
          </a:bodyPr>
          <a:lstStyle/>
          <a:p>
            <a:pPr marL="342900" indent="-342900" algn="just">
              <a:lnSpc>
                <a:spcPct val="150000"/>
              </a:lnSpc>
              <a:buFont typeface="Arial" charset="0"/>
              <a:buChar char="•"/>
            </a:pPr>
            <a:r>
              <a:rPr lang="en-IN" altLang="en-US" sz="2400">
                <a:latin typeface="Times New Roman" pitchFamily="18" charset="0"/>
                <a:cs typeface="Times New Roman" pitchFamily="18" charset="0"/>
              </a:rPr>
              <a:t>MP Reads the subroutine address from the next two memory location and stores the higher order 8bit of the address in the W register and stores the lower order 8bit of the address in the Z register</a:t>
            </a:r>
          </a:p>
          <a:p>
            <a:pPr marL="342900" indent="-342900" algn="just">
              <a:lnSpc>
                <a:spcPct val="150000"/>
              </a:lnSpc>
              <a:buFont typeface="Arial" charset="0"/>
              <a:buChar char="•"/>
            </a:pPr>
            <a:r>
              <a:rPr lang="en-IN" altLang="en-US" sz="2400">
                <a:latin typeface="Times New Roman" pitchFamily="18" charset="0"/>
                <a:cs typeface="Times New Roman" pitchFamily="18" charset="0"/>
              </a:rPr>
              <a:t>Push the address of the instruction immediately following the CALL onto the stack [Return address]</a:t>
            </a:r>
          </a:p>
          <a:p>
            <a:pPr marL="342900" indent="-342900" algn="just">
              <a:lnSpc>
                <a:spcPct val="150000"/>
              </a:lnSpc>
              <a:buFont typeface="Arial" charset="0"/>
              <a:buChar char="•"/>
            </a:pPr>
            <a:r>
              <a:rPr lang="en-IN" altLang="en-US" sz="2400">
                <a:latin typeface="Times New Roman" pitchFamily="18" charset="0"/>
                <a:cs typeface="Times New Roman" pitchFamily="18" charset="0"/>
              </a:rPr>
              <a:t>Loads the program counter with the 16-bit address supplied with the CALL instruction from WZ register.</a:t>
            </a:r>
            <a:endParaRPr lang="en-US" altLang="en-US" sz="24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9700"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50BE3F8B-3E27-49E1-8003-C206D7B87AFC}" type="slidenum">
              <a:rPr lang="en-US" altLang="en-US" sz="1400" smtClean="0">
                <a:latin typeface="Times New Roman" pitchFamily="18" charset="0"/>
                <a:cs typeface="Times New Roman" pitchFamily="18" charset="0"/>
              </a:rPr>
              <a:pPr algn="ctr"/>
              <a:t>81</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29702"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9703"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9704" name="TextBox 8"/>
          <p:cNvSpPr txBox="1">
            <a:spLocks noChangeArrowheads="1"/>
          </p:cNvSpPr>
          <p:nvPr/>
        </p:nvSpPr>
        <p:spPr bwMode="auto">
          <a:xfrm>
            <a:off x="4024313" y="482600"/>
            <a:ext cx="6130925"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The RET Instruction</a:t>
            </a:r>
            <a:endParaRPr lang="en-US" altLang="en-US" sz="3200">
              <a:latin typeface="Times New Roman" pitchFamily="18" charset="0"/>
              <a:cs typeface="Times New Roman" pitchFamily="18" charset="0"/>
            </a:endParaRPr>
          </a:p>
        </p:txBody>
      </p:sp>
      <p:sp>
        <p:nvSpPr>
          <p:cNvPr id="12" name="TextBox 11"/>
          <p:cNvSpPr txBox="1"/>
          <p:nvPr/>
        </p:nvSpPr>
        <p:spPr>
          <a:xfrm>
            <a:off x="420688" y="1066800"/>
            <a:ext cx="11350625" cy="2239963"/>
          </a:xfrm>
          <a:prstGeom prst="rect">
            <a:avLst/>
          </a:prstGeom>
          <a:noFill/>
        </p:spPr>
        <p:txBody>
          <a:bodyPr>
            <a:spAutoFit/>
          </a:bodyPr>
          <a:lstStyle/>
          <a:p>
            <a:pPr algn="just">
              <a:lnSpc>
                <a:spcPct val="150000"/>
              </a:lnSpc>
              <a:spcBef>
                <a:spcPts val="0"/>
              </a:spcBef>
              <a:defRPr/>
            </a:pP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RET (1 byte instruction)</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 Retrieve the return address from the top of the stack</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 Load the program counter with the return address.</a:t>
            </a:r>
            <a:endParaRPr lang="en-US" altLang="en-US" sz="2400" dirty="0">
              <a:latin typeface="Times New Roman" panose="02020603050405020304" pitchFamily="18" charset="0"/>
              <a:cs typeface="Times New Roman" panose="02020603050405020304" pitchFamily="18" charset="0"/>
            </a:endParaRPr>
          </a:p>
        </p:txBody>
      </p:sp>
      <p:pic>
        <p:nvPicPr>
          <p:cNvPr id="10" name="Picture 2"/>
          <p:cNvPicPr>
            <a:picLocks noChangeAspect="1" noChangeArrowheads="1"/>
          </p:cNvPicPr>
          <p:nvPr/>
        </p:nvPicPr>
        <p:blipFill>
          <a:blip r:embed="rId4"/>
          <a:srcRect/>
          <a:stretch>
            <a:fillRect/>
          </a:stretch>
        </p:blipFill>
        <p:spPr bwMode="auto">
          <a:xfrm>
            <a:off x="1701800" y="3551238"/>
            <a:ext cx="7656513" cy="19542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1000"/>
                                        <p:tgtEl>
                                          <p:spTgt spid="12">
                                            <p:txEl>
                                              <p:pRg st="2" end="2"/>
                                            </p:txEl>
                                          </p:spTgt>
                                        </p:tgtEl>
                                      </p:cBhvr>
                                    </p:animEffect>
                                    <p:anim calcmode="lin" valueType="num">
                                      <p:cBhvr>
                                        <p:cTn id="14"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 calcmode="lin" valueType="num">
                                      <p:cBhvr additive="base">
                                        <p:cTn id="20"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xEl>
                                              <p:pRg st="3" end="3"/>
                                            </p:txEl>
                                          </p:spTgt>
                                        </p:tgtEl>
                                        <p:attrNameLst>
                                          <p:attrName>style.visibility</p:attrName>
                                        </p:attrNameLst>
                                      </p:cBhvr>
                                      <p:to>
                                        <p:strVal val="visible"/>
                                      </p:to>
                                    </p:set>
                                    <p:animEffect transition="in" filter="fade">
                                      <p:cBhvr>
                                        <p:cTn id="24" dur="1000"/>
                                        <p:tgtEl>
                                          <p:spTgt spid="12">
                                            <p:txEl>
                                              <p:pRg st="3" end="3"/>
                                            </p:txEl>
                                          </p:spTgt>
                                        </p:tgtEl>
                                      </p:cBhvr>
                                    </p:animEffect>
                                    <p:anim calcmode="lin" valueType="num">
                                      <p:cBhvr>
                                        <p:cTn id="25"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0724"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C6A7646B-E5B3-4ABE-9E1D-378B802FA33A}" type="slidenum">
              <a:rPr lang="en-US" altLang="en-US" sz="1400" smtClean="0">
                <a:latin typeface="Times New Roman" pitchFamily="18" charset="0"/>
                <a:cs typeface="Times New Roman" pitchFamily="18" charset="0"/>
              </a:rPr>
              <a:pPr algn="ctr"/>
              <a:t>82</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30726"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30727"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30728" name="TextBox 8"/>
          <p:cNvSpPr txBox="1">
            <a:spLocks noChangeArrowheads="1"/>
          </p:cNvSpPr>
          <p:nvPr/>
        </p:nvSpPr>
        <p:spPr bwMode="auto">
          <a:xfrm>
            <a:off x="2511425" y="450850"/>
            <a:ext cx="8302625" cy="585788"/>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Conditional CALL and RTE Instructions</a:t>
            </a:r>
            <a:endParaRPr lang="en-US" altLang="en-US" sz="3200">
              <a:latin typeface="Times New Roman" pitchFamily="18" charset="0"/>
              <a:cs typeface="Times New Roman" pitchFamily="18" charset="0"/>
            </a:endParaRPr>
          </a:p>
        </p:txBody>
      </p:sp>
      <p:sp>
        <p:nvSpPr>
          <p:cNvPr id="12" name="TextBox 11"/>
          <p:cNvSpPr txBox="1"/>
          <p:nvPr/>
        </p:nvSpPr>
        <p:spPr>
          <a:xfrm>
            <a:off x="588963" y="1463675"/>
            <a:ext cx="11350625" cy="3905250"/>
          </a:xfrm>
          <a:prstGeom prst="rect">
            <a:avLst/>
          </a:prstGeom>
          <a:noFill/>
        </p:spPr>
        <p:txBody>
          <a:bodyPr>
            <a:spAutoFit/>
          </a:bodyPr>
          <a:lstStyle/>
          <a:p>
            <a:pPr marL="342900" indent="-342900" algn="just">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The same conditions used with conditional JUMP instructions can be used.</a:t>
            </a:r>
          </a:p>
          <a:p>
            <a:pPr algn="just">
              <a:lnSpc>
                <a:spcPct val="150000"/>
              </a:lnSpc>
              <a:spcBef>
                <a:spcPts val="0"/>
              </a:spcBef>
              <a:defRPr/>
            </a:pPr>
            <a:endParaRPr lang="en-IN" sz="2400" dirty="0">
              <a:latin typeface="Times New Roman" panose="02020603050405020304" pitchFamily="18" charset="0"/>
              <a:cs typeface="Times New Roman" panose="02020603050405020304" pitchFamily="18" charset="0"/>
            </a:endParaRP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CC, call subroutine if Carry flag is set.</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CNC, call subroutine if Carry flag is not set</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RC, return from subroutine if Carry flag is set</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RNC, return from subroutine if Carry flag is not set</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Etc.</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anim calcmode="lin" valueType="num">
                                      <p:cBhvr additive="base">
                                        <p:cTn id="35"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C838C8A-40C8-4912-982C-999233729157}"/>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B2EACD8-5CB4-474C-873F-866FA9B70F85}"/>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3316" name="Slide Number Placeholder 3">
            <a:extLst>
              <a:ext uri="{FF2B5EF4-FFF2-40B4-BE49-F238E27FC236}">
                <a16:creationId xmlns:a16="http://schemas.microsoft.com/office/drawing/2014/main" id="{BBC40B2A-5F22-487C-8636-6C3C2F25D28A}"/>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D844796D-E83C-41F6-B9CD-EDEBA34A851B}"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9</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A48D6343-C1A4-416E-9948-C6B29438299B}"/>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Friday, February 3, 2023</a:t>
            </a:fld>
            <a:endParaRPr lang="en-US" sz="1400" dirty="0">
              <a:latin typeface="Times New Roman" panose="02020603050405020304" pitchFamily="18" charset="0"/>
              <a:cs typeface="Times New Roman" panose="02020603050405020304" pitchFamily="18" charset="0"/>
            </a:endParaRPr>
          </a:p>
        </p:txBody>
      </p:sp>
      <p:pic>
        <p:nvPicPr>
          <p:cNvPr id="13318" name="Picture 11" descr="KLEF Logo Selected final 27-07-2017-1.jpg">
            <a:extLst>
              <a:ext uri="{FF2B5EF4-FFF2-40B4-BE49-F238E27FC236}">
                <a16:creationId xmlns:a16="http://schemas.microsoft.com/office/drawing/2014/main" id="{A23F2706-5365-4570-8C31-019FABAD37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16">
            <a:extLst>
              <a:ext uri="{FF2B5EF4-FFF2-40B4-BE49-F238E27FC236}">
                <a16:creationId xmlns:a16="http://schemas.microsoft.com/office/drawing/2014/main" id="{9BD2A788-BB5E-427A-9605-64055E528931}"/>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Box 14">
            <a:extLst>
              <a:ext uri="{FF2B5EF4-FFF2-40B4-BE49-F238E27FC236}">
                <a16:creationId xmlns:a16="http://schemas.microsoft.com/office/drawing/2014/main" id="{9BCF06CD-6674-418D-AEE0-F3672CC7EA71}"/>
              </a:ext>
            </a:extLst>
          </p:cNvPr>
          <p:cNvSpPr txBox="1">
            <a:spLocks noChangeArrowheads="1"/>
          </p:cNvSpPr>
          <p:nvPr/>
        </p:nvSpPr>
        <p:spPr bwMode="auto">
          <a:xfrm>
            <a:off x="3781700" y="436602"/>
            <a:ext cx="104758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dirty="0">
                <a:latin typeface="Times New Roman" panose="02020603050405020304" pitchFamily="18" charset="0"/>
                <a:cs typeface="Times New Roman" panose="02020603050405020304" pitchFamily="18" charset="0"/>
              </a:rPr>
              <a:t>Mealy State machine</a:t>
            </a:r>
          </a:p>
        </p:txBody>
      </p:sp>
      <p:pic>
        <p:nvPicPr>
          <p:cNvPr id="2" name="Picture 1">
            <a:extLst>
              <a:ext uri="{FF2B5EF4-FFF2-40B4-BE49-F238E27FC236}">
                <a16:creationId xmlns:a16="http://schemas.microsoft.com/office/drawing/2014/main" id="{B310B0A6-2D8A-4F34-8B97-2143930BA57C}"/>
              </a:ext>
            </a:extLst>
          </p:cNvPr>
          <p:cNvPicPr>
            <a:picLocks noChangeAspect="1"/>
          </p:cNvPicPr>
          <p:nvPr/>
        </p:nvPicPr>
        <p:blipFill>
          <a:blip r:embed="rId4"/>
          <a:stretch>
            <a:fillRect/>
          </a:stretch>
        </p:blipFill>
        <p:spPr>
          <a:xfrm>
            <a:off x="3190461" y="1504447"/>
            <a:ext cx="6559826" cy="4434812"/>
          </a:xfrm>
          <a:prstGeom prst="rect">
            <a:avLst/>
          </a:prstGeom>
        </p:spPr>
      </p:pic>
      <p:sp>
        <p:nvSpPr>
          <p:cNvPr id="40" name="TextBox 39">
            <a:extLst>
              <a:ext uri="{FF2B5EF4-FFF2-40B4-BE49-F238E27FC236}">
                <a16:creationId xmlns:a16="http://schemas.microsoft.com/office/drawing/2014/main" id="{6E5A7FB1-DBA2-429C-8706-56E0C9D00059}"/>
              </a:ext>
            </a:extLst>
          </p:cNvPr>
          <p:cNvSpPr txBox="1"/>
          <p:nvPr/>
        </p:nvSpPr>
        <p:spPr>
          <a:xfrm>
            <a:off x="761550" y="1230298"/>
            <a:ext cx="8650807" cy="369332"/>
          </a:xfrm>
          <a:prstGeom prst="rect">
            <a:avLst/>
          </a:prstGeom>
          <a:noFill/>
        </p:spPr>
        <p:txBody>
          <a:bodyPr wrap="square">
            <a:spAutoFit/>
          </a:bodyPr>
          <a:lstStyle/>
          <a:p>
            <a:r>
              <a:rPr lang="en-US" altLang="en-US" b="1" dirty="0">
                <a:latin typeface="Times New Roman" panose="02020603050405020304" pitchFamily="18" charset="0"/>
                <a:cs typeface="Times New Roman" panose="02020603050405020304" pitchFamily="18" charset="0"/>
              </a:rPr>
              <a:t>E</a:t>
            </a:r>
            <a:r>
              <a:rPr lang="en-US" altLang="en-US" sz="1800" b="1" dirty="0">
                <a:latin typeface="Times New Roman" panose="02020603050405020304" pitchFamily="18" charset="0"/>
                <a:cs typeface="Times New Roman" panose="02020603050405020304" pitchFamily="18" charset="0"/>
              </a:rPr>
              <a:t>xample for sequence detection circuit implementation</a:t>
            </a:r>
            <a:endParaRPr lang="en-IN" dirty="0"/>
          </a:p>
        </p:txBody>
      </p:sp>
    </p:spTree>
    <p:extLst>
      <p:ext uri="{BB962C8B-B14F-4D97-AF65-F5344CB8AC3E}">
        <p14:creationId xmlns:p14="http://schemas.microsoft.com/office/powerpoint/2010/main" val="2717357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135DE83DB82E4CB80EB342F7377984" ma:contentTypeVersion="6" ma:contentTypeDescription="Create a new document." ma:contentTypeScope="" ma:versionID="fb00ab2545f03b1123613a5df0af2091">
  <xsd:schema xmlns:xsd="http://www.w3.org/2001/XMLSchema" xmlns:xs="http://www.w3.org/2001/XMLSchema" xmlns:p="http://schemas.microsoft.com/office/2006/metadata/properties" xmlns:ns3="c69c63f1-cec0-4141-af18-5e134f41698e" targetNamespace="http://schemas.microsoft.com/office/2006/metadata/properties" ma:root="true" ma:fieldsID="87832e615aa0af1aeda76be64accaf25" ns3:_="">
    <xsd:import namespace="c69c63f1-cec0-4141-af18-5e134f41698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9c63f1-cec0-4141-af18-5e134f4169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FB1A41-902C-4B9B-BC44-F41B199F49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9c63f1-cec0-4141-af18-5e134f4169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CC4FCA-4D1E-4993-B6BB-604C9EBE3CD5}">
  <ds:schemaRefs>
    <ds:schemaRef ds:uri="http://schemas.microsoft.com/office/2006/documentManagement/types"/>
    <ds:schemaRef ds:uri="http://purl.org/dc/elements/1.1/"/>
    <ds:schemaRef ds:uri="http://www.w3.org/XML/1998/namespace"/>
    <ds:schemaRef ds:uri="http://purl.org/dc/terms/"/>
    <ds:schemaRef ds:uri="http://purl.org/dc/dcmitype/"/>
    <ds:schemaRef ds:uri="http://schemas.microsoft.com/office/2006/metadata/properties"/>
    <ds:schemaRef ds:uri="http://schemas.microsoft.com/office/infopath/2007/PartnerControls"/>
    <ds:schemaRef ds:uri="http://schemas.openxmlformats.org/package/2006/metadata/core-properties"/>
    <ds:schemaRef ds:uri="c69c63f1-cec0-4141-af18-5e134f41698e"/>
  </ds:schemaRefs>
</ds:datastoreItem>
</file>

<file path=customXml/itemProps3.xml><?xml version="1.0" encoding="utf-8"?>
<ds:datastoreItem xmlns:ds="http://schemas.openxmlformats.org/officeDocument/2006/customXml" ds:itemID="{B0C705CB-8F82-4FBA-B152-AD81A33139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736</TotalTime>
  <Words>4507</Words>
  <Application>Microsoft Office PowerPoint</Application>
  <PresentationFormat>Widescreen</PresentationFormat>
  <Paragraphs>678</Paragraphs>
  <Slides>82</Slides>
  <Notes>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Calibri</vt:lpstr>
      <vt:lpstr>Calibri Light</vt:lpstr>
      <vt:lpstr>Lato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Sai Kiran Pasupuleti</dc:creator>
  <cp:lastModifiedBy>K Venkata Ratnam</cp:lastModifiedBy>
  <cp:revision>2064</cp:revision>
  <cp:lastPrinted>2018-09-04T05:40:18Z</cp:lastPrinted>
  <dcterms:created xsi:type="dcterms:W3CDTF">2016-10-15T17:25:48Z</dcterms:created>
  <dcterms:modified xsi:type="dcterms:W3CDTF">2023-02-03T04:51:50Z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0x01010093135DE83DB82E4CB80EB342F7377984</vt:lpwstr>
  </property>
</Properties>
</file>