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791CB2D-2B5B-4594-AA39-EE2C3C238C01}"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7F5D70A-AFA9-4557-9576-3E2EFCF1690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66AC1C3-F83A-401F-B338-E68DE82AAAD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9AE040C-8D81-4A34-A708-5017EEBE852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4F7DA5C-2C9C-4C14-B551-0DDB945317D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1999106-509D-4BCE-8323-408A0878FD0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B3F6760-EA9B-4E8B-BED0-98516FE93C1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B71B62F-AF8E-424A-B4D9-E961F79B644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AF8704D-F468-4570-AE7B-74BF231A3BC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2BC9B06-F16D-41AB-ABA1-442323F01C8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A7E7315-0AF0-43E4-B017-13559E67B8E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6A223A9-9573-4A5C-91D8-961336140BDE}"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DD469823-3CC6-4240-A318-937472BFC9BE}"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Autofit/>
          </a:bodyPr>
          <a:p>
            <a:pPr indent="0" algn="ctr" defTabSz="457200">
              <a:lnSpc>
                <a:spcPct val="100000"/>
              </a:lnSpc>
              <a:buNone/>
            </a:pPr>
            <a:r>
              <a:rPr b="1" lang="en-US" sz="3600" spc="-1" strike="noStrike" cap="all">
                <a:solidFill>
                  <a:schemeClr val="accent1"/>
                </a:solidFill>
                <a:latin typeface="Arial"/>
              </a:rPr>
              <a:t>KNN-Powered AI Assistant for Automated Resume Screening</a:t>
            </a:r>
            <a:endParaRPr b="0" lang="en-US" sz="3600" spc="-1" strike="noStrike">
              <a:solidFill>
                <a:schemeClr val="dk1"/>
              </a:solidFill>
              <a:latin typeface="Franklin Gothic Book"/>
            </a:endParaRPr>
          </a:p>
        </p:txBody>
      </p:sp>
      <p:sp>
        <p:nvSpPr>
          <p:cNvPr id="47"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US" sz="3200" spc="-1" strike="noStrike">
              <a:solidFill>
                <a:srgbClr val="000000"/>
              </a:solidFill>
              <a:latin typeface="Arial"/>
            </a:endParaRPr>
          </a:p>
        </p:txBody>
      </p:sp>
      <p:sp>
        <p:nvSpPr>
          <p:cNvPr id="48" name="TextBox 3"/>
          <p:cNvSpPr/>
          <p:nvPr/>
        </p:nvSpPr>
        <p:spPr>
          <a:xfrm>
            <a:off x="3117600" y="4586400"/>
            <a:ext cx="7979760" cy="131076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PATTAN MAHAMMAD SALMAN KHAN</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KL University</a:t>
            </a:r>
            <a:br>
              <a:rPr sz="2000"/>
            </a:br>
            <a:r>
              <a:rPr b="1" lang="en-US" sz="2000" spc="-1" strike="noStrike">
                <a:solidFill>
                  <a:schemeClr val="accent1">
                    <a:lumMod val="75000"/>
                  </a:schemeClr>
                </a:solidFill>
                <a:latin typeface="Arial"/>
              </a:rPr>
              <a:t> Department of AI &amp; DS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chemeClr val="dk1"/>
              </a:solidFill>
              <a:latin typeface="Franklin Gothic Book"/>
            </a:endParaRPr>
          </a:p>
        </p:txBody>
      </p:sp>
      <p:sp>
        <p:nvSpPr>
          <p:cNvPr id="6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pc="-1" strike="noStrike" cap="all">
                <a:solidFill>
                  <a:srgbClr val="002060"/>
                </a:solidFill>
                <a:latin typeface="Arial"/>
              </a:rPr>
              <a:t>THANK YOU</a:t>
            </a:r>
            <a:endParaRPr b="0" lang="en-US" sz="28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50"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r>
              <a:rPr b="0" lang="en-US" sz="2000" spc="-1" strike="noStrike">
                <a:solidFill>
                  <a:schemeClr val="dk1">
                    <a:lumMod val="75000"/>
                    <a:lumOff val="25000"/>
                  </a:schemeClr>
                </a:solidFill>
                <a:latin typeface="Arial"/>
                <a:ea typeface="Franklin Gothic Book"/>
              </a:rPr>
              <a:t>(Should not include solution)</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a:t>
            </a:r>
            <a:r>
              <a:rPr b="1" lang="en-US" sz="2000" spc="-1" strike="noStrike">
                <a:solidFill>
                  <a:schemeClr val="dk1">
                    <a:lumMod val="75000"/>
                    <a:lumOff val="25000"/>
                  </a:schemeClr>
                </a:solidFill>
                <a:latin typeface="Arial"/>
                <a:ea typeface="Franklin Gothic Book"/>
              </a:rPr>
              <a:t>Development Approach </a:t>
            </a:r>
            <a:r>
              <a:rPr b="0" lang="en-US" sz="2000" spc="-1" strike="noStrike">
                <a:solidFill>
                  <a:schemeClr val="dk1">
                    <a:lumMod val="75000"/>
                    <a:lumOff val="25000"/>
                  </a:schemeClr>
                </a:solidFill>
                <a:latin typeface="Arial"/>
                <a:ea typeface="Franklin Gothic Book"/>
              </a:rPr>
              <a:t>(Technology Used) </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marL="306000" indent="-30600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
        <p:nvSpPr>
          <p:cNvPr id="52" name="PlaceHolder 2"/>
          <p:cNvSpPr>
            <a:spLocks noGrp="1"/>
          </p:cNvSpPr>
          <p:nvPr>
            <p:ph/>
          </p:nvPr>
        </p:nvSpPr>
        <p:spPr>
          <a:xfrm>
            <a:off x="633960" y="1371600"/>
            <a:ext cx="11253240" cy="3853080"/>
          </a:xfrm>
          <a:prstGeom prst="rect">
            <a:avLst/>
          </a:prstGeom>
          <a:noFill/>
          <a:ln w="0">
            <a:noFill/>
          </a:ln>
        </p:spPr>
        <p:txBody>
          <a:bodyPr lIns="91440" rIns="91440" tIns="45720" bIns="45720" anchor="ctr">
            <a:noAutofit/>
          </a:bodyPr>
          <a:p>
            <a:pPr indent="0" defTabSz="457200">
              <a:lnSpc>
                <a:spcPct val="110000"/>
              </a:lnSpc>
              <a:spcBef>
                <a:spcPts val="641"/>
              </a:spcBef>
              <a:spcAft>
                <a:spcPts val="601"/>
              </a:spcAft>
              <a:buNone/>
              <a:tabLst>
                <a:tab algn="l" pos="0"/>
              </a:tabLst>
            </a:pPr>
            <a:r>
              <a:rPr b="0" lang="en-IN" sz="2400" spc="-1" strike="noStrike">
                <a:solidFill>
                  <a:srgbClr val="0f0f0f"/>
                </a:solidFill>
                <a:latin typeface="Franklin Gothic Book"/>
                <a:ea typeface="Franklin Gothic Book"/>
              </a:rPr>
              <a:t>The process of screening resumes conventionally can be quite a tiresome and ineffective approach. Recruiters usually spend a considerable amount of time sifting through a large number of resumes manually and rely on keyword searches and their intuition to identify potential candidates. However, this method can be biased and may overlook competent individuals who do not meet all the specific keywords or align with the recruiter's preconceptions. This can result in missed opportunities to hire the best possible candidates for the job.</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Proposed Solution</a:t>
            </a:r>
            <a:endParaRPr b="0" lang="en-US" sz="4400" spc="-1" strike="noStrike">
              <a:solidFill>
                <a:schemeClr val="dk1"/>
              </a:solidFill>
              <a:latin typeface="Franklin Gothic Book"/>
            </a:endParaRPr>
          </a:p>
        </p:txBody>
      </p:sp>
      <p:sp>
        <p:nvSpPr>
          <p:cNvPr id="54" name="PlaceHolder 2"/>
          <p:cNvSpPr>
            <a:spLocks noGrp="1"/>
          </p:cNvSpPr>
          <p:nvPr>
            <p:ph/>
          </p:nvPr>
        </p:nvSpPr>
        <p:spPr>
          <a:xfrm>
            <a:off x="634680" y="1371600"/>
            <a:ext cx="10975680" cy="5257800"/>
          </a:xfrm>
          <a:prstGeom prst="rect">
            <a:avLst/>
          </a:prstGeom>
          <a:noFill/>
          <a:ln w="0">
            <a:noFill/>
          </a:ln>
        </p:spPr>
        <p:txBody>
          <a:bodyPr lIns="0" rIns="0" tIns="0" bIns="0" anchor="t">
            <a:normAutofit fontScale="93486"/>
          </a:bodyPr>
          <a:p>
            <a:pPr marL="305280" indent="-305280">
              <a:lnSpc>
                <a:spcPct val="110000"/>
              </a:lnSpc>
              <a:spcBef>
                <a:spcPts val="850"/>
              </a:spcBef>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This project proposes an AI-powered assistant for automated resume screening using the K-Nearest Neighbors (KNN) algorithm. KNN leverages machine learning to identify similar data points based on their proximity. In this context, it can:</a:t>
            </a:r>
            <a:endParaRPr b="0" lang="en-US" sz="1700" spc="-1" strike="noStrike">
              <a:solidFill>
                <a:schemeClr val="dk1">
                  <a:lumMod val="75000"/>
                  <a:lumOff val="25000"/>
                </a:schemeClr>
              </a:solidFill>
              <a:latin typeface="Franklin Gothic Book"/>
              <a:ea typeface="Noto Sans CJK SC"/>
            </a:endParaRPr>
          </a:p>
          <a:p>
            <a:pPr lvl="1" marL="864000" indent="-324000">
              <a:lnSpc>
                <a:spcPct val="100000"/>
              </a:lnSpc>
              <a:spcBef>
                <a:spcPts val="567"/>
              </a:spcBef>
              <a:buClr>
                <a:srgbClr val="000000"/>
              </a:buClr>
              <a:buSzPct val="75000"/>
              <a:buFont typeface="Symbol" charset="2"/>
              <a:buChar char=""/>
            </a:pPr>
            <a:r>
              <a:rPr b="1" lang="en-US" sz="1300" spc="-1" strike="noStrike">
                <a:solidFill>
                  <a:schemeClr val="dk1">
                    <a:lumMod val="75000"/>
                    <a:lumOff val="25000"/>
                  </a:schemeClr>
                </a:solidFill>
                <a:latin typeface="Franklin Gothic Book"/>
              </a:rPr>
              <a:t>Classify Resumes:</a:t>
            </a:r>
            <a:r>
              <a:rPr b="0" lang="en-US" sz="1300" spc="-1" strike="noStrike">
                <a:solidFill>
                  <a:schemeClr val="dk1">
                    <a:lumMod val="75000"/>
                    <a:lumOff val="25000"/>
                  </a:schemeClr>
                </a:solidFill>
                <a:latin typeface="Franklin Gothic Book"/>
              </a:rPr>
              <a:t> The KNN model, trained on labeled resumes and job descriptions, categorizes new resumes based on their similarity to labeled ones for similar roles. This automates initial screening, saving recruiters time.</a:t>
            </a:r>
            <a:endParaRPr b="0" lang="en-US" sz="1300" spc="-1" strike="noStrike">
              <a:solidFill>
                <a:schemeClr val="dk1">
                  <a:lumMod val="75000"/>
                  <a:lumOff val="25000"/>
                </a:schemeClr>
              </a:solidFill>
              <a:latin typeface="Franklin Gothic Book"/>
              <a:ea typeface="Noto Sans CJK SC"/>
            </a:endParaRPr>
          </a:p>
          <a:p>
            <a:pPr lvl="1" marL="864000" indent="-324000">
              <a:lnSpc>
                <a:spcPct val="100000"/>
              </a:lnSpc>
              <a:spcBef>
                <a:spcPts val="567"/>
              </a:spcBef>
              <a:buClr>
                <a:srgbClr val="000000"/>
              </a:buClr>
              <a:buSzPct val="75000"/>
              <a:buFont typeface="Symbol" charset="2"/>
              <a:buChar char=""/>
            </a:pPr>
            <a:r>
              <a:rPr b="1" lang="en-US" sz="1300" spc="-1" strike="noStrike">
                <a:solidFill>
                  <a:schemeClr val="dk1">
                    <a:lumMod val="75000"/>
                    <a:lumOff val="25000"/>
                  </a:schemeClr>
                </a:solidFill>
                <a:latin typeface="Franklin Gothic Book"/>
              </a:rPr>
              <a:t>Reduce Bias:</a:t>
            </a:r>
            <a:r>
              <a:rPr b="0" lang="en-US" sz="1300" spc="-1" strike="noStrike">
                <a:solidFill>
                  <a:schemeClr val="dk1">
                    <a:lumMod val="75000"/>
                    <a:lumOff val="25000"/>
                  </a:schemeClr>
                </a:solidFill>
                <a:latin typeface="Franklin Gothic Book"/>
              </a:rPr>
              <a:t> KNN relies on objective data analysis, mitigating unconscious bias present in human judgment. This leads to a fairer and more equitable evaluation process.</a:t>
            </a:r>
            <a:endParaRPr b="0" lang="en-US" sz="1300" spc="-1" strike="noStrike">
              <a:solidFill>
                <a:schemeClr val="dk1">
                  <a:lumMod val="75000"/>
                  <a:lumOff val="25000"/>
                </a:schemeClr>
              </a:solidFill>
              <a:latin typeface="Franklin Gothic Book"/>
              <a:ea typeface="Noto Sans CJK SC"/>
            </a:endParaRPr>
          </a:p>
          <a:p>
            <a:pPr lvl="1" marL="864000" indent="-324000">
              <a:lnSpc>
                <a:spcPct val="100000"/>
              </a:lnSpc>
              <a:spcBef>
                <a:spcPts val="567"/>
              </a:spcBef>
              <a:buClr>
                <a:srgbClr val="000000"/>
              </a:buClr>
              <a:buSzPct val="75000"/>
              <a:buFont typeface="Symbol" charset="2"/>
              <a:buChar char=""/>
            </a:pPr>
            <a:r>
              <a:rPr b="1" lang="en-US" sz="1300" spc="-1" strike="noStrike">
                <a:solidFill>
                  <a:schemeClr val="dk1">
                    <a:lumMod val="75000"/>
                    <a:lumOff val="25000"/>
                  </a:schemeClr>
                </a:solidFill>
                <a:latin typeface="Franklin Gothic Book"/>
              </a:rPr>
              <a:t>Improve Efficiency:</a:t>
            </a:r>
            <a:r>
              <a:rPr b="0" lang="en-US" sz="1300" spc="-1" strike="noStrike">
                <a:solidFill>
                  <a:schemeClr val="dk1">
                    <a:lumMod val="75000"/>
                    <a:lumOff val="25000"/>
                  </a:schemeClr>
                </a:solidFill>
                <a:latin typeface="Franklin Gothic Book"/>
              </a:rPr>
              <a:t> Automating initial screening frees recruiters to focus on deeper interviews and candidate evaluation, streamlining the hiring process.</a:t>
            </a:r>
            <a:endParaRPr b="0" lang="en-US" sz="1300" spc="-1" strike="noStrike">
              <a:solidFill>
                <a:schemeClr val="dk1">
                  <a:lumMod val="75000"/>
                  <a:lumOff val="25000"/>
                </a:schemeClr>
              </a:solidFill>
              <a:latin typeface="Franklin Gothic Book"/>
              <a:ea typeface="Noto Sans CJK SC"/>
            </a:endParaRPr>
          </a:p>
          <a:p>
            <a:pPr marL="305280" indent="-305280">
              <a:lnSpc>
                <a:spcPct val="110000"/>
              </a:lnSpc>
              <a:spcBef>
                <a:spcPts val="850"/>
              </a:spcBef>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 </a:t>
            </a:r>
            <a:r>
              <a:rPr b="0" lang="en-US" sz="1700" spc="-1" strike="noStrike">
                <a:solidFill>
                  <a:schemeClr val="dk1">
                    <a:lumMod val="75000"/>
                    <a:lumOff val="25000"/>
                  </a:schemeClr>
                </a:solidFill>
                <a:latin typeface="Franklin Gothic Book"/>
              </a:rPr>
              <a:t>Solution Components:</a:t>
            </a:r>
            <a:endParaRPr b="0" lang="en-US" sz="1700" spc="-1" strike="noStrike">
              <a:solidFill>
                <a:schemeClr val="dk1">
                  <a:lumMod val="75000"/>
                  <a:lumOff val="25000"/>
                </a:schemeClr>
              </a:solidFill>
              <a:latin typeface="Franklin Gothic Book"/>
              <a:ea typeface="Noto Sans CJK SC"/>
            </a:endParaRPr>
          </a:p>
          <a:p>
            <a:pPr lvl="1" marL="864000" indent="-324000">
              <a:lnSpc>
                <a:spcPct val="100000"/>
              </a:lnSpc>
              <a:spcBef>
                <a:spcPts val="567"/>
              </a:spcBef>
              <a:buClr>
                <a:srgbClr val="000000"/>
              </a:buClr>
              <a:buSzPct val="75000"/>
              <a:buFont typeface="Symbol" charset="2"/>
              <a:buChar char=""/>
            </a:pPr>
            <a:r>
              <a:rPr b="1" lang="en-US" sz="1300" spc="-1" strike="noStrike">
                <a:solidFill>
                  <a:schemeClr val="dk1">
                    <a:lumMod val="75000"/>
                    <a:lumOff val="25000"/>
                  </a:schemeClr>
                </a:solidFill>
                <a:latin typeface="Franklin Gothic Book"/>
              </a:rPr>
              <a:t>Data Collection:</a:t>
            </a:r>
            <a:r>
              <a:rPr b="0" lang="en-US" sz="1300" spc="-1" strike="noStrike">
                <a:solidFill>
                  <a:schemeClr val="dk1">
                    <a:lumMod val="75000"/>
                    <a:lumOff val="25000"/>
                  </a:schemeClr>
                </a:solidFill>
                <a:latin typeface="Franklin Gothic Book"/>
              </a:rPr>
              <a:t> Gather a diverse dataset of labeled resumes and job descriptions from online portals, company websites, and collaborations. Ensure data cleaning and anonymization.</a:t>
            </a:r>
            <a:endParaRPr b="0" lang="en-US" sz="1300" spc="-1" strike="noStrike">
              <a:solidFill>
                <a:schemeClr val="dk1">
                  <a:lumMod val="75000"/>
                  <a:lumOff val="25000"/>
                </a:schemeClr>
              </a:solidFill>
              <a:latin typeface="Franklin Gothic Book"/>
              <a:ea typeface="Noto Sans CJK SC"/>
            </a:endParaRPr>
          </a:p>
          <a:p>
            <a:pPr lvl="1" marL="864000" indent="-324000">
              <a:lnSpc>
                <a:spcPct val="100000"/>
              </a:lnSpc>
              <a:spcBef>
                <a:spcPts val="567"/>
              </a:spcBef>
              <a:buClr>
                <a:srgbClr val="000000"/>
              </a:buClr>
              <a:buSzPct val="75000"/>
              <a:buFont typeface="Symbol" charset="2"/>
              <a:buChar char=""/>
            </a:pPr>
            <a:r>
              <a:rPr b="1" lang="en-US" sz="1300" spc="-1" strike="noStrike">
                <a:solidFill>
                  <a:schemeClr val="dk1">
                    <a:lumMod val="75000"/>
                    <a:lumOff val="25000"/>
                  </a:schemeClr>
                </a:solidFill>
                <a:latin typeface="Franklin Gothic Book"/>
              </a:rPr>
              <a:t>Data Preprocessing:</a:t>
            </a:r>
            <a:r>
              <a:rPr b="0" lang="en-US" sz="1300" spc="-1" strike="noStrike">
                <a:solidFill>
                  <a:schemeClr val="dk1">
                    <a:lumMod val="75000"/>
                    <a:lumOff val="25000"/>
                  </a:schemeClr>
                </a:solidFill>
                <a:latin typeface="Franklin Gothic Book"/>
              </a:rPr>
              <a:t> Extract relevant features like skills, keywords, experience, education, and job titles. Convert text data into numerical representations using methods like TF-IDF or word embeddings.</a:t>
            </a:r>
            <a:endParaRPr b="0" lang="en-US" sz="1300" spc="-1" strike="noStrike">
              <a:solidFill>
                <a:schemeClr val="dk1">
                  <a:lumMod val="75000"/>
                  <a:lumOff val="25000"/>
                </a:schemeClr>
              </a:solidFill>
              <a:latin typeface="Franklin Gothic Book"/>
              <a:ea typeface="Noto Sans CJK SC"/>
            </a:endParaRPr>
          </a:p>
          <a:p>
            <a:pPr lvl="1" marL="864000" indent="-324000">
              <a:lnSpc>
                <a:spcPct val="100000"/>
              </a:lnSpc>
              <a:spcBef>
                <a:spcPts val="567"/>
              </a:spcBef>
              <a:buClr>
                <a:srgbClr val="000000"/>
              </a:buClr>
              <a:buSzPct val="75000"/>
              <a:buFont typeface="Symbol" charset="2"/>
              <a:buChar char=""/>
            </a:pPr>
            <a:r>
              <a:rPr b="1" lang="en-US" sz="1300" spc="-1" strike="noStrike">
                <a:solidFill>
                  <a:schemeClr val="dk1">
                    <a:lumMod val="75000"/>
                    <a:lumOff val="25000"/>
                  </a:schemeClr>
                </a:solidFill>
                <a:latin typeface="Franklin Gothic Book"/>
              </a:rPr>
              <a:t>KNN Algorithm Implementation:</a:t>
            </a:r>
            <a:r>
              <a:rPr b="0" lang="en-US" sz="1300" spc="-1" strike="noStrike">
                <a:solidFill>
                  <a:schemeClr val="dk1">
                    <a:lumMod val="75000"/>
                    <a:lumOff val="25000"/>
                  </a:schemeClr>
                </a:solidFill>
                <a:latin typeface="Franklin Gothic Book"/>
              </a:rPr>
              <a:t> Train the KNN model using the preprocessed data and optimize hyperparameters for performance.</a:t>
            </a:r>
            <a:endParaRPr b="0" lang="en-US" sz="1300" spc="-1" strike="noStrike">
              <a:solidFill>
                <a:schemeClr val="dk1">
                  <a:lumMod val="75000"/>
                  <a:lumOff val="25000"/>
                </a:schemeClr>
              </a:solidFill>
              <a:latin typeface="Franklin Gothic Book"/>
              <a:ea typeface="Noto Sans CJK SC"/>
            </a:endParaRPr>
          </a:p>
          <a:p>
            <a:pPr lvl="1" marL="864000" indent="-324000">
              <a:lnSpc>
                <a:spcPct val="100000"/>
              </a:lnSpc>
              <a:spcBef>
                <a:spcPts val="567"/>
              </a:spcBef>
              <a:buClr>
                <a:srgbClr val="000000"/>
              </a:buClr>
              <a:buSzPct val="75000"/>
              <a:buFont typeface="Symbol" charset="2"/>
              <a:buChar char=""/>
            </a:pPr>
            <a:r>
              <a:rPr b="1" lang="en-US" sz="1300" spc="-1" strike="noStrike">
                <a:solidFill>
                  <a:schemeClr val="dk1">
                    <a:lumMod val="75000"/>
                    <a:lumOff val="25000"/>
                  </a:schemeClr>
                </a:solidFill>
                <a:latin typeface="Franklin Gothic Book"/>
              </a:rPr>
              <a:t>Deployment:</a:t>
            </a:r>
            <a:r>
              <a:rPr b="0" lang="en-US" sz="1300" spc="-1" strike="noStrike">
                <a:solidFill>
                  <a:schemeClr val="dk1">
                    <a:lumMod val="75000"/>
                    <a:lumOff val="25000"/>
                  </a:schemeClr>
                </a:solidFill>
                <a:latin typeface="Franklin Gothic Book"/>
              </a:rPr>
              <a:t> Develop a user-friendly application or API where recruiters upload resumes and job descriptions. The model displays recommendations, highlighting the most relevant candidates.</a:t>
            </a:r>
            <a:endParaRPr b="0" lang="en-US" sz="1300" spc="-1" strike="noStrike">
              <a:solidFill>
                <a:schemeClr val="dk1">
                  <a:lumMod val="75000"/>
                  <a:lumOff val="25000"/>
                </a:schemeClr>
              </a:solidFill>
              <a:latin typeface="Franklin Gothic Book"/>
              <a:ea typeface="Noto Sans CJK SC"/>
            </a:endParaRPr>
          </a:p>
          <a:p>
            <a:pPr lvl="1" marL="864000" indent="-324000">
              <a:lnSpc>
                <a:spcPct val="100000"/>
              </a:lnSpc>
              <a:spcBef>
                <a:spcPts val="567"/>
              </a:spcBef>
              <a:buClr>
                <a:srgbClr val="000000"/>
              </a:buClr>
              <a:buSzPct val="75000"/>
              <a:buFont typeface="Symbol" charset="2"/>
              <a:buChar char=""/>
            </a:pPr>
            <a:r>
              <a:rPr b="1" lang="en-US" sz="1300" spc="-1" strike="noStrike">
                <a:solidFill>
                  <a:schemeClr val="dk1">
                    <a:lumMod val="75000"/>
                    <a:lumOff val="25000"/>
                  </a:schemeClr>
                </a:solidFill>
                <a:latin typeface="Franklin Gothic Book"/>
              </a:rPr>
              <a:t>Evaluation:</a:t>
            </a:r>
            <a:r>
              <a:rPr b="0" lang="en-US" sz="1300" spc="-1" strike="noStrike">
                <a:solidFill>
                  <a:schemeClr val="dk1">
                    <a:lumMod val="75000"/>
                    <a:lumOff val="25000"/>
                  </a:schemeClr>
                </a:solidFill>
                <a:latin typeface="Franklin Gothic Book"/>
              </a:rPr>
              <a:t> Continuously monitor and evaluate the model's accuracy, fairness, and user feedback. Fine-tune the model to address any shortcomings and enhance performance.</a:t>
            </a:r>
            <a:endParaRPr b="0" lang="en-US" sz="1300" spc="-1" strike="noStrike">
              <a:solidFill>
                <a:schemeClr val="dk1">
                  <a:lumMod val="75000"/>
                  <a:lumOff val="25000"/>
                </a:schemeClr>
              </a:solidFill>
              <a:latin typeface="Franklin Gothic Book"/>
              <a:ea typeface="Noto Sans CJK S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chemeClr val="dk1"/>
              </a:solidFill>
              <a:latin typeface="Franklin Gothic Book"/>
            </a:endParaRPr>
          </a:p>
        </p:txBody>
      </p:sp>
      <p:sp>
        <p:nvSpPr>
          <p:cNvPr id="56" name="PlaceHolder 2"/>
          <p:cNvSpPr>
            <a:spLocks noGrp="1"/>
          </p:cNvSpPr>
          <p:nvPr>
            <p:ph/>
          </p:nvPr>
        </p:nvSpPr>
        <p:spPr>
          <a:xfrm>
            <a:off x="581040" y="1302120"/>
            <a:ext cx="11029320" cy="4672800"/>
          </a:xfrm>
          <a:prstGeom prst="rect">
            <a:avLst/>
          </a:prstGeom>
          <a:noFill/>
          <a:ln w="0">
            <a:noFill/>
          </a:ln>
        </p:spPr>
        <p:txBody>
          <a:bodyPr lIns="0" rIns="0" tIns="0" bIns="0" anchor="t">
            <a:normAutofit/>
          </a:bodyPr>
          <a:p>
            <a:pPr marL="305280" indent="0">
              <a:lnSpc>
                <a:spcPct val="110000"/>
              </a:lnSpc>
              <a:spcBef>
                <a:spcPts val="1417"/>
              </a:spcBef>
              <a:buNone/>
            </a:pPr>
            <a:endParaRPr b="0" lang="en-US" sz="1700" spc="-1" strike="noStrike">
              <a:solidFill>
                <a:schemeClr val="dk1">
                  <a:lumMod val="75000"/>
                  <a:lumOff val="25000"/>
                </a:schemeClr>
              </a:solidFill>
              <a:latin typeface="Franklin Gothic Book"/>
            </a:endParaRPr>
          </a:p>
          <a:p>
            <a:pPr marL="305280" indent="-305280">
              <a:lnSpc>
                <a:spcPct val="110000"/>
              </a:lnSpc>
              <a:spcBef>
                <a:spcPts val="1417"/>
              </a:spcBef>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System requirements :</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Processor: Intel Core i3 or above, AMD Ryzen 3 or above (server requires 4 cores or above)</a:t>
            </a:r>
            <a:endParaRPr b="0" lang="en-US" sz="13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Memory: 8GB RAM</a:t>
            </a:r>
            <a:endParaRPr b="0" lang="en-US" sz="13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Operating System: Windows, macOS, or Linux</a:t>
            </a:r>
            <a:endParaRPr b="0" lang="en-US" sz="13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Software: Python 3, Jupyter Notebook installed</a:t>
            </a:r>
            <a:endParaRPr b="0" lang="en-US" sz="1300" spc="-1" strike="noStrike">
              <a:solidFill>
                <a:schemeClr val="dk1">
                  <a:lumMod val="75000"/>
                  <a:lumOff val="25000"/>
                </a:schemeClr>
              </a:solidFill>
              <a:latin typeface="Franklin Gothic Book"/>
            </a:endParaRPr>
          </a:p>
          <a:p>
            <a:pPr marL="305280" indent="-305280">
              <a:lnSpc>
                <a:spcPct val="110000"/>
              </a:lnSpc>
              <a:spcBef>
                <a:spcPts val="1417"/>
              </a:spcBef>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Library required to build the model</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Scikit-learn</a:t>
            </a:r>
            <a:endParaRPr b="0" lang="en-US" sz="13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matplotib</a:t>
            </a:r>
            <a:endParaRPr b="0" lang="en-US" sz="13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5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5280" indent="0" defTabSz="457200">
              <a:lnSpc>
                <a:spcPct val="110000"/>
              </a:lnSpc>
              <a:spcBef>
                <a:spcPts val="281"/>
              </a:spcBef>
              <a:spcAft>
                <a:spcPts val="601"/>
              </a:spcAft>
              <a:buNone/>
            </a:pPr>
            <a:endParaRPr b="0" lang="en-US" sz="1400" spc="-1" strike="noStrike">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Algorithm Selection:</a:t>
            </a:r>
            <a:endParaRPr b="0" lang="en-US" sz="1400" spc="-1" strike="noStrike">
              <a:solidFill>
                <a:schemeClr val="dk1">
                  <a:lumMod val="75000"/>
                  <a:lumOff val="25000"/>
                </a:schemeClr>
              </a:solidFill>
              <a:latin typeface="Franklin Gothic Book"/>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Our AI Assistant uses K-Nearest Neighbors (KNN) algorithm to automate resume screening. KNN predicts relevant job categories or scores for each resume, ensuring fairness and efficiency in the recruitment process. Its simplicity, adaptability, and inherent fairness make it an excellent tool for this task.</a:t>
            </a:r>
            <a:endParaRPr b="0" lang="en-US" sz="1400" spc="-1" strike="noStrike">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Data Input:</a:t>
            </a:r>
            <a:endParaRPr b="0" lang="en-US" sz="1400" spc="-1" strike="noStrike">
              <a:solidFill>
                <a:schemeClr val="dk1">
                  <a:lumMod val="75000"/>
                  <a:lumOff val="25000"/>
                </a:schemeClr>
              </a:solidFill>
              <a:latin typeface="Franklin Gothic Book"/>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Input Features : The feature includes a Resume section, which showcases your work experience, skills, completed projects, educational qualifications, and other relevant information.</a:t>
            </a:r>
            <a:endParaRPr b="0" lang="en-US" sz="1400" spc="-1" strike="noStrike">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Training Process:</a:t>
            </a:r>
            <a:endParaRPr b="0" lang="en-US" sz="1400" spc="-1" strike="noStrike">
              <a:solidFill>
                <a:schemeClr val="dk1">
                  <a:lumMod val="75000"/>
                  <a:lumOff val="25000"/>
                </a:schemeClr>
              </a:solidFill>
              <a:latin typeface="Franklin Gothic Book"/>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The training phase meticulously prepares our AI assistant for the real world. We analyze data distribution, refine resume content, and encode job categories for clarity. Leveraging TF-IDF, we translate resumes into numerical representations, enabling KNN to learn patterns and relationships. Extensive testing ensures accuracy and equips the assistant to confidently identify suitable candidates.</a:t>
            </a:r>
            <a:endParaRPr b="0" lang="en-US" sz="1400" spc="-1" strike="noStrike">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Prediction/Classification Process:</a:t>
            </a:r>
            <a:endParaRPr b="0" lang="en-US" sz="1400" spc="-1" strike="noStrike">
              <a:solidFill>
                <a:schemeClr val="dk1">
                  <a:lumMod val="75000"/>
                  <a:lumOff val="25000"/>
                </a:schemeClr>
              </a:solidFill>
              <a:latin typeface="Franklin Gothic Book"/>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The process of predicting or classifying job categories is based on analyzing and extracting key features from a candidate's resume such as their skills, experience, and projects. These features are then matched against predefined patterns to determine the most suitable job category for the candidate</a:t>
            </a:r>
            <a:endParaRPr b="0" lang="en-US" sz="14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chemeClr val="dk1"/>
              </a:solidFill>
              <a:latin typeface="Franklin Gothic Book"/>
            </a:endParaRPr>
          </a:p>
        </p:txBody>
      </p:sp>
      <p:pic>
        <p:nvPicPr>
          <p:cNvPr id="60" name="" descr=""/>
          <p:cNvPicPr/>
          <p:nvPr/>
        </p:nvPicPr>
        <p:blipFill>
          <a:blip r:embed="rId1"/>
          <a:stretch/>
        </p:blipFill>
        <p:spPr>
          <a:xfrm>
            <a:off x="5943600" y="1143000"/>
            <a:ext cx="4840200" cy="2679480"/>
          </a:xfrm>
          <a:prstGeom prst="rect">
            <a:avLst/>
          </a:prstGeom>
          <a:ln w="0">
            <a:noFill/>
          </a:ln>
        </p:spPr>
      </p:pic>
      <p:pic>
        <p:nvPicPr>
          <p:cNvPr id="61" name="" descr=""/>
          <p:cNvPicPr/>
          <p:nvPr/>
        </p:nvPicPr>
        <p:blipFill>
          <a:blip r:embed="rId2"/>
          <a:stretch/>
        </p:blipFill>
        <p:spPr>
          <a:xfrm>
            <a:off x="714600" y="1600200"/>
            <a:ext cx="4086000" cy="3895200"/>
          </a:xfrm>
          <a:prstGeom prst="rect">
            <a:avLst/>
          </a:prstGeom>
          <a:ln w="0">
            <a:noFill/>
          </a:ln>
        </p:spPr>
      </p:pic>
      <p:pic>
        <p:nvPicPr>
          <p:cNvPr id="62" name="" descr=""/>
          <p:cNvPicPr/>
          <p:nvPr/>
        </p:nvPicPr>
        <p:blipFill>
          <a:blip r:embed="rId3"/>
          <a:stretch/>
        </p:blipFill>
        <p:spPr>
          <a:xfrm>
            <a:off x="5863320" y="3921480"/>
            <a:ext cx="5029200" cy="2532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chemeClr val="dk1"/>
              </a:solidFill>
              <a:latin typeface="Franklin Gothic Book"/>
            </a:endParaRPr>
          </a:p>
        </p:txBody>
      </p:sp>
      <p:sp>
        <p:nvSpPr>
          <p:cNvPr id="64"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
        <p:nvSpPr>
          <p:cNvPr id="66"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74983" lnSpcReduction="10000"/>
          </a:bodyPr>
          <a:p>
            <a:pPr defTabSz="457200">
              <a:lnSpc>
                <a:spcPct val="100000"/>
              </a:lnSpc>
            </a:pPr>
            <a:r>
              <a:rPr b="1" lang="en-US" sz="4400" spc="-1" strike="noStrike" cap="all">
                <a:solidFill>
                  <a:schemeClr val="accent1"/>
                </a:solidFill>
                <a:latin typeface="Arial"/>
              </a:rPr>
              <a:t>Future scope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162</TotalTime>
  <Application>LibreOffice/7.6.4.1$Linux_X86_64 LibreOffice_project/60$Build-1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2024-01-18T02:18:15Z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