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71" r:id="rId2"/>
    <p:sldId id="291" r:id="rId3"/>
    <p:sldId id="292" r:id="rId4"/>
    <p:sldId id="293" r:id="rId5"/>
    <p:sldId id="294" r:id="rId6"/>
    <p:sldId id="295" r:id="rId7"/>
    <p:sldId id="296" r:id="rId8"/>
    <p:sldId id="314" r:id="rId9"/>
    <p:sldId id="257" r:id="rId10"/>
    <p:sldId id="278" r:id="rId11"/>
    <p:sldId id="290" r:id="rId12"/>
    <p:sldId id="288" r:id="rId13"/>
    <p:sldId id="289" r:id="rId14"/>
    <p:sldId id="258" r:id="rId15"/>
    <p:sldId id="279" r:id="rId16"/>
    <p:sldId id="260" r:id="rId17"/>
    <p:sldId id="261" r:id="rId18"/>
    <p:sldId id="272" r:id="rId19"/>
    <p:sldId id="273" r:id="rId20"/>
    <p:sldId id="276" r:id="rId21"/>
    <p:sldId id="286" r:id="rId22"/>
    <p:sldId id="277" r:id="rId23"/>
    <p:sldId id="280" r:id="rId24"/>
    <p:sldId id="281" r:id="rId25"/>
    <p:sldId id="282" r:id="rId26"/>
    <p:sldId id="283" r:id="rId27"/>
    <p:sldId id="287"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85FAD-8E13-5DA6-5F88-0E17C80F71FD}" v="5" dt="2023-12-18T07:12:20.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03a71f5da10958a63fe92636f7ca89614a4baf8fa630ed99b98cff6e9c6644a::" providerId="AD" clId="Web-{D7785FAD-8E13-5DA6-5F88-0E17C80F71FD}"/>
    <pc:docChg chg="modSld">
      <pc:chgData name="Guest User" userId="S::urn:spo:anon#603a71f5da10958a63fe92636f7ca89614a4baf8fa630ed99b98cff6e9c6644a::" providerId="AD" clId="Web-{D7785FAD-8E13-5DA6-5F88-0E17C80F71FD}" dt="2023-12-18T07:12:20.621" v="4" actId="1076"/>
      <pc:docMkLst>
        <pc:docMk/>
      </pc:docMkLst>
      <pc:sldChg chg="modSp">
        <pc:chgData name="Guest User" userId="S::urn:spo:anon#603a71f5da10958a63fe92636f7ca89614a4baf8fa630ed99b98cff6e9c6644a::" providerId="AD" clId="Web-{D7785FAD-8E13-5DA6-5F88-0E17C80F71FD}" dt="2023-12-18T07:12:20.621" v="4" actId="1076"/>
        <pc:sldMkLst>
          <pc:docMk/>
          <pc:sldMk cId="0" sldId="273"/>
        </pc:sldMkLst>
        <pc:spChg chg="mod">
          <ac:chgData name="Guest User" userId="S::urn:spo:anon#603a71f5da10958a63fe92636f7ca89614a4baf8fa630ed99b98cff6e9c6644a::" providerId="AD" clId="Web-{D7785FAD-8E13-5DA6-5F88-0E17C80F71FD}" dt="2023-12-18T07:12:20.621" v="4" actId="1076"/>
          <ac:spMkLst>
            <pc:docMk/>
            <pc:sldMk cId="0" sldId="273"/>
            <ac:spMk id="3" creationId="{00000000-0000-0000-0000-000000000000}"/>
          </ac:spMkLst>
        </pc:spChg>
      </pc:sldChg>
      <pc:sldChg chg="modSp">
        <pc:chgData name="Guest User" userId="S::urn:spo:anon#603a71f5da10958a63fe92636f7ca89614a4baf8fa630ed99b98cff6e9c6644a::" providerId="AD" clId="Web-{D7785FAD-8E13-5DA6-5F88-0E17C80F71FD}" dt="2023-12-18T07:08:39.194" v="2" actId="1076"/>
        <pc:sldMkLst>
          <pc:docMk/>
          <pc:sldMk cId="4087015310" sldId="287"/>
        </pc:sldMkLst>
        <pc:picChg chg="mod">
          <ac:chgData name="Guest User" userId="S::urn:spo:anon#603a71f5da10958a63fe92636f7ca89614a4baf8fa630ed99b98cff6e9c6644a::" providerId="AD" clId="Web-{D7785FAD-8E13-5DA6-5F88-0E17C80F71FD}" dt="2023-12-18T07:08:39.194" v="2" actId="1076"/>
          <ac:picMkLst>
            <pc:docMk/>
            <pc:sldMk cId="4087015310" sldId="287"/>
            <ac:picMk id="3" creationId="{F307FB2C-9A44-1591-EB26-D982AB35F71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20-12-2023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51680-5484-2369-A55D-92227C3EA72B}"/>
              </a:ext>
            </a:extLst>
          </p:cNvPr>
          <p:cNvSpPr>
            <a:spLocks noGrp="1"/>
          </p:cNvSpPr>
          <p:nvPr>
            <p:ph type="sldNum" sz="quarter" idx="12"/>
          </p:nvPr>
        </p:nvSpPr>
        <p:spPr/>
        <p:txBody>
          <a:bodyPr/>
          <a:lstStyle/>
          <a:p>
            <a:fld id="{CBABCCC1-BF11-4F37-963E-1BCD5B23FD72}" type="slidenum">
              <a:rPr lang="en-IN" smtClean="0"/>
              <a:t>1</a:t>
            </a:fld>
            <a:endParaRPr lang="en-IN"/>
          </a:p>
        </p:txBody>
      </p:sp>
      <p:sp>
        <p:nvSpPr>
          <p:cNvPr id="4" name="TextBox 3">
            <a:extLst>
              <a:ext uri="{FF2B5EF4-FFF2-40B4-BE49-F238E27FC236}">
                <a16:creationId xmlns:a16="http://schemas.microsoft.com/office/drawing/2014/main" id="{5DDB1C7F-D259-9116-D09A-518A0C47D001}"/>
              </a:ext>
            </a:extLst>
          </p:cNvPr>
          <p:cNvSpPr txBox="1"/>
          <p:nvPr/>
        </p:nvSpPr>
        <p:spPr>
          <a:xfrm>
            <a:off x="731520" y="438697"/>
            <a:ext cx="10490022" cy="5509200"/>
          </a:xfrm>
          <a:prstGeom prst="rect">
            <a:avLst/>
          </a:prstGeom>
          <a:noFill/>
        </p:spPr>
        <p:txBody>
          <a:bodyPr wrap="square">
            <a:spAutoFit/>
          </a:bodyPr>
          <a:lstStyle/>
          <a:p>
            <a:pPr algn="ctr"/>
            <a:endParaRPr lang="en-IN" sz="28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NETWORKS,PROTOCOLS AND SECURITY                                         (NPS)   </a:t>
            </a:r>
          </a:p>
          <a:p>
            <a:pPr algn="ctr"/>
            <a:r>
              <a:rPr lang="en-IN" sz="2800" b="1" dirty="0">
                <a:latin typeface="Times New Roman" pitchFamily="18" charset="0"/>
                <a:cs typeface="Times New Roman" pitchFamily="18" charset="0"/>
              </a:rPr>
              <a:t>   </a:t>
            </a:r>
          </a:p>
          <a:p>
            <a:pPr algn="ctr"/>
            <a:r>
              <a:rPr lang="en-IN" sz="2800" b="1" dirty="0">
                <a:latin typeface="Times New Roman" pitchFamily="18" charset="0"/>
                <a:cs typeface="Times New Roman" pitchFamily="18" charset="0"/>
              </a:rPr>
              <a:t> COURSE CODE: 22EC2210R</a:t>
            </a:r>
          </a:p>
          <a:p>
            <a:pPr algn="ctr"/>
            <a:endParaRPr lang="en-IN" sz="28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CO1_</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b="1" dirty="0">
                <a:latin typeface="Times New Roman" pitchFamily="18" charset="0"/>
                <a:cs typeface="Times New Roman" pitchFamily="18" charset="0"/>
              </a:rPr>
              <a:t>PHYSICAL LAYER</a:t>
            </a:r>
          </a:p>
          <a:p>
            <a:pPr algn="ctr"/>
            <a:endParaRPr lang="en-IN" sz="28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SESSION NO: 5</a:t>
            </a:r>
          </a:p>
          <a:p>
            <a:pPr algn="ctr"/>
            <a:endParaRPr lang="en-IN" sz="2800" b="1" dirty="0">
              <a:latin typeface="Times New Roman" pitchFamily="18" charset="0"/>
              <a:cs typeface="Times New Roman" pitchFamily="18" charset="0"/>
            </a:endParaRPr>
          </a:p>
          <a:p>
            <a:pPr algn="ctr"/>
            <a:r>
              <a:rPr lang="en-US" sz="2200" b="1" dirty="0">
                <a:latin typeface="Times New Roman" panose="02020603050405020304" pitchFamily="18" charset="0"/>
                <a:cs typeface="Times New Roman" panose="02020603050405020304" pitchFamily="18" charset="0"/>
              </a:rPr>
              <a:t>EXAMPLE OF NETWORKS</a:t>
            </a:r>
          </a:p>
          <a:p>
            <a:pPr algn="ctr"/>
            <a:r>
              <a:rPr lang="en-US" sz="2200" b="1" dirty="0">
                <a:latin typeface="Times New Roman" panose="02020603050405020304" pitchFamily="18" charset="0"/>
                <a:cs typeface="Times New Roman" panose="02020603050405020304" pitchFamily="18" charset="0"/>
              </a:rPr>
              <a:t>GUIDED AND UNGUIDED TRANSMISSION MEDIA</a:t>
            </a:r>
            <a:endParaRPr lang="en-IN" sz="22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a:t>
            </a:r>
          </a:p>
        </p:txBody>
      </p:sp>
    </p:spTree>
    <p:extLst>
      <p:ext uri="{BB962C8B-B14F-4D97-AF65-F5344CB8AC3E}">
        <p14:creationId xmlns:p14="http://schemas.microsoft.com/office/powerpoint/2010/main" val="42818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9C44BE-1648-7983-224E-74E51CF0DFE9}"/>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4" name="TextBox 3">
            <a:extLst>
              <a:ext uri="{FF2B5EF4-FFF2-40B4-BE49-F238E27FC236}">
                <a16:creationId xmlns:a16="http://schemas.microsoft.com/office/drawing/2014/main" id="{DE99B45C-357C-9C7A-A921-CF9F346E0402}"/>
              </a:ext>
            </a:extLst>
          </p:cNvPr>
          <p:cNvSpPr txBox="1"/>
          <p:nvPr/>
        </p:nvSpPr>
        <p:spPr>
          <a:xfrm>
            <a:off x="1274617" y="418414"/>
            <a:ext cx="9559637" cy="4336059"/>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FACTORS FOR DESIGNING THE TRANSMISSION MEDIA</a:t>
            </a:r>
          </a:p>
          <a:p>
            <a:r>
              <a:rPr lang="en-US" b="1">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Bandwidth</a:t>
            </a:r>
            <a:r>
              <a:rPr lang="en-US">
                <a:latin typeface="Times New Roman" panose="02020603050405020304" pitchFamily="18" charset="0"/>
                <a:cs typeface="Times New Roman" panose="02020603050405020304" pitchFamily="18" charset="0"/>
              </a:rPr>
              <a:t>: All the factors are remaining constant, the greater the bandwidth of a medium, the higher the data transmission rate of a signal. </a:t>
            </a: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Transmission impairment</a:t>
            </a:r>
            <a:r>
              <a:rPr lang="en-US">
                <a:latin typeface="Times New Roman" panose="02020603050405020304" pitchFamily="18" charset="0"/>
                <a:cs typeface="Times New Roman" panose="02020603050405020304" pitchFamily="18" charset="0"/>
              </a:rPr>
              <a:t>: When the received signal is not identical to the transmitted one due to the transmission impairment. The quality of the signals will get destroyed due to transmission impairment. </a:t>
            </a: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Interference</a:t>
            </a:r>
            <a:r>
              <a:rPr lang="en-US">
                <a:latin typeface="Times New Roman" panose="02020603050405020304" pitchFamily="18" charset="0"/>
                <a:cs typeface="Times New Roman" panose="02020603050405020304" pitchFamily="18" charset="0"/>
              </a:rPr>
              <a:t>: An interference is defined as the process of disrupting a signal when it travels over a communication medium on the addition of some unwanted signal.</a:t>
            </a:r>
          </a:p>
          <a:p>
            <a:pPr>
              <a:lnSpc>
                <a:spcPct val="150000"/>
              </a:lnSpc>
            </a:pPr>
            <a:endParaRPr lang="en-US" b="1">
              <a:latin typeface="Times New Roman" panose="02020603050405020304" pitchFamily="18" charset="0"/>
              <a:cs typeface="Times New Roman" panose="02020603050405020304" pitchFamily="18" charset="0"/>
            </a:endParaRPr>
          </a:p>
          <a:p>
            <a:pPr>
              <a:lnSpc>
                <a:spcPct val="150000"/>
              </a:lnSpc>
            </a:pPr>
            <a:r>
              <a:rPr lang="en-IN" b="1">
                <a:latin typeface="Times New Roman" panose="02020603050405020304" pitchFamily="18" charset="0"/>
                <a:cs typeface="Times New Roman" panose="02020603050405020304" pitchFamily="18" charset="0"/>
              </a:rPr>
              <a:t>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48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42BB57-CED9-81F2-F171-E67347762818}"/>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4" name="TextBox 3">
            <a:extLst>
              <a:ext uri="{FF2B5EF4-FFF2-40B4-BE49-F238E27FC236}">
                <a16:creationId xmlns:a16="http://schemas.microsoft.com/office/drawing/2014/main" id="{6146A2BF-698B-3F5F-E5D1-B7709FDD8165}"/>
              </a:ext>
            </a:extLst>
          </p:cNvPr>
          <p:cNvSpPr txBox="1"/>
          <p:nvPr/>
        </p:nvSpPr>
        <p:spPr>
          <a:xfrm>
            <a:off x="858982" y="847631"/>
            <a:ext cx="10515600" cy="1151341"/>
          </a:xfrm>
          <a:prstGeom prst="rect">
            <a:avLst/>
          </a:prstGeom>
          <a:noFill/>
        </p:spPr>
        <p:txBody>
          <a:bodyPr wrap="square">
            <a:spAutoFit/>
          </a:bodyPr>
          <a:lstStyle/>
          <a:p>
            <a:r>
              <a:rPr lang="en-IN" b="1">
                <a:latin typeface="Times New Roman" panose="02020603050405020304" pitchFamily="18" charset="0"/>
                <a:cs typeface="Times New Roman" panose="02020603050405020304" pitchFamily="18" charset="0"/>
              </a:rPr>
              <a:t>CAUSES OF TRANSMISSION IMPAIRMENT</a:t>
            </a:r>
            <a:r>
              <a:rPr lang="en-US" b="1">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Attenuation</a:t>
            </a:r>
            <a:r>
              <a:rPr lang="en-US">
                <a:latin typeface="Times New Roman" panose="02020603050405020304" pitchFamily="18" charset="0"/>
                <a:cs typeface="Times New Roman" panose="02020603050405020304" pitchFamily="18" charset="0"/>
              </a:rPr>
              <a:t>: </a:t>
            </a:r>
            <a:r>
              <a:rPr lang="en-US"/>
              <a:t>Attenuation: Attenuation means the loss of energy, i.e., the strength of the signal decreases with increasing the distance which causes the loss of energy</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51A45C-1E18-C0C7-11AD-D8D81D1C2D59}"/>
              </a:ext>
            </a:extLst>
          </p:cNvPr>
          <p:cNvPicPr>
            <a:picLocks noChangeAspect="1"/>
          </p:cNvPicPr>
          <p:nvPr/>
        </p:nvPicPr>
        <p:blipFill>
          <a:blip r:embed="rId2"/>
          <a:stretch>
            <a:fillRect/>
          </a:stretch>
        </p:blipFill>
        <p:spPr>
          <a:xfrm>
            <a:off x="1745674" y="2244437"/>
            <a:ext cx="7952508" cy="3020290"/>
          </a:xfrm>
          <a:prstGeom prst="rect">
            <a:avLst/>
          </a:prstGeom>
        </p:spPr>
      </p:pic>
    </p:spTree>
    <p:extLst>
      <p:ext uri="{BB962C8B-B14F-4D97-AF65-F5344CB8AC3E}">
        <p14:creationId xmlns:p14="http://schemas.microsoft.com/office/powerpoint/2010/main" val="355529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2FD3B-AD32-C486-81DA-8FD5B9EF0518}"/>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4" name="TextBox 3">
            <a:extLst>
              <a:ext uri="{FF2B5EF4-FFF2-40B4-BE49-F238E27FC236}">
                <a16:creationId xmlns:a16="http://schemas.microsoft.com/office/drawing/2014/main" id="{B5AA67EE-5A8F-2EDD-2937-58A7C549D97F}"/>
              </a:ext>
            </a:extLst>
          </p:cNvPr>
          <p:cNvSpPr txBox="1"/>
          <p:nvPr/>
        </p:nvSpPr>
        <p:spPr>
          <a:xfrm>
            <a:off x="1011382" y="667571"/>
            <a:ext cx="10501745" cy="3139321"/>
          </a:xfrm>
          <a:prstGeom prst="rect">
            <a:avLst/>
          </a:prstGeom>
          <a:noFill/>
        </p:spPr>
        <p:txBody>
          <a:bodyPr wrap="square">
            <a:spAutoFit/>
          </a:bodyPr>
          <a:lstStyle/>
          <a:p>
            <a:pPr lvl="2"/>
            <a:r>
              <a:rPr lang="en-US" b="1">
                <a:latin typeface="Times New Roman" panose="02020603050405020304" pitchFamily="18" charset="0"/>
                <a:cs typeface="Times New Roman" panose="02020603050405020304" pitchFamily="18" charset="0"/>
              </a:rPr>
              <a:t>Distortion</a:t>
            </a:r>
            <a:r>
              <a:rPr lang="en-US">
                <a:latin typeface="Times New Roman" panose="02020603050405020304" pitchFamily="18" charset="0"/>
                <a:cs typeface="Times New Roman" panose="02020603050405020304" pitchFamily="18" charset="0"/>
              </a:rPr>
              <a:t>: </a:t>
            </a:r>
            <a:r>
              <a:rPr lang="en-US"/>
              <a:t>Distortion occurs when there is a change in the shape of the signal.</a:t>
            </a:r>
          </a:p>
          <a:p>
            <a:pPr lvl="2"/>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CC5FEAB-272C-139B-3461-5DB7D9ADBEC0}"/>
              </a:ext>
            </a:extLst>
          </p:cNvPr>
          <p:cNvPicPr>
            <a:picLocks noChangeAspect="1"/>
          </p:cNvPicPr>
          <p:nvPr/>
        </p:nvPicPr>
        <p:blipFill>
          <a:blip r:embed="rId2"/>
          <a:stretch>
            <a:fillRect/>
          </a:stretch>
        </p:blipFill>
        <p:spPr>
          <a:xfrm>
            <a:off x="2449054" y="1630465"/>
            <a:ext cx="8104909" cy="2442774"/>
          </a:xfrm>
          <a:prstGeom prst="rect">
            <a:avLst/>
          </a:prstGeom>
        </p:spPr>
      </p:pic>
    </p:spTree>
    <p:extLst>
      <p:ext uri="{BB962C8B-B14F-4D97-AF65-F5344CB8AC3E}">
        <p14:creationId xmlns:p14="http://schemas.microsoft.com/office/powerpoint/2010/main" val="403236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D2FD48-B9ED-DADD-7A0A-945FD0EAC173}"/>
              </a:ext>
            </a:extLst>
          </p:cNvPr>
          <p:cNvSpPr>
            <a:spLocks noGrp="1"/>
          </p:cNvSpPr>
          <p:nvPr>
            <p:ph type="sldNum" sz="quarter" idx="12"/>
          </p:nvPr>
        </p:nvSpPr>
        <p:spPr/>
        <p:txBody>
          <a:bodyPr/>
          <a:lstStyle/>
          <a:p>
            <a:fld id="{CBABCCC1-BF11-4F37-963E-1BCD5B23FD72}" type="slidenum">
              <a:rPr lang="en-IN" smtClean="0"/>
              <a:t>13</a:t>
            </a:fld>
            <a:endParaRPr lang="en-IN"/>
          </a:p>
        </p:txBody>
      </p:sp>
      <p:pic>
        <p:nvPicPr>
          <p:cNvPr id="3" name="Picture 2">
            <a:extLst>
              <a:ext uri="{FF2B5EF4-FFF2-40B4-BE49-F238E27FC236}">
                <a16:creationId xmlns:a16="http://schemas.microsoft.com/office/drawing/2014/main" id="{DA3FB311-E4D3-0AB4-2CB9-A6B2535AD6DB}"/>
              </a:ext>
            </a:extLst>
          </p:cNvPr>
          <p:cNvPicPr>
            <a:picLocks noChangeAspect="1"/>
          </p:cNvPicPr>
          <p:nvPr/>
        </p:nvPicPr>
        <p:blipFill>
          <a:blip r:embed="rId2"/>
          <a:stretch>
            <a:fillRect/>
          </a:stretch>
        </p:blipFill>
        <p:spPr>
          <a:xfrm>
            <a:off x="1953491" y="1799936"/>
            <a:ext cx="9296400" cy="4113494"/>
          </a:xfrm>
          <a:prstGeom prst="rect">
            <a:avLst/>
          </a:prstGeom>
        </p:spPr>
      </p:pic>
      <p:sp>
        <p:nvSpPr>
          <p:cNvPr id="5" name="TextBox 4">
            <a:extLst>
              <a:ext uri="{FF2B5EF4-FFF2-40B4-BE49-F238E27FC236}">
                <a16:creationId xmlns:a16="http://schemas.microsoft.com/office/drawing/2014/main" id="{A3BBB0C3-E7FB-909F-2EBC-233754DE4D5C}"/>
              </a:ext>
            </a:extLst>
          </p:cNvPr>
          <p:cNvSpPr txBox="1"/>
          <p:nvPr/>
        </p:nvSpPr>
        <p:spPr>
          <a:xfrm>
            <a:off x="886691" y="944570"/>
            <a:ext cx="10501745" cy="646331"/>
          </a:xfrm>
          <a:prstGeom prst="rect">
            <a:avLst/>
          </a:prstGeom>
          <a:noFill/>
        </p:spPr>
        <p:txBody>
          <a:bodyPr wrap="square">
            <a:spAutoFit/>
          </a:bodyPr>
          <a:lstStyle/>
          <a:p>
            <a:pPr lvl="2"/>
            <a:r>
              <a:rPr lang="en-US" b="1">
                <a:latin typeface="Times New Roman" panose="02020603050405020304" pitchFamily="18" charset="0"/>
                <a:cs typeface="Times New Roman" panose="02020603050405020304" pitchFamily="18" charset="0"/>
              </a:rPr>
              <a:t>Noise</a:t>
            </a:r>
            <a:r>
              <a:rPr lang="en-US">
                <a:latin typeface="Times New Roman" panose="02020603050405020304" pitchFamily="18" charset="0"/>
                <a:cs typeface="Times New Roman" panose="02020603050405020304" pitchFamily="18" charset="0"/>
              </a:rPr>
              <a:t>: </a:t>
            </a:r>
            <a:r>
              <a:rPr lang="en-US"/>
              <a:t>When data is travelled over a transmission medium, some unwanted signal is added to it which creates the noise.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68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13EA95-0AEE-92B4-CC30-8BB4E909BE96}"/>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6" name="TextBox 5">
            <a:extLst>
              <a:ext uri="{FF2B5EF4-FFF2-40B4-BE49-F238E27FC236}">
                <a16:creationId xmlns:a16="http://schemas.microsoft.com/office/drawing/2014/main" id="{9A4D2C6E-8F3C-E1C0-C62B-4BB21F0DCDEE}"/>
              </a:ext>
            </a:extLst>
          </p:cNvPr>
          <p:cNvSpPr txBox="1"/>
          <p:nvPr/>
        </p:nvSpPr>
        <p:spPr>
          <a:xfrm>
            <a:off x="3051464" y="279458"/>
            <a:ext cx="6102926" cy="369332"/>
          </a:xfrm>
          <a:prstGeom prst="rect">
            <a:avLst/>
          </a:prstGeom>
          <a:noFill/>
        </p:spPr>
        <p:txBody>
          <a:bodyPr wrap="square">
            <a:spAutoFit/>
          </a:bodyPr>
          <a:lstStyle/>
          <a:p>
            <a:r>
              <a:rPr lang="en-US" sz="1800" b="1">
                <a:latin typeface="Times New Roman" pitchFamily="-128" charset="0"/>
              </a:rPr>
              <a:t>      CLASSIFICATION  OF TRANSMISSION MEDIA</a:t>
            </a:r>
            <a:endParaRPr lang="en-IN" sz="1800" b="1"/>
          </a:p>
        </p:txBody>
      </p:sp>
      <p:pic>
        <p:nvPicPr>
          <p:cNvPr id="7" name="Picture 6">
            <a:extLst>
              <a:ext uri="{FF2B5EF4-FFF2-40B4-BE49-F238E27FC236}">
                <a16:creationId xmlns:a16="http://schemas.microsoft.com/office/drawing/2014/main" id="{314DB63A-D48F-A6A0-7C98-B05F98D0287C}"/>
              </a:ext>
            </a:extLst>
          </p:cNvPr>
          <p:cNvPicPr>
            <a:picLocks noChangeAspect="1" noChangeArrowheads="1"/>
          </p:cNvPicPr>
          <p:nvPr/>
        </p:nvPicPr>
        <p:blipFill>
          <a:blip r:embed="rId2" cstate="print"/>
          <a:srcRect/>
          <a:stretch>
            <a:fillRect/>
          </a:stretch>
        </p:blipFill>
        <p:spPr bwMode="auto">
          <a:xfrm>
            <a:off x="1423851" y="1156063"/>
            <a:ext cx="9344297" cy="4545874"/>
          </a:xfrm>
          <a:prstGeom prst="rect">
            <a:avLst/>
          </a:prstGeom>
          <a:noFill/>
          <a:ln w="9525">
            <a:noFill/>
            <a:miter lim="800000"/>
            <a:headEnd/>
            <a:tailEnd/>
          </a:ln>
        </p:spPr>
      </p:pic>
    </p:spTree>
    <p:extLst>
      <p:ext uri="{BB962C8B-B14F-4D97-AF65-F5344CB8AC3E}">
        <p14:creationId xmlns:p14="http://schemas.microsoft.com/office/powerpoint/2010/main" val="141027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278F6-23D6-A30D-4BA3-31E653245CBE}"/>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4" name="TextBox 3">
            <a:extLst>
              <a:ext uri="{FF2B5EF4-FFF2-40B4-BE49-F238E27FC236}">
                <a16:creationId xmlns:a16="http://schemas.microsoft.com/office/drawing/2014/main" id="{0ED80966-2147-6832-6CCA-DA107F465232}"/>
              </a:ext>
            </a:extLst>
          </p:cNvPr>
          <p:cNvSpPr txBox="1"/>
          <p:nvPr/>
        </p:nvSpPr>
        <p:spPr>
          <a:xfrm>
            <a:off x="1330035" y="723079"/>
            <a:ext cx="9421091" cy="3139321"/>
          </a:xfrm>
          <a:prstGeom prst="rect">
            <a:avLst/>
          </a:prstGeom>
          <a:noFill/>
        </p:spPr>
        <p:txBody>
          <a:bodyPr wrap="square">
            <a:spAutoFit/>
          </a:bodyPr>
          <a:lstStyle/>
          <a:p>
            <a:r>
              <a:rPr lang="en-IN" b="1">
                <a:latin typeface="Times New Roman" pitchFamily="18" charset="0"/>
                <a:cs typeface="Times New Roman" pitchFamily="18" charset="0"/>
              </a:rPr>
              <a:t>                                             Guided Media(Wired</a:t>
            </a:r>
            <a:r>
              <a:rPr lang="en-IN">
                <a:latin typeface="Times New Roman" pitchFamily="18" charset="0"/>
                <a:cs typeface="Times New Roman" pitchFamily="18" charset="0"/>
              </a:rPr>
              <a:t> or </a:t>
            </a:r>
            <a:r>
              <a:rPr lang="en-IN" b="1">
                <a:latin typeface="Times New Roman" pitchFamily="18" charset="0"/>
                <a:cs typeface="Times New Roman" pitchFamily="18" charset="0"/>
              </a:rPr>
              <a:t>Bounded)</a:t>
            </a:r>
            <a:endParaRPr lang="en-US"/>
          </a:p>
          <a:p>
            <a:endParaRPr lang="en-IN" b="1">
              <a:latin typeface="Times New Roman" pitchFamily="18" charset="0"/>
              <a:cs typeface="Times New Roman" pitchFamily="18" charset="0"/>
            </a:endParaRPr>
          </a:p>
          <a:p>
            <a:r>
              <a:rPr lang="en-IN" b="1">
                <a:latin typeface="Times New Roman" pitchFamily="18" charset="0"/>
                <a:cs typeface="Times New Roman" pitchFamily="18" charset="0"/>
              </a:rPr>
              <a:t>Twisted Pair Cable</a:t>
            </a:r>
          </a:p>
          <a:p>
            <a:endParaRPr lang="en-US"/>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Twisted pair is a physical media made up of a pair of cables twisted with each other.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A twisted pair cable is cheap as compared to other transmission media.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Installation of the twisted pair cable is easy, and it is a lightweight cable.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The frequency range for twisted pair cable is from 0 to 3.5KHz.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A twisted pair consists of two insulated copper wires arranged in a regular spiral pattern.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IN"/>
          </a:p>
        </p:txBody>
      </p:sp>
      <p:pic>
        <p:nvPicPr>
          <p:cNvPr id="5" name="Picture 4">
            <a:extLst>
              <a:ext uri="{FF2B5EF4-FFF2-40B4-BE49-F238E27FC236}">
                <a16:creationId xmlns:a16="http://schemas.microsoft.com/office/drawing/2014/main" id="{D775DDB8-C938-02B8-88DA-BCCBF44FB0BC}"/>
              </a:ext>
            </a:extLst>
          </p:cNvPr>
          <p:cNvPicPr>
            <a:picLocks noChangeAspect="1" noChangeArrowheads="1"/>
          </p:cNvPicPr>
          <p:nvPr/>
        </p:nvPicPr>
        <p:blipFill>
          <a:blip r:embed="rId2" cstate="print"/>
          <a:srcRect/>
          <a:stretch>
            <a:fillRect/>
          </a:stretch>
        </p:blipFill>
        <p:spPr bwMode="auto">
          <a:xfrm>
            <a:off x="1790699" y="3581002"/>
            <a:ext cx="8610600" cy="1495767"/>
          </a:xfrm>
          <a:prstGeom prst="rect">
            <a:avLst/>
          </a:prstGeom>
          <a:noFill/>
          <a:ln w="9525">
            <a:noFill/>
            <a:miter lim="800000"/>
            <a:headEnd/>
            <a:tailEnd/>
          </a:ln>
          <a:effectLst/>
        </p:spPr>
      </p:pic>
    </p:spTree>
    <p:extLst>
      <p:ext uri="{BB962C8B-B14F-4D97-AF65-F5344CB8AC3E}">
        <p14:creationId xmlns:p14="http://schemas.microsoft.com/office/powerpoint/2010/main" val="97593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6E5949-B47E-F89E-0B82-B671C9D42A03}"/>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4" name="TextBox 3">
            <a:extLst>
              <a:ext uri="{FF2B5EF4-FFF2-40B4-BE49-F238E27FC236}">
                <a16:creationId xmlns:a16="http://schemas.microsoft.com/office/drawing/2014/main" id="{97290EC3-88E0-B434-7CF8-38C341372181}"/>
              </a:ext>
            </a:extLst>
          </p:cNvPr>
          <p:cNvSpPr txBox="1"/>
          <p:nvPr/>
        </p:nvSpPr>
        <p:spPr>
          <a:xfrm>
            <a:off x="678873" y="903212"/>
            <a:ext cx="10751127" cy="4801314"/>
          </a:xfrm>
          <a:prstGeom prst="rect">
            <a:avLst/>
          </a:prstGeom>
          <a:noFill/>
        </p:spPr>
        <p:txBody>
          <a:bodyPr wrap="square">
            <a:spAutoFit/>
          </a:bodyPr>
          <a:lstStyle/>
          <a:p>
            <a:pPr>
              <a:lnSpc>
                <a:spcPct val="150000"/>
              </a:lnSpc>
            </a:pPr>
            <a:r>
              <a:rPr lang="en-IN" b="1">
                <a:latin typeface="Times New Roman" pitchFamily="18" charset="0"/>
                <a:cs typeface="Times New Roman" pitchFamily="18" charset="0"/>
              </a:rPr>
              <a:t>Advantages of Twisted pair cable</a:t>
            </a:r>
            <a:r>
              <a:rPr lang="en-IN">
                <a:latin typeface="Times New Roman" pitchFamily="18" charset="0"/>
                <a:cs typeface="Times New Roman" pitchFamily="18" charset="0"/>
              </a:rPr>
              <a:t>:</a:t>
            </a:r>
          </a:p>
          <a:p>
            <a:r>
              <a:rPr lang="en-IN">
                <a:latin typeface="Times New Roman" pitchFamily="18" charset="0"/>
                <a:cs typeface="Times New Roman" pitchFamily="18" charset="0"/>
              </a:rPr>
              <a:t>Installation is easy</a:t>
            </a:r>
          </a:p>
          <a:p>
            <a:r>
              <a:rPr lang="en-IN">
                <a:latin typeface="Times New Roman" pitchFamily="18" charset="0"/>
                <a:cs typeface="Times New Roman" pitchFamily="18" charset="0"/>
              </a:rPr>
              <a:t>High speed</a:t>
            </a:r>
          </a:p>
          <a:p>
            <a:r>
              <a:rPr lang="en-IN">
                <a:latin typeface="Times New Roman" pitchFamily="18" charset="0"/>
                <a:cs typeface="Times New Roman" pitchFamily="18" charset="0"/>
              </a:rPr>
              <a:t>Can carry both </a:t>
            </a:r>
            <a:r>
              <a:rPr lang="en-IN" err="1">
                <a:latin typeface="Times New Roman" pitchFamily="18" charset="0"/>
                <a:cs typeface="Times New Roman" pitchFamily="18" charset="0"/>
              </a:rPr>
              <a:t>analog</a:t>
            </a:r>
            <a:r>
              <a:rPr lang="en-IN">
                <a:latin typeface="Times New Roman" pitchFamily="18" charset="0"/>
                <a:cs typeface="Times New Roman" pitchFamily="18" charset="0"/>
              </a:rPr>
              <a:t> and digital data</a:t>
            </a:r>
          </a:p>
          <a:p>
            <a:r>
              <a:rPr lang="en-IN">
                <a:latin typeface="Times New Roman" pitchFamily="18" charset="0"/>
                <a:cs typeface="Times New Roman" pitchFamily="18" charset="0"/>
              </a:rPr>
              <a:t>Cheaper than other transmission media</a:t>
            </a:r>
          </a:p>
          <a:p>
            <a:r>
              <a:rPr lang="en-IN">
                <a:latin typeface="Times New Roman" pitchFamily="18" charset="0"/>
                <a:cs typeface="Times New Roman" pitchFamily="18" charset="0"/>
              </a:rPr>
              <a:t>If some part of twisted pair cable is damaged, it does not affect the entire network</a:t>
            </a:r>
          </a:p>
          <a:p>
            <a:endParaRPr lang="en-IN">
              <a:latin typeface="Times New Roman" pitchFamily="18" charset="0"/>
              <a:cs typeface="Times New Roman" pitchFamily="18" charset="0"/>
            </a:endParaRPr>
          </a:p>
          <a:p>
            <a:r>
              <a:rPr lang="en-IN" b="1">
                <a:latin typeface="Times New Roman" pitchFamily="18" charset="0"/>
                <a:cs typeface="Times New Roman" pitchFamily="18" charset="0"/>
              </a:rPr>
              <a:t>Disadvantages of Twisted pair cable:</a:t>
            </a:r>
            <a:endParaRPr lang="en-IN">
              <a:latin typeface="Times New Roman" pitchFamily="18" charset="0"/>
              <a:cs typeface="Times New Roman" pitchFamily="18" charset="0"/>
            </a:endParaRPr>
          </a:p>
          <a:p>
            <a:r>
              <a:rPr lang="en-IN">
                <a:latin typeface="Times New Roman" pitchFamily="18" charset="0"/>
                <a:cs typeface="Times New Roman" pitchFamily="18" charset="0"/>
              </a:rPr>
              <a:t>Poor security</a:t>
            </a:r>
          </a:p>
          <a:p>
            <a:r>
              <a:rPr lang="en-IN">
                <a:latin typeface="Times New Roman" pitchFamily="18" charset="0"/>
                <a:cs typeface="Times New Roman" pitchFamily="18" charset="0"/>
              </a:rPr>
              <a:t>Not durable, easy to break</a:t>
            </a:r>
          </a:p>
          <a:p>
            <a:r>
              <a:rPr lang="en-IN">
                <a:latin typeface="Times New Roman" pitchFamily="18" charset="0"/>
                <a:cs typeface="Times New Roman" pitchFamily="18" charset="0"/>
              </a:rPr>
              <a:t>Attenuation is high</a:t>
            </a:r>
          </a:p>
          <a:p>
            <a:r>
              <a:rPr lang="en-IN">
                <a:latin typeface="Times New Roman" pitchFamily="18" charset="0"/>
                <a:cs typeface="Times New Roman" pitchFamily="18" charset="0"/>
              </a:rPr>
              <a:t>Supports only lower bandwidth.</a:t>
            </a:r>
          </a:p>
          <a:p>
            <a:pPr>
              <a:lnSpc>
                <a:spcPct val="150000"/>
              </a:lnSpc>
            </a:pPr>
            <a:r>
              <a:rPr lang="en-IN" b="1">
                <a:latin typeface="Times New Roman" pitchFamily="18" charset="0"/>
                <a:cs typeface="Times New Roman" pitchFamily="18" charset="0"/>
              </a:rPr>
              <a:t>Applications of Twisted Pair Cables:</a:t>
            </a:r>
            <a:endParaRPr lang="en-IN">
              <a:latin typeface="Times New Roman" pitchFamily="18" charset="0"/>
              <a:cs typeface="Times New Roman" pitchFamily="18" charset="0"/>
            </a:endParaRPr>
          </a:p>
          <a:p>
            <a:r>
              <a:rPr lang="en-IN">
                <a:latin typeface="Times New Roman" pitchFamily="18" charset="0"/>
                <a:cs typeface="Times New Roman" pitchFamily="18" charset="0"/>
              </a:rPr>
              <a:t>In telephone lines.</a:t>
            </a:r>
          </a:p>
          <a:p>
            <a:r>
              <a:rPr lang="en-IN">
                <a:latin typeface="Times New Roman" pitchFamily="18" charset="0"/>
                <a:cs typeface="Times New Roman" pitchFamily="18" charset="0"/>
              </a:rPr>
              <a:t>Local area networks such as small office and data centres.</a:t>
            </a:r>
          </a:p>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200017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F1E8A3-0FD0-9924-1E73-8C2AF5CDCCD1}"/>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4" name="TextBox 3">
            <a:extLst>
              <a:ext uri="{FF2B5EF4-FFF2-40B4-BE49-F238E27FC236}">
                <a16:creationId xmlns:a16="http://schemas.microsoft.com/office/drawing/2014/main" id="{AFD45FF5-2067-9358-7C68-3895EAA71A4F}"/>
              </a:ext>
            </a:extLst>
          </p:cNvPr>
          <p:cNvSpPr txBox="1"/>
          <p:nvPr/>
        </p:nvSpPr>
        <p:spPr>
          <a:xfrm>
            <a:off x="1028698" y="636748"/>
            <a:ext cx="10525993" cy="5693866"/>
          </a:xfrm>
          <a:prstGeom prst="rect">
            <a:avLst/>
          </a:prstGeom>
          <a:noFill/>
        </p:spPr>
        <p:txBody>
          <a:bodyPr wrap="square">
            <a:spAutoFit/>
          </a:bodyPr>
          <a:lstStyle/>
          <a:p>
            <a:pPr>
              <a:lnSpc>
                <a:spcPct val="200000"/>
              </a:lnSpc>
            </a:pPr>
            <a:r>
              <a:rPr lang="en-IN" sz="2000" b="1">
                <a:latin typeface="Times New Roman" pitchFamily="18" charset="0"/>
                <a:cs typeface="Times New Roman" pitchFamily="18" charset="0"/>
              </a:rPr>
              <a:t>                 Types of Twisted Pair Cable</a:t>
            </a:r>
          </a:p>
          <a:p>
            <a:pPr>
              <a:buFont typeface="Arial" pitchFamily="34" charset="0"/>
              <a:buChar char="•"/>
            </a:pPr>
            <a:r>
              <a:rPr lang="en-IN" b="1">
                <a:latin typeface="Times New Roman" pitchFamily="18" charset="0"/>
                <a:cs typeface="Times New Roman" pitchFamily="18" charset="0"/>
              </a:rPr>
              <a:t>Unshielded Twisted-Pair Cable</a:t>
            </a:r>
            <a:r>
              <a:rPr lang="en-IN">
                <a:latin typeface="Times New Roman" pitchFamily="18" charset="0"/>
                <a:cs typeface="Times New Roman" pitchFamily="18" charset="0"/>
              </a:rPr>
              <a:t>: </a:t>
            </a:r>
          </a:p>
          <a:p>
            <a:endParaRPr lang="en-IN">
              <a:latin typeface="Times New Roman" pitchFamily="18" charset="0"/>
              <a:cs typeface="Times New Roman" pitchFamily="18" charset="0"/>
            </a:endParaRPr>
          </a:p>
          <a:p>
            <a:pPr>
              <a:buFont typeface="Arial" pitchFamily="34" charset="0"/>
              <a:buChar char="•"/>
            </a:pPr>
            <a:r>
              <a:rPr lang="en-US"/>
              <a:t>The most common twisted-pair cable used in communications is referred to as unshielded twisted-pair (UTP). Unshielded Twisted Pair An unshielded twisted pair is widely used in telecommunication. </a:t>
            </a:r>
          </a:p>
          <a:p>
            <a:endParaRPr lang="en-US"/>
          </a:p>
          <a:p>
            <a:pPr>
              <a:buFont typeface="Arial" pitchFamily="34" charset="0"/>
              <a:buChar char="•"/>
            </a:pPr>
            <a:r>
              <a:rPr lang="en-US"/>
              <a:t>Following are the categories of the unshielded twisted pair cable: o Category 1: Supports low-speed data. </a:t>
            </a:r>
          </a:p>
          <a:p>
            <a:pPr>
              <a:buFont typeface="Arial" pitchFamily="34" charset="0"/>
              <a:buChar char="•"/>
            </a:pPr>
            <a:r>
              <a:rPr lang="en-US"/>
              <a:t> Category 2: It can support </a:t>
            </a:r>
            <a:r>
              <a:rPr lang="en-US" err="1"/>
              <a:t>upto</a:t>
            </a:r>
            <a:r>
              <a:rPr lang="en-US"/>
              <a:t> 4Mbps. </a:t>
            </a:r>
          </a:p>
          <a:p>
            <a:pPr>
              <a:buFont typeface="Arial" pitchFamily="34" charset="0"/>
              <a:buChar char="•"/>
            </a:pPr>
            <a:r>
              <a:rPr lang="en-US"/>
              <a:t> Category 3: It can support </a:t>
            </a:r>
            <a:r>
              <a:rPr lang="en-US" err="1"/>
              <a:t>upto</a:t>
            </a:r>
            <a:r>
              <a:rPr lang="en-US"/>
              <a:t> 16Mbps. </a:t>
            </a:r>
          </a:p>
          <a:p>
            <a:pPr>
              <a:buFont typeface="Arial" pitchFamily="34" charset="0"/>
              <a:buChar char="•"/>
            </a:pPr>
            <a:r>
              <a:rPr lang="en-US"/>
              <a:t>Category 4: It can support </a:t>
            </a:r>
            <a:r>
              <a:rPr lang="en-US" err="1"/>
              <a:t>upto</a:t>
            </a:r>
            <a:r>
              <a:rPr lang="en-US"/>
              <a:t> 20Mbps. </a:t>
            </a:r>
          </a:p>
          <a:p>
            <a:pPr>
              <a:buFont typeface="Arial" pitchFamily="34" charset="0"/>
              <a:buChar char="•"/>
            </a:pPr>
            <a:r>
              <a:rPr lang="en-US"/>
              <a:t>Category 5: It can support </a:t>
            </a:r>
            <a:r>
              <a:rPr lang="en-US" err="1"/>
              <a:t>upto</a:t>
            </a:r>
            <a:r>
              <a:rPr lang="en-US"/>
              <a:t> 200Mbps.</a:t>
            </a:r>
          </a:p>
          <a:p>
            <a:endParaRPr lang="en-IN">
              <a:latin typeface="Times New Roman" pitchFamily="18" charset="0"/>
              <a:cs typeface="Times New Roman" pitchFamily="18" charset="0"/>
            </a:endParaRPr>
          </a:p>
          <a:p>
            <a:r>
              <a:rPr lang="en-IN" b="1">
                <a:latin typeface="Times New Roman" pitchFamily="18" charset="0"/>
                <a:cs typeface="Times New Roman" pitchFamily="18" charset="0"/>
              </a:rPr>
              <a:t>Shielded Twisted-Pair Cable</a:t>
            </a:r>
            <a:r>
              <a:rPr lang="en-IN">
                <a:latin typeface="Times New Roman" pitchFamily="18" charset="0"/>
                <a:cs typeface="Times New Roman" pitchFamily="18" charset="0"/>
              </a:rPr>
              <a:t>:</a:t>
            </a:r>
          </a:p>
          <a:p>
            <a:endParaRPr lang="en-IN">
              <a:latin typeface="Times New Roman" pitchFamily="18" charset="0"/>
              <a:cs typeface="Times New Roman" pitchFamily="18" charset="0"/>
            </a:endParaRPr>
          </a:p>
          <a:p>
            <a:r>
              <a:rPr lang="en-IN">
                <a:latin typeface="Times New Roman" pitchFamily="18" charset="0"/>
                <a:cs typeface="Times New Roman" pitchFamily="18" charset="0"/>
              </a:rPr>
              <a:t> </a:t>
            </a:r>
          </a:p>
          <a:p>
            <a:pPr>
              <a:buFont typeface="Arial" pitchFamily="34" charset="0"/>
              <a:buChar char="•"/>
            </a:pPr>
            <a:r>
              <a:rPr lang="en-US"/>
              <a:t>IBM has also produced a version of twisted-pair cable for its use called shielded twisted-pair (STP).</a:t>
            </a:r>
          </a:p>
          <a:p>
            <a:pPr>
              <a:buFont typeface="Arial" pitchFamily="34" charset="0"/>
              <a:buChar char="•"/>
            </a:pPr>
            <a:r>
              <a:rPr lang="en-US"/>
              <a:t>Shielded Twisted Pair A shielded twisted pair is a cable that contains the mesh surrounding the wire that allows the higher transmission rate.</a:t>
            </a:r>
          </a:p>
          <a:p>
            <a:pPr>
              <a:buFont typeface="Arial" pitchFamily="34" charset="0"/>
              <a:buChar char="•"/>
            </a:pPr>
            <a:endParaRPr lang="en-IN">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000E66-B885-3BE3-B44A-793FF6E31D34}"/>
              </a:ext>
            </a:extLst>
          </p:cNvPr>
          <p:cNvPicPr>
            <a:picLocks noChangeAspect="1" noChangeArrowheads="1"/>
          </p:cNvPicPr>
          <p:nvPr/>
        </p:nvPicPr>
        <p:blipFill>
          <a:blip r:embed="rId2" cstate="print"/>
          <a:srcRect/>
          <a:stretch>
            <a:fillRect/>
          </a:stretch>
        </p:blipFill>
        <p:spPr bwMode="auto">
          <a:xfrm>
            <a:off x="5181600" y="3089564"/>
            <a:ext cx="6137564" cy="1910811"/>
          </a:xfrm>
          <a:prstGeom prst="rect">
            <a:avLst/>
          </a:prstGeom>
          <a:noFill/>
          <a:ln w="9525">
            <a:noFill/>
            <a:miter lim="800000"/>
            <a:headEnd/>
            <a:tailEnd/>
          </a:ln>
          <a:effectLst/>
        </p:spPr>
      </p:pic>
    </p:spTree>
    <p:extLst>
      <p:ext uri="{BB962C8B-B14F-4D97-AF65-F5344CB8AC3E}">
        <p14:creationId xmlns:p14="http://schemas.microsoft.com/office/powerpoint/2010/main" val="75681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pPr/>
              <a:t>18</a:t>
            </a:fld>
            <a:endParaRPr lang="en-IN"/>
          </a:p>
        </p:txBody>
      </p:sp>
      <p:sp>
        <p:nvSpPr>
          <p:cNvPr id="3" name="Rectangle 2"/>
          <p:cNvSpPr/>
          <p:nvPr/>
        </p:nvSpPr>
        <p:spPr>
          <a:xfrm>
            <a:off x="1256044" y="371789"/>
            <a:ext cx="10269415" cy="1661993"/>
          </a:xfrm>
          <a:prstGeom prst="rect">
            <a:avLst/>
          </a:prstGeom>
        </p:spPr>
        <p:txBody>
          <a:bodyPr wrap="square">
            <a:spAutoFit/>
          </a:bodyPr>
          <a:lstStyle/>
          <a:p>
            <a:pPr>
              <a:lnSpc>
                <a:spcPct val="150000"/>
              </a:lnSpc>
            </a:pPr>
            <a:r>
              <a:rPr lang="en-IN" sz="2000" b="1"/>
              <a:t>                 </a:t>
            </a:r>
            <a:r>
              <a:rPr lang="en-IN" sz="2000" b="1">
                <a:latin typeface="Times New Roman" pitchFamily="18" charset="0"/>
                <a:cs typeface="Times New Roman" pitchFamily="18" charset="0"/>
              </a:rPr>
              <a:t>Coaxial Cable</a:t>
            </a:r>
          </a:p>
          <a:p>
            <a:pPr>
              <a:buFont typeface="Arial" pitchFamily="34" charset="0"/>
              <a:buChar char="•"/>
            </a:pPr>
            <a:r>
              <a:rPr lang="en-IN">
                <a:latin typeface="Times New Roman" pitchFamily="18" charset="0"/>
                <a:cs typeface="Times New Roman" pitchFamily="18" charset="0"/>
              </a:rPr>
              <a:t>Coaxial cable has a</a:t>
            </a:r>
            <a:r>
              <a:rPr lang="en-IN" b="1">
                <a:latin typeface="Times New Roman" pitchFamily="18" charset="0"/>
                <a:cs typeface="Times New Roman" pitchFamily="18" charset="0"/>
              </a:rPr>
              <a:t> centre conductor</a:t>
            </a:r>
            <a:r>
              <a:rPr lang="en-IN">
                <a:latin typeface="Times New Roman" pitchFamily="18" charset="0"/>
                <a:cs typeface="Times New Roman" pitchFamily="18" charset="0"/>
              </a:rPr>
              <a:t> enclosed in a insulating cover, which in turn is enclosed in a metal foil shield.</a:t>
            </a:r>
          </a:p>
          <a:p>
            <a:pPr>
              <a:buFont typeface="Arial" pitchFamily="34" charset="0"/>
              <a:buChar char="•"/>
            </a:pPr>
            <a:r>
              <a:rPr lang="en-IN">
                <a:latin typeface="Times New Roman" pitchFamily="18" charset="0"/>
                <a:cs typeface="Times New Roman" pitchFamily="18" charset="0"/>
              </a:rPr>
              <a:t> The whole cable is covered in a plastic cover. The metal foil shield protects against the noise, it consists two conductors parallel to each other.</a:t>
            </a:r>
          </a:p>
        </p:txBody>
      </p:sp>
      <p:sp>
        <p:nvSpPr>
          <p:cNvPr id="5" name="Rectangle 4"/>
          <p:cNvSpPr/>
          <p:nvPr/>
        </p:nvSpPr>
        <p:spPr>
          <a:xfrm>
            <a:off x="1286188" y="2274838"/>
            <a:ext cx="5363994" cy="3693319"/>
          </a:xfrm>
          <a:prstGeom prst="rect">
            <a:avLst/>
          </a:prstGeom>
        </p:spPr>
        <p:txBody>
          <a:bodyPr wrap="square">
            <a:spAutoFit/>
          </a:bodyPr>
          <a:lstStyle/>
          <a:p>
            <a:r>
              <a:rPr lang="en-IN" b="1">
                <a:latin typeface="Times New Roman" pitchFamily="18" charset="0"/>
                <a:cs typeface="Times New Roman" pitchFamily="18" charset="0"/>
              </a:rPr>
              <a:t>              Advantages of Coaxial cable:</a:t>
            </a:r>
            <a:endParaRPr lang="en-IN">
              <a:latin typeface="Times New Roman" pitchFamily="18" charset="0"/>
              <a:cs typeface="Times New Roman" pitchFamily="18" charset="0"/>
            </a:endParaRPr>
          </a:p>
          <a:p>
            <a:r>
              <a:rPr lang="en-IN">
                <a:latin typeface="Times New Roman" pitchFamily="18" charset="0"/>
                <a:cs typeface="Times New Roman" pitchFamily="18" charset="0"/>
              </a:rPr>
              <a:t>High speed data transmission.</a:t>
            </a:r>
          </a:p>
          <a:p>
            <a:r>
              <a:rPr lang="en-IN">
                <a:latin typeface="Times New Roman" pitchFamily="18" charset="0"/>
                <a:cs typeface="Times New Roman" pitchFamily="18" charset="0"/>
              </a:rPr>
              <a:t>Better noise reduction.</a:t>
            </a:r>
          </a:p>
          <a:p>
            <a:r>
              <a:rPr lang="en-IN">
                <a:latin typeface="Times New Roman" pitchFamily="18" charset="0"/>
                <a:cs typeface="Times New Roman" pitchFamily="18" charset="0"/>
              </a:rPr>
              <a:t>High bandwidth.</a:t>
            </a:r>
          </a:p>
          <a:p>
            <a:r>
              <a:rPr lang="en-IN" b="1">
                <a:latin typeface="Times New Roman" pitchFamily="18" charset="0"/>
                <a:cs typeface="Times New Roman" pitchFamily="18" charset="0"/>
              </a:rPr>
              <a:t>              Disadvantages of Coaxial cable:</a:t>
            </a:r>
            <a:endParaRPr lang="en-IN">
              <a:latin typeface="Times New Roman" pitchFamily="18" charset="0"/>
              <a:cs typeface="Times New Roman" pitchFamily="18" charset="0"/>
            </a:endParaRPr>
          </a:p>
          <a:p>
            <a:r>
              <a:rPr lang="en-IN">
                <a:latin typeface="Times New Roman" pitchFamily="18" charset="0"/>
                <a:cs typeface="Times New Roman" pitchFamily="18" charset="0"/>
              </a:rPr>
              <a:t>More expensive than twisted pair cable.</a:t>
            </a:r>
          </a:p>
          <a:p>
            <a:endParaRPr lang="en-IN">
              <a:latin typeface="Times New Roman" pitchFamily="18" charset="0"/>
              <a:cs typeface="Times New Roman" pitchFamily="18" charset="0"/>
            </a:endParaRPr>
          </a:p>
          <a:p>
            <a:r>
              <a:rPr lang="en-US" b="1"/>
              <a:t>              Types of Coaxial cable </a:t>
            </a:r>
            <a:r>
              <a:rPr lang="en-US"/>
              <a:t>: </a:t>
            </a:r>
          </a:p>
          <a:p>
            <a:pPr marL="342900" indent="-342900">
              <a:buAutoNum type="arabicPeriod"/>
            </a:pPr>
            <a:r>
              <a:rPr lang="en-US" b="1"/>
              <a:t>Baseband transmission</a:t>
            </a:r>
            <a:r>
              <a:rPr lang="en-US"/>
              <a:t>: It is defined as the process of transmitting a single signal at high speed. </a:t>
            </a:r>
          </a:p>
          <a:p>
            <a:pPr marL="342900" indent="-342900">
              <a:buAutoNum type="arabicPeriod"/>
            </a:pPr>
            <a:r>
              <a:rPr lang="en-US" b="1"/>
              <a:t>Broadband transmission</a:t>
            </a:r>
            <a:r>
              <a:rPr lang="en-US"/>
              <a:t>: It is defined as the process of transmitting multiple signals simultaneously.</a:t>
            </a:r>
            <a:endParaRPr lang="en-IN">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F639B98E-12C8-0FAB-A0FC-BB59B2EF625F}"/>
              </a:ext>
            </a:extLst>
          </p:cNvPr>
          <p:cNvPicPr>
            <a:picLocks noChangeAspect="1"/>
          </p:cNvPicPr>
          <p:nvPr/>
        </p:nvPicPr>
        <p:blipFill>
          <a:blip r:embed="rId2"/>
          <a:stretch>
            <a:fillRect/>
          </a:stretch>
        </p:blipFill>
        <p:spPr>
          <a:xfrm>
            <a:off x="6501509" y="1929409"/>
            <a:ext cx="5090709" cy="38581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pPr/>
              <a:t>19</a:t>
            </a:fld>
            <a:endParaRPr lang="en-IN"/>
          </a:p>
        </p:txBody>
      </p:sp>
      <p:sp>
        <p:nvSpPr>
          <p:cNvPr id="3" name="Rectangle 2"/>
          <p:cNvSpPr/>
          <p:nvPr/>
        </p:nvSpPr>
        <p:spPr>
          <a:xfrm>
            <a:off x="1459836" y="474472"/>
            <a:ext cx="10098593" cy="5355312"/>
          </a:xfrm>
          <a:prstGeom prst="rect">
            <a:avLst/>
          </a:prstGeom>
        </p:spPr>
        <p:txBody>
          <a:bodyPr wrap="square">
            <a:spAutoFit/>
          </a:bodyPr>
          <a:lstStyle/>
          <a:p>
            <a:r>
              <a:rPr lang="en-IN" b="1">
                <a:latin typeface="Times New Roman" pitchFamily="18" charset="0"/>
                <a:cs typeface="Times New Roman" pitchFamily="18" charset="0"/>
              </a:rPr>
              <a:t>             </a:t>
            </a:r>
            <a:r>
              <a:rPr lang="en-IN" b="1" err="1">
                <a:latin typeface="Times New Roman" pitchFamily="18" charset="0"/>
                <a:cs typeface="Times New Roman" pitchFamily="18" charset="0"/>
              </a:rPr>
              <a:t>Fiber</a:t>
            </a:r>
            <a:r>
              <a:rPr lang="en-IN" b="1">
                <a:latin typeface="Times New Roman" pitchFamily="18" charset="0"/>
                <a:cs typeface="Times New Roman" pitchFamily="18" charset="0"/>
              </a:rPr>
              <a:t>-Optic Cable (Optical-</a:t>
            </a:r>
            <a:r>
              <a:rPr lang="en-IN" b="1" err="1">
                <a:latin typeface="Times New Roman" pitchFamily="18" charset="0"/>
                <a:cs typeface="Times New Roman" pitchFamily="18" charset="0"/>
              </a:rPr>
              <a:t>fiber</a:t>
            </a:r>
            <a:r>
              <a:rPr lang="en-IN" b="1">
                <a:latin typeface="Times New Roman" pitchFamily="18" charset="0"/>
                <a:cs typeface="Times New Roman" pitchFamily="18" charset="0"/>
              </a:rPr>
              <a:t>)</a:t>
            </a:r>
          </a:p>
          <a:p>
            <a:endParaRPr lang="en-IN" b="1">
              <a:latin typeface="Times New Roman" pitchFamily="18" charset="0"/>
              <a:cs typeface="Times New Roman" pitchFamily="18" charset="0"/>
            </a:endParaRPr>
          </a:p>
          <a:p>
            <a:pPr>
              <a:buFont typeface="Arial" pitchFamily="34" charset="0"/>
              <a:buChar char="•"/>
            </a:pPr>
            <a:r>
              <a:rPr lang="en-IN" err="1">
                <a:latin typeface="Times New Roman" pitchFamily="18" charset="0"/>
                <a:cs typeface="Times New Roman" pitchFamily="18" charset="0"/>
              </a:rPr>
              <a:t>Fiber</a:t>
            </a:r>
            <a:r>
              <a:rPr lang="en-IN">
                <a:latin typeface="Times New Roman" pitchFamily="18" charset="0"/>
                <a:cs typeface="Times New Roman" pitchFamily="18" charset="0"/>
              </a:rPr>
              <a:t>-Optic Cable is also known as . It is made of </a:t>
            </a:r>
            <a:r>
              <a:rPr lang="en-IN" b="1">
                <a:latin typeface="Times New Roman" pitchFamily="18" charset="0"/>
                <a:cs typeface="Times New Roman" pitchFamily="18" charset="0"/>
              </a:rPr>
              <a:t>glass</a:t>
            </a:r>
            <a:r>
              <a:rPr lang="en-IN">
                <a:latin typeface="Times New Roman" pitchFamily="18" charset="0"/>
                <a:cs typeface="Times New Roman" pitchFamily="18" charset="0"/>
              </a:rPr>
              <a:t> and the transmission of data is based on the concept of </a:t>
            </a:r>
            <a:r>
              <a:rPr lang="en-IN" b="1">
                <a:latin typeface="Times New Roman" pitchFamily="18" charset="0"/>
                <a:cs typeface="Times New Roman" pitchFamily="18" charset="0"/>
              </a:rPr>
              <a:t>reflection of light through glass</a:t>
            </a:r>
            <a:r>
              <a:rPr lang="en-IN">
                <a:latin typeface="Times New Roman" pitchFamily="18" charset="0"/>
                <a:cs typeface="Times New Roman" pitchFamily="18" charset="0"/>
              </a:rPr>
              <a:t>.</a:t>
            </a:r>
          </a:p>
          <a:p>
            <a:endParaRPr lang="en-IN" b="1">
              <a:latin typeface="Times New Roman" pitchFamily="18" charset="0"/>
              <a:cs typeface="Times New Roman" pitchFamily="18" charset="0"/>
            </a:endParaRPr>
          </a:p>
          <a:p>
            <a:r>
              <a:rPr lang="en-IN" b="1">
                <a:latin typeface="Times New Roman" pitchFamily="18" charset="0"/>
                <a:cs typeface="Times New Roman" pitchFamily="18" charset="0"/>
              </a:rPr>
              <a:t>             </a:t>
            </a:r>
            <a:r>
              <a:rPr lang="en-IN" b="1" err="1">
                <a:latin typeface="Times New Roman" pitchFamily="18" charset="0"/>
                <a:cs typeface="Times New Roman" pitchFamily="18" charset="0"/>
              </a:rPr>
              <a:t>Fiber</a:t>
            </a:r>
            <a:r>
              <a:rPr lang="en-IN" b="1">
                <a:latin typeface="Times New Roman" pitchFamily="18" charset="0"/>
                <a:cs typeface="Times New Roman" pitchFamily="18" charset="0"/>
              </a:rPr>
              <a:t>-Optic Cable Propagation Modes:</a:t>
            </a:r>
          </a:p>
          <a:p>
            <a:endParaRPr lang="en-IN">
              <a:latin typeface="Times New Roman" pitchFamily="18" charset="0"/>
              <a:cs typeface="Times New Roman" pitchFamily="18" charset="0"/>
            </a:endParaRPr>
          </a:p>
          <a:p>
            <a:pPr>
              <a:buFont typeface="Arial" pitchFamily="34" charset="0"/>
              <a:buChar char="•"/>
            </a:pPr>
            <a:r>
              <a:rPr lang="en-IN" b="1">
                <a:latin typeface="Times New Roman" pitchFamily="18" charset="0"/>
                <a:cs typeface="Times New Roman" pitchFamily="18" charset="0"/>
              </a:rPr>
              <a:t>Multimode</a:t>
            </a:r>
            <a:r>
              <a:rPr lang="en-IN">
                <a:latin typeface="Times New Roman" pitchFamily="18" charset="0"/>
                <a:cs typeface="Times New Roman" pitchFamily="18" charset="0"/>
              </a:rPr>
              <a:t>: Multiple light sources moves through different paths inside coaxial cable. Multiple data transmission simultaneously.</a:t>
            </a:r>
          </a:p>
          <a:p>
            <a:pPr>
              <a:buFont typeface="Arial" pitchFamily="34" charset="0"/>
              <a:buChar char="•"/>
            </a:pPr>
            <a:r>
              <a:rPr lang="en-IN" b="1" err="1">
                <a:latin typeface="Times New Roman" pitchFamily="18" charset="0"/>
                <a:cs typeface="Times New Roman" pitchFamily="18" charset="0"/>
              </a:rPr>
              <a:t>Singlemode</a:t>
            </a:r>
            <a:r>
              <a:rPr lang="en-IN">
                <a:latin typeface="Times New Roman" pitchFamily="18" charset="0"/>
                <a:cs typeface="Times New Roman" pitchFamily="18" charset="0"/>
              </a:rPr>
              <a:t>: Light moves in a single path close to horizontal of the cable.</a:t>
            </a:r>
          </a:p>
          <a:p>
            <a:pPr>
              <a:lnSpc>
                <a:spcPct val="200000"/>
              </a:lnSpc>
            </a:pPr>
            <a:r>
              <a:rPr lang="en-IN" b="1">
                <a:latin typeface="Times New Roman" pitchFamily="18" charset="0"/>
                <a:cs typeface="Times New Roman" pitchFamily="18" charset="0"/>
              </a:rPr>
              <a:t>            Advantages of </a:t>
            </a:r>
            <a:r>
              <a:rPr lang="en-IN" b="1" err="1">
                <a:latin typeface="Times New Roman" pitchFamily="18" charset="0"/>
                <a:cs typeface="Times New Roman" pitchFamily="18" charset="0"/>
              </a:rPr>
              <a:t>Fiber</a:t>
            </a:r>
            <a:r>
              <a:rPr lang="en-IN" b="1">
                <a:latin typeface="Times New Roman" pitchFamily="18" charset="0"/>
                <a:cs typeface="Times New Roman" pitchFamily="18" charset="0"/>
              </a:rPr>
              <a:t> Optic Cable:</a:t>
            </a:r>
            <a:endParaRPr lang="en-IN">
              <a:latin typeface="Times New Roman" pitchFamily="18" charset="0"/>
              <a:cs typeface="Times New Roman" pitchFamily="18" charset="0"/>
            </a:endParaRPr>
          </a:p>
          <a:p>
            <a:endParaRPr lang="en-IN">
              <a:latin typeface="Times New Roman" pitchFamily="18" charset="0"/>
              <a:cs typeface="Times New Roman" pitchFamily="18" charset="0"/>
            </a:endParaRPr>
          </a:p>
          <a:p>
            <a:pPr marL="285750" indent="-285750">
              <a:buFont typeface="Arial" panose="020B0604020202020204" pitchFamily="34" charset="0"/>
              <a:buChar char="•"/>
            </a:pPr>
            <a:r>
              <a:rPr lang="en-IN">
                <a:latin typeface="Times New Roman" pitchFamily="18" charset="0"/>
                <a:cs typeface="Times New Roman" pitchFamily="18" charset="0"/>
              </a:rPr>
              <a:t>High bandwidth</a:t>
            </a:r>
          </a:p>
          <a:p>
            <a:pPr marL="285750" indent="-285750">
              <a:buFont typeface="Arial" panose="020B0604020202020204" pitchFamily="34" charset="0"/>
              <a:buChar char="•"/>
            </a:pPr>
            <a:r>
              <a:rPr lang="en-IN">
                <a:latin typeface="Times New Roman" pitchFamily="18" charset="0"/>
                <a:cs typeface="Times New Roman" pitchFamily="18" charset="0"/>
              </a:rPr>
              <a:t>High speed</a:t>
            </a:r>
          </a:p>
          <a:p>
            <a:pPr marL="285750" indent="-285750">
              <a:buFont typeface="Arial" panose="020B0604020202020204" pitchFamily="34" charset="0"/>
              <a:buChar char="•"/>
            </a:pPr>
            <a:r>
              <a:rPr lang="en-IN">
                <a:latin typeface="Times New Roman" pitchFamily="18" charset="0"/>
                <a:cs typeface="Times New Roman" pitchFamily="18" charset="0"/>
              </a:rPr>
              <a:t>Longer range</a:t>
            </a:r>
          </a:p>
          <a:p>
            <a:pPr marL="285750" indent="-285750">
              <a:buFont typeface="Arial" panose="020B0604020202020204" pitchFamily="34" charset="0"/>
              <a:buChar char="•"/>
            </a:pPr>
            <a:r>
              <a:rPr lang="en-IN">
                <a:latin typeface="Times New Roman" pitchFamily="18" charset="0"/>
                <a:cs typeface="Times New Roman" pitchFamily="18" charset="0"/>
              </a:rPr>
              <a:t>Reliable</a:t>
            </a:r>
          </a:p>
          <a:p>
            <a:pPr>
              <a:buFont typeface="Arial" pitchFamily="34" charset="0"/>
              <a:buChar char="•"/>
            </a:pPr>
            <a:endParaRPr lang="en-IN"/>
          </a:p>
          <a:p>
            <a:pPr>
              <a:buFont typeface="Arial" pitchFamily="34" charset="0"/>
              <a:buChar char="•"/>
            </a:pPr>
            <a:endParaRPr lang="en-IN"/>
          </a:p>
        </p:txBody>
      </p:sp>
      <p:pic>
        <p:nvPicPr>
          <p:cNvPr id="5" name="Picture 6"/>
          <p:cNvPicPr>
            <a:picLocks noChangeAspect="1" noChangeArrowheads="1"/>
          </p:cNvPicPr>
          <p:nvPr/>
        </p:nvPicPr>
        <p:blipFill>
          <a:blip r:embed="rId2" cstate="print"/>
          <a:srcRect/>
          <a:stretch>
            <a:fillRect/>
          </a:stretch>
        </p:blipFill>
        <p:spPr bwMode="auto">
          <a:xfrm>
            <a:off x="4350936" y="3657600"/>
            <a:ext cx="6662057" cy="165797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31224-9BD7-863A-B74B-43A9143C51C5}"/>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4" name="TextBox 3">
            <a:extLst>
              <a:ext uri="{FF2B5EF4-FFF2-40B4-BE49-F238E27FC236}">
                <a16:creationId xmlns:a16="http://schemas.microsoft.com/office/drawing/2014/main" id="{E0DD830D-2747-6E71-A587-2262B39D469F}"/>
              </a:ext>
            </a:extLst>
          </p:cNvPr>
          <p:cNvSpPr txBox="1"/>
          <p:nvPr/>
        </p:nvSpPr>
        <p:spPr>
          <a:xfrm>
            <a:off x="2637801" y="645203"/>
            <a:ext cx="6105378" cy="390684"/>
          </a:xfrm>
          <a:prstGeom prst="rect">
            <a:avLst/>
          </a:prstGeom>
          <a:noFill/>
        </p:spPr>
        <p:txBody>
          <a:bodyPr wrap="square">
            <a:spAutoFit/>
          </a:bodyPr>
          <a:lstStyle/>
          <a:p>
            <a:pPr algn="ctr">
              <a:lnSpc>
                <a:spcPct val="115000"/>
              </a:lnSpc>
              <a:spcAft>
                <a:spcPts val="800"/>
              </a:spcAft>
            </a:pPr>
            <a:r>
              <a:rPr lang="en-IN" b="1" kern="100">
                <a:effectLst/>
                <a:latin typeface="Times New Roman" panose="02020603050405020304" pitchFamily="18" charset="0"/>
                <a:ea typeface="Calibri" panose="020F0502020204030204" pitchFamily="34" charset="0"/>
                <a:cs typeface="Times New Roman" panose="02020603050405020304" pitchFamily="18" charset="0"/>
              </a:rPr>
              <a:t>EXAMPLE OF NETWORKS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D1DB0D3-39AD-9402-D2CB-2662618BD9AD}"/>
              </a:ext>
            </a:extLst>
          </p:cNvPr>
          <p:cNvSpPr txBox="1"/>
          <p:nvPr/>
        </p:nvSpPr>
        <p:spPr>
          <a:xfrm>
            <a:off x="872197" y="1245382"/>
            <a:ext cx="10578905" cy="3877985"/>
          </a:xfrm>
          <a:prstGeom prst="rect">
            <a:avLst/>
          </a:prstGeom>
          <a:noFill/>
        </p:spPr>
        <p:txBody>
          <a:bodyPr wrap="square">
            <a:spAutoFit/>
          </a:bodyPr>
          <a:lstStyle/>
          <a:p>
            <a:r>
              <a:rPr lang="en-US" sz="2400"/>
              <a:t>1)The Internet :</a:t>
            </a:r>
          </a:p>
          <a:p>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The Internet is not really a network at all, but a vast collection of different networks that use certain common protocols and provide certain common services.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a:p>
            <a:r>
              <a:rPr lang="en-US" sz="2400"/>
              <a:t>2)Mobile Networks:</a:t>
            </a:r>
          </a:p>
          <a:p>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First-generation mobile phone systems transmitted voice calls as continuously varying (</a:t>
            </a:r>
            <a:r>
              <a:rPr lang="en-IN" sz="1800" kern="100" err="1">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signals rather than sequences of (digital) bits. AMPS (Advanced Mobile Phone System), which was deployed in the United States in 1982, was a widely used </a:t>
            </a:r>
            <a:r>
              <a:rPr lang="en-IN" sz="1800" kern="100" err="1">
                <a:effectLst/>
                <a:latin typeface="Times New Roman" panose="02020603050405020304" pitchFamily="18" charset="0"/>
                <a:ea typeface="Calibri" panose="020F0502020204030204" pitchFamily="34" charset="0"/>
                <a:cs typeface="Times New Roman" panose="02020603050405020304" pitchFamily="18" charset="0"/>
              </a:rPr>
              <a:t>firstgeneration</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system.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a:p>
            <a:r>
              <a:rPr lang="en-US" sz="2400"/>
              <a:t>3)Wireless Networks (</a:t>
            </a:r>
            <a:r>
              <a:rPr lang="en-US" sz="2400" err="1"/>
              <a:t>WiFi</a:t>
            </a:r>
            <a:r>
              <a:rPr lang="en-US" sz="2400"/>
              <a:t>):</a:t>
            </a:r>
          </a:p>
          <a:p>
            <a:r>
              <a:rPr lang="en-IN" sz="1800">
                <a:effectLst/>
                <a:latin typeface="Times New Roman" panose="02020603050405020304" pitchFamily="18" charset="0"/>
                <a:ea typeface="Calibri" panose="020F0502020204030204" pitchFamily="34" charset="0"/>
              </a:rPr>
              <a:t>LAN standards had numbers like 802.1, 802.2, and 802.3, up to 802.10, so the wireless LAN standard was dubbed 802.11</a:t>
            </a:r>
            <a:endParaRPr lang="en-IN" sz="2400"/>
          </a:p>
        </p:txBody>
      </p:sp>
    </p:spTree>
    <p:extLst>
      <p:ext uri="{BB962C8B-B14F-4D97-AF65-F5344CB8AC3E}">
        <p14:creationId xmlns:p14="http://schemas.microsoft.com/office/powerpoint/2010/main" val="32599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D8F093-AE66-E002-9707-68AA2291413B}"/>
              </a:ext>
            </a:extLst>
          </p:cNvPr>
          <p:cNvSpPr>
            <a:spLocks noGrp="1"/>
          </p:cNvSpPr>
          <p:nvPr>
            <p:ph type="sldNum" sz="quarter" idx="12"/>
          </p:nvPr>
        </p:nvSpPr>
        <p:spPr/>
        <p:txBody>
          <a:bodyPr/>
          <a:lstStyle/>
          <a:p>
            <a:fld id="{CBABCCC1-BF11-4F37-963E-1BCD5B23FD72}" type="slidenum">
              <a:rPr lang="en-IN" smtClean="0"/>
              <a:t>20</a:t>
            </a:fld>
            <a:endParaRPr lang="en-IN"/>
          </a:p>
        </p:txBody>
      </p:sp>
      <p:sp>
        <p:nvSpPr>
          <p:cNvPr id="4" name="TextBox 3">
            <a:extLst>
              <a:ext uri="{FF2B5EF4-FFF2-40B4-BE49-F238E27FC236}">
                <a16:creationId xmlns:a16="http://schemas.microsoft.com/office/drawing/2014/main" id="{6E5A6B6F-DD3E-CBDE-C6D0-8D5969D1108B}"/>
              </a:ext>
            </a:extLst>
          </p:cNvPr>
          <p:cNvSpPr txBox="1"/>
          <p:nvPr/>
        </p:nvSpPr>
        <p:spPr>
          <a:xfrm>
            <a:off x="1025236" y="681423"/>
            <a:ext cx="10321637" cy="313932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UNGUIDED MEDIA </a:t>
            </a:r>
          </a:p>
          <a:p>
            <a:r>
              <a:rPr lang="en-US">
                <a:latin typeface="Times New Roman" panose="02020603050405020304" pitchFamily="18" charset="0"/>
                <a:cs typeface="Times New Roman" panose="02020603050405020304" pitchFamily="18" charset="0"/>
              </a:rPr>
              <a:t>An unguided transmission transmits the electromagnetic waves without using any physical medium. Therefore it is also known as wireless transmission.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In unguided media, air is the media through which the electromagnetic energy can flow easily.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Unguided transmission is classified into three categories : </a:t>
            </a:r>
            <a:r>
              <a:rPr lang="en-US" b="1">
                <a:latin typeface="Times New Roman" panose="02020603050405020304" pitchFamily="18" charset="0"/>
                <a:cs typeface="Times New Roman" panose="02020603050405020304" pitchFamily="18" charset="0"/>
              </a:rPr>
              <a:t>Radio Waves, Microwaves , Infrared </a:t>
            </a:r>
          </a:p>
          <a:p>
            <a:endParaRPr lang="en-US">
              <a:latin typeface="Times New Roman" panose="02020603050405020304" pitchFamily="18" charset="0"/>
              <a:cs typeface="Times New Roman" panose="02020603050405020304" pitchFamily="18" charset="0"/>
            </a:endParaRPr>
          </a:p>
          <a:p>
            <a:r>
              <a:rPr lang="en-US" altLang="en-US" sz="1800" b="1">
                <a:latin typeface="Times New Roman" panose="02020603050405020304" pitchFamily="18" charset="0"/>
              </a:rPr>
              <a:t>Electromagnetic Spectrum For Wireless Communication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pic>
        <p:nvPicPr>
          <p:cNvPr id="3" name="Picture 6">
            <a:extLst>
              <a:ext uri="{FF2B5EF4-FFF2-40B4-BE49-F238E27FC236}">
                <a16:creationId xmlns:a16="http://schemas.microsoft.com/office/drawing/2014/main" id="{51A977C9-0D21-935A-EDED-2EE2D2532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278" y="3060841"/>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04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CABAB-B6CF-A4CF-68E1-64AC57BAA208}"/>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4" name="TextBox 3">
            <a:extLst>
              <a:ext uri="{FF2B5EF4-FFF2-40B4-BE49-F238E27FC236}">
                <a16:creationId xmlns:a16="http://schemas.microsoft.com/office/drawing/2014/main" id="{2D316530-7ED5-489B-260A-E029C470FFE0}"/>
              </a:ext>
            </a:extLst>
          </p:cNvPr>
          <p:cNvSpPr txBox="1"/>
          <p:nvPr/>
        </p:nvSpPr>
        <p:spPr>
          <a:xfrm>
            <a:off x="4734792" y="665785"/>
            <a:ext cx="6102926" cy="400110"/>
          </a:xfrm>
          <a:prstGeom prst="rect">
            <a:avLst/>
          </a:prstGeom>
          <a:noFill/>
        </p:spPr>
        <p:txBody>
          <a:bodyPr wrap="square">
            <a:spAutoFit/>
          </a:bodyPr>
          <a:lstStyle/>
          <a:p>
            <a:r>
              <a:rPr lang="en-US" altLang="en-US" sz="2000">
                <a:solidFill>
                  <a:schemeClr val="folHlink"/>
                </a:solidFill>
                <a:latin typeface="Times New Roman" panose="02020603050405020304" pitchFamily="18" charset="0"/>
              </a:rPr>
              <a:t>  </a:t>
            </a:r>
            <a:r>
              <a:rPr lang="en-US" altLang="en-US" sz="1800" b="1">
                <a:latin typeface="Times New Roman" panose="02020603050405020304" pitchFamily="18" charset="0"/>
              </a:rPr>
              <a:t>Propagation Methods</a:t>
            </a:r>
            <a:endParaRPr lang="en-IN" b="1"/>
          </a:p>
        </p:txBody>
      </p:sp>
      <p:pic>
        <p:nvPicPr>
          <p:cNvPr id="5" name="Picture 6">
            <a:extLst>
              <a:ext uri="{FF2B5EF4-FFF2-40B4-BE49-F238E27FC236}">
                <a16:creationId xmlns:a16="http://schemas.microsoft.com/office/drawing/2014/main" id="{DF26B576-09B7-238D-E9EF-579BF14A5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08" y="1751445"/>
            <a:ext cx="9438409" cy="4025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47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66B9AC-B019-77B1-901F-0EF7B964D96A}"/>
              </a:ext>
            </a:extLst>
          </p:cNvPr>
          <p:cNvSpPr>
            <a:spLocks noGrp="1"/>
          </p:cNvSpPr>
          <p:nvPr>
            <p:ph type="sldNum" sz="quarter" idx="12"/>
          </p:nvPr>
        </p:nvSpPr>
        <p:spPr/>
        <p:txBody>
          <a:bodyPr/>
          <a:lstStyle/>
          <a:p>
            <a:fld id="{CBABCCC1-BF11-4F37-963E-1BCD5B23FD72}" type="slidenum">
              <a:rPr lang="en-IN" smtClean="0"/>
              <a:t>22</a:t>
            </a:fld>
            <a:endParaRPr lang="en-IN"/>
          </a:p>
        </p:txBody>
      </p:sp>
      <p:sp>
        <p:nvSpPr>
          <p:cNvPr id="4" name="TextBox 3">
            <a:extLst>
              <a:ext uri="{FF2B5EF4-FFF2-40B4-BE49-F238E27FC236}">
                <a16:creationId xmlns:a16="http://schemas.microsoft.com/office/drawing/2014/main" id="{97D0F16C-446F-8727-5C4C-3073905E95C7}"/>
              </a:ext>
            </a:extLst>
          </p:cNvPr>
          <p:cNvSpPr txBox="1"/>
          <p:nvPr/>
        </p:nvSpPr>
        <p:spPr>
          <a:xfrm>
            <a:off x="1094509" y="487597"/>
            <a:ext cx="9906000" cy="5909310"/>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RADIO WAVES</a:t>
            </a:r>
          </a:p>
          <a:p>
            <a:endParaRPr lang="en-US" b="1">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Radio waves are the electromagnetic waves that are transmitted in all the directions of free space.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Radio waves are omnidirectional, i.e., the signals are propagated in all the directions.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range in frequencies of radio waves is from 3Khz to 1Khz. o In the case of radio waves, the sending and receiving antenna are not aligned, i.e., the wave sent by the sending antenna can be received by any receiving antenna.</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Radio signals penetrate buildings well and propagate for long distances with path loss</a:t>
            </a: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Advantages</a:t>
            </a:r>
            <a:r>
              <a:rPr lang="en-US">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Radio transmission is mainly used for wide area networks and mobile cellular phones.</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Radio waves cover a large area, and they can penetrate the walls.</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Radio transmission provides a higher transmission rate.</a:t>
            </a:r>
          </a:p>
          <a:p>
            <a:pPr marL="285750" indent="-285750">
              <a:lnSpc>
                <a:spcPct val="150000"/>
              </a:lnSpc>
              <a:buFont typeface="Arial" panose="020B0604020202020204" pitchFamily="34" charset="0"/>
              <a:buChar char="•"/>
            </a:pPr>
            <a:r>
              <a:rPr lang="en-IN" b="1">
                <a:latin typeface="Times New Roman" pitchFamily="18" charset="0"/>
                <a:cs typeface="Times New Roman" pitchFamily="18" charset="0"/>
              </a:rPr>
              <a:t>Disadvantages :</a:t>
            </a:r>
            <a:endParaRPr lang="en-IN">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IN">
                <a:latin typeface="Times New Roman" pitchFamily="18" charset="0"/>
                <a:cs typeface="Times New Roman" pitchFamily="18" charset="0"/>
              </a:rPr>
              <a:t>Not possible to isolate the communication inside the building.</a:t>
            </a:r>
          </a:p>
          <a:p>
            <a:endParaRPr lang="en-IN"/>
          </a:p>
        </p:txBody>
      </p:sp>
    </p:spTree>
    <p:extLst>
      <p:ext uri="{BB962C8B-B14F-4D97-AF65-F5344CB8AC3E}">
        <p14:creationId xmlns:p14="http://schemas.microsoft.com/office/powerpoint/2010/main" val="47639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DA52D5-3BFC-A6B1-291D-20B20BB9A573}"/>
              </a:ext>
            </a:extLst>
          </p:cNvPr>
          <p:cNvSpPr>
            <a:spLocks noGrp="1"/>
          </p:cNvSpPr>
          <p:nvPr>
            <p:ph type="sldNum" sz="quarter" idx="12"/>
          </p:nvPr>
        </p:nvSpPr>
        <p:spPr/>
        <p:txBody>
          <a:bodyPr/>
          <a:lstStyle/>
          <a:p>
            <a:fld id="{CBABCCC1-BF11-4F37-963E-1BCD5B23FD72}" type="slidenum">
              <a:rPr lang="en-IN" smtClean="0"/>
              <a:t>23</a:t>
            </a:fld>
            <a:endParaRPr lang="en-IN"/>
          </a:p>
        </p:txBody>
      </p:sp>
      <p:pic>
        <p:nvPicPr>
          <p:cNvPr id="4" name="Picture 3">
            <a:extLst>
              <a:ext uri="{FF2B5EF4-FFF2-40B4-BE49-F238E27FC236}">
                <a16:creationId xmlns:a16="http://schemas.microsoft.com/office/drawing/2014/main" id="{17829227-FAD9-7E48-2BD0-2BB620309E04}"/>
              </a:ext>
            </a:extLst>
          </p:cNvPr>
          <p:cNvPicPr>
            <a:picLocks noChangeAspect="1"/>
          </p:cNvPicPr>
          <p:nvPr/>
        </p:nvPicPr>
        <p:blipFill>
          <a:blip r:embed="rId2"/>
          <a:stretch>
            <a:fillRect/>
          </a:stretch>
        </p:blipFill>
        <p:spPr>
          <a:xfrm>
            <a:off x="1191491" y="2258290"/>
            <a:ext cx="9947564" cy="3321401"/>
          </a:xfrm>
          <a:prstGeom prst="rect">
            <a:avLst/>
          </a:prstGeom>
        </p:spPr>
      </p:pic>
      <p:sp>
        <p:nvSpPr>
          <p:cNvPr id="5" name="TextBox 4">
            <a:extLst>
              <a:ext uri="{FF2B5EF4-FFF2-40B4-BE49-F238E27FC236}">
                <a16:creationId xmlns:a16="http://schemas.microsoft.com/office/drawing/2014/main" id="{884ABBA7-F8B3-C7F8-323C-B2E4D89E2AAE}"/>
              </a:ext>
            </a:extLst>
          </p:cNvPr>
          <p:cNvSpPr txBox="1"/>
          <p:nvPr/>
        </p:nvSpPr>
        <p:spPr>
          <a:xfrm>
            <a:off x="1191491" y="806116"/>
            <a:ext cx="9947564" cy="1200329"/>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Applications</a:t>
            </a:r>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Radio wave is useful for multicasting when there is one sender and many receivers.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An FM radio, television, cordless phones are examples of a radio wave. </a:t>
            </a:r>
          </a:p>
        </p:txBody>
      </p:sp>
    </p:spTree>
    <p:extLst>
      <p:ext uri="{BB962C8B-B14F-4D97-AF65-F5344CB8AC3E}">
        <p14:creationId xmlns:p14="http://schemas.microsoft.com/office/powerpoint/2010/main" val="1081080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C46FD-7DDC-FCA0-EC1C-1BA9363803AE}"/>
              </a:ext>
            </a:extLst>
          </p:cNvPr>
          <p:cNvSpPr>
            <a:spLocks noGrp="1"/>
          </p:cNvSpPr>
          <p:nvPr>
            <p:ph type="sldNum" sz="quarter" idx="12"/>
          </p:nvPr>
        </p:nvSpPr>
        <p:spPr/>
        <p:txBody>
          <a:bodyPr/>
          <a:lstStyle/>
          <a:p>
            <a:fld id="{CBABCCC1-BF11-4F37-963E-1BCD5B23FD72}" type="slidenum">
              <a:rPr lang="en-IN" smtClean="0"/>
              <a:t>24</a:t>
            </a:fld>
            <a:endParaRPr lang="en-IN"/>
          </a:p>
        </p:txBody>
      </p:sp>
      <p:sp>
        <p:nvSpPr>
          <p:cNvPr id="4" name="TextBox 3">
            <a:extLst>
              <a:ext uri="{FF2B5EF4-FFF2-40B4-BE49-F238E27FC236}">
                <a16:creationId xmlns:a16="http://schemas.microsoft.com/office/drawing/2014/main" id="{0003EB6C-7D6D-BA60-D85C-C5461B3FADD3}"/>
              </a:ext>
            </a:extLst>
          </p:cNvPr>
          <p:cNvSpPr txBox="1"/>
          <p:nvPr/>
        </p:nvSpPr>
        <p:spPr>
          <a:xfrm>
            <a:off x="857250" y="1582341"/>
            <a:ext cx="10232508" cy="4524315"/>
          </a:xfrm>
          <a:prstGeom prst="rect">
            <a:avLst/>
          </a:prstGeom>
          <a:noFill/>
        </p:spPr>
        <p:txBody>
          <a:bodyPr wrap="square">
            <a:spAutoFit/>
          </a:bodyPr>
          <a:lstStyle/>
          <a:p>
            <a:pPr algn="ctr"/>
            <a:r>
              <a:rPr lang="en-US" b="1">
                <a:latin typeface="Times New Roman" panose="02020603050405020304" pitchFamily="18" charset="0"/>
                <a:cs typeface="Times New Roman" panose="02020603050405020304" pitchFamily="18" charset="0"/>
              </a:rPr>
              <a:t>                        MICROWAVES</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Microwaves are of two types </a:t>
            </a:r>
          </a:p>
          <a:p>
            <a:r>
              <a:rPr lang="en-US">
                <a:latin typeface="Times New Roman" panose="02020603050405020304" pitchFamily="18" charset="0"/>
                <a:cs typeface="Times New Roman" panose="02020603050405020304" pitchFamily="18" charset="0"/>
              </a:rPr>
              <a:t>– Terrestrial microwave</a:t>
            </a:r>
          </a:p>
          <a:p>
            <a:r>
              <a:rPr lang="en-US">
                <a:latin typeface="Times New Roman" panose="02020603050405020304" pitchFamily="18" charset="0"/>
                <a:cs typeface="Times New Roman" panose="02020603050405020304" pitchFamily="18" charset="0"/>
              </a:rPr>
              <a:t>-- Satellite microwave </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Terrestrial Microwave: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Terrestrial Microwave transmission is a technology that transmits the focused beam of a radio signal from one ground-based microwave transmission antenna to another.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Microwaves are the electromagnetic waves having the frequency in the range from 1GHz to 1000 GHz.  Microwaves are unidirectional as the sending and receiving antenna is to be aligned, i.e., the waves sent by the sending antenna are narrowly focused.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 this case, antennas are mounted on the towers to send a beam to another antenna which is km away.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works on the line of sight transmission, i.e., the antennas mounted on the towers are at the direct sight of each other. </a:t>
            </a:r>
            <a:endParaRPr lang="en-I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03F527-7EA6-9F32-707F-B6648AEECE2C}"/>
              </a:ext>
            </a:extLst>
          </p:cNvPr>
          <p:cNvPicPr>
            <a:picLocks noChangeAspect="1"/>
          </p:cNvPicPr>
          <p:nvPr/>
        </p:nvPicPr>
        <p:blipFill>
          <a:blip r:embed="rId2"/>
          <a:stretch>
            <a:fillRect/>
          </a:stretch>
        </p:blipFill>
        <p:spPr>
          <a:xfrm>
            <a:off x="4380615" y="2073352"/>
            <a:ext cx="6106192" cy="1722471"/>
          </a:xfrm>
          <a:prstGeom prst="rect">
            <a:avLst/>
          </a:prstGeom>
        </p:spPr>
      </p:pic>
    </p:spTree>
    <p:extLst>
      <p:ext uri="{BB962C8B-B14F-4D97-AF65-F5344CB8AC3E}">
        <p14:creationId xmlns:p14="http://schemas.microsoft.com/office/powerpoint/2010/main" val="115955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1003B5-5E1D-458D-39B8-9E0FA765F137}"/>
              </a:ext>
            </a:extLst>
          </p:cNvPr>
          <p:cNvSpPr>
            <a:spLocks noGrp="1"/>
          </p:cNvSpPr>
          <p:nvPr>
            <p:ph type="sldNum" sz="quarter" idx="12"/>
          </p:nvPr>
        </p:nvSpPr>
        <p:spPr/>
        <p:txBody>
          <a:bodyPr/>
          <a:lstStyle/>
          <a:p>
            <a:fld id="{CBABCCC1-BF11-4F37-963E-1BCD5B23FD72}" type="slidenum">
              <a:rPr lang="en-IN" smtClean="0"/>
              <a:t>25</a:t>
            </a:fld>
            <a:endParaRPr lang="en-IN"/>
          </a:p>
        </p:txBody>
      </p:sp>
      <p:sp>
        <p:nvSpPr>
          <p:cNvPr id="4" name="TextBox 3">
            <a:extLst>
              <a:ext uri="{FF2B5EF4-FFF2-40B4-BE49-F238E27FC236}">
                <a16:creationId xmlns:a16="http://schemas.microsoft.com/office/drawing/2014/main" id="{EBE4FBFD-7D2A-2428-2D28-880CCCE308BC}"/>
              </a:ext>
            </a:extLst>
          </p:cNvPr>
          <p:cNvSpPr txBox="1"/>
          <p:nvPr/>
        </p:nvSpPr>
        <p:spPr>
          <a:xfrm>
            <a:off x="1041992" y="1166843"/>
            <a:ext cx="10692808" cy="4247317"/>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Characteristics of Microwave :</a:t>
            </a:r>
          </a:p>
          <a:p>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Frequency range</a:t>
            </a:r>
            <a:r>
              <a:rPr lang="en-US">
                <a:latin typeface="Times New Roman" panose="02020603050405020304" pitchFamily="18" charset="0"/>
                <a:cs typeface="Times New Roman" panose="02020603050405020304" pitchFamily="18" charset="0"/>
              </a:rPr>
              <a:t>: The frequency range of terrestrial microwave is from 4-6 GHz to 21-23 GHz.</a:t>
            </a:r>
          </a:p>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Bandwidth</a:t>
            </a:r>
            <a:r>
              <a:rPr lang="en-US">
                <a:latin typeface="Times New Roman" panose="02020603050405020304" pitchFamily="18" charset="0"/>
                <a:cs typeface="Times New Roman" panose="02020603050405020304" pitchFamily="18" charset="0"/>
              </a:rPr>
              <a:t>: It supports the bandwidth from 1 to 10 Mbps.</a:t>
            </a:r>
          </a:p>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Attenuation</a:t>
            </a:r>
            <a:r>
              <a:rPr lang="en-US">
                <a:latin typeface="Times New Roman" panose="02020603050405020304" pitchFamily="18" charset="0"/>
                <a:cs typeface="Times New Roman" panose="02020603050405020304" pitchFamily="18" charset="0"/>
              </a:rPr>
              <a:t>: Attenuation means loss of signal. It is affected by environmental conditions and antenna size. </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Advantages</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Microwave transmission is cheaper than using cables.</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It is free from land acquisition as it does not require any land for the installation of cables.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It provides an easy communication in terrains as the installation of cable in terrain is quite a difficult task. o Communication over oceans can be achieved by using microwave transmission. </a:t>
            </a:r>
          </a:p>
          <a:p>
            <a:r>
              <a:rPr lang="en-US" b="1">
                <a:latin typeface="Times New Roman" panose="02020603050405020304" pitchFamily="18" charset="0"/>
                <a:cs typeface="Times New Roman" panose="02020603050405020304" pitchFamily="18" charset="0"/>
              </a:rPr>
              <a:t>Disadvantages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Eavesdropping.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Susceptible to weather condition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Bandwidth limited</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15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067FC-6CDE-F1EE-0AF2-BCF06BD516E1}"/>
              </a:ext>
            </a:extLst>
          </p:cNvPr>
          <p:cNvSpPr>
            <a:spLocks noGrp="1"/>
          </p:cNvSpPr>
          <p:nvPr>
            <p:ph type="sldNum" sz="quarter" idx="12"/>
          </p:nvPr>
        </p:nvSpPr>
        <p:spPr/>
        <p:txBody>
          <a:bodyPr/>
          <a:lstStyle/>
          <a:p>
            <a:fld id="{CBABCCC1-BF11-4F37-963E-1BCD5B23FD72}" type="slidenum">
              <a:rPr lang="en-IN" smtClean="0"/>
              <a:t>26</a:t>
            </a:fld>
            <a:endParaRPr lang="en-IN"/>
          </a:p>
        </p:txBody>
      </p:sp>
      <p:sp>
        <p:nvSpPr>
          <p:cNvPr id="4" name="TextBox 3">
            <a:extLst>
              <a:ext uri="{FF2B5EF4-FFF2-40B4-BE49-F238E27FC236}">
                <a16:creationId xmlns:a16="http://schemas.microsoft.com/office/drawing/2014/main" id="{6F7B0D6E-B526-4790-EDEE-22AD35C882C4}"/>
              </a:ext>
            </a:extLst>
          </p:cNvPr>
          <p:cNvSpPr txBox="1"/>
          <p:nvPr/>
        </p:nvSpPr>
        <p:spPr>
          <a:xfrm>
            <a:off x="882502" y="519617"/>
            <a:ext cx="10281684" cy="300082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Satellite Microwave </a:t>
            </a:r>
          </a:p>
          <a:p>
            <a:endParaRPr lang="en-US" b="1">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A satellite is a physical object that revolves around the earth at a known height.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more reliable nowadays as it offers more flexibility than cable and </a:t>
            </a:r>
            <a:r>
              <a:rPr lang="en-US" err="1">
                <a:latin typeface="Times New Roman" panose="02020603050405020304" pitchFamily="18" charset="0"/>
                <a:cs typeface="Times New Roman" panose="02020603050405020304" pitchFamily="18" charset="0"/>
              </a:rPr>
              <a:t>fibre</a:t>
            </a:r>
            <a:r>
              <a:rPr lang="en-US">
                <a:latin typeface="Times New Roman" panose="02020603050405020304" pitchFamily="18" charset="0"/>
                <a:cs typeface="Times New Roman" panose="02020603050405020304" pitchFamily="18" charset="0"/>
              </a:rPr>
              <a:t> optic systems.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We can communicate with any point on the globe by using satellite communication.</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satellite accepts the signal that is transmitted from the earth station, and it amplifies the signal.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amplified signal is retransmitted to another earth station. </a:t>
            </a:r>
          </a:p>
          <a:p>
            <a:endParaRPr lang="en-US"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3AE507-D2BF-5307-8566-52756D7F65C6}"/>
              </a:ext>
            </a:extLst>
          </p:cNvPr>
          <p:cNvSpPr txBox="1"/>
          <p:nvPr/>
        </p:nvSpPr>
        <p:spPr>
          <a:xfrm>
            <a:off x="882502" y="3321857"/>
            <a:ext cx="9705287" cy="1754326"/>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Advantages:</a:t>
            </a:r>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coverage area of a satellite microwave is more than the terrestrial microwave.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used in weather forecasting, radio/TV signal broadcasting, mobile and wireless communication etc. </a:t>
            </a:r>
          </a:p>
          <a:p>
            <a:pPr marL="285750" indent="-28575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2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067FC-6CDE-F1EE-0AF2-BCF06BD516E1}"/>
              </a:ext>
            </a:extLst>
          </p:cNvPr>
          <p:cNvSpPr>
            <a:spLocks noGrp="1"/>
          </p:cNvSpPr>
          <p:nvPr>
            <p:ph type="sldNum" sz="quarter" idx="12"/>
          </p:nvPr>
        </p:nvSpPr>
        <p:spPr/>
        <p:txBody>
          <a:bodyPr/>
          <a:lstStyle/>
          <a:p>
            <a:fld id="{CBABCCC1-BF11-4F37-963E-1BCD5B23FD72}" type="slidenum">
              <a:rPr lang="en-IN" smtClean="0"/>
              <a:t>27</a:t>
            </a:fld>
            <a:endParaRPr lang="en-IN"/>
          </a:p>
        </p:txBody>
      </p:sp>
      <p:sp>
        <p:nvSpPr>
          <p:cNvPr id="4" name="TextBox 3">
            <a:extLst>
              <a:ext uri="{FF2B5EF4-FFF2-40B4-BE49-F238E27FC236}">
                <a16:creationId xmlns:a16="http://schemas.microsoft.com/office/drawing/2014/main" id="{6F7B0D6E-B526-4790-EDEE-22AD35C882C4}"/>
              </a:ext>
            </a:extLst>
          </p:cNvPr>
          <p:cNvSpPr txBox="1"/>
          <p:nvPr/>
        </p:nvSpPr>
        <p:spPr>
          <a:xfrm>
            <a:off x="882502" y="531652"/>
            <a:ext cx="10281684" cy="1843069"/>
          </a:xfrm>
          <a:prstGeom prst="rect">
            <a:avLst/>
          </a:prstGeom>
          <a:noFill/>
        </p:spPr>
        <p:txBody>
          <a:bodyPr wrap="square">
            <a:spAutoFit/>
          </a:bodyPr>
          <a:lstStyle/>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Disadvantages: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Satellite designing and development requires more time and higher cost.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Satellite needs to be monitored and controlled on regular periods so that it remains in orbit.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life of the satellite is about 12-15 years. </a:t>
            </a:r>
            <a:endParaRPr lang="en-I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307FB2C-9A44-1591-EB26-D982AB35F713}"/>
              </a:ext>
            </a:extLst>
          </p:cNvPr>
          <p:cNvPicPr>
            <a:picLocks noChangeAspect="1"/>
          </p:cNvPicPr>
          <p:nvPr/>
        </p:nvPicPr>
        <p:blipFill>
          <a:blip r:embed="rId2"/>
          <a:stretch>
            <a:fillRect/>
          </a:stretch>
        </p:blipFill>
        <p:spPr>
          <a:xfrm>
            <a:off x="2291515" y="2933706"/>
            <a:ext cx="5849166" cy="2793656"/>
          </a:xfrm>
          <a:prstGeom prst="rect">
            <a:avLst/>
          </a:prstGeom>
        </p:spPr>
      </p:pic>
    </p:spTree>
    <p:extLst>
      <p:ext uri="{BB962C8B-B14F-4D97-AF65-F5344CB8AC3E}">
        <p14:creationId xmlns:p14="http://schemas.microsoft.com/office/powerpoint/2010/main" val="4087015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D447AF-3410-A766-7B92-AB8823BD8D96}"/>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6" name="TextBox 5">
            <a:extLst>
              <a:ext uri="{FF2B5EF4-FFF2-40B4-BE49-F238E27FC236}">
                <a16:creationId xmlns:a16="http://schemas.microsoft.com/office/drawing/2014/main" id="{6267F2D6-44D2-BB09-A9F0-1502E43C1750}"/>
              </a:ext>
            </a:extLst>
          </p:cNvPr>
          <p:cNvSpPr txBox="1"/>
          <p:nvPr/>
        </p:nvSpPr>
        <p:spPr>
          <a:xfrm>
            <a:off x="1094874" y="457257"/>
            <a:ext cx="9805737" cy="530555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      INFRARED WAVES</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An infrared transmission is a wireless technology used for communication over short ranges.</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The frequency of the infrared in the range from 300 GHz to 400 THz.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It is used for short-range communication such as data transfer between two cell phones, TV remote operation, data transfer between a computer and cell phone and devices that resides in the same closed area. </a:t>
            </a:r>
          </a:p>
          <a:p>
            <a:pPr>
              <a:lnSpc>
                <a:spcPct val="150000"/>
              </a:lnSpc>
            </a:pPr>
            <a:r>
              <a:rPr lang="en-US" b="1">
                <a:latin typeface="Times New Roman" panose="02020603050405020304" pitchFamily="18" charset="0"/>
                <a:cs typeface="Times New Roman" panose="02020603050405020304" pitchFamily="18" charset="0"/>
              </a:rPr>
              <a:t>     Characteristics of Infrared: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It supports high bandwidth, and hence the data rate will be very high.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Infrared waves cannot penetrate the walls. Therefore, the infrared communication in one room cannot be interrupted by the nearby rooms.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An infrared communication provides better security with minimum interference. </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Infrared communication is unreliable outside the building because the sun rays will interfere with the infrared waves.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83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0F9646-95C1-C41A-3FF3-88BE2047D2D1}"/>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4" name="TextBox 3">
            <a:extLst>
              <a:ext uri="{FF2B5EF4-FFF2-40B4-BE49-F238E27FC236}">
                <a16:creationId xmlns:a16="http://schemas.microsoft.com/office/drawing/2014/main" id="{FDAF0EE9-A4AE-5E5C-63CC-780E5FDDB2ED}"/>
              </a:ext>
            </a:extLst>
          </p:cNvPr>
          <p:cNvSpPr txBox="1"/>
          <p:nvPr/>
        </p:nvSpPr>
        <p:spPr>
          <a:xfrm>
            <a:off x="3447823" y="766825"/>
            <a:ext cx="6107372" cy="746679"/>
          </a:xfrm>
          <a:prstGeom prst="rect">
            <a:avLst/>
          </a:prstGeom>
          <a:noFill/>
        </p:spPr>
        <p:txBody>
          <a:bodyPr wrap="square">
            <a:spAutoFit/>
          </a:bodyPr>
          <a:lstStyle/>
          <a:p>
            <a:pPr algn="just">
              <a:lnSpc>
                <a:spcPct val="115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Architecture of the Internet</a:t>
            </a:r>
          </a:p>
          <a:p>
            <a:pPr algn="just">
              <a:lnSpc>
                <a:spcPct val="115000"/>
              </a:lnSpc>
              <a:spcAft>
                <a:spcPts val="800"/>
              </a:spcAft>
            </a:pP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2C78F3E-15C8-2642-5C9A-3DEDA04745FC}"/>
              </a:ext>
            </a:extLst>
          </p:cNvPr>
          <p:cNvPicPr>
            <a:picLocks noChangeAspect="1"/>
          </p:cNvPicPr>
          <p:nvPr/>
        </p:nvPicPr>
        <p:blipFill>
          <a:blip r:embed="rId2"/>
          <a:stretch>
            <a:fillRect/>
          </a:stretch>
        </p:blipFill>
        <p:spPr>
          <a:xfrm>
            <a:off x="1719618" y="1214651"/>
            <a:ext cx="9662615" cy="4612943"/>
          </a:xfrm>
          <a:prstGeom prst="rect">
            <a:avLst/>
          </a:prstGeom>
        </p:spPr>
      </p:pic>
    </p:spTree>
    <p:extLst>
      <p:ext uri="{BB962C8B-B14F-4D97-AF65-F5344CB8AC3E}">
        <p14:creationId xmlns:p14="http://schemas.microsoft.com/office/powerpoint/2010/main" val="232846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B4BCE1-ECF7-C09C-E087-02131A3D965E}"/>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4" name="TextBox 3">
            <a:extLst>
              <a:ext uri="{FF2B5EF4-FFF2-40B4-BE49-F238E27FC236}">
                <a16:creationId xmlns:a16="http://schemas.microsoft.com/office/drawing/2014/main" id="{662C40B0-382F-A636-FA73-BF3EB75B8325}"/>
              </a:ext>
            </a:extLst>
          </p:cNvPr>
          <p:cNvSpPr txBox="1"/>
          <p:nvPr/>
        </p:nvSpPr>
        <p:spPr>
          <a:xfrm>
            <a:off x="1169157" y="502564"/>
            <a:ext cx="9853684" cy="5136471"/>
          </a:xfrm>
          <a:prstGeom prst="rect">
            <a:avLst/>
          </a:prstGeom>
          <a:noFill/>
        </p:spPr>
        <p:txBody>
          <a:bodyPr wrap="square">
            <a:spAutoFit/>
          </a:bodyPr>
          <a:lstStyle/>
          <a:p>
            <a:pPr indent="457200" algn="just">
              <a:lnSpc>
                <a:spcPct val="150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To join the Internet, the computer is connected to an Internet Service Provider, or simply ISP, from who the user purchases Internet access or connectivity. This lets the computer exchange packets with all of the other accessible hosts on the Internet. The user might send packets to surf the Web or for any of a thousand other uses, it does not matter. There are many kinds of Internet access, and they are usually distinguished by how much bandwidth they provide and how much they cost, but the most important attribute is connectivity.</a:t>
            </a:r>
          </a:p>
          <a:p>
            <a:pPr indent="457200" algn="just">
              <a:lnSpc>
                <a:spcPct val="150000"/>
              </a:lnSpc>
              <a:spcAft>
                <a:spcPts val="800"/>
              </a:spcAft>
            </a:pPr>
            <a:r>
              <a:rPr lang="en-IN" sz="1800">
                <a:effectLst/>
                <a:latin typeface="Times New Roman" panose="02020603050405020304" pitchFamily="18" charset="0"/>
                <a:ea typeface="Calibri" panose="020F0502020204030204" pitchFamily="34" charset="0"/>
              </a:rPr>
              <a:t>A common way to connect to an ISP is to use the phone line to your house, in which case your phone company is your ISP. DSL, short for Digital Subscriber Line, reuses the telephone line that connects to your house for digital data transmission. The computer is connected to a device called a DSL modem that converts between digital packets and </a:t>
            </a:r>
            <a:r>
              <a:rPr lang="en-IN" sz="1800" err="1">
                <a:effectLst/>
                <a:latin typeface="Times New Roman" panose="02020603050405020304" pitchFamily="18" charset="0"/>
                <a:ea typeface="Calibri" panose="020F0502020204030204" pitchFamily="34" charset="0"/>
              </a:rPr>
              <a:t>analog</a:t>
            </a:r>
            <a:r>
              <a:rPr lang="en-IN" sz="1800">
                <a:effectLst/>
                <a:latin typeface="Times New Roman" panose="02020603050405020304" pitchFamily="18" charset="0"/>
                <a:ea typeface="Calibri" panose="020F0502020204030204" pitchFamily="34" charset="0"/>
              </a:rPr>
              <a:t> signals that can pass unhindered over the telephone line. At the other end, a device called a DSLAM (Digital Subscriber Line Access Multiplexer) converts between signals and packets.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988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FFB39C-117B-0852-99A9-3AAE3ADAD667}"/>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4" name="TextBox 3">
            <a:extLst>
              <a:ext uri="{FF2B5EF4-FFF2-40B4-BE49-F238E27FC236}">
                <a16:creationId xmlns:a16="http://schemas.microsoft.com/office/drawing/2014/main" id="{92E64C3F-9B52-282B-8A7F-606EB51ACD8B}"/>
              </a:ext>
            </a:extLst>
          </p:cNvPr>
          <p:cNvSpPr txBox="1"/>
          <p:nvPr/>
        </p:nvSpPr>
        <p:spPr>
          <a:xfrm>
            <a:off x="4241042" y="575756"/>
            <a:ext cx="6107372" cy="390684"/>
          </a:xfrm>
          <a:prstGeom prst="rect">
            <a:avLst/>
          </a:prstGeom>
          <a:noFill/>
        </p:spPr>
        <p:txBody>
          <a:bodyPr wrap="square">
            <a:spAutoFit/>
          </a:bodyPr>
          <a:lstStyle/>
          <a:p>
            <a:pPr algn="just">
              <a:lnSpc>
                <a:spcPct val="115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Mobile networks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16F5542-7368-0EC5-0E5E-3B218D089E9A}"/>
              </a:ext>
            </a:extLst>
          </p:cNvPr>
          <p:cNvPicPr>
            <a:picLocks noChangeAspect="1"/>
          </p:cNvPicPr>
          <p:nvPr/>
        </p:nvPicPr>
        <p:blipFill>
          <a:blip r:embed="rId2"/>
          <a:stretch>
            <a:fillRect/>
          </a:stretch>
        </p:blipFill>
        <p:spPr>
          <a:xfrm>
            <a:off x="1269242" y="966441"/>
            <a:ext cx="9799092" cy="4697380"/>
          </a:xfrm>
          <a:prstGeom prst="rect">
            <a:avLst/>
          </a:prstGeom>
        </p:spPr>
      </p:pic>
    </p:spTree>
    <p:extLst>
      <p:ext uri="{BB962C8B-B14F-4D97-AF65-F5344CB8AC3E}">
        <p14:creationId xmlns:p14="http://schemas.microsoft.com/office/powerpoint/2010/main" val="396728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904587-EC97-37A5-F020-B32D81827324}"/>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4" name="TextBox 3">
            <a:extLst>
              <a:ext uri="{FF2B5EF4-FFF2-40B4-BE49-F238E27FC236}">
                <a16:creationId xmlns:a16="http://schemas.microsoft.com/office/drawing/2014/main" id="{C79D47CA-6FF1-6F2B-0DE4-29961ED3DB6A}"/>
              </a:ext>
            </a:extLst>
          </p:cNvPr>
          <p:cNvSpPr txBox="1"/>
          <p:nvPr/>
        </p:nvSpPr>
        <p:spPr>
          <a:xfrm>
            <a:off x="1702558" y="1536074"/>
            <a:ext cx="9256593" cy="3054426"/>
          </a:xfrm>
          <a:prstGeom prst="rect">
            <a:avLst/>
          </a:prstGeom>
          <a:noFill/>
        </p:spPr>
        <p:txBody>
          <a:bodyPr wrap="square">
            <a:spAutoFit/>
          </a:bodyPr>
          <a:lstStyle/>
          <a:p>
            <a:pPr indent="457200" algn="just">
              <a:lnSpc>
                <a:spcPct val="150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Cellular network design shown in Fig. 1-30 that is now used for mobile phone networks. To manage the radio interference between users, the coverage area is divided into cells. Within a cell, users are assigned channels that do not interfere with each other and do not cause too much interference for adjacent cells. This allows for good reuse of the spectrum, or frequency reuse, in the </a:t>
            </a:r>
            <a:r>
              <a:rPr lang="en-IN" sz="1800" kern="100" err="1">
                <a:effectLst/>
                <a:latin typeface="Times New Roman" panose="02020603050405020304" pitchFamily="18" charset="0"/>
                <a:ea typeface="Calibri" panose="020F0502020204030204" pitchFamily="34" charset="0"/>
                <a:cs typeface="Times New Roman" panose="02020603050405020304" pitchFamily="18" charset="0"/>
              </a:rPr>
              <a:t>neighboring</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cells, which increases the capacity of the network.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a:effectLst/>
                <a:latin typeface="Times New Roman" panose="02020603050405020304" pitchFamily="18" charset="0"/>
                <a:ea typeface="Calibri" panose="020F0502020204030204" pitchFamily="34" charset="0"/>
              </a:rPr>
              <a:t>Modern 3G systems allow each cell to use all frequencies, but in a way that results in a tolerable level of interference to the </a:t>
            </a:r>
            <a:r>
              <a:rPr lang="en-IN" sz="1800" err="1">
                <a:effectLst/>
                <a:latin typeface="Times New Roman" panose="02020603050405020304" pitchFamily="18" charset="0"/>
                <a:ea typeface="Calibri" panose="020F0502020204030204" pitchFamily="34" charset="0"/>
              </a:rPr>
              <a:t>neighboring</a:t>
            </a:r>
            <a:r>
              <a:rPr lang="en-IN" sz="1800">
                <a:effectLst/>
                <a:latin typeface="Times New Roman" panose="02020603050405020304" pitchFamily="18" charset="0"/>
                <a:ea typeface="Calibri" panose="020F0502020204030204" pitchFamily="34" charset="0"/>
              </a:rPr>
              <a:t> cells. </a:t>
            </a:r>
            <a:endParaRPr lang="en-IN"/>
          </a:p>
        </p:txBody>
      </p:sp>
    </p:spTree>
    <p:extLst>
      <p:ext uri="{BB962C8B-B14F-4D97-AF65-F5344CB8AC3E}">
        <p14:creationId xmlns:p14="http://schemas.microsoft.com/office/powerpoint/2010/main" val="371083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D51BBB-8EA8-C21B-17B7-F2865C364DA0}"/>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4" name="TextBox 3">
            <a:extLst>
              <a:ext uri="{FF2B5EF4-FFF2-40B4-BE49-F238E27FC236}">
                <a16:creationId xmlns:a16="http://schemas.microsoft.com/office/drawing/2014/main" id="{AF12E900-ECA3-F3EA-DFD8-AE846AAE3EAE}"/>
              </a:ext>
            </a:extLst>
          </p:cNvPr>
          <p:cNvSpPr txBox="1"/>
          <p:nvPr/>
        </p:nvSpPr>
        <p:spPr>
          <a:xfrm>
            <a:off x="4909783" y="657643"/>
            <a:ext cx="6107372" cy="390684"/>
          </a:xfrm>
          <a:prstGeom prst="rect">
            <a:avLst/>
          </a:prstGeom>
          <a:noFill/>
        </p:spPr>
        <p:txBody>
          <a:bodyPr wrap="square">
            <a:spAutoFit/>
          </a:bodyPr>
          <a:lstStyle/>
          <a:p>
            <a:pPr algn="just">
              <a:lnSpc>
                <a:spcPct val="115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WIRELESS LANS: 802.11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29FB65D-5F72-09BD-7B7E-0BBCB363E548}"/>
              </a:ext>
            </a:extLst>
          </p:cNvPr>
          <p:cNvPicPr>
            <a:picLocks noChangeAspect="1"/>
          </p:cNvPicPr>
          <p:nvPr/>
        </p:nvPicPr>
        <p:blipFill>
          <a:blip r:embed="rId2"/>
          <a:stretch>
            <a:fillRect/>
          </a:stretch>
        </p:blipFill>
        <p:spPr>
          <a:xfrm>
            <a:off x="1542197" y="1405719"/>
            <a:ext cx="9826388" cy="4353636"/>
          </a:xfrm>
          <a:prstGeom prst="rect">
            <a:avLst/>
          </a:prstGeom>
        </p:spPr>
      </p:pic>
    </p:spTree>
    <p:extLst>
      <p:ext uri="{BB962C8B-B14F-4D97-AF65-F5344CB8AC3E}">
        <p14:creationId xmlns:p14="http://schemas.microsoft.com/office/powerpoint/2010/main" val="299178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5F4594-8285-7269-CA1F-D59D3C00AFAF}"/>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4" name="TextBox 3">
            <a:extLst>
              <a:ext uri="{FF2B5EF4-FFF2-40B4-BE49-F238E27FC236}">
                <a16:creationId xmlns:a16="http://schemas.microsoft.com/office/drawing/2014/main" id="{29BECF7D-BDB1-CB35-7455-EFB92B8D56EA}"/>
              </a:ext>
            </a:extLst>
          </p:cNvPr>
          <p:cNvSpPr txBox="1"/>
          <p:nvPr/>
        </p:nvSpPr>
        <p:spPr>
          <a:xfrm>
            <a:off x="1187354" y="955933"/>
            <a:ext cx="10263117" cy="3889976"/>
          </a:xfrm>
          <a:prstGeom prst="rect">
            <a:avLst/>
          </a:prstGeom>
          <a:noFill/>
        </p:spPr>
        <p:txBody>
          <a:bodyPr wrap="square">
            <a:spAutoFit/>
          </a:bodyPr>
          <a:lstStyle/>
          <a:p>
            <a:pPr indent="457200" algn="just">
              <a:lnSpc>
                <a:spcPct val="150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All devices are allowed to use this spectrum provided that they limit their transmit power to let different devices coexist. Of course, this means that 802.11 radios may find themselves competing with cordless phones, garage door openers, and microwave ovens. 802.11 networks are made up of clients, such as laptops and mobile phones, and infrastructure called APs (access points) that is installed in buildings. Access points are sometimes called base stations.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The access points connect to the wired network, and all communication between clients goes through an access point. It is also possible for clients that are in radio range to talk directly, such as two computers in an office without an access point. This arrangement is called an ad hoc network. It is used much less often than the access point mode. Both modes are shown in Fig. 1-33.</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934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6600E7-4955-DD45-6FEE-050997657C52}"/>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4" name="TextBox 3">
            <a:extLst>
              <a:ext uri="{FF2B5EF4-FFF2-40B4-BE49-F238E27FC236}">
                <a16:creationId xmlns:a16="http://schemas.microsoft.com/office/drawing/2014/main" id="{5B4894A4-3BF0-86F9-B738-59B0D5D69BA6}"/>
              </a:ext>
            </a:extLst>
          </p:cNvPr>
          <p:cNvSpPr txBox="1"/>
          <p:nvPr/>
        </p:nvSpPr>
        <p:spPr>
          <a:xfrm>
            <a:off x="872836" y="806025"/>
            <a:ext cx="10529455" cy="5493812"/>
          </a:xfrm>
          <a:prstGeom prst="rect">
            <a:avLst/>
          </a:prstGeom>
          <a:noFill/>
        </p:spPr>
        <p:txBody>
          <a:bodyPr wrap="square">
            <a:spAutoFit/>
          </a:bodyPr>
          <a:lstStyle/>
          <a:p>
            <a:pPr algn="ctr"/>
            <a:r>
              <a:rPr lang="en-US" b="1"/>
              <a:t>TRANSMISSION MEDIA</a:t>
            </a:r>
          </a:p>
          <a:p>
            <a:pPr algn="ctr"/>
            <a:endParaRPr lang="en-US" b="1"/>
          </a:p>
          <a:p>
            <a:pPr marL="285750" indent="-285750">
              <a:buFont typeface="Arial" panose="020B0604020202020204" pitchFamily="34" charset="0"/>
              <a:buChar char="•"/>
            </a:pPr>
            <a:r>
              <a:rPr lang="en-US"/>
              <a:t>Transmission media are actually located below the physical layer and are directly controlled by the physical layer. You could say that transmission media belong to layer zero.</a:t>
            </a:r>
          </a:p>
          <a:p>
            <a:pPr>
              <a:lnSpc>
                <a:spcPct val="150000"/>
              </a:lnSpc>
              <a:buFont typeface="Arial" pitchFamily="34" charset="0"/>
              <a:buChar char="•"/>
            </a:pPr>
            <a:r>
              <a:rPr lang="en-IN">
                <a:latin typeface="Times New Roman" pitchFamily="18" charset="0"/>
                <a:cs typeface="Times New Roman" pitchFamily="18" charset="0"/>
              </a:rPr>
              <a:t>    Transmission media is a communication channel that carries the information from the sender to the receiver. </a:t>
            </a:r>
          </a:p>
          <a:p>
            <a:pPr>
              <a:lnSpc>
                <a:spcPct val="150000"/>
              </a:lnSpc>
              <a:buFont typeface="Arial" pitchFamily="34" charset="0"/>
              <a:buChar char="•"/>
            </a:pPr>
            <a:r>
              <a:rPr lang="en-IN">
                <a:latin typeface="Times New Roman" pitchFamily="18" charset="0"/>
                <a:cs typeface="Times New Roman" pitchFamily="18" charset="0"/>
              </a:rPr>
              <a:t>    The main functionality of the transmission media is to carry the information in the form of bits (Either as   Electrical signals or Light pulses). </a:t>
            </a:r>
          </a:p>
          <a:p>
            <a:endParaRPr lang="en-US"/>
          </a:p>
          <a:p>
            <a:r>
              <a:rPr lang="en-US"/>
              <a:t>                   Figure shows the position of transmission media in relation to the physical layer.</a:t>
            </a:r>
          </a:p>
          <a:p>
            <a:endParaRPr lang="en-US"/>
          </a:p>
          <a:p>
            <a:endParaRPr lang="en-US"/>
          </a:p>
          <a:p>
            <a:endParaRPr lang="en-US"/>
          </a:p>
          <a:p>
            <a:endParaRPr lang="en-US"/>
          </a:p>
          <a:p>
            <a:endParaRPr lang="en-US"/>
          </a:p>
          <a:p>
            <a:endParaRPr lang="en-US"/>
          </a:p>
          <a:p>
            <a:endParaRPr lang="en-US"/>
          </a:p>
          <a:p>
            <a:endParaRPr lang="en-US"/>
          </a:p>
          <a:p>
            <a:endParaRPr lang="en-IN"/>
          </a:p>
        </p:txBody>
      </p:sp>
      <p:pic>
        <p:nvPicPr>
          <p:cNvPr id="5" name="Picture 4">
            <a:extLst>
              <a:ext uri="{FF2B5EF4-FFF2-40B4-BE49-F238E27FC236}">
                <a16:creationId xmlns:a16="http://schemas.microsoft.com/office/drawing/2014/main" id="{2FD70D58-D720-E60A-1DDA-E367191AD14E}"/>
              </a:ext>
            </a:extLst>
          </p:cNvPr>
          <p:cNvPicPr>
            <a:picLocks noChangeAspect="1" noChangeArrowheads="1"/>
          </p:cNvPicPr>
          <p:nvPr/>
        </p:nvPicPr>
        <p:blipFill>
          <a:blip r:embed="rId2" cstate="print"/>
          <a:srcRect/>
          <a:stretch>
            <a:fillRect/>
          </a:stretch>
        </p:blipFill>
        <p:spPr bwMode="auto">
          <a:xfrm>
            <a:off x="1258388" y="3995168"/>
            <a:ext cx="9675221" cy="1801091"/>
          </a:xfrm>
          <a:prstGeom prst="rect">
            <a:avLst/>
          </a:prstGeom>
          <a:noFill/>
          <a:ln w="9525">
            <a:noFill/>
            <a:miter lim="800000"/>
            <a:headEnd/>
            <a:tailEnd/>
          </a:ln>
          <a:effectLst/>
        </p:spPr>
      </p:pic>
    </p:spTree>
    <p:extLst>
      <p:ext uri="{BB962C8B-B14F-4D97-AF65-F5344CB8AC3E}">
        <p14:creationId xmlns:p14="http://schemas.microsoft.com/office/powerpoint/2010/main" val="1791756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5_6233206605559631053 (1)</Template>
  <TotalTime>0</TotalTime>
  <Words>2277</Words>
  <Application>Microsoft Office PowerPoint</Application>
  <PresentationFormat>Widescreen</PresentationFormat>
  <Paragraphs>235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Ravi kiran Duvvuri</cp:lastModifiedBy>
  <cp:revision>2</cp:revision>
  <dcterms:created xsi:type="dcterms:W3CDTF">2023-05-10T09:45:09Z</dcterms:created>
  <dcterms:modified xsi:type="dcterms:W3CDTF">2023-12-20T06:25:27Z</dcterms:modified>
</cp:coreProperties>
</file>