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3"/>
  </p:notesMasterIdLst>
  <p:handoutMasterIdLst>
    <p:handoutMasterId r:id="rId84"/>
  </p:handoutMasterIdLst>
  <p:sldIdLst>
    <p:sldId id="274" r:id="rId2"/>
    <p:sldId id="258" r:id="rId3"/>
    <p:sldId id="260" r:id="rId4"/>
    <p:sldId id="259" r:id="rId5"/>
    <p:sldId id="275" r:id="rId6"/>
    <p:sldId id="261" r:id="rId7"/>
    <p:sldId id="276" r:id="rId8"/>
    <p:sldId id="262" r:id="rId9"/>
    <p:sldId id="263" r:id="rId10"/>
    <p:sldId id="264" r:id="rId11"/>
    <p:sldId id="265" r:id="rId12"/>
    <p:sldId id="266" r:id="rId13"/>
    <p:sldId id="267" r:id="rId14"/>
    <p:sldId id="268" r:id="rId15"/>
    <p:sldId id="271" r:id="rId16"/>
    <p:sldId id="270" r:id="rId17"/>
    <p:sldId id="273" r:id="rId18"/>
    <p:sldId id="277" r:id="rId19"/>
    <p:sldId id="278" r:id="rId20"/>
    <p:sldId id="281" r:id="rId21"/>
    <p:sldId id="280" r:id="rId22"/>
    <p:sldId id="282" r:id="rId23"/>
    <p:sldId id="283" r:id="rId24"/>
    <p:sldId id="323" r:id="rId25"/>
    <p:sldId id="324" r:id="rId26"/>
    <p:sldId id="325" r:id="rId27"/>
    <p:sldId id="326" r:id="rId28"/>
    <p:sldId id="285" r:id="rId29"/>
    <p:sldId id="286" r:id="rId30"/>
    <p:sldId id="289" r:id="rId31"/>
    <p:sldId id="327" r:id="rId32"/>
    <p:sldId id="328" r:id="rId33"/>
    <p:sldId id="290" r:id="rId34"/>
    <p:sldId id="329" r:id="rId35"/>
    <p:sldId id="291" r:id="rId36"/>
    <p:sldId id="288"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 id="308" r:id="rId68"/>
    <p:sldId id="309" r:id="rId69"/>
    <p:sldId id="310" r:id="rId70"/>
    <p:sldId id="311" r:id="rId71"/>
    <p:sldId id="312" r:id="rId72"/>
    <p:sldId id="313" r:id="rId73"/>
    <p:sldId id="314" r:id="rId74"/>
    <p:sldId id="315" r:id="rId75"/>
    <p:sldId id="316" r:id="rId76"/>
    <p:sldId id="317" r:id="rId77"/>
    <p:sldId id="318" r:id="rId78"/>
    <p:sldId id="319" r:id="rId79"/>
    <p:sldId id="320" r:id="rId80"/>
    <p:sldId id="321" r:id="rId81"/>
    <p:sldId id="322"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20-12-2023</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20-12-2023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javatpoint.com/isp-full-form"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hyperlink" Target="https://ozekiphone.com/p_4342-what-is-vlan.html"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A51680-5484-2369-A55D-92227C3EA72B}"/>
              </a:ext>
            </a:extLst>
          </p:cNvPr>
          <p:cNvSpPr>
            <a:spLocks noGrp="1"/>
          </p:cNvSpPr>
          <p:nvPr>
            <p:ph type="sldNum" sz="quarter" idx="12"/>
          </p:nvPr>
        </p:nvSpPr>
        <p:spPr/>
        <p:txBody>
          <a:bodyPr/>
          <a:lstStyle/>
          <a:p>
            <a:fld id="{CBABCCC1-BF11-4F37-963E-1BCD5B23FD72}" type="slidenum">
              <a:rPr lang="en-IN" smtClean="0"/>
              <a:t>1</a:t>
            </a:fld>
            <a:endParaRPr lang="en-IN"/>
          </a:p>
        </p:txBody>
      </p:sp>
      <p:sp>
        <p:nvSpPr>
          <p:cNvPr id="4" name="TextBox 3">
            <a:extLst>
              <a:ext uri="{FF2B5EF4-FFF2-40B4-BE49-F238E27FC236}">
                <a16:creationId xmlns:a16="http://schemas.microsoft.com/office/drawing/2014/main" id="{5DDB1C7F-D259-9116-D09A-518A0C47D001}"/>
              </a:ext>
            </a:extLst>
          </p:cNvPr>
          <p:cNvSpPr txBox="1"/>
          <p:nvPr/>
        </p:nvSpPr>
        <p:spPr>
          <a:xfrm>
            <a:off x="935181" y="199546"/>
            <a:ext cx="10321636" cy="5693866"/>
          </a:xfrm>
          <a:prstGeom prst="rect">
            <a:avLst/>
          </a:prstGeom>
          <a:noFill/>
        </p:spPr>
        <p:txBody>
          <a:bodyPr wrap="square">
            <a:spAutoFit/>
          </a:bodyPr>
          <a:lstStyle/>
          <a:p>
            <a:pPr algn="ctr"/>
            <a:endParaRPr lang="en-IN" sz="2800" b="1" dirty="0">
              <a:latin typeface="Times New Roman" pitchFamily="18" charset="0"/>
              <a:cs typeface="Times New Roman" pitchFamily="18" charset="0"/>
            </a:endParaRPr>
          </a:p>
          <a:p>
            <a:pPr algn="ctr"/>
            <a:r>
              <a:rPr lang="en-IN" sz="2800" b="1" dirty="0">
                <a:latin typeface="Times New Roman" pitchFamily="18" charset="0"/>
                <a:cs typeface="Times New Roman" pitchFamily="18" charset="0"/>
              </a:rPr>
              <a:t>NETWORKS,PROTOCOLS AND SECURITY                                         (NPS)   </a:t>
            </a:r>
          </a:p>
          <a:p>
            <a:pPr algn="ctr"/>
            <a:r>
              <a:rPr lang="en-IN" sz="2800" b="1" dirty="0">
                <a:latin typeface="Times New Roman" pitchFamily="18" charset="0"/>
                <a:cs typeface="Times New Roman" pitchFamily="18" charset="0"/>
              </a:rPr>
              <a:t>   </a:t>
            </a:r>
          </a:p>
          <a:p>
            <a:pPr algn="ctr"/>
            <a:r>
              <a:rPr lang="en-IN" sz="2800" b="1" dirty="0">
                <a:latin typeface="Times New Roman" pitchFamily="18" charset="0"/>
                <a:cs typeface="Times New Roman" pitchFamily="18" charset="0"/>
              </a:rPr>
              <a:t> COURSE CODE: 22EC2210R</a:t>
            </a:r>
          </a:p>
          <a:p>
            <a:pPr algn="ctr"/>
            <a:endParaRPr lang="en-IN" sz="2800" b="1" dirty="0">
              <a:latin typeface="Times New Roman" pitchFamily="18" charset="0"/>
              <a:cs typeface="Times New Roman" pitchFamily="18" charset="0"/>
            </a:endParaRPr>
          </a:p>
          <a:p>
            <a:pPr algn="ctr"/>
            <a:r>
              <a:rPr lang="en-IN" sz="2800" b="1" dirty="0">
                <a:latin typeface="Times New Roman" pitchFamily="18" charset="0"/>
                <a:cs typeface="Times New Roman" pitchFamily="18" charset="0"/>
              </a:rPr>
              <a:t>    CO1_</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800" b="1" dirty="0">
                <a:latin typeface="Times New Roman" pitchFamily="18" charset="0"/>
                <a:cs typeface="Times New Roman" pitchFamily="18" charset="0"/>
              </a:rPr>
              <a:t>PHYSICAL LAYER</a:t>
            </a:r>
          </a:p>
          <a:p>
            <a:pPr algn="ctr"/>
            <a:endParaRPr lang="en-IN" sz="2800" b="1" dirty="0">
              <a:latin typeface="Times New Roman" pitchFamily="18" charset="0"/>
              <a:cs typeface="Times New Roman" pitchFamily="18" charset="0"/>
            </a:endParaRPr>
          </a:p>
          <a:p>
            <a:pPr algn="ctr"/>
            <a:r>
              <a:rPr lang="en-US" sz="2800" b="1" dirty="0">
                <a:latin typeface="Times New Roman" panose="02020603050405020304" pitchFamily="18" charset="0"/>
                <a:cs typeface="Times New Roman" panose="02020603050405020304" pitchFamily="18" charset="0"/>
              </a:rPr>
              <a:t>SESSION NO: 6</a:t>
            </a:r>
          </a:p>
          <a:p>
            <a:pPr algn="ctr"/>
            <a:endParaRPr lang="en-US" sz="2800" b="1" dirty="0">
              <a:latin typeface="Times New Roman" panose="02020603050405020304" pitchFamily="18" charset="0"/>
              <a:cs typeface="Times New Roman" panose="02020603050405020304" pitchFamily="18" charset="0"/>
            </a:endParaRPr>
          </a:p>
          <a:p>
            <a:pPr algn="ctr"/>
            <a:r>
              <a:rPr lang="en-US" sz="2800" b="1" dirty="0">
                <a:solidFill>
                  <a:srgbClr val="FF0000"/>
                </a:solidFill>
                <a:latin typeface="Times New Roman" panose="02020603050405020304" pitchFamily="18" charset="0"/>
                <a:cs typeface="Times New Roman" panose="02020603050405020304" pitchFamily="18" charset="0"/>
              </a:rPr>
              <a:t>SWITCHING</a:t>
            </a:r>
          </a:p>
          <a:p>
            <a:pPr algn="ctr"/>
            <a:r>
              <a:rPr lang="en-US" sz="2800" b="1" dirty="0">
                <a:solidFill>
                  <a:srgbClr val="FF0000"/>
                </a:solidFill>
                <a:latin typeface="Times New Roman" panose="02020603050405020304" pitchFamily="18" charset="0"/>
                <a:cs typeface="Times New Roman" panose="02020603050405020304" pitchFamily="18" charset="0"/>
              </a:rPr>
              <a:t> MODEMS</a:t>
            </a:r>
          </a:p>
          <a:p>
            <a:pPr algn="ctr"/>
            <a:r>
              <a:rPr lang="en-US" sz="2800" b="1" dirty="0">
                <a:solidFill>
                  <a:srgbClr val="FF0000"/>
                </a:solidFill>
                <a:latin typeface="Times New Roman" panose="02020603050405020304" pitchFamily="18" charset="0"/>
                <a:cs typeface="Times New Roman" panose="02020603050405020304" pitchFamily="18" charset="0"/>
              </a:rPr>
              <a:t>TRUNKS and MULTIPLEXING</a:t>
            </a:r>
            <a:endParaRPr lang="en-IN" sz="28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2818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05A92C-E997-5C94-B88F-3F43CC28383F}"/>
              </a:ext>
            </a:extLst>
          </p:cNvPr>
          <p:cNvSpPr>
            <a:spLocks noGrp="1"/>
          </p:cNvSpPr>
          <p:nvPr>
            <p:ph type="sldNum" sz="quarter" idx="12"/>
          </p:nvPr>
        </p:nvSpPr>
        <p:spPr/>
        <p:txBody>
          <a:bodyPr/>
          <a:lstStyle/>
          <a:p>
            <a:fld id="{CBABCCC1-BF11-4F37-963E-1BCD5B23FD72}" type="slidenum">
              <a:rPr lang="en-IN" smtClean="0"/>
              <a:t>10</a:t>
            </a:fld>
            <a:endParaRPr lang="en-IN"/>
          </a:p>
        </p:txBody>
      </p:sp>
      <p:sp>
        <p:nvSpPr>
          <p:cNvPr id="4" name="TextBox 3">
            <a:extLst>
              <a:ext uri="{FF2B5EF4-FFF2-40B4-BE49-F238E27FC236}">
                <a16:creationId xmlns:a16="http://schemas.microsoft.com/office/drawing/2014/main" id="{30626E10-CEE4-4F2E-358E-257983EEE824}"/>
              </a:ext>
            </a:extLst>
          </p:cNvPr>
          <p:cNvSpPr txBox="1"/>
          <p:nvPr/>
        </p:nvSpPr>
        <p:spPr>
          <a:xfrm>
            <a:off x="4564911" y="341647"/>
            <a:ext cx="610308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PACKET SWITCHING</a:t>
            </a:r>
          </a:p>
        </p:txBody>
      </p:sp>
      <p:sp>
        <p:nvSpPr>
          <p:cNvPr id="6" name="TextBox 5">
            <a:extLst>
              <a:ext uri="{FF2B5EF4-FFF2-40B4-BE49-F238E27FC236}">
                <a16:creationId xmlns:a16="http://schemas.microsoft.com/office/drawing/2014/main" id="{98C492A7-F7CB-DD5F-2DC7-2B5F106EC259}"/>
              </a:ext>
            </a:extLst>
          </p:cNvPr>
          <p:cNvSpPr txBox="1"/>
          <p:nvPr/>
        </p:nvSpPr>
        <p:spPr>
          <a:xfrm>
            <a:off x="912627" y="872478"/>
            <a:ext cx="10366744" cy="41975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packet switching is a switching technique in which the message is sent in one go, but it is divided into smaller pieces, and they are sent individually.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message splits into smaller pieces known as packets and packets are given a unique number to identify their order at the receiving end.</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Every packet contains some information in its headers such as source address, destination address and sequence number.</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Packets will travel across the network, taking the shortest path as possible.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All the packets are reassembled at the receiving end in correct order.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any packet is missing or corrupted, then the message will be sent to resend the message.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correct order of the packets is reached, then the acknowledgment message will be sent.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17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145147-724D-38BF-13ED-A194AB6F138C}"/>
              </a:ext>
            </a:extLst>
          </p:cNvPr>
          <p:cNvSpPr>
            <a:spLocks noGrp="1"/>
          </p:cNvSpPr>
          <p:nvPr>
            <p:ph type="sldNum" sz="quarter" idx="12"/>
          </p:nvPr>
        </p:nvSpPr>
        <p:spPr/>
        <p:txBody>
          <a:bodyPr/>
          <a:lstStyle/>
          <a:p>
            <a:fld id="{CBABCCC1-BF11-4F37-963E-1BCD5B23FD72}" type="slidenum">
              <a:rPr lang="en-IN" smtClean="0"/>
              <a:t>11</a:t>
            </a:fld>
            <a:endParaRPr lang="en-IN"/>
          </a:p>
        </p:txBody>
      </p:sp>
      <p:sp>
        <p:nvSpPr>
          <p:cNvPr id="4" name="TextBox 3">
            <a:extLst>
              <a:ext uri="{FF2B5EF4-FFF2-40B4-BE49-F238E27FC236}">
                <a16:creationId xmlns:a16="http://schemas.microsoft.com/office/drawing/2014/main" id="{622F6CAB-0B17-8852-DE75-335B7C354E38}"/>
              </a:ext>
            </a:extLst>
          </p:cNvPr>
          <p:cNvSpPr txBox="1"/>
          <p:nvPr/>
        </p:nvSpPr>
        <p:spPr>
          <a:xfrm>
            <a:off x="1118937" y="407523"/>
            <a:ext cx="10563727" cy="5859553"/>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Advantages</a:t>
            </a:r>
            <a:r>
              <a:rPr lang="en-US"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Cost-effective</a:t>
            </a:r>
            <a:r>
              <a:rPr lang="en-US" dirty="0">
                <a:latin typeface="Times New Roman" panose="02020603050405020304" pitchFamily="18" charset="0"/>
                <a:cs typeface="Times New Roman" panose="02020603050405020304" pitchFamily="18" charset="0"/>
              </a:rPr>
              <a:t>: In packet switching technique, switching devices do not require massive secondary storage to store the packets, so cost is minimized to some extent. </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Reliable</a:t>
            </a:r>
            <a:r>
              <a:rPr lang="en-US" dirty="0">
                <a:latin typeface="Times New Roman" panose="02020603050405020304" pitchFamily="18" charset="0"/>
                <a:cs typeface="Times New Roman" panose="02020603050405020304" pitchFamily="18" charset="0"/>
              </a:rPr>
              <a:t>: If any node is busy, then the packets can be rerouted. This ensures that the Packet Switching technique provides reliable communication. </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Efficient:</a:t>
            </a:r>
            <a:r>
              <a:rPr lang="en-US" dirty="0">
                <a:latin typeface="Times New Roman" panose="02020603050405020304" pitchFamily="18" charset="0"/>
                <a:cs typeface="Times New Roman" panose="02020603050405020304" pitchFamily="18" charset="0"/>
              </a:rPr>
              <a:t> Packet Switching is an efficient technique. It does not require any established path prior to the transmission, and many users can use the same communication channel simultaneously, hence makes use of available bandwidth very efficiently.</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Disadvantages</a:t>
            </a:r>
            <a:r>
              <a:rPr lang="en-US"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Packet Switching cannot be implemented in those applications that require low delay and high-quality services.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protocols used in a packet switching technique are very complex and requires high implementation cost.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If the network is overloaded or corrupted, then it requires retransmission of lost packets. </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42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6ECD41-F9B7-4DB4-5FF5-77E7356C6D71}"/>
              </a:ext>
            </a:extLst>
          </p:cNvPr>
          <p:cNvSpPr>
            <a:spLocks noGrp="1"/>
          </p:cNvSpPr>
          <p:nvPr>
            <p:ph type="sldNum" sz="quarter" idx="12"/>
          </p:nvPr>
        </p:nvSpPr>
        <p:spPr/>
        <p:txBody>
          <a:bodyPr/>
          <a:lstStyle/>
          <a:p>
            <a:fld id="{CBABCCC1-BF11-4F37-963E-1BCD5B23FD72}" type="slidenum">
              <a:rPr lang="en-IN" smtClean="0"/>
              <a:t>12</a:t>
            </a:fld>
            <a:endParaRPr lang="en-IN"/>
          </a:p>
        </p:txBody>
      </p:sp>
      <p:sp>
        <p:nvSpPr>
          <p:cNvPr id="4" name="TextBox 3">
            <a:extLst>
              <a:ext uri="{FF2B5EF4-FFF2-40B4-BE49-F238E27FC236}">
                <a16:creationId xmlns:a16="http://schemas.microsoft.com/office/drawing/2014/main" id="{ACB454D0-0BE5-89F7-1862-83D3211DC9A4}"/>
              </a:ext>
            </a:extLst>
          </p:cNvPr>
          <p:cNvSpPr txBox="1"/>
          <p:nvPr/>
        </p:nvSpPr>
        <p:spPr>
          <a:xfrm>
            <a:off x="1191127" y="637725"/>
            <a:ext cx="10407315" cy="4613058"/>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Approaches of Packet Switching </a:t>
            </a:r>
          </a:p>
          <a:p>
            <a:pPr>
              <a:lnSpc>
                <a:spcPct val="150000"/>
              </a:lnSpc>
            </a:pPr>
            <a:r>
              <a:rPr lang="en-US" dirty="0">
                <a:latin typeface="Times New Roman" panose="02020603050405020304" pitchFamily="18" charset="0"/>
                <a:cs typeface="Times New Roman" panose="02020603050405020304" pitchFamily="18" charset="0"/>
              </a:rPr>
              <a:t>1) Datagram Packet Switching (Connectionless Switching)</a:t>
            </a:r>
          </a:p>
          <a:p>
            <a:pPr>
              <a:lnSpc>
                <a:spcPct val="150000"/>
              </a:lnSpc>
            </a:pPr>
            <a:r>
              <a:rPr lang="en-US" dirty="0">
                <a:latin typeface="Times New Roman" panose="02020603050405020304" pitchFamily="18" charset="0"/>
                <a:cs typeface="Times New Roman" panose="02020603050405020304" pitchFamily="18" charset="0"/>
              </a:rPr>
              <a:t> 2) Virtual Circuit Switching </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Datagram Packet Switching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packet known as a datagram that contains the information about the destination.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Switch uses this information to forward the packet to the correct destination.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packets are reassembled at the receiving end in correct order.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Since the path is not fixed the Intermediate nodes take the routing decisions to forward the packets.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no setup or teardown phases.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packet is treated the same by a switch regardless of its source or destination.</a:t>
            </a:r>
          </a:p>
        </p:txBody>
      </p:sp>
    </p:spTree>
    <p:extLst>
      <p:ext uri="{BB962C8B-B14F-4D97-AF65-F5344CB8AC3E}">
        <p14:creationId xmlns:p14="http://schemas.microsoft.com/office/powerpoint/2010/main" val="721409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8DF735-4C28-13DF-BCD4-5A829155D781}"/>
              </a:ext>
            </a:extLst>
          </p:cNvPr>
          <p:cNvSpPr>
            <a:spLocks noGrp="1"/>
          </p:cNvSpPr>
          <p:nvPr>
            <p:ph type="sldNum" sz="quarter" idx="12"/>
          </p:nvPr>
        </p:nvSpPr>
        <p:spPr/>
        <p:txBody>
          <a:bodyPr/>
          <a:lstStyle/>
          <a:p>
            <a:fld id="{CBABCCC1-BF11-4F37-963E-1BCD5B23FD72}" type="slidenum">
              <a:rPr lang="en-IN" smtClean="0"/>
              <a:t>13</a:t>
            </a:fld>
            <a:endParaRPr lang="en-IN"/>
          </a:p>
        </p:txBody>
      </p:sp>
      <p:pic>
        <p:nvPicPr>
          <p:cNvPr id="5" name="Picture 4">
            <a:extLst>
              <a:ext uri="{FF2B5EF4-FFF2-40B4-BE49-F238E27FC236}">
                <a16:creationId xmlns:a16="http://schemas.microsoft.com/office/drawing/2014/main" id="{B33CF224-BDBC-7293-5346-45576909821B}"/>
              </a:ext>
            </a:extLst>
          </p:cNvPr>
          <p:cNvPicPr>
            <a:picLocks noChangeAspect="1"/>
          </p:cNvPicPr>
          <p:nvPr/>
        </p:nvPicPr>
        <p:blipFill>
          <a:blip r:embed="rId2"/>
          <a:stretch>
            <a:fillRect/>
          </a:stretch>
        </p:blipFill>
        <p:spPr>
          <a:xfrm>
            <a:off x="1648326" y="478071"/>
            <a:ext cx="9444790" cy="2866708"/>
          </a:xfrm>
          <a:prstGeom prst="rect">
            <a:avLst/>
          </a:prstGeom>
        </p:spPr>
      </p:pic>
      <p:sp>
        <p:nvSpPr>
          <p:cNvPr id="7" name="TextBox 6">
            <a:extLst>
              <a:ext uri="{FF2B5EF4-FFF2-40B4-BE49-F238E27FC236}">
                <a16:creationId xmlns:a16="http://schemas.microsoft.com/office/drawing/2014/main" id="{065E9DD2-ED98-4978-6C65-AE19479D5D02}"/>
              </a:ext>
            </a:extLst>
          </p:cNvPr>
          <p:cNvSpPr txBox="1"/>
          <p:nvPr/>
        </p:nvSpPr>
        <p:spPr>
          <a:xfrm>
            <a:off x="1275347" y="3602613"/>
            <a:ext cx="10274969" cy="87357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example, all four packets (or datagrams) belong to the same message, but may travel different paths to reach their destination. </a:t>
            </a:r>
          </a:p>
        </p:txBody>
      </p:sp>
    </p:spTree>
    <p:extLst>
      <p:ext uri="{BB962C8B-B14F-4D97-AF65-F5344CB8AC3E}">
        <p14:creationId xmlns:p14="http://schemas.microsoft.com/office/powerpoint/2010/main" val="611352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C9D02A-71BB-D4C8-0BEE-98049D7F27E6}"/>
              </a:ext>
            </a:extLst>
          </p:cNvPr>
          <p:cNvSpPr>
            <a:spLocks noGrp="1"/>
          </p:cNvSpPr>
          <p:nvPr>
            <p:ph type="sldNum" sz="quarter" idx="12"/>
          </p:nvPr>
        </p:nvSpPr>
        <p:spPr/>
        <p:txBody>
          <a:bodyPr/>
          <a:lstStyle/>
          <a:p>
            <a:fld id="{CBABCCC1-BF11-4F37-963E-1BCD5B23FD72}" type="slidenum">
              <a:rPr lang="en-IN" smtClean="0"/>
              <a:t>14</a:t>
            </a:fld>
            <a:endParaRPr lang="en-IN"/>
          </a:p>
        </p:txBody>
      </p:sp>
      <p:sp>
        <p:nvSpPr>
          <p:cNvPr id="4" name="TextBox 3">
            <a:extLst>
              <a:ext uri="{FF2B5EF4-FFF2-40B4-BE49-F238E27FC236}">
                <a16:creationId xmlns:a16="http://schemas.microsoft.com/office/drawing/2014/main" id="{C05510A3-7912-ACFD-40CC-0E2FDAE97764}"/>
              </a:ext>
            </a:extLst>
          </p:cNvPr>
          <p:cNvSpPr txBox="1"/>
          <p:nvPr/>
        </p:nvSpPr>
        <p:spPr>
          <a:xfrm>
            <a:off x="938463" y="795499"/>
            <a:ext cx="7844590" cy="50285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Routing Table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type of network, each switch (or packet switch) has a routing table which is based on the destination address. The routing tables are dynamic and are updated periodically. The destination addresses and the corresponding forwarding output ports are recorded in the tables</a:t>
            </a:r>
            <a:endParaRPr lang="en-US" dirty="0"/>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packet travels through two switches.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destination address in the header of a packet in a datagram network remains the same during the entire journey of the packet.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When the switch receives the packet, this destination address is examined;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routing table is consulted to find the corresponding port through which the packet should be forwarded.</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2049311-F9AC-5653-BDAA-AA098941846F}"/>
              </a:ext>
            </a:extLst>
          </p:cNvPr>
          <p:cNvPicPr>
            <a:picLocks noChangeAspect="1"/>
          </p:cNvPicPr>
          <p:nvPr/>
        </p:nvPicPr>
        <p:blipFill>
          <a:blip r:embed="rId2"/>
          <a:stretch>
            <a:fillRect/>
          </a:stretch>
        </p:blipFill>
        <p:spPr>
          <a:xfrm>
            <a:off x="9249092" y="856541"/>
            <a:ext cx="2629267" cy="4277322"/>
          </a:xfrm>
          <a:prstGeom prst="rect">
            <a:avLst/>
          </a:prstGeom>
        </p:spPr>
      </p:pic>
    </p:spTree>
    <p:extLst>
      <p:ext uri="{BB962C8B-B14F-4D97-AF65-F5344CB8AC3E}">
        <p14:creationId xmlns:p14="http://schemas.microsoft.com/office/powerpoint/2010/main" val="200582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3E24E0-9FC7-0A03-F367-0DD61849B79B}"/>
              </a:ext>
            </a:extLst>
          </p:cNvPr>
          <p:cNvSpPr>
            <a:spLocks noGrp="1"/>
          </p:cNvSpPr>
          <p:nvPr>
            <p:ph type="sldNum" sz="quarter" idx="12"/>
          </p:nvPr>
        </p:nvSpPr>
        <p:spPr/>
        <p:txBody>
          <a:bodyPr/>
          <a:lstStyle/>
          <a:p>
            <a:fld id="{CBABCCC1-BF11-4F37-963E-1BCD5B23FD72}" type="slidenum">
              <a:rPr lang="en-IN" smtClean="0"/>
              <a:t>15</a:t>
            </a:fld>
            <a:endParaRPr lang="en-IN"/>
          </a:p>
        </p:txBody>
      </p:sp>
      <p:pic>
        <p:nvPicPr>
          <p:cNvPr id="4" name="Picture 3">
            <a:extLst>
              <a:ext uri="{FF2B5EF4-FFF2-40B4-BE49-F238E27FC236}">
                <a16:creationId xmlns:a16="http://schemas.microsoft.com/office/drawing/2014/main" id="{F19E27D3-50FE-D2EF-7C9E-258E07B2FA0C}"/>
              </a:ext>
            </a:extLst>
          </p:cNvPr>
          <p:cNvPicPr>
            <a:picLocks noChangeAspect="1"/>
          </p:cNvPicPr>
          <p:nvPr/>
        </p:nvPicPr>
        <p:blipFill>
          <a:blip r:embed="rId2"/>
          <a:stretch>
            <a:fillRect/>
          </a:stretch>
        </p:blipFill>
        <p:spPr>
          <a:xfrm>
            <a:off x="1732548" y="344113"/>
            <a:ext cx="9235547" cy="3122358"/>
          </a:xfrm>
          <a:prstGeom prst="rect">
            <a:avLst/>
          </a:prstGeom>
        </p:spPr>
      </p:pic>
      <p:sp>
        <p:nvSpPr>
          <p:cNvPr id="6" name="TextBox 5">
            <a:extLst>
              <a:ext uri="{FF2B5EF4-FFF2-40B4-BE49-F238E27FC236}">
                <a16:creationId xmlns:a16="http://schemas.microsoft.com/office/drawing/2014/main" id="{B945A93D-85B1-6144-F726-81E3D559EDBD}"/>
              </a:ext>
            </a:extLst>
          </p:cNvPr>
          <p:cNvSpPr txBox="1"/>
          <p:nvPr/>
        </p:nvSpPr>
        <p:spPr>
          <a:xfrm>
            <a:off x="1466348" y="3719307"/>
            <a:ext cx="9767945" cy="17045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three transmission times (3T),three propagation delays (slopes 3t of the lines), and two waiting times (w1 + w2).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ignore the processing time in each switch. </a:t>
            </a:r>
          </a:p>
          <a:p>
            <a:pPr>
              <a:lnSpc>
                <a:spcPct val="150000"/>
              </a:lnSpc>
            </a:pPr>
            <a:r>
              <a:rPr lang="en-US" b="1" dirty="0">
                <a:latin typeface="Times New Roman" panose="02020603050405020304" pitchFamily="18" charset="0"/>
                <a:cs typeface="Times New Roman" panose="02020603050405020304" pitchFamily="18" charset="0"/>
              </a:rPr>
              <a:t>                                                      Total delay = 3T + 3t + w1 + w</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8454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357FE-23AF-1E62-E453-744014643B51}"/>
              </a:ext>
            </a:extLst>
          </p:cNvPr>
          <p:cNvSpPr>
            <a:spLocks noGrp="1"/>
          </p:cNvSpPr>
          <p:nvPr>
            <p:ph type="sldNum" sz="quarter" idx="12"/>
          </p:nvPr>
        </p:nvSpPr>
        <p:spPr/>
        <p:txBody>
          <a:bodyPr/>
          <a:lstStyle/>
          <a:p>
            <a:fld id="{CBABCCC1-BF11-4F37-963E-1BCD5B23FD72}" type="slidenum">
              <a:rPr lang="en-IN" smtClean="0"/>
              <a:t>16</a:t>
            </a:fld>
            <a:endParaRPr lang="en-IN"/>
          </a:p>
        </p:txBody>
      </p:sp>
      <p:sp>
        <p:nvSpPr>
          <p:cNvPr id="6" name="TextBox 5">
            <a:extLst>
              <a:ext uri="{FF2B5EF4-FFF2-40B4-BE49-F238E27FC236}">
                <a16:creationId xmlns:a16="http://schemas.microsoft.com/office/drawing/2014/main" id="{49D639C1-1E6C-9BAB-B134-ABAB32967284}"/>
              </a:ext>
            </a:extLst>
          </p:cNvPr>
          <p:cNvSpPr txBox="1"/>
          <p:nvPr/>
        </p:nvSpPr>
        <p:spPr>
          <a:xfrm>
            <a:off x="1164055" y="845170"/>
            <a:ext cx="6106026" cy="646331"/>
          </a:xfrm>
          <a:prstGeom prst="rect">
            <a:avLst/>
          </a:prstGeom>
          <a:noFill/>
        </p:spPr>
        <p:txBody>
          <a:bodyPr wrap="square">
            <a:spAutoFit/>
          </a:bodyPr>
          <a:lstStyle/>
          <a:p>
            <a:endParaRPr lang="en-US" dirty="0"/>
          </a:p>
          <a:p>
            <a:endParaRPr lang="en-IN" dirty="0"/>
          </a:p>
        </p:txBody>
      </p:sp>
      <p:sp>
        <p:nvSpPr>
          <p:cNvPr id="10" name="TextBox 9">
            <a:extLst>
              <a:ext uri="{FF2B5EF4-FFF2-40B4-BE49-F238E27FC236}">
                <a16:creationId xmlns:a16="http://schemas.microsoft.com/office/drawing/2014/main" id="{33DF599E-CB4B-804B-787D-099D3CDF0C93}"/>
              </a:ext>
            </a:extLst>
          </p:cNvPr>
          <p:cNvSpPr txBox="1"/>
          <p:nvPr/>
        </p:nvSpPr>
        <p:spPr>
          <a:xfrm>
            <a:off x="1164054" y="717540"/>
            <a:ext cx="6240045" cy="286232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Virtual Circuit Switching</a:t>
            </a:r>
          </a:p>
          <a:p>
            <a:r>
              <a:rPr lang="en-US" dirty="0">
                <a:latin typeface="Times New Roman" panose="02020603050405020304" pitchFamily="18" charset="0"/>
                <a:cs typeface="Times New Roman" panose="02020603050405020304" pitchFamily="18" charset="0"/>
              </a:rPr>
              <a:t> Virtual Circuit Switching is also known as connection-oriented switching. </a:t>
            </a:r>
          </a:p>
          <a:p>
            <a:r>
              <a:rPr lang="en-US" dirty="0">
                <a:latin typeface="Times New Roman" panose="02020603050405020304" pitchFamily="18" charset="0"/>
                <a:cs typeface="Times New Roman" panose="02020603050405020304" pitchFamily="18" charset="0"/>
              </a:rPr>
              <a:t>In the case of Virtual circuit switching, a virtual connection is established before the messages are sent. </a:t>
            </a:r>
          </a:p>
          <a:p>
            <a:r>
              <a:rPr lang="en-US" dirty="0">
                <a:latin typeface="Times New Roman" panose="02020603050405020304" pitchFamily="18" charset="0"/>
                <a:cs typeface="Times New Roman" panose="02020603050405020304" pitchFamily="18" charset="0"/>
              </a:rPr>
              <a:t>Call request and call accept packets are used to establish the connection between sender and receiver. </a:t>
            </a:r>
          </a:p>
          <a:p>
            <a:r>
              <a:rPr lang="en-US" dirty="0">
                <a:latin typeface="Times New Roman" panose="02020603050405020304" pitchFamily="18" charset="0"/>
                <a:cs typeface="Times New Roman" panose="02020603050405020304" pitchFamily="18" charset="0"/>
              </a:rPr>
              <a:t>In this case, the path is fixed for the duration of a logical connection. </a:t>
            </a: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75F8EC66-68CA-9299-A0AC-9BBF525DB2A2}"/>
              </a:ext>
            </a:extLst>
          </p:cNvPr>
          <p:cNvPicPr>
            <a:picLocks noChangeAspect="1"/>
          </p:cNvPicPr>
          <p:nvPr/>
        </p:nvPicPr>
        <p:blipFill>
          <a:blip r:embed="rId2"/>
          <a:stretch>
            <a:fillRect/>
          </a:stretch>
        </p:blipFill>
        <p:spPr>
          <a:xfrm>
            <a:off x="7493000" y="717540"/>
            <a:ext cx="4368800" cy="5010160"/>
          </a:xfrm>
          <a:prstGeom prst="rect">
            <a:avLst/>
          </a:prstGeom>
        </p:spPr>
      </p:pic>
    </p:spTree>
    <p:extLst>
      <p:ext uri="{BB962C8B-B14F-4D97-AF65-F5344CB8AC3E}">
        <p14:creationId xmlns:p14="http://schemas.microsoft.com/office/powerpoint/2010/main" val="2661082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7F464E-CE6E-3065-814E-44378861CB18}"/>
              </a:ext>
            </a:extLst>
          </p:cNvPr>
          <p:cNvSpPr>
            <a:spLocks noGrp="1"/>
          </p:cNvSpPr>
          <p:nvPr>
            <p:ph type="sldNum" sz="quarter" idx="12"/>
          </p:nvPr>
        </p:nvSpPr>
        <p:spPr/>
        <p:txBody>
          <a:bodyPr/>
          <a:lstStyle/>
          <a:p>
            <a:fld id="{CBABCCC1-BF11-4F37-963E-1BCD5B23FD72}" type="slidenum">
              <a:rPr lang="en-IN" smtClean="0"/>
              <a:t>17</a:t>
            </a:fld>
            <a:endParaRPr lang="en-IN"/>
          </a:p>
        </p:txBody>
      </p:sp>
      <p:sp>
        <p:nvSpPr>
          <p:cNvPr id="4" name="TextBox 3">
            <a:extLst>
              <a:ext uri="{FF2B5EF4-FFF2-40B4-BE49-F238E27FC236}">
                <a16:creationId xmlns:a16="http://schemas.microsoft.com/office/drawing/2014/main" id="{A4A9E1C7-0182-4651-8CA2-00298D7D7789}"/>
              </a:ext>
            </a:extLst>
          </p:cNvPr>
          <p:cNvSpPr txBox="1"/>
          <p:nvPr/>
        </p:nvSpPr>
        <p:spPr>
          <a:xfrm>
            <a:off x="1158874" y="865138"/>
            <a:ext cx="10321925" cy="147732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Virtual Circuit Identifier (VCI) </a:t>
            </a:r>
          </a:p>
          <a:p>
            <a:r>
              <a:rPr lang="en-US" dirty="0">
                <a:latin typeface="Times New Roman" panose="02020603050405020304" pitchFamily="18" charset="0"/>
                <a:cs typeface="Times New Roman" panose="02020603050405020304" pitchFamily="18" charset="0"/>
              </a:rPr>
              <a:t>A virtual circuit identifier (VCI) that uniquely identifies the connection at this switch. </a:t>
            </a:r>
          </a:p>
          <a:p>
            <a:r>
              <a:rPr lang="en-US" dirty="0">
                <a:latin typeface="Times New Roman" panose="02020603050405020304" pitchFamily="18" charset="0"/>
                <a:cs typeface="Times New Roman" panose="02020603050405020304" pitchFamily="18" charset="0"/>
              </a:rPr>
              <a:t>A VCI, unlike a global address, is a small number that has only switch scope;</a:t>
            </a:r>
          </a:p>
          <a:p>
            <a:r>
              <a:rPr lang="en-US" dirty="0">
                <a:latin typeface="Times New Roman" panose="02020603050405020304" pitchFamily="18" charset="0"/>
                <a:cs typeface="Times New Roman" panose="02020603050405020304" pitchFamily="18" charset="0"/>
              </a:rPr>
              <a:t> It is used by a frame between two switches. </a:t>
            </a:r>
          </a:p>
          <a:p>
            <a:r>
              <a:rPr lang="en-US" dirty="0">
                <a:latin typeface="Times New Roman" panose="02020603050405020304" pitchFamily="18" charset="0"/>
                <a:cs typeface="Times New Roman" panose="02020603050405020304" pitchFamily="18" charset="0"/>
              </a:rPr>
              <a:t>When a frame arrives at a switch, it has a VCI; when it leaves, it has a different VCI</a:t>
            </a:r>
            <a:endParaRPr lang="en-IN" dirty="0"/>
          </a:p>
        </p:txBody>
      </p:sp>
      <p:pic>
        <p:nvPicPr>
          <p:cNvPr id="1026" name="Picture 2" descr="Virtual Circuit Network_identifier">
            <a:extLst>
              <a:ext uri="{FF2B5EF4-FFF2-40B4-BE49-F238E27FC236}">
                <a16:creationId xmlns:a16="http://schemas.microsoft.com/office/drawing/2014/main" id="{F3993245-5F98-50F9-F63E-AF1665E3D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1199" y="2526820"/>
            <a:ext cx="4419600" cy="28071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8DB9664-C022-2D2B-BC74-E7122DC83BB4}"/>
              </a:ext>
            </a:extLst>
          </p:cNvPr>
          <p:cNvSpPr txBox="1"/>
          <p:nvPr/>
        </p:nvSpPr>
        <p:spPr>
          <a:xfrm>
            <a:off x="1158874" y="2526821"/>
            <a:ext cx="6102350" cy="923330"/>
          </a:xfrm>
          <a:prstGeom prst="rect">
            <a:avLst/>
          </a:prstGeom>
          <a:noFill/>
        </p:spPr>
        <p:txBody>
          <a:bodyPr wrap="square">
            <a:spAutoFit/>
          </a:bodyPr>
          <a:lstStyle/>
          <a:p>
            <a:r>
              <a:rPr lang="en-IN" dirty="0"/>
              <a:t>Local Addressing:</a:t>
            </a:r>
          </a:p>
          <a:p>
            <a:r>
              <a:rPr lang="en-US" dirty="0"/>
              <a:t>Actually used for data transfer –</a:t>
            </a:r>
          </a:p>
          <a:p>
            <a:r>
              <a:rPr lang="en-US" dirty="0"/>
              <a:t> A small address used by a frame between two switches</a:t>
            </a:r>
            <a:endParaRPr lang="en-IN" dirty="0"/>
          </a:p>
        </p:txBody>
      </p:sp>
    </p:spTree>
    <p:extLst>
      <p:ext uri="{BB962C8B-B14F-4D97-AF65-F5344CB8AC3E}">
        <p14:creationId xmlns:p14="http://schemas.microsoft.com/office/powerpoint/2010/main" val="1503519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AEB758-2B58-1939-4891-A055F10FE9C1}"/>
              </a:ext>
            </a:extLst>
          </p:cNvPr>
          <p:cNvSpPr>
            <a:spLocks noGrp="1"/>
          </p:cNvSpPr>
          <p:nvPr>
            <p:ph type="sldNum" sz="quarter" idx="12"/>
          </p:nvPr>
        </p:nvSpPr>
        <p:spPr/>
        <p:txBody>
          <a:bodyPr/>
          <a:lstStyle/>
          <a:p>
            <a:fld id="{CBABCCC1-BF11-4F37-963E-1BCD5B23FD72}" type="slidenum">
              <a:rPr lang="en-IN" smtClean="0"/>
              <a:t>18</a:t>
            </a:fld>
            <a:endParaRPr lang="en-IN"/>
          </a:p>
        </p:txBody>
      </p:sp>
      <p:pic>
        <p:nvPicPr>
          <p:cNvPr id="4" name="Picture 3">
            <a:extLst>
              <a:ext uri="{FF2B5EF4-FFF2-40B4-BE49-F238E27FC236}">
                <a16:creationId xmlns:a16="http://schemas.microsoft.com/office/drawing/2014/main" id="{38490883-7424-BBF4-5581-A90DBFB5FB01}"/>
              </a:ext>
            </a:extLst>
          </p:cNvPr>
          <p:cNvPicPr>
            <a:picLocks noChangeAspect="1"/>
          </p:cNvPicPr>
          <p:nvPr/>
        </p:nvPicPr>
        <p:blipFill>
          <a:blip r:embed="rId2"/>
          <a:stretch>
            <a:fillRect/>
          </a:stretch>
        </p:blipFill>
        <p:spPr>
          <a:xfrm>
            <a:off x="1477109" y="1547447"/>
            <a:ext cx="10333892" cy="4077960"/>
          </a:xfrm>
          <a:prstGeom prst="rect">
            <a:avLst/>
          </a:prstGeom>
        </p:spPr>
      </p:pic>
      <p:sp>
        <p:nvSpPr>
          <p:cNvPr id="6" name="TextBox 5">
            <a:extLst>
              <a:ext uri="{FF2B5EF4-FFF2-40B4-BE49-F238E27FC236}">
                <a16:creationId xmlns:a16="http://schemas.microsoft.com/office/drawing/2014/main" id="{2F1F68CD-E677-0F31-EBF0-B17FC7760AD7}"/>
              </a:ext>
            </a:extLst>
          </p:cNvPr>
          <p:cNvSpPr txBox="1"/>
          <p:nvPr/>
        </p:nvSpPr>
        <p:spPr>
          <a:xfrm>
            <a:off x="1219200" y="616635"/>
            <a:ext cx="9817100" cy="646331"/>
          </a:xfrm>
          <a:prstGeom prst="rect">
            <a:avLst/>
          </a:prstGeom>
          <a:noFill/>
        </p:spPr>
        <p:txBody>
          <a:bodyPr wrap="square">
            <a:spAutoFit/>
          </a:bodyPr>
          <a:lstStyle/>
          <a:p>
            <a:r>
              <a:rPr lang="en-US" dirty="0"/>
              <a:t>The switch, in the setup phase acts as a packet switch ; it has a routing table used to know the output port number</a:t>
            </a:r>
            <a:endParaRPr lang="en-IN" dirty="0"/>
          </a:p>
        </p:txBody>
      </p:sp>
    </p:spTree>
    <p:extLst>
      <p:ext uri="{BB962C8B-B14F-4D97-AF65-F5344CB8AC3E}">
        <p14:creationId xmlns:p14="http://schemas.microsoft.com/office/powerpoint/2010/main" val="143534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F451A-E6DB-6222-76DD-9836A7F5A130}"/>
              </a:ext>
            </a:extLst>
          </p:cNvPr>
          <p:cNvSpPr>
            <a:spLocks noGrp="1"/>
          </p:cNvSpPr>
          <p:nvPr>
            <p:ph type="sldNum" sz="quarter" idx="12"/>
          </p:nvPr>
        </p:nvSpPr>
        <p:spPr/>
        <p:txBody>
          <a:bodyPr/>
          <a:lstStyle/>
          <a:p>
            <a:fld id="{CBABCCC1-BF11-4F37-963E-1BCD5B23FD72}" type="slidenum">
              <a:rPr lang="en-IN" smtClean="0"/>
              <a:t>19</a:t>
            </a:fld>
            <a:endParaRPr lang="en-IN"/>
          </a:p>
        </p:txBody>
      </p:sp>
      <p:pic>
        <p:nvPicPr>
          <p:cNvPr id="4" name="Picture 3">
            <a:extLst>
              <a:ext uri="{FF2B5EF4-FFF2-40B4-BE49-F238E27FC236}">
                <a16:creationId xmlns:a16="http://schemas.microsoft.com/office/drawing/2014/main" id="{DF77D2EB-A4E6-B3AF-7C82-0A18D80696C5}"/>
              </a:ext>
            </a:extLst>
          </p:cNvPr>
          <p:cNvPicPr>
            <a:picLocks noChangeAspect="1"/>
          </p:cNvPicPr>
          <p:nvPr/>
        </p:nvPicPr>
        <p:blipFill>
          <a:blip r:embed="rId2"/>
          <a:stretch>
            <a:fillRect/>
          </a:stretch>
        </p:blipFill>
        <p:spPr>
          <a:xfrm>
            <a:off x="942535" y="893454"/>
            <a:ext cx="10170942" cy="4860232"/>
          </a:xfrm>
          <a:prstGeom prst="rect">
            <a:avLst/>
          </a:prstGeom>
        </p:spPr>
      </p:pic>
    </p:spTree>
    <p:extLst>
      <p:ext uri="{BB962C8B-B14F-4D97-AF65-F5344CB8AC3E}">
        <p14:creationId xmlns:p14="http://schemas.microsoft.com/office/powerpoint/2010/main" val="588602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0B5468-9DD5-D396-D5A0-C4D8081E6E1E}"/>
              </a:ext>
            </a:extLst>
          </p:cNvPr>
          <p:cNvSpPr>
            <a:spLocks noGrp="1"/>
          </p:cNvSpPr>
          <p:nvPr>
            <p:ph type="sldNum" sz="quarter" idx="12"/>
          </p:nvPr>
        </p:nvSpPr>
        <p:spPr/>
        <p:txBody>
          <a:bodyPr/>
          <a:lstStyle/>
          <a:p>
            <a:fld id="{CBABCCC1-BF11-4F37-963E-1BCD5B23FD72}" type="slidenum">
              <a:rPr lang="en-IN" smtClean="0"/>
              <a:t>2</a:t>
            </a:fld>
            <a:endParaRPr lang="en-IN"/>
          </a:p>
        </p:txBody>
      </p:sp>
      <p:sp>
        <p:nvSpPr>
          <p:cNvPr id="4" name="TextBox 3">
            <a:extLst>
              <a:ext uri="{FF2B5EF4-FFF2-40B4-BE49-F238E27FC236}">
                <a16:creationId xmlns:a16="http://schemas.microsoft.com/office/drawing/2014/main" id="{C0E329F4-9ED4-FDC5-D5D8-25992453C8CF}"/>
              </a:ext>
            </a:extLst>
          </p:cNvPr>
          <p:cNvSpPr txBox="1"/>
          <p:nvPr/>
        </p:nvSpPr>
        <p:spPr>
          <a:xfrm>
            <a:off x="983673" y="210411"/>
            <a:ext cx="10030691" cy="5029518"/>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                                                                     SWITCHING</a:t>
            </a:r>
          </a:p>
          <a:p>
            <a:endParaRPr lang="en-US" sz="18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Switching</a:t>
            </a:r>
            <a:r>
              <a:rPr lang="en-US" dirty="0"/>
              <a:t> technique is transferring the information from one computer network to another network is</a:t>
            </a:r>
          </a:p>
          <a:p>
            <a:pPr marL="285750" indent="-285750">
              <a:lnSpc>
                <a:spcPct val="150000"/>
              </a:lnSpc>
              <a:buFont typeface="Arial" panose="020B0604020202020204" pitchFamily="34" charset="0"/>
              <a:buChar char="•"/>
            </a:pPr>
            <a:r>
              <a:rPr lang="en-US" dirty="0"/>
              <a:t>Switching in a computer network is achieved by using switches. </a:t>
            </a:r>
          </a:p>
          <a:p>
            <a:pPr marL="285750" indent="-285750">
              <a:lnSpc>
                <a:spcPct val="150000"/>
              </a:lnSpc>
              <a:buFont typeface="Arial" panose="020B0604020202020204" pitchFamily="34" charset="0"/>
              <a:buChar char="•"/>
            </a:pPr>
            <a:r>
              <a:rPr lang="en-US" dirty="0"/>
              <a:t>A switch is a small hardware device which is used to join multiple computers together with one local area network (LAN).</a:t>
            </a:r>
          </a:p>
          <a:p>
            <a:pPr marL="285750" indent="-285750">
              <a:lnSpc>
                <a:spcPct val="150000"/>
              </a:lnSpc>
              <a:buFont typeface="Arial" panose="020B0604020202020204" pitchFamily="34" charset="0"/>
              <a:buChar char="•"/>
            </a:pPr>
            <a:r>
              <a:rPr lang="en-US" dirty="0"/>
              <a:t>Switches are devices capable of creating temporary connections between two or more devices linked to the switch. </a:t>
            </a:r>
          </a:p>
          <a:p>
            <a:pPr marL="285750" indent="-285750">
              <a:lnSpc>
                <a:spcPct val="150000"/>
              </a:lnSpc>
              <a:buFont typeface="Arial" panose="020B0604020202020204" pitchFamily="34" charset="0"/>
              <a:buChar char="•"/>
            </a:pPr>
            <a:r>
              <a:rPr lang="en-US" dirty="0"/>
              <a:t>Switches are used to forward the packets based on MAC addresses. </a:t>
            </a:r>
          </a:p>
          <a:p>
            <a:pPr marL="285750" indent="-285750">
              <a:lnSpc>
                <a:spcPct val="150000"/>
              </a:lnSpc>
              <a:buFont typeface="Arial" panose="020B0604020202020204" pitchFamily="34" charset="0"/>
              <a:buChar char="•"/>
            </a:pPr>
            <a:r>
              <a:rPr lang="en-US" dirty="0"/>
              <a:t>A Switch is used to transfer the data only to the device that has been addressed. It verifies the destination address to route the packet appropriately. </a:t>
            </a:r>
          </a:p>
          <a:p>
            <a:pPr marL="285750" indent="-285750">
              <a:lnSpc>
                <a:spcPct val="150000"/>
              </a:lnSpc>
              <a:buFont typeface="Arial" panose="020B0604020202020204" pitchFamily="34" charset="0"/>
              <a:buChar char="•"/>
            </a:pPr>
            <a:r>
              <a:rPr lang="en-US" dirty="0"/>
              <a:t> It is operated in full duplex mode. </a:t>
            </a:r>
          </a:p>
          <a:p>
            <a:pPr marL="285750" indent="-285750">
              <a:lnSpc>
                <a:spcPct val="150000"/>
              </a:lnSpc>
              <a:buFont typeface="Arial" panose="020B0604020202020204" pitchFamily="34" charset="0"/>
              <a:buChar char="•"/>
            </a:pPr>
            <a:r>
              <a:rPr lang="en-US" dirty="0"/>
              <a:t> It does not broadcast the message as it works with limited bandwidth.</a:t>
            </a:r>
            <a:endParaRPr lang="en-IN" dirty="0"/>
          </a:p>
        </p:txBody>
      </p:sp>
    </p:spTree>
    <p:extLst>
      <p:ext uri="{BB962C8B-B14F-4D97-AF65-F5344CB8AC3E}">
        <p14:creationId xmlns:p14="http://schemas.microsoft.com/office/powerpoint/2010/main" val="3094418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933F91-7CB8-D50B-B955-20BC32A9D3E3}"/>
              </a:ext>
            </a:extLst>
          </p:cNvPr>
          <p:cNvSpPr>
            <a:spLocks noGrp="1"/>
          </p:cNvSpPr>
          <p:nvPr>
            <p:ph type="sldNum" sz="quarter" idx="12"/>
          </p:nvPr>
        </p:nvSpPr>
        <p:spPr/>
        <p:txBody>
          <a:bodyPr/>
          <a:lstStyle/>
          <a:p>
            <a:fld id="{CBABCCC1-BF11-4F37-963E-1BCD5B23FD72}" type="slidenum">
              <a:rPr lang="en-IN" smtClean="0"/>
              <a:t>20</a:t>
            </a:fld>
            <a:endParaRPr lang="en-IN"/>
          </a:p>
        </p:txBody>
      </p:sp>
      <p:pic>
        <p:nvPicPr>
          <p:cNvPr id="4" name="Picture 3">
            <a:extLst>
              <a:ext uri="{FF2B5EF4-FFF2-40B4-BE49-F238E27FC236}">
                <a16:creationId xmlns:a16="http://schemas.microsoft.com/office/drawing/2014/main" id="{0FB69D97-10EE-29ED-53E5-3AE7C41DF007}"/>
              </a:ext>
            </a:extLst>
          </p:cNvPr>
          <p:cNvPicPr>
            <a:picLocks noChangeAspect="1"/>
          </p:cNvPicPr>
          <p:nvPr/>
        </p:nvPicPr>
        <p:blipFill>
          <a:blip r:embed="rId2"/>
          <a:stretch>
            <a:fillRect/>
          </a:stretch>
        </p:blipFill>
        <p:spPr>
          <a:xfrm>
            <a:off x="1506766" y="967356"/>
            <a:ext cx="9178466" cy="4726862"/>
          </a:xfrm>
          <a:prstGeom prst="rect">
            <a:avLst/>
          </a:prstGeom>
        </p:spPr>
      </p:pic>
    </p:spTree>
    <p:extLst>
      <p:ext uri="{BB962C8B-B14F-4D97-AF65-F5344CB8AC3E}">
        <p14:creationId xmlns:p14="http://schemas.microsoft.com/office/powerpoint/2010/main" val="2611348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91852A-0B43-D24B-B930-C165717CC429}"/>
              </a:ext>
            </a:extLst>
          </p:cNvPr>
          <p:cNvSpPr>
            <a:spLocks noGrp="1"/>
          </p:cNvSpPr>
          <p:nvPr>
            <p:ph type="sldNum" sz="quarter" idx="12"/>
          </p:nvPr>
        </p:nvSpPr>
        <p:spPr/>
        <p:txBody>
          <a:bodyPr/>
          <a:lstStyle/>
          <a:p>
            <a:fld id="{CBABCCC1-BF11-4F37-963E-1BCD5B23FD72}" type="slidenum">
              <a:rPr lang="en-IN" smtClean="0"/>
              <a:t>21</a:t>
            </a:fld>
            <a:endParaRPr lang="en-IN"/>
          </a:p>
        </p:txBody>
      </p:sp>
      <p:sp>
        <p:nvSpPr>
          <p:cNvPr id="4" name="TextBox 3">
            <a:extLst>
              <a:ext uri="{FF2B5EF4-FFF2-40B4-BE49-F238E27FC236}">
                <a16:creationId xmlns:a16="http://schemas.microsoft.com/office/drawing/2014/main" id="{E935EED8-1E2B-95DF-EA93-96490425EEE4}"/>
              </a:ext>
            </a:extLst>
          </p:cNvPr>
          <p:cNvSpPr txBox="1"/>
          <p:nvPr/>
        </p:nvSpPr>
        <p:spPr>
          <a:xfrm>
            <a:off x="997527" y="843677"/>
            <a:ext cx="10058400" cy="447455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MESSAGE SWITCHING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Message Switching is a switching technique in which a message is transferred as a complete unit and routed through intermediate nodes at which it is stored and forwarded.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Message Switching technique, there is no establishment of a dedicated path between the sender and receiver.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destination address is appended to the message. Message Switching provides a dynamic routing as the message is routed through the intermediate nodes based on the information available in the message.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Message switches are programmed in such a way so that they can provide the most efficient routes. o Each and every node stores the entire message and then forward it to the next node. This type of network is known as store and forward network.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Message switching treats each message as an independent entity.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43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5E5CB4-144A-F9BD-E2BB-3639133F935A}"/>
              </a:ext>
            </a:extLst>
          </p:cNvPr>
          <p:cNvSpPr>
            <a:spLocks noGrp="1"/>
          </p:cNvSpPr>
          <p:nvPr>
            <p:ph type="sldNum" sz="quarter" idx="12"/>
          </p:nvPr>
        </p:nvSpPr>
        <p:spPr/>
        <p:txBody>
          <a:bodyPr/>
          <a:lstStyle/>
          <a:p>
            <a:fld id="{CBABCCC1-BF11-4F37-963E-1BCD5B23FD72}" type="slidenum">
              <a:rPr lang="en-IN" smtClean="0"/>
              <a:t>22</a:t>
            </a:fld>
            <a:endParaRPr lang="en-IN"/>
          </a:p>
        </p:txBody>
      </p:sp>
      <p:pic>
        <p:nvPicPr>
          <p:cNvPr id="4" name="Picture 3">
            <a:extLst>
              <a:ext uri="{FF2B5EF4-FFF2-40B4-BE49-F238E27FC236}">
                <a16:creationId xmlns:a16="http://schemas.microsoft.com/office/drawing/2014/main" id="{D4D5F1C2-9A10-1A2D-F417-D7EC5F4F3FBE}"/>
              </a:ext>
            </a:extLst>
          </p:cNvPr>
          <p:cNvPicPr>
            <a:picLocks noChangeAspect="1"/>
          </p:cNvPicPr>
          <p:nvPr/>
        </p:nvPicPr>
        <p:blipFill>
          <a:blip r:embed="rId2"/>
          <a:stretch>
            <a:fillRect/>
          </a:stretch>
        </p:blipFill>
        <p:spPr>
          <a:xfrm>
            <a:off x="1711035" y="1617756"/>
            <a:ext cx="8769928" cy="3993335"/>
          </a:xfrm>
          <a:prstGeom prst="rect">
            <a:avLst/>
          </a:prstGeom>
        </p:spPr>
      </p:pic>
      <p:sp>
        <p:nvSpPr>
          <p:cNvPr id="5" name="TextBox 4">
            <a:extLst>
              <a:ext uri="{FF2B5EF4-FFF2-40B4-BE49-F238E27FC236}">
                <a16:creationId xmlns:a16="http://schemas.microsoft.com/office/drawing/2014/main" id="{CF0055E9-A821-2F0F-C825-6EAA027874E0}"/>
              </a:ext>
            </a:extLst>
          </p:cNvPr>
          <p:cNvSpPr txBox="1"/>
          <p:nvPr/>
        </p:nvSpPr>
        <p:spPr>
          <a:xfrm>
            <a:off x="1915392" y="764370"/>
            <a:ext cx="6102926"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MESSAGE SWITCHING </a:t>
            </a:r>
          </a:p>
        </p:txBody>
      </p:sp>
    </p:spTree>
    <p:extLst>
      <p:ext uri="{BB962C8B-B14F-4D97-AF65-F5344CB8AC3E}">
        <p14:creationId xmlns:p14="http://schemas.microsoft.com/office/powerpoint/2010/main" val="250791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EB8E7A-2090-3D83-440C-140C0631AC37}"/>
              </a:ext>
            </a:extLst>
          </p:cNvPr>
          <p:cNvSpPr>
            <a:spLocks noGrp="1"/>
          </p:cNvSpPr>
          <p:nvPr>
            <p:ph type="sldNum" sz="quarter" idx="12"/>
          </p:nvPr>
        </p:nvSpPr>
        <p:spPr/>
        <p:txBody>
          <a:bodyPr/>
          <a:lstStyle/>
          <a:p>
            <a:fld id="{CBABCCC1-BF11-4F37-963E-1BCD5B23FD72}" type="slidenum">
              <a:rPr lang="en-IN" smtClean="0"/>
              <a:t>23</a:t>
            </a:fld>
            <a:endParaRPr lang="en-IN"/>
          </a:p>
        </p:txBody>
      </p:sp>
      <p:sp>
        <p:nvSpPr>
          <p:cNvPr id="4" name="TextBox 3">
            <a:extLst>
              <a:ext uri="{FF2B5EF4-FFF2-40B4-BE49-F238E27FC236}">
                <a16:creationId xmlns:a16="http://schemas.microsoft.com/office/drawing/2014/main" id="{D92021EA-4B06-3A1B-D033-142E0F00FE9D}"/>
              </a:ext>
            </a:extLst>
          </p:cNvPr>
          <p:cNvSpPr txBox="1"/>
          <p:nvPr/>
        </p:nvSpPr>
        <p:spPr>
          <a:xfrm>
            <a:off x="1413162" y="543158"/>
            <a:ext cx="9365673" cy="4613058"/>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Advantages: </a:t>
            </a:r>
          </a:p>
          <a:p>
            <a:pPr>
              <a:lnSpc>
                <a:spcPct val="150000"/>
              </a:lnSpc>
            </a:pPr>
            <a:r>
              <a:rPr lang="en-US" dirty="0">
                <a:latin typeface="Times New Roman" panose="02020603050405020304" pitchFamily="18" charset="0"/>
                <a:cs typeface="Times New Roman" panose="02020603050405020304" pitchFamily="18" charset="0"/>
              </a:rPr>
              <a:t>• Channel efficiency can be greater compared to circuit switched systems, because more devices are sharing the channel.</a:t>
            </a:r>
          </a:p>
          <a:p>
            <a:pPr>
              <a:lnSpc>
                <a:spcPct val="150000"/>
              </a:lnSpc>
            </a:pPr>
            <a:r>
              <a:rPr lang="en-US" dirty="0">
                <a:latin typeface="Times New Roman" panose="02020603050405020304" pitchFamily="18" charset="0"/>
                <a:cs typeface="Times New Roman" panose="02020603050405020304" pitchFamily="18" charset="0"/>
              </a:rPr>
              <a:t> • Traffic congestion can be reduced, because messages may be temporarily stored in route. </a:t>
            </a:r>
          </a:p>
          <a:p>
            <a:pPr>
              <a:lnSpc>
                <a:spcPct val="150000"/>
              </a:lnSpc>
            </a:pPr>
            <a:r>
              <a:rPr lang="en-US" dirty="0">
                <a:latin typeface="Times New Roman" panose="02020603050405020304" pitchFamily="18" charset="0"/>
                <a:cs typeface="Times New Roman" panose="02020603050405020304" pitchFamily="18" charset="0"/>
              </a:rPr>
              <a:t>• Message priorities can be established due to store-and-forward technique. </a:t>
            </a:r>
          </a:p>
          <a:p>
            <a:pPr>
              <a:lnSpc>
                <a:spcPct val="150000"/>
              </a:lnSpc>
            </a:pPr>
            <a:r>
              <a:rPr lang="en-US" dirty="0">
                <a:latin typeface="Times New Roman" panose="02020603050405020304" pitchFamily="18" charset="0"/>
                <a:cs typeface="Times New Roman" panose="02020603050405020304" pitchFamily="18" charset="0"/>
              </a:rPr>
              <a:t>• Message broadcasting can be achieved with the use of broadcast address appended in the message. Message Switching </a:t>
            </a:r>
          </a:p>
          <a:p>
            <a:pPr>
              <a:lnSpc>
                <a:spcPct val="150000"/>
              </a:lnSpc>
            </a:pPr>
            <a:r>
              <a:rPr lang="en-US" b="1">
                <a:latin typeface="Times New Roman" panose="02020603050405020304" pitchFamily="18" charset="0"/>
                <a:cs typeface="Times New Roman" panose="02020603050405020304" pitchFamily="18" charset="0"/>
              </a:rPr>
              <a:t>Disadvantages:</a:t>
            </a:r>
            <a:endParaRPr lang="en-US" b="1"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Message switching is not compatible with interactive applications.</a:t>
            </a:r>
          </a:p>
          <a:p>
            <a:pPr>
              <a:lnSpc>
                <a:spcPct val="150000"/>
              </a:lnSpc>
            </a:pPr>
            <a:r>
              <a:rPr lang="en-US" dirty="0">
                <a:latin typeface="Times New Roman" panose="02020603050405020304" pitchFamily="18" charset="0"/>
                <a:cs typeface="Times New Roman" panose="02020603050405020304" pitchFamily="18" charset="0"/>
              </a:rPr>
              <a:t> • Store-and-forward devices are expensive, because they must have large disks to hold potentially long messages.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687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3C2633-0D80-FA8E-A3EC-477BC5C0DA07}"/>
              </a:ext>
            </a:extLst>
          </p:cNvPr>
          <p:cNvSpPr>
            <a:spLocks noGrp="1"/>
          </p:cNvSpPr>
          <p:nvPr>
            <p:ph type="sldNum" sz="quarter" idx="12"/>
          </p:nvPr>
        </p:nvSpPr>
        <p:spPr/>
        <p:txBody>
          <a:bodyPr/>
          <a:lstStyle/>
          <a:p>
            <a:fld id="{CBABCCC1-BF11-4F37-963E-1BCD5B23FD72}" type="slidenum">
              <a:rPr lang="en-IN" smtClean="0"/>
              <a:t>24</a:t>
            </a:fld>
            <a:endParaRPr lang="en-IN"/>
          </a:p>
        </p:txBody>
      </p:sp>
      <p:pic>
        <p:nvPicPr>
          <p:cNvPr id="1028" name="Picture 4" descr="Modem vs Router">
            <a:extLst>
              <a:ext uri="{FF2B5EF4-FFF2-40B4-BE49-F238E27FC236}">
                <a16:creationId xmlns:a16="http://schemas.microsoft.com/office/drawing/2014/main" id="{C6AFB1FF-1D20-7D2F-C504-D7B8E8732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75" y="1061433"/>
            <a:ext cx="2079626" cy="25781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odem vs Router">
            <a:extLst>
              <a:ext uri="{FF2B5EF4-FFF2-40B4-BE49-F238E27FC236}">
                <a16:creationId xmlns:a16="http://schemas.microsoft.com/office/drawing/2014/main" id="{3507DEA7-5E15-AF4B-8211-EFEF0A472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0566" y="1184192"/>
            <a:ext cx="7143750" cy="25781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E7651BC-D4E8-8B52-C8B1-24E4DF6EEFC7}"/>
              </a:ext>
            </a:extLst>
          </p:cNvPr>
          <p:cNvSpPr txBox="1"/>
          <p:nvPr/>
        </p:nvSpPr>
        <p:spPr>
          <a:xfrm>
            <a:off x="1119910" y="3888293"/>
            <a:ext cx="10337799" cy="2031325"/>
          </a:xfrm>
          <a:prstGeom prst="rect">
            <a:avLst/>
          </a:prstGeom>
          <a:noFill/>
        </p:spPr>
        <p:txBody>
          <a:bodyPr wrap="square">
            <a:spAutoFit/>
          </a:bodyPr>
          <a:lstStyle/>
          <a:p>
            <a:pPr algn="just">
              <a:lnSpc>
                <a:spcPct val="150000"/>
              </a:lnSpc>
            </a:pPr>
            <a:r>
              <a:rPr lang="en-US" b="0" dirty="0">
                <a:solidFill>
                  <a:srgbClr val="610B38"/>
                </a:solidFill>
                <a:effectLst/>
                <a:latin typeface="Times New Roman" panose="02020603050405020304" pitchFamily="18" charset="0"/>
                <a:cs typeface="Times New Roman" panose="02020603050405020304" pitchFamily="18" charset="0"/>
              </a:rPr>
              <a:t>What is a Modem?</a:t>
            </a:r>
          </a:p>
          <a:p>
            <a:pPr algn="just">
              <a:lnSpc>
                <a:spcPct val="150000"/>
              </a:lnSpc>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A modem is a device that modulates or demodulates the signal. It maintains a dedicated connection with the ISP to get the internet connection for home or business.</a:t>
            </a:r>
          </a:p>
          <a:p>
            <a:pPr algn="just">
              <a:lnSpc>
                <a:spcPct val="150000"/>
              </a:lnSpc>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It acts as a bridge between the internet/telephone line and the computer.</a:t>
            </a:r>
          </a:p>
          <a:p>
            <a:pPr algn="just">
              <a:buFont typeface="Arial" panose="020B0604020202020204" pitchFamily="34" charset="0"/>
              <a:buChar char="•"/>
            </a:pPr>
            <a:endParaRPr lang="en-US" b="0" i="0" dirty="0">
              <a:solidFill>
                <a:srgbClr val="000000"/>
              </a:solidFill>
              <a:effectLst/>
              <a:latin typeface="inter-regular"/>
            </a:endParaRPr>
          </a:p>
        </p:txBody>
      </p:sp>
      <p:sp>
        <p:nvSpPr>
          <p:cNvPr id="5" name="TextBox 4">
            <a:extLst>
              <a:ext uri="{FF2B5EF4-FFF2-40B4-BE49-F238E27FC236}">
                <a16:creationId xmlns:a16="http://schemas.microsoft.com/office/drawing/2014/main" id="{AE357463-69FB-D2B7-604D-47CCCCA912FE}"/>
              </a:ext>
            </a:extLst>
          </p:cNvPr>
          <p:cNvSpPr txBox="1"/>
          <p:nvPr/>
        </p:nvSpPr>
        <p:spPr>
          <a:xfrm>
            <a:off x="5434446" y="220794"/>
            <a:ext cx="6102926" cy="584775"/>
          </a:xfrm>
          <a:prstGeom prst="rect">
            <a:avLst/>
          </a:prstGeom>
          <a:noFill/>
        </p:spPr>
        <p:txBody>
          <a:bodyPr wrap="square">
            <a:spAutoFit/>
          </a:bodyPr>
          <a:lstStyle/>
          <a:p>
            <a:r>
              <a:rPr lang="en-US" sz="3200" b="1" i="0" dirty="0">
                <a:solidFill>
                  <a:srgbClr val="610B38"/>
                </a:solidFill>
                <a:effectLst/>
                <a:latin typeface="Times New Roman" panose="02020603050405020304" pitchFamily="18" charset="0"/>
                <a:cs typeface="Times New Roman" panose="02020603050405020304" pitchFamily="18" charset="0"/>
              </a:rPr>
              <a:t>Modem</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224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AD0A0C-0690-DA69-FFF5-1CF9559F3334}"/>
              </a:ext>
            </a:extLst>
          </p:cNvPr>
          <p:cNvSpPr>
            <a:spLocks noGrp="1"/>
          </p:cNvSpPr>
          <p:nvPr>
            <p:ph type="sldNum" sz="quarter" idx="12"/>
          </p:nvPr>
        </p:nvSpPr>
        <p:spPr/>
        <p:txBody>
          <a:bodyPr/>
          <a:lstStyle/>
          <a:p>
            <a:fld id="{CBABCCC1-BF11-4F37-963E-1BCD5B23FD72}" type="slidenum">
              <a:rPr lang="en-IN" smtClean="0"/>
              <a:t>25</a:t>
            </a:fld>
            <a:endParaRPr lang="en-IN"/>
          </a:p>
        </p:txBody>
      </p:sp>
      <p:sp>
        <p:nvSpPr>
          <p:cNvPr id="4" name="TextBox 3">
            <a:extLst>
              <a:ext uri="{FF2B5EF4-FFF2-40B4-BE49-F238E27FC236}">
                <a16:creationId xmlns:a16="http://schemas.microsoft.com/office/drawing/2014/main" id="{1C51E5FE-382D-5516-7F3B-35F363D8F12A}"/>
              </a:ext>
            </a:extLst>
          </p:cNvPr>
          <p:cNvSpPr txBox="1"/>
          <p:nvPr/>
        </p:nvSpPr>
        <p:spPr>
          <a:xfrm>
            <a:off x="1212273" y="0"/>
            <a:ext cx="10192327" cy="3597395"/>
          </a:xfrm>
          <a:prstGeom prst="rect">
            <a:avLst/>
          </a:prstGeom>
          <a:noFill/>
        </p:spPr>
        <p:txBody>
          <a:bodyPr wrap="square">
            <a:spAutoFit/>
          </a:bodyPr>
          <a:lstStyle/>
          <a:p>
            <a:pPr algn="ctr">
              <a:lnSpc>
                <a:spcPct val="150000"/>
              </a:lnSpc>
            </a:pPr>
            <a:r>
              <a:rPr lang="en-IN" sz="2800" b="0" i="0" dirty="0">
                <a:solidFill>
                  <a:srgbClr val="610B38"/>
                </a:solidFill>
                <a:effectLst/>
                <a:latin typeface="Times New Roman" panose="02020603050405020304" pitchFamily="18" charset="0"/>
                <a:cs typeface="Times New Roman" panose="02020603050405020304" pitchFamily="18" charset="0"/>
              </a:rPr>
              <a:t>Modem vs. Router</a:t>
            </a: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A modem is a box-type device that connects your home/office network directly to the internet. </a:t>
            </a:r>
          </a:p>
          <a:p>
            <a:pPr marL="285750" indent="-285750">
              <a:lnSpc>
                <a:spcPct val="150000"/>
              </a:lnSpc>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The router is also a box-type device that enables multiple computer systems (either wired or wireless) to use the internet simultaneously. </a:t>
            </a:r>
          </a:p>
          <a:p>
            <a:pPr marL="285750" indent="-285750">
              <a:lnSpc>
                <a:spcPct val="150000"/>
              </a:lnSpc>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Nowadays, both the devices are either integrated or individual and  provided by the</a:t>
            </a:r>
            <a:r>
              <a:rPr lang="en-US" sz="1400" b="1" i="0" dirty="0">
                <a:solidFill>
                  <a:srgbClr val="333333"/>
                </a:solidFill>
                <a:effectLst/>
                <a:latin typeface="Times New Roman" panose="02020603050405020304" pitchFamily="18" charset="0"/>
                <a:cs typeface="Times New Roman" panose="02020603050405020304" pitchFamily="18" charset="0"/>
              </a:rPr>
              <a:t> </a:t>
            </a:r>
            <a:r>
              <a:rPr lang="en-US" sz="1400" b="1" i="0" u="none" strike="noStrike" dirty="0">
                <a:solidFill>
                  <a:srgbClr val="008000"/>
                </a:solidFill>
                <a:effectLst/>
                <a:latin typeface="Times New Roman" panose="02020603050405020304" pitchFamily="18" charset="0"/>
                <a:cs typeface="Times New Roman" panose="02020603050405020304" pitchFamily="18" charset="0"/>
                <a:hlinkClick r:id="rId2"/>
              </a:rPr>
              <a:t>ISP</a:t>
            </a:r>
            <a:r>
              <a:rPr lang="en-US" sz="1400" b="0" i="0" u="none" strike="noStrike" dirty="0">
                <a:solidFill>
                  <a:srgbClr val="FF0000"/>
                </a:solidFill>
                <a:effectLst/>
                <a:latin typeface="Times New Roman" panose="02020603050405020304" pitchFamily="18" charset="0"/>
                <a:cs typeface="Times New Roman" panose="02020603050405020304" pitchFamily="18" charset="0"/>
              </a:rPr>
              <a:t>(INTERNET SERVICE PROVIDER) </a:t>
            </a:r>
            <a:r>
              <a:rPr lang="en-US" b="0" i="0" dirty="0">
                <a:solidFill>
                  <a:srgbClr val="333333"/>
                </a:solidFill>
                <a:effectLst/>
                <a:latin typeface="Times New Roman" panose="02020603050405020304" pitchFamily="18" charset="0"/>
                <a:cs typeface="Times New Roman" panose="02020603050405020304" pitchFamily="18" charset="0"/>
              </a:rPr>
              <a:t>when we take the </a:t>
            </a:r>
            <a:r>
              <a:rPr lang="en-US" b="1" i="0" dirty="0">
                <a:solidFill>
                  <a:srgbClr val="333333"/>
                </a:solidFill>
                <a:effectLst/>
                <a:latin typeface="Times New Roman" panose="02020603050405020304" pitchFamily="18" charset="0"/>
                <a:cs typeface="Times New Roman" panose="02020603050405020304" pitchFamily="18" charset="0"/>
              </a:rPr>
              <a:t>new</a:t>
            </a:r>
            <a:r>
              <a:rPr lang="en-US" b="0" i="0" dirty="0">
                <a:solidFill>
                  <a:srgbClr val="333333"/>
                </a:solidFill>
                <a:effectLst/>
                <a:latin typeface="Times New Roman" panose="02020603050405020304" pitchFamily="18" charset="0"/>
                <a:cs typeface="Times New Roman" panose="02020603050405020304" pitchFamily="18" charset="0"/>
              </a:rPr>
              <a:t> internet plan</a:t>
            </a:r>
            <a:r>
              <a:rPr lang="en-US" dirty="0">
                <a:solidFill>
                  <a:srgbClr val="333333"/>
                </a:solidFill>
                <a:latin typeface="Times New Roman" panose="02020603050405020304" pitchFamily="18" charset="0"/>
                <a:cs typeface="Times New Roman" panose="02020603050405020304" pitchFamily="18" charset="0"/>
              </a:rPr>
              <a:t> </a:t>
            </a:r>
            <a:r>
              <a:rPr lang="en-US" b="0" i="0" dirty="0">
                <a:solidFill>
                  <a:srgbClr val="333333"/>
                </a:solidFill>
                <a:effectLst/>
                <a:latin typeface="Times New Roman" panose="02020603050405020304" pitchFamily="18" charset="0"/>
                <a:cs typeface="Times New Roman" panose="02020603050405020304" pitchFamily="18" charset="0"/>
              </a:rPr>
              <a:t>for our home/office network</a:t>
            </a:r>
            <a:r>
              <a:rPr lang="en-US" dirty="0">
                <a:solidFill>
                  <a:srgbClr val="333333"/>
                </a:solidFill>
                <a:latin typeface="Times New Roman" panose="02020603050405020304" pitchFamily="18" charset="0"/>
                <a:cs typeface="Times New Roman" panose="02020603050405020304" pitchFamily="18" charset="0"/>
              </a:rPr>
              <a:t>.</a:t>
            </a: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Although most of the time people get confused to identify both the devices, both devices have two different roles on a network.</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21D3905-DAB0-EF91-878E-E334AB53A55A}"/>
              </a:ext>
            </a:extLst>
          </p:cNvPr>
          <p:cNvPicPr>
            <a:picLocks noChangeAspect="1"/>
          </p:cNvPicPr>
          <p:nvPr/>
        </p:nvPicPr>
        <p:blipFill>
          <a:blip r:embed="rId3"/>
          <a:stretch>
            <a:fillRect/>
          </a:stretch>
        </p:blipFill>
        <p:spPr>
          <a:xfrm>
            <a:off x="4619355" y="3429000"/>
            <a:ext cx="6068272" cy="2286319"/>
          </a:xfrm>
          <a:prstGeom prst="rect">
            <a:avLst/>
          </a:prstGeom>
        </p:spPr>
      </p:pic>
    </p:spTree>
    <p:extLst>
      <p:ext uri="{BB962C8B-B14F-4D97-AF65-F5344CB8AC3E}">
        <p14:creationId xmlns:p14="http://schemas.microsoft.com/office/powerpoint/2010/main" val="3474550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9C4A74-B9D5-4EB4-A452-EBD98DF99AE6}"/>
              </a:ext>
            </a:extLst>
          </p:cNvPr>
          <p:cNvSpPr>
            <a:spLocks noGrp="1"/>
          </p:cNvSpPr>
          <p:nvPr>
            <p:ph type="sldNum" sz="quarter" idx="12"/>
          </p:nvPr>
        </p:nvSpPr>
        <p:spPr/>
        <p:txBody>
          <a:bodyPr/>
          <a:lstStyle/>
          <a:p>
            <a:fld id="{CBABCCC1-BF11-4F37-963E-1BCD5B23FD72}" type="slidenum">
              <a:rPr lang="en-IN" smtClean="0"/>
              <a:t>26</a:t>
            </a:fld>
            <a:endParaRPr lang="en-IN"/>
          </a:p>
        </p:txBody>
      </p:sp>
      <p:sp>
        <p:nvSpPr>
          <p:cNvPr id="4" name="TextBox 3">
            <a:extLst>
              <a:ext uri="{FF2B5EF4-FFF2-40B4-BE49-F238E27FC236}">
                <a16:creationId xmlns:a16="http://schemas.microsoft.com/office/drawing/2014/main" id="{5D16F4F6-F1EB-7D87-D92F-6C71EC61CAA5}"/>
              </a:ext>
            </a:extLst>
          </p:cNvPr>
          <p:cNvSpPr txBox="1"/>
          <p:nvPr/>
        </p:nvSpPr>
        <p:spPr>
          <a:xfrm>
            <a:off x="1168400" y="763538"/>
            <a:ext cx="9906000" cy="4108817"/>
          </a:xfrm>
          <a:prstGeom prst="rect">
            <a:avLst/>
          </a:prstGeom>
          <a:noFill/>
        </p:spPr>
        <p:txBody>
          <a:bodyPr wrap="square">
            <a:spAutoFit/>
          </a:bodyPr>
          <a:lstStyle/>
          <a:p>
            <a:pPr algn="just">
              <a:lnSpc>
                <a:spcPct val="150000"/>
              </a:lnSpc>
            </a:pPr>
            <a:r>
              <a:rPr lang="en-US" sz="1900" b="1" dirty="0">
                <a:solidFill>
                  <a:srgbClr val="000000"/>
                </a:solidFill>
                <a:latin typeface="Times New Roman" panose="02020603050405020304" pitchFamily="18" charset="0"/>
                <a:cs typeface="Times New Roman" panose="02020603050405020304" pitchFamily="18" charset="0"/>
              </a:rPr>
              <a:t>Features</a:t>
            </a:r>
            <a:r>
              <a:rPr lang="en-US" sz="1900" b="1" i="0" dirty="0">
                <a:solidFill>
                  <a:srgbClr val="000000"/>
                </a:solidFill>
                <a:effectLst/>
                <a:latin typeface="Times New Roman" panose="02020603050405020304" pitchFamily="18" charset="0"/>
                <a:cs typeface="Times New Roman" panose="02020603050405020304" pitchFamily="18" charset="0"/>
              </a:rPr>
              <a:t> of Modems</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reason to use the modem for an internet connection is that both the internet and the computer take two different signals.</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It means that the internet sends the analog signal, but the computer system can only understand the digital signal. So, we need a device that can convert an analog signal to a digital signal and vice versa. </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modulates the incoming analog signal from the internet to digital signal and directs it to the computer, and vice versa.</a:t>
            </a:r>
          </a:p>
          <a:p>
            <a:pPr algn="just">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Modem </a:t>
            </a:r>
            <a:r>
              <a:rPr lang="en-US" b="0" i="0" dirty="0">
                <a:solidFill>
                  <a:srgbClr val="000000"/>
                </a:solidFill>
                <a:effectLst/>
                <a:latin typeface="Times New Roman" panose="02020603050405020304" pitchFamily="18" charset="0"/>
                <a:cs typeface="Times New Roman" panose="02020603050405020304" pitchFamily="18" charset="0"/>
              </a:rPr>
              <a:t>performs data compression, error correction and controls the flow of information. It speed-up the process of transmission of data by grouping the data and send it in one go.</a:t>
            </a:r>
          </a:p>
          <a:p>
            <a:pPr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757308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860F10-9ABF-DE8E-00BD-D2B14AA68235}"/>
              </a:ext>
            </a:extLst>
          </p:cNvPr>
          <p:cNvSpPr>
            <a:spLocks noGrp="1"/>
          </p:cNvSpPr>
          <p:nvPr>
            <p:ph type="sldNum" sz="quarter" idx="12"/>
          </p:nvPr>
        </p:nvSpPr>
        <p:spPr/>
        <p:txBody>
          <a:bodyPr/>
          <a:lstStyle/>
          <a:p>
            <a:fld id="{CBABCCC1-BF11-4F37-963E-1BCD5B23FD72}" type="slidenum">
              <a:rPr lang="en-IN" smtClean="0"/>
              <a:t>27</a:t>
            </a:fld>
            <a:endParaRPr lang="en-IN"/>
          </a:p>
        </p:txBody>
      </p:sp>
      <p:sp>
        <p:nvSpPr>
          <p:cNvPr id="4" name="TextBox 3">
            <a:extLst>
              <a:ext uri="{FF2B5EF4-FFF2-40B4-BE49-F238E27FC236}">
                <a16:creationId xmlns:a16="http://schemas.microsoft.com/office/drawing/2014/main" id="{EE466E18-8CE0-D0D4-5B46-33ACD6B63B77}"/>
              </a:ext>
            </a:extLst>
          </p:cNvPr>
          <p:cNvSpPr txBox="1"/>
          <p:nvPr/>
        </p:nvSpPr>
        <p:spPr>
          <a:xfrm>
            <a:off x="1413163" y="474529"/>
            <a:ext cx="9684327" cy="5355312"/>
          </a:xfrm>
          <a:prstGeom prst="rect">
            <a:avLst/>
          </a:prstGeom>
          <a:noFill/>
        </p:spPr>
        <p:txBody>
          <a:bodyPr wrap="square">
            <a:spAutoFit/>
          </a:bodyPr>
          <a:lstStyle/>
          <a:p>
            <a:pPr algn="ctr">
              <a:lnSpc>
                <a:spcPct val="150000"/>
              </a:lnSpc>
            </a:pPr>
            <a:r>
              <a:rPr lang="en-US" sz="2400" b="1" i="0" dirty="0">
                <a:effectLst/>
                <a:latin typeface="Times New Roman" panose="02020603050405020304" pitchFamily="18" charset="0"/>
                <a:cs typeface="Times New Roman" panose="02020603050405020304" pitchFamily="18" charset="0"/>
              </a:rPr>
              <a:t>Types of Modems</a:t>
            </a:r>
          </a:p>
          <a:p>
            <a:pPr marL="342900" indent="-342900">
              <a:buAutoNum type="arabicParenR"/>
            </a:pPr>
            <a:r>
              <a:rPr lang="en-IN" sz="1800" b="1" dirty="0">
                <a:latin typeface="Times New Roman" panose="02020603050405020304" pitchFamily="18" charset="0"/>
                <a:cs typeface="Times New Roman" pitchFamily="18" charset="0"/>
              </a:rPr>
              <a:t>According to Transmission Media</a:t>
            </a:r>
          </a:p>
          <a:p>
            <a:r>
              <a:rPr lang="en-IN" dirty="0">
                <a:latin typeface="Times New Roman" panose="02020603050405020304" pitchFamily="18" charset="0"/>
                <a:cs typeface="Times New Roman" panose="02020603050405020304" pitchFamily="18" charset="0"/>
              </a:rPr>
              <a:t>------Dial-Up</a:t>
            </a:r>
          </a:p>
          <a:p>
            <a:r>
              <a:rPr lang="en-IN" dirty="0">
                <a:latin typeface="Times New Roman" panose="02020603050405020304" pitchFamily="18" charset="0"/>
                <a:cs typeface="Times New Roman" panose="02020603050405020304" pitchFamily="18" charset="0"/>
              </a:rPr>
              <a:t>------Radio</a:t>
            </a:r>
          </a:p>
          <a:p>
            <a:r>
              <a:rPr lang="en-IN" dirty="0">
                <a:latin typeface="Times New Roman" panose="02020603050405020304" pitchFamily="18" charset="0"/>
                <a:cs typeface="Times New Roman" panose="02020603050405020304" pitchFamily="18" charset="0"/>
              </a:rPr>
              <a:t>------Cable</a:t>
            </a:r>
          </a:p>
          <a:p>
            <a:r>
              <a:rPr lang="en-IN" dirty="0">
                <a:latin typeface="Times New Roman" panose="02020603050405020304" pitchFamily="18" charset="0"/>
                <a:cs typeface="Times New Roman" panose="02020603050405020304" pitchFamily="18" charset="0"/>
              </a:rPr>
              <a:t>------Optical</a:t>
            </a:r>
          </a:p>
          <a:p>
            <a:endParaRPr lang="en-US" b="1" i="0" dirty="0">
              <a:effectLst/>
              <a:latin typeface="Times New Roman" panose="02020603050405020304" pitchFamily="18" charset="0"/>
              <a:cs typeface="Times New Roman" panose="02020603050405020304" pitchFamily="18" charset="0"/>
            </a:endParaRPr>
          </a:p>
          <a:p>
            <a:pPr algn="just">
              <a:lnSpc>
                <a:spcPct val="150000"/>
              </a:lnSpc>
            </a:pPr>
            <a:r>
              <a:rPr lang="en-IN" sz="1800" b="1" dirty="0">
                <a:latin typeface="Times New Roman" pitchFamily="18" charset="0"/>
                <a:cs typeface="Times New Roman" pitchFamily="18" charset="0"/>
              </a:rPr>
              <a:t>2)According to </a:t>
            </a:r>
            <a:r>
              <a:rPr lang="en-IN" b="1" i="0" dirty="0">
                <a:effectLst/>
                <a:latin typeface="Times New Roman" panose="02020603050405020304" pitchFamily="18" charset="0"/>
                <a:cs typeface="Times New Roman" panose="02020603050405020304" pitchFamily="18" charset="0"/>
              </a:rPr>
              <a:t>Transmission Mode</a:t>
            </a:r>
            <a:r>
              <a:rPr lang="en-IN" b="1" dirty="0">
                <a:latin typeface="Times New Roman" panose="02020603050405020304" pitchFamily="18" charset="0"/>
                <a:cs typeface="Times New Roman" pitchFamily="18" charset="0"/>
              </a:rPr>
              <a:t> / Synchronization</a:t>
            </a:r>
            <a:r>
              <a:rPr lang="en-IN" sz="1800" b="1" i="0" dirty="0">
                <a:effectLst/>
                <a:latin typeface="Times New Roman" panose="02020603050405020304" pitchFamily="18" charset="0"/>
                <a:cs typeface="Times New Roman" panose="02020603050405020304" pitchFamily="18" charset="0"/>
              </a:rPr>
              <a:t>    </a:t>
            </a:r>
          </a:p>
          <a:p>
            <a:pPr algn="just"/>
            <a:r>
              <a:rPr lang="en-IN" sz="1800" b="1" i="0" dirty="0">
                <a:effectLst/>
                <a:latin typeface="Times New Roman" panose="02020603050405020304" pitchFamily="18" charset="0"/>
                <a:cs typeface="Times New Roman" panose="02020603050405020304" pitchFamily="18" charset="0"/>
              </a:rPr>
              <a:t> ----</a:t>
            </a:r>
            <a:r>
              <a:rPr lang="en-IN" sz="1800" i="0" dirty="0">
                <a:effectLst/>
                <a:latin typeface="Times New Roman" panose="02020603050405020304" pitchFamily="18" charset="0"/>
                <a:cs typeface="Times New Roman" panose="02020603050405020304" pitchFamily="18" charset="0"/>
              </a:rPr>
              <a:t>Asynchronous </a:t>
            </a:r>
          </a:p>
          <a:p>
            <a:pPr algn="just"/>
            <a:r>
              <a:rPr lang="en-IN" sz="1800" i="0" dirty="0">
                <a:effectLst/>
                <a:latin typeface="Times New Roman" panose="02020603050405020304" pitchFamily="18" charset="0"/>
                <a:cs typeface="Times New Roman" panose="02020603050405020304" pitchFamily="18" charset="0"/>
              </a:rPr>
              <a:t> ----Synchronous Modems</a:t>
            </a:r>
          </a:p>
          <a:p>
            <a:pPr algn="just"/>
            <a:endParaRPr lang="en-IN" sz="1800" i="0" dirty="0">
              <a:effectLst/>
              <a:latin typeface="Times New Roman" panose="02020603050405020304" pitchFamily="18" charset="0"/>
              <a:cs typeface="Times New Roman" panose="02020603050405020304" pitchFamily="18" charset="0"/>
            </a:endParaRPr>
          </a:p>
          <a:p>
            <a:pPr algn="just">
              <a:lnSpc>
                <a:spcPct val="150000"/>
              </a:lnSpc>
            </a:pPr>
            <a:r>
              <a:rPr lang="en-IN" sz="1800" b="1" i="0" dirty="0">
                <a:effectLst/>
                <a:latin typeface="Times New Roman" panose="02020603050405020304" pitchFamily="18" charset="0"/>
                <a:cs typeface="Times New Roman" panose="02020603050405020304" pitchFamily="18" charset="0"/>
              </a:rPr>
              <a:t>3) </a:t>
            </a:r>
            <a:r>
              <a:rPr lang="en-IN" sz="1800" b="1" dirty="0">
                <a:latin typeface="Times New Roman" panose="02020603050405020304" pitchFamily="18" charset="0"/>
                <a:cs typeface="Times New Roman" pitchFamily="18" charset="0"/>
              </a:rPr>
              <a:t>According to </a:t>
            </a:r>
            <a:r>
              <a:rPr lang="en-IN" sz="1800" b="1" i="0" dirty="0">
                <a:effectLst/>
                <a:latin typeface="Times New Roman" panose="02020603050405020304" pitchFamily="18" charset="0"/>
                <a:cs typeface="Times New Roman" panose="02020603050405020304" pitchFamily="18" charset="0"/>
              </a:rPr>
              <a:t>Modulation techniques </a:t>
            </a:r>
          </a:p>
          <a:p>
            <a:pPr algn="just"/>
            <a:r>
              <a:rPr lang="en-IN" sz="1800" b="0" i="0" dirty="0">
                <a:effectLst/>
                <a:latin typeface="Times New Roman" panose="02020603050405020304" pitchFamily="18" charset="0"/>
                <a:cs typeface="Times New Roman" panose="02020603050405020304" pitchFamily="18" charset="0"/>
              </a:rPr>
              <a:t>-------Amplitude shift keying (ASK).</a:t>
            </a:r>
            <a:endParaRPr lang="en-IN" b="0" i="0" dirty="0">
              <a:effectLst/>
              <a:latin typeface="Times New Roman" panose="02020603050405020304" pitchFamily="18" charset="0"/>
              <a:cs typeface="Times New Roman" panose="02020603050405020304" pitchFamily="18" charset="0"/>
            </a:endParaRPr>
          </a:p>
          <a:p>
            <a:pPr algn="just"/>
            <a:r>
              <a:rPr lang="en-IN" sz="1800" b="0" i="0" dirty="0">
                <a:effectLst/>
                <a:latin typeface="Times New Roman" panose="02020603050405020304" pitchFamily="18" charset="0"/>
                <a:cs typeface="Times New Roman" panose="02020603050405020304" pitchFamily="18" charset="0"/>
              </a:rPr>
              <a:t> ------Frequency shift keying (FSK).</a:t>
            </a:r>
            <a:endParaRPr lang="en-IN" b="0" i="0" dirty="0">
              <a:effectLst/>
              <a:latin typeface="Times New Roman" panose="02020603050405020304" pitchFamily="18" charset="0"/>
              <a:cs typeface="Times New Roman" panose="02020603050405020304" pitchFamily="18" charset="0"/>
            </a:endParaRPr>
          </a:p>
          <a:p>
            <a:pPr algn="just"/>
            <a:r>
              <a:rPr lang="en-IN" sz="1800" b="0" i="0" dirty="0">
                <a:effectLst/>
                <a:latin typeface="Times New Roman" panose="02020603050405020304" pitchFamily="18" charset="0"/>
                <a:cs typeface="Times New Roman" panose="02020603050405020304" pitchFamily="18" charset="0"/>
              </a:rPr>
              <a:t> ------Phase shift keying (PSK).</a:t>
            </a:r>
            <a:endParaRPr lang="en-IN" b="0" i="0" dirty="0">
              <a:effectLst/>
              <a:latin typeface="Times New Roman" panose="02020603050405020304" pitchFamily="18" charset="0"/>
              <a:cs typeface="Times New Roman" panose="02020603050405020304" pitchFamily="18" charset="0"/>
            </a:endParaRPr>
          </a:p>
          <a:p>
            <a:pPr algn="just"/>
            <a:r>
              <a:rPr lang="en-IN" sz="1800" b="0" i="0" dirty="0">
                <a:effectLst/>
                <a:latin typeface="Times New Roman" panose="02020603050405020304" pitchFamily="18" charset="0"/>
                <a:cs typeface="Times New Roman" panose="02020603050405020304" pitchFamily="18" charset="0"/>
              </a:rPr>
              <a:t>----- Differential PSK (DPSK).</a:t>
            </a:r>
          </a:p>
          <a:p>
            <a:pPr algn="just"/>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144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71EF0E-4220-3843-1493-B1BBE269BF45}"/>
              </a:ext>
            </a:extLst>
          </p:cNvPr>
          <p:cNvSpPr>
            <a:spLocks noGrp="1"/>
          </p:cNvSpPr>
          <p:nvPr>
            <p:ph type="sldNum" sz="quarter" idx="12"/>
          </p:nvPr>
        </p:nvSpPr>
        <p:spPr/>
        <p:txBody>
          <a:bodyPr/>
          <a:lstStyle/>
          <a:p>
            <a:fld id="{CBABCCC1-BF11-4F37-963E-1BCD5B23FD72}" type="slidenum">
              <a:rPr lang="en-IN" smtClean="0"/>
              <a:t>28</a:t>
            </a:fld>
            <a:endParaRPr lang="en-IN"/>
          </a:p>
        </p:txBody>
      </p:sp>
      <p:sp>
        <p:nvSpPr>
          <p:cNvPr id="4" name="TextBox 3">
            <a:extLst>
              <a:ext uri="{FF2B5EF4-FFF2-40B4-BE49-F238E27FC236}">
                <a16:creationId xmlns:a16="http://schemas.microsoft.com/office/drawing/2014/main" id="{F27D5543-1483-BA05-CE8D-114C3DE6E7A5}"/>
              </a:ext>
            </a:extLst>
          </p:cNvPr>
          <p:cNvSpPr txBox="1"/>
          <p:nvPr/>
        </p:nvSpPr>
        <p:spPr>
          <a:xfrm>
            <a:off x="1579418" y="708953"/>
            <a:ext cx="8520546" cy="6691319"/>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4) </a:t>
            </a:r>
            <a:r>
              <a:rPr lang="en-IN" sz="1800" b="1" dirty="0">
                <a:latin typeface="Times New Roman" panose="02020603050405020304" pitchFamily="18" charset="0"/>
                <a:cs typeface="Times New Roman" pitchFamily="18" charset="0"/>
              </a:rPr>
              <a:t>According to</a:t>
            </a:r>
            <a:r>
              <a:rPr lang="en-IN" b="1" i="0" dirty="0">
                <a:effectLst/>
                <a:latin typeface="Times New Roman" panose="02020603050405020304" pitchFamily="18" charset="0"/>
                <a:cs typeface="Times New Roman" panose="02020603050405020304" pitchFamily="18" charset="0"/>
              </a:rPr>
              <a:t> Directional Capacity/</a:t>
            </a:r>
            <a:r>
              <a:rPr lang="en-IN" b="1" dirty="0">
                <a:latin typeface="Times New Roman" panose="02020603050405020304" pitchFamily="18" charset="0"/>
                <a:cs typeface="Times New Roman" pitchFamily="18" charset="0"/>
              </a:rPr>
              <a:t>Operation Mode</a:t>
            </a:r>
            <a:endParaRPr lang="en-IN" b="1" i="0" dirty="0">
              <a:effectLst/>
              <a:latin typeface="Times New Roman" panose="02020603050405020304" pitchFamily="18" charset="0"/>
              <a:cs typeface="Times New Roman" panose="02020603050405020304" pitchFamily="18" charset="0"/>
            </a:endParaRPr>
          </a:p>
          <a:p>
            <a:pPr algn="just">
              <a:lnSpc>
                <a:spcPct val="150000"/>
              </a:lnSpc>
            </a:pPr>
            <a:r>
              <a:rPr lang="en-IN" b="0" i="0" dirty="0">
                <a:effectLst/>
                <a:latin typeface="Times New Roman" panose="02020603050405020304" pitchFamily="18" charset="0"/>
                <a:cs typeface="Times New Roman" panose="02020603050405020304" pitchFamily="18" charset="0"/>
              </a:rPr>
              <a:t>----- </a:t>
            </a:r>
            <a:r>
              <a:rPr lang="en-IN" i="0" dirty="0">
                <a:effectLst/>
                <a:latin typeface="Times New Roman" panose="02020603050405020304" pitchFamily="18" charset="0"/>
                <a:cs typeface="Times New Roman" panose="02020603050405020304" pitchFamily="18" charset="0"/>
              </a:rPr>
              <a:t>Simplex   </a:t>
            </a:r>
          </a:p>
          <a:p>
            <a:pPr algn="just">
              <a:lnSpc>
                <a:spcPct val="150000"/>
              </a:lnSpc>
            </a:pPr>
            <a:r>
              <a:rPr lang="en-IN" i="0" dirty="0">
                <a:effectLst/>
                <a:latin typeface="Times New Roman" panose="02020603050405020304" pitchFamily="18" charset="0"/>
                <a:cs typeface="Times New Roman" panose="02020603050405020304" pitchFamily="18" charset="0"/>
              </a:rPr>
              <a:t>----- Half Duplex Modems:</a:t>
            </a:r>
          </a:p>
          <a:p>
            <a:pPr algn="just">
              <a:lnSpc>
                <a:spcPct val="150000"/>
              </a:lnSpc>
            </a:pPr>
            <a:r>
              <a:rPr lang="en-IN" i="0" dirty="0">
                <a:effectLst/>
                <a:latin typeface="Times New Roman" panose="02020603050405020304" pitchFamily="18" charset="0"/>
                <a:cs typeface="Times New Roman" panose="02020603050405020304" pitchFamily="18" charset="0"/>
              </a:rPr>
              <a:t> ----Full Duplex Modems:</a:t>
            </a:r>
          </a:p>
          <a:p>
            <a:pPr algn="just">
              <a:lnSpc>
                <a:spcPct val="150000"/>
              </a:lnSpc>
            </a:pPr>
            <a:r>
              <a:rPr lang="en-IN" sz="1800" b="1" dirty="0">
                <a:latin typeface="Times New Roman" panose="02020603050405020304" pitchFamily="18" charset="0"/>
                <a:cs typeface="Times New Roman" pitchFamily="18" charset="0"/>
              </a:rPr>
              <a:t>5) According to </a:t>
            </a:r>
            <a:r>
              <a:rPr lang="en-IN" b="1" i="0" dirty="0">
                <a:effectLst/>
                <a:latin typeface="Times New Roman" panose="02020603050405020304" pitchFamily="18" charset="0"/>
                <a:cs typeface="Times New Roman" panose="02020603050405020304" pitchFamily="18" charset="0"/>
              </a:rPr>
              <a:t>Line Connection</a:t>
            </a:r>
          </a:p>
          <a:p>
            <a:pPr algn="just">
              <a:lnSpc>
                <a:spcPct val="150000"/>
              </a:lnSpc>
            </a:pPr>
            <a:r>
              <a:rPr lang="en-IN" b="1" dirty="0">
                <a:latin typeface="Times New Roman" panose="02020603050405020304" pitchFamily="18" charset="0"/>
                <a:cs typeface="Times New Roman" panose="02020603050405020304" pitchFamily="18" charset="0"/>
              </a:rPr>
              <a:t>   ----   </a:t>
            </a:r>
            <a:r>
              <a:rPr lang="en-IN" i="0" dirty="0">
                <a:effectLst/>
                <a:latin typeface="Times New Roman" panose="02020603050405020304" pitchFamily="18" charset="0"/>
                <a:cs typeface="Times New Roman" panose="02020603050405020304" pitchFamily="18" charset="0"/>
              </a:rPr>
              <a:t>Four Wire Modems</a:t>
            </a:r>
            <a:endParaRPr lang="en-IN" dirty="0">
              <a:latin typeface="Times New Roman" panose="02020603050405020304" pitchFamily="18" charset="0"/>
              <a:cs typeface="Times New Roman" panose="02020603050405020304" pitchFamily="18" charset="0"/>
            </a:endParaRPr>
          </a:p>
          <a:p>
            <a:pPr algn="just">
              <a:lnSpc>
                <a:spcPct val="150000"/>
              </a:lnSpc>
            </a:pPr>
            <a:r>
              <a:rPr lang="en-IN" i="0" dirty="0">
                <a:effectLst/>
                <a:latin typeface="Times New Roman" panose="02020603050405020304" pitchFamily="18" charset="0"/>
                <a:cs typeface="Times New Roman" panose="02020603050405020304" pitchFamily="18" charset="0"/>
              </a:rPr>
              <a:t>     ----Two-Wire Modems</a:t>
            </a:r>
            <a:endParaRPr lang="en-IN" sz="1800" b="1" dirty="0">
              <a:latin typeface="Times New Roman" pitchFamily="18" charset="0"/>
              <a:cs typeface="Times New Roman" pitchFamily="18" charset="0"/>
            </a:endParaRPr>
          </a:p>
          <a:p>
            <a:pPr>
              <a:lnSpc>
                <a:spcPct val="150000"/>
              </a:lnSpc>
            </a:pPr>
            <a:r>
              <a:rPr lang="en-IN" sz="1800" b="1" dirty="0">
                <a:latin typeface="Times New Roman" pitchFamily="18" charset="0"/>
                <a:cs typeface="Times New Roman" pitchFamily="18" charset="0"/>
              </a:rPr>
              <a:t>6) According to</a:t>
            </a:r>
            <a:r>
              <a:rPr lang="en-IN" b="1" dirty="0">
                <a:latin typeface="Times New Roman" panose="02020603050405020304" pitchFamily="18" charset="0"/>
                <a:cs typeface="Times New Roman" pitchFamily="18" charset="0"/>
              </a:rPr>
              <a:t> Installation</a:t>
            </a:r>
          </a:p>
          <a:p>
            <a:pPr>
              <a:lnSpc>
                <a:spcPct val="150000"/>
              </a:lnSpc>
            </a:pPr>
            <a:r>
              <a:rPr lang="en-IN" sz="1800" dirty="0">
                <a:latin typeface="Times New Roman" panose="02020603050405020304" pitchFamily="18" charset="0"/>
                <a:cs typeface="Times New Roman" pitchFamily="18" charset="0"/>
              </a:rPr>
              <a:t>------External</a:t>
            </a:r>
          </a:p>
          <a:p>
            <a:pPr>
              <a:lnSpc>
                <a:spcPct val="150000"/>
              </a:lnSpc>
            </a:pPr>
            <a:r>
              <a:rPr lang="en-IN" dirty="0">
                <a:latin typeface="Times New Roman" panose="02020603050405020304" pitchFamily="18" charset="0"/>
                <a:cs typeface="Times New Roman" pitchFamily="18" charset="0"/>
              </a:rPr>
              <a:t>------Internal</a:t>
            </a:r>
          </a:p>
          <a:p>
            <a:pPr>
              <a:lnSpc>
                <a:spcPct val="150000"/>
              </a:lnSpc>
            </a:pPr>
            <a:r>
              <a:rPr lang="en-IN" sz="1800" dirty="0">
                <a:latin typeface="Times New Roman" panose="02020603050405020304" pitchFamily="18" charset="0"/>
                <a:cs typeface="Times New Roman" pitchFamily="18" charset="0"/>
              </a:rPr>
              <a:t>------</a:t>
            </a:r>
            <a:r>
              <a:rPr lang="en-IN" b="1" i="0" dirty="0">
                <a:effectLst/>
                <a:latin typeface="Times New Roman" panose="02020603050405020304" pitchFamily="18" charset="0"/>
                <a:cs typeface="Times New Roman" panose="02020603050405020304" pitchFamily="18" charset="0"/>
              </a:rPr>
              <a:t> </a:t>
            </a:r>
            <a:r>
              <a:rPr lang="en-IN" i="0" dirty="0">
                <a:effectLst/>
                <a:latin typeface="Times New Roman" panose="02020603050405020304" pitchFamily="18" charset="0"/>
                <a:cs typeface="Times New Roman" panose="02020603050405020304" pitchFamily="18" charset="0"/>
              </a:rPr>
              <a:t>Integrated Modem</a:t>
            </a:r>
            <a:endParaRPr lang="en-IN" sz="1800" dirty="0">
              <a:latin typeface="Times New Roman" panose="02020603050405020304" pitchFamily="18" charset="0"/>
              <a:cs typeface="Times New Roman" pitchFamily="18" charset="0"/>
            </a:endParaRPr>
          </a:p>
          <a:p>
            <a:pPr>
              <a:lnSpc>
                <a:spcPct val="150000"/>
              </a:lnSpc>
            </a:pPr>
            <a:r>
              <a:rPr lang="en-IN" sz="1800" b="1" dirty="0">
                <a:latin typeface="Times New Roman" panose="02020603050405020304" pitchFamily="18" charset="0"/>
                <a:cs typeface="Times New Roman" pitchFamily="18" charset="0"/>
              </a:rPr>
              <a:t>7) According to</a:t>
            </a:r>
            <a:r>
              <a:rPr lang="en-IN" b="1" dirty="0">
                <a:latin typeface="Times New Roman" panose="02020603050405020304" pitchFamily="18" charset="0"/>
                <a:cs typeface="Times New Roman" pitchFamily="18" charset="0"/>
              </a:rPr>
              <a:t> Data Rate</a:t>
            </a:r>
          </a:p>
          <a:p>
            <a:pPr>
              <a:lnSpc>
                <a:spcPct val="150000"/>
              </a:lnSpc>
            </a:pPr>
            <a:endParaRPr lang="en-IN" b="1" dirty="0">
              <a:latin typeface="Times New Roman" panose="02020603050405020304" pitchFamily="18" charset="0"/>
              <a:cs typeface="Times New Roman" pitchFamily="18" charset="0"/>
            </a:endParaRPr>
          </a:p>
          <a:p>
            <a:pPr>
              <a:lnSpc>
                <a:spcPct val="150000"/>
              </a:lnSpc>
            </a:pPr>
            <a:endParaRPr lang="en-IN" dirty="0">
              <a:latin typeface="Times New Roman" panose="02020603050405020304" pitchFamily="18" charset="0"/>
              <a:cs typeface="Times New Roman" pitchFamily="18" charset="0"/>
            </a:endParaRPr>
          </a:p>
          <a:p>
            <a:pPr>
              <a:lnSpc>
                <a:spcPct val="150000"/>
              </a:lnSpc>
            </a:pPr>
            <a:r>
              <a:rPr lang="en-IN" dirty="0">
                <a:latin typeface="Times New Roman" panose="02020603050405020304" pitchFamily="18" charset="0"/>
                <a:cs typeface="Times New Roman" pitchFamily="18" charset="0"/>
              </a:rPr>
              <a:t> </a:t>
            </a:r>
            <a:endParaRPr lang="en-IN" sz="1800" dirty="0">
              <a:latin typeface="Times New Roman" panose="02020603050405020304" pitchFamily="18" charset="0"/>
              <a:cs typeface="Times New Roman" pitchFamily="18" charset="0"/>
            </a:endParaRPr>
          </a:p>
          <a:p>
            <a:pPr>
              <a:lnSpc>
                <a:spcPct val="150000"/>
              </a:lnSpc>
            </a:pPr>
            <a:r>
              <a:rPr lang="en-IN" sz="1800" b="1" dirty="0">
                <a:latin typeface="Times New Roman" pitchFamily="18" charset="0"/>
                <a:cs typeface="Times New Roman" pitchFamily="18" charset="0"/>
              </a:rPr>
              <a:t> </a:t>
            </a:r>
            <a:endParaRPr lang="en-IN" dirty="0"/>
          </a:p>
        </p:txBody>
      </p:sp>
    </p:spTree>
    <p:extLst>
      <p:ext uri="{BB962C8B-B14F-4D97-AF65-F5344CB8AC3E}">
        <p14:creationId xmlns:p14="http://schemas.microsoft.com/office/powerpoint/2010/main" val="2665206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376139-74E8-3C35-8D81-B660A0CDBE79}"/>
              </a:ext>
            </a:extLst>
          </p:cNvPr>
          <p:cNvSpPr>
            <a:spLocks noGrp="1"/>
          </p:cNvSpPr>
          <p:nvPr>
            <p:ph type="sldNum" sz="quarter" idx="12"/>
          </p:nvPr>
        </p:nvSpPr>
        <p:spPr/>
        <p:txBody>
          <a:bodyPr/>
          <a:lstStyle/>
          <a:p>
            <a:fld id="{CBABCCC1-BF11-4F37-963E-1BCD5B23FD72}" type="slidenum">
              <a:rPr lang="en-IN" smtClean="0"/>
              <a:t>29</a:t>
            </a:fld>
            <a:endParaRPr lang="en-IN"/>
          </a:p>
        </p:txBody>
      </p:sp>
      <p:sp>
        <p:nvSpPr>
          <p:cNvPr id="6" name="TextBox 5">
            <a:extLst>
              <a:ext uri="{FF2B5EF4-FFF2-40B4-BE49-F238E27FC236}">
                <a16:creationId xmlns:a16="http://schemas.microsoft.com/office/drawing/2014/main" id="{EC0DCFA0-B87A-00D8-220C-4C1DC20B12B0}"/>
              </a:ext>
            </a:extLst>
          </p:cNvPr>
          <p:cNvSpPr txBox="1"/>
          <p:nvPr/>
        </p:nvSpPr>
        <p:spPr>
          <a:xfrm>
            <a:off x="1842655" y="556691"/>
            <a:ext cx="7020790" cy="4108817"/>
          </a:xfrm>
          <a:prstGeom prst="rect">
            <a:avLst/>
          </a:prstGeom>
          <a:noFill/>
        </p:spPr>
        <p:txBody>
          <a:bodyPr wrap="square">
            <a:spAutoFit/>
          </a:bodyPr>
          <a:lstStyle/>
          <a:p>
            <a:pPr algn="just"/>
            <a:endParaRPr lang="en-US" sz="1800" b="1"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itchFamily="18" charset="0"/>
              </a:rPr>
              <a:t>8) According to Range</a:t>
            </a:r>
          </a:p>
          <a:p>
            <a:r>
              <a:rPr lang="en-IN" dirty="0">
                <a:latin typeface="Times New Roman" panose="02020603050405020304" pitchFamily="18" charset="0"/>
                <a:cs typeface="Times New Roman" pitchFamily="18" charset="0"/>
              </a:rPr>
              <a:t>------Short Haul</a:t>
            </a:r>
          </a:p>
          <a:p>
            <a:r>
              <a:rPr lang="en-IN" dirty="0">
                <a:latin typeface="Times New Roman" panose="02020603050405020304" pitchFamily="18" charset="0"/>
                <a:cs typeface="Times New Roman" pitchFamily="18" charset="0"/>
              </a:rPr>
              <a:t>------Voice Grade</a:t>
            </a:r>
          </a:p>
          <a:p>
            <a:r>
              <a:rPr lang="en-IN" dirty="0">
                <a:latin typeface="Times New Roman" panose="02020603050405020304" pitchFamily="18" charset="0"/>
                <a:cs typeface="Times New Roman" pitchFamily="18" charset="0"/>
              </a:rPr>
              <a:t>------Wide Band</a:t>
            </a:r>
          </a:p>
          <a:p>
            <a:pPr algn="just"/>
            <a:endParaRPr lang="en-US" b="1" dirty="0">
              <a:solidFill>
                <a:srgbClr val="000000"/>
              </a:solidFill>
              <a:latin typeface="Times New Roman" panose="02020603050405020304" pitchFamily="18" charset="0"/>
              <a:cs typeface="Times New Roman" panose="02020603050405020304" pitchFamily="18" charset="0"/>
            </a:endParaRPr>
          </a:p>
          <a:p>
            <a:pPr algn="just"/>
            <a:r>
              <a:rPr lang="en-US" sz="1800" b="1" i="0" dirty="0">
                <a:solidFill>
                  <a:srgbClr val="000000"/>
                </a:solidFill>
                <a:effectLst/>
                <a:latin typeface="Times New Roman" panose="02020603050405020304" pitchFamily="18" charset="0"/>
                <a:cs typeface="Times New Roman" panose="02020603050405020304" pitchFamily="18" charset="0"/>
              </a:rPr>
              <a:t>9) According to </a:t>
            </a:r>
            <a:r>
              <a:rPr lang="en-US" b="1" dirty="0">
                <a:solidFill>
                  <a:srgbClr val="000000"/>
                </a:solidFill>
                <a:latin typeface="Times New Roman" panose="02020603050405020304" pitchFamily="18" charset="0"/>
                <a:cs typeface="Times New Roman" panose="02020603050405020304" pitchFamily="18" charset="0"/>
              </a:rPr>
              <a:t>a</a:t>
            </a:r>
            <a:r>
              <a:rPr lang="en-US" sz="1800" b="1" i="0" dirty="0">
                <a:solidFill>
                  <a:srgbClr val="000000"/>
                </a:solidFill>
                <a:effectLst/>
                <a:latin typeface="Times New Roman" panose="02020603050405020304" pitchFamily="18" charset="0"/>
                <a:cs typeface="Times New Roman" panose="02020603050405020304" pitchFamily="18" charset="0"/>
              </a:rPr>
              <a:t>ccess the Internet</a:t>
            </a:r>
          </a:p>
          <a:p>
            <a:pPr algn="just"/>
            <a:endParaRPr lang="en-US" sz="1800" b="1" i="0" dirty="0">
              <a:solidFill>
                <a:srgbClr val="000000"/>
              </a:solidFill>
              <a:effectLst/>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a:t>
            </a:r>
            <a:r>
              <a:rPr lang="en-IN" i="0" dirty="0">
                <a:effectLst/>
                <a:latin typeface="Times New Roman" panose="02020603050405020304" pitchFamily="18" charset="0"/>
                <a:cs typeface="Times New Roman" panose="02020603050405020304" pitchFamily="18" charset="0"/>
              </a:rPr>
              <a:t>Telephone modem</a:t>
            </a:r>
            <a:endParaRPr lang="en-IN" i="0" dirty="0">
              <a:solidFill>
                <a:srgbClr val="000000"/>
              </a:solidFill>
              <a:effectLst/>
              <a:latin typeface="Times New Roman" panose="02020603050405020304" pitchFamily="18" charset="0"/>
              <a:cs typeface="Times New Roman" panose="02020603050405020304" pitchFamily="18" charset="0"/>
            </a:endParaRPr>
          </a:p>
          <a:p>
            <a:pPr algn="just"/>
            <a:r>
              <a:rPr lang="en-IN" i="0" dirty="0">
                <a:solidFill>
                  <a:srgbClr val="273239"/>
                </a:solidFill>
                <a:effectLst/>
                <a:latin typeface="Times New Roman" panose="02020603050405020304" pitchFamily="18" charset="0"/>
                <a:cs typeface="Times New Roman" panose="02020603050405020304" pitchFamily="18" charset="0"/>
              </a:rPr>
              <a:t>-----Cable modem</a:t>
            </a:r>
          </a:p>
          <a:p>
            <a:pPr algn="just"/>
            <a:r>
              <a:rPr lang="en-IN" sz="1800" dirty="0">
                <a:solidFill>
                  <a:srgbClr val="273239"/>
                </a:solidFill>
                <a:latin typeface="Times New Roman" panose="02020603050405020304" pitchFamily="18" charset="0"/>
                <a:cs typeface="Times New Roman" panose="02020603050405020304" pitchFamily="18" charset="0"/>
              </a:rPr>
              <a:t>-----</a:t>
            </a:r>
            <a:r>
              <a:rPr lang="en-IN" i="0" dirty="0">
                <a:effectLst/>
                <a:latin typeface="Times New Roman" panose="02020603050405020304" pitchFamily="18" charset="0"/>
                <a:cs typeface="Times New Roman" panose="02020603050405020304" pitchFamily="18" charset="0"/>
              </a:rPr>
              <a:t> Satellite modem</a:t>
            </a:r>
          </a:p>
          <a:p>
            <a:pPr algn="just"/>
            <a:r>
              <a:rPr lang="en-IN" sz="1800" dirty="0">
                <a:solidFill>
                  <a:srgbClr val="273239"/>
                </a:solidFill>
                <a:latin typeface="Times New Roman" panose="02020603050405020304" pitchFamily="18" charset="0"/>
                <a:cs typeface="Times New Roman" panose="02020603050405020304" pitchFamily="18" charset="0"/>
              </a:rPr>
              <a:t>-----</a:t>
            </a:r>
            <a:r>
              <a:rPr lang="en-IN" i="0" dirty="0">
                <a:effectLst/>
                <a:latin typeface="Times New Roman" panose="02020603050405020304" pitchFamily="18" charset="0"/>
                <a:cs typeface="Times New Roman" panose="02020603050405020304" pitchFamily="18" charset="0"/>
              </a:rPr>
              <a:t> Digital Subscriber Line(DSL)</a:t>
            </a:r>
          </a:p>
          <a:p>
            <a:pPr algn="just"/>
            <a:r>
              <a:rPr lang="en-IN" i="0" dirty="0">
                <a:effectLst/>
                <a:latin typeface="Times New Roman" panose="02020603050405020304" pitchFamily="18" charset="0"/>
                <a:cs typeface="Times New Roman" panose="02020603050405020304" pitchFamily="18" charset="0"/>
              </a:rPr>
              <a:t>------Dial Up modem</a:t>
            </a:r>
          </a:p>
          <a:p>
            <a:pPr algn="just"/>
            <a:endParaRPr lang="en-IN" sz="180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753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2B510D-2243-5A20-07D8-A736391F4E53}"/>
              </a:ext>
            </a:extLst>
          </p:cNvPr>
          <p:cNvSpPr>
            <a:spLocks noGrp="1"/>
          </p:cNvSpPr>
          <p:nvPr>
            <p:ph type="sldNum" sz="quarter" idx="12"/>
          </p:nvPr>
        </p:nvSpPr>
        <p:spPr/>
        <p:txBody>
          <a:bodyPr/>
          <a:lstStyle/>
          <a:p>
            <a:fld id="{CBABCCC1-BF11-4F37-963E-1BCD5B23FD72}" type="slidenum">
              <a:rPr lang="en-IN" smtClean="0"/>
              <a:t>3</a:t>
            </a:fld>
            <a:endParaRPr lang="en-IN"/>
          </a:p>
        </p:txBody>
      </p:sp>
      <p:pic>
        <p:nvPicPr>
          <p:cNvPr id="3" name="Picture 5">
            <a:extLst>
              <a:ext uri="{FF2B5EF4-FFF2-40B4-BE49-F238E27FC236}">
                <a16:creationId xmlns:a16="http://schemas.microsoft.com/office/drawing/2014/main" id="{2D97DB2A-0747-6BD1-D25E-3413DE633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8330"/>
          <a:stretch>
            <a:fillRect/>
          </a:stretch>
        </p:blipFill>
        <p:spPr bwMode="auto">
          <a:xfrm>
            <a:off x="1406236" y="1012577"/>
            <a:ext cx="9379526" cy="483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C8FD6EE5-5019-EFE3-8827-F7FF4B344660}"/>
              </a:ext>
            </a:extLst>
          </p:cNvPr>
          <p:cNvSpPr txBox="1"/>
          <p:nvPr/>
        </p:nvSpPr>
        <p:spPr>
          <a:xfrm>
            <a:off x="3808186" y="415025"/>
            <a:ext cx="6102926" cy="369332"/>
          </a:xfrm>
          <a:prstGeom prst="rect">
            <a:avLst/>
          </a:prstGeom>
          <a:noFill/>
        </p:spPr>
        <p:txBody>
          <a:bodyPr wrap="square">
            <a:spAutoFit/>
          </a:bodyPr>
          <a:lstStyle/>
          <a:p>
            <a:r>
              <a:rPr lang="en-US" altLang="en-US" b="1" dirty="0">
                <a:latin typeface="Times New Roman" panose="02020603050405020304" pitchFamily="18" charset="0"/>
                <a:cs typeface="Times New Roman" panose="02020603050405020304" pitchFamily="18" charset="0"/>
              </a:rPr>
              <a:t>Simple Switched Network</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20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D7DF93-07E0-4589-0BEF-5CE499BDC063}"/>
              </a:ext>
            </a:extLst>
          </p:cNvPr>
          <p:cNvSpPr>
            <a:spLocks noGrp="1"/>
          </p:cNvSpPr>
          <p:nvPr>
            <p:ph type="sldNum" sz="quarter" idx="12"/>
          </p:nvPr>
        </p:nvSpPr>
        <p:spPr/>
        <p:txBody>
          <a:bodyPr/>
          <a:lstStyle/>
          <a:p>
            <a:fld id="{CBABCCC1-BF11-4F37-963E-1BCD5B23FD72}" type="slidenum">
              <a:rPr lang="en-IN" smtClean="0"/>
              <a:t>30</a:t>
            </a:fld>
            <a:endParaRPr lang="en-IN"/>
          </a:p>
        </p:txBody>
      </p:sp>
      <p:pic>
        <p:nvPicPr>
          <p:cNvPr id="3" name="Picture 2" descr="Modem And Its Types » CS Taleem">
            <a:extLst>
              <a:ext uri="{FF2B5EF4-FFF2-40B4-BE49-F238E27FC236}">
                <a16:creationId xmlns:a16="http://schemas.microsoft.com/office/drawing/2014/main" id="{3A3CAB60-4A98-7762-36FF-3556401F23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4081" y="769257"/>
            <a:ext cx="9696434" cy="4702629"/>
          </a:xfrm>
          <a:prstGeom prst="rect">
            <a:avLst/>
          </a:prstGeom>
          <a:noFill/>
          <a:ln>
            <a:noFill/>
          </a:ln>
        </p:spPr>
      </p:pic>
    </p:spTree>
    <p:extLst>
      <p:ext uri="{BB962C8B-B14F-4D97-AF65-F5344CB8AC3E}">
        <p14:creationId xmlns:p14="http://schemas.microsoft.com/office/powerpoint/2010/main" val="2221047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11BC7C-6DCE-E0E7-020E-7A854B142E9D}"/>
              </a:ext>
            </a:extLst>
          </p:cNvPr>
          <p:cNvSpPr>
            <a:spLocks noGrp="1"/>
          </p:cNvSpPr>
          <p:nvPr>
            <p:ph type="sldNum" sz="quarter" idx="12"/>
          </p:nvPr>
        </p:nvSpPr>
        <p:spPr/>
        <p:txBody>
          <a:bodyPr/>
          <a:lstStyle/>
          <a:p>
            <a:fld id="{CBABCCC1-BF11-4F37-963E-1BCD5B23FD72}" type="slidenum">
              <a:rPr lang="en-IN" smtClean="0"/>
              <a:t>31</a:t>
            </a:fld>
            <a:endParaRPr lang="en-IN"/>
          </a:p>
        </p:txBody>
      </p:sp>
      <p:sp>
        <p:nvSpPr>
          <p:cNvPr id="4" name="TextBox 3">
            <a:extLst>
              <a:ext uri="{FF2B5EF4-FFF2-40B4-BE49-F238E27FC236}">
                <a16:creationId xmlns:a16="http://schemas.microsoft.com/office/drawing/2014/main" id="{3FF7BFEF-14B5-3086-62FE-E012C43B7B2E}"/>
              </a:ext>
            </a:extLst>
          </p:cNvPr>
          <p:cNvSpPr txBox="1"/>
          <p:nvPr/>
        </p:nvSpPr>
        <p:spPr>
          <a:xfrm>
            <a:off x="1092200" y="555347"/>
            <a:ext cx="10198100" cy="5444054"/>
          </a:xfrm>
          <a:prstGeom prst="rect">
            <a:avLst/>
          </a:prstGeom>
          <a:noFill/>
        </p:spPr>
        <p:txBody>
          <a:bodyPr wrap="square">
            <a:spAutoFit/>
          </a:bodyPr>
          <a:lstStyle/>
          <a:p>
            <a:pPr algn="ctr">
              <a:lnSpc>
                <a:spcPct val="150000"/>
              </a:lnSpc>
            </a:pPr>
            <a:r>
              <a:rPr lang="en-US" b="1" i="0" dirty="0">
                <a:solidFill>
                  <a:srgbClr val="610B38"/>
                </a:solidFill>
                <a:effectLst/>
                <a:latin typeface="Times New Roman" panose="02020603050405020304" pitchFamily="18" charset="0"/>
                <a:cs typeface="Times New Roman" panose="02020603050405020304" pitchFamily="18" charset="0"/>
              </a:rPr>
              <a:t>Types of Modems</a:t>
            </a:r>
          </a:p>
          <a:p>
            <a:pPr algn="just">
              <a:lnSpc>
                <a:spcPct val="150000"/>
              </a:lnSpc>
            </a:pPr>
            <a:r>
              <a:rPr lang="en-US" b="1" i="0" dirty="0">
                <a:solidFill>
                  <a:srgbClr val="610B4B"/>
                </a:solidFill>
                <a:effectLst/>
                <a:latin typeface="Times New Roman" panose="02020603050405020304" pitchFamily="18" charset="0"/>
                <a:cs typeface="Times New Roman" panose="02020603050405020304" pitchFamily="18" charset="0"/>
              </a:rPr>
              <a:t>1. External Modem</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external modem is connected outside the computer system using a serial cable.</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installation is very easy, and it also provides a high data transmission rate.</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expensive but still used due to its high-speed data transmission in offices, mostly to avoid interruption in network connectivity.</a:t>
            </a:r>
          </a:p>
          <a:p>
            <a:pPr algn="just">
              <a:lnSpc>
                <a:spcPct val="150000"/>
              </a:lnSpc>
            </a:pPr>
            <a:r>
              <a:rPr lang="en-US" b="1" i="0" dirty="0">
                <a:solidFill>
                  <a:srgbClr val="610B4B"/>
                </a:solidFill>
                <a:effectLst/>
                <a:latin typeface="Times New Roman" panose="02020603050405020304" pitchFamily="18" charset="0"/>
                <a:cs typeface="Times New Roman" panose="02020603050405020304" pitchFamily="18" charset="0"/>
              </a:rPr>
              <a:t>2. Internal Modem</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As its name suggests, the internal modem is installed over a PC's motherboard, termed as the internal modem.</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looks similar to an electronic circuit and mounted into an expansion slot of the motherboard.</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installation is complex, and its data transmission speed is also slow; hence it is used for the dedicated computer in homes/ or small spaces.</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02621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E7A8F6-D937-1264-D4A6-62D7DB5E07BD}"/>
              </a:ext>
            </a:extLst>
          </p:cNvPr>
          <p:cNvSpPr>
            <a:spLocks noGrp="1"/>
          </p:cNvSpPr>
          <p:nvPr>
            <p:ph type="sldNum" sz="quarter" idx="12"/>
          </p:nvPr>
        </p:nvSpPr>
        <p:spPr/>
        <p:txBody>
          <a:bodyPr/>
          <a:lstStyle/>
          <a:p>
            <a:fld id="{CBABCCC1-BF11-4F37-963E-1BCD5B23FD72}" type="slidenum">
              <a:rPr lang="en-IN" smtClean="0"/>
              <a:t>32</a:t>
            </a:fld>
            <a:endParaRPr lang="en-IN"/>
          </a:p>
        </p:txBody>
      </p:sp>
      <p:sp>
        <p:nvSpPr>
          <p:cNvPr id="4" name="TextBox 3">
            <a:extLst>
              <a:ext uri="{FF2B5EF4-FFF2-40B4-BE49-F238E27FC236}">
                <a16:creationId xmlns:a16="http://schemas.microsoft.com/office/drawing/2014/main" id="{99012B08-1ECC-80C7-2BAA-637BF87FF8CE}"/>
              </a:ext>
            </a:extLst>
          </p:cNvPr>
          <p:cNvSpPr txBox="1"/>
          <p:nvPr/>
        </p:nvSpPr>
        <p:spPr>
          <a:xfrm>
            <a:off x="965200" y="589846"/>
            <a:ext cx="10477500" cy="5770811"/>
          </a:xfrm>
          <a:prstGeom prst="rect">
            <a:avLst/>
          </a:prstGeom>
          <a:noFill/>
        </p:spPr>
        <p:txBody>
          <a:bodyPr wrap="square">
            <a:spAutoFit/>
          </a:bodyPr>
          <a:lstStyle/>
          <a:p>
            <a:pPr algn="just">
              <a:lnSpc>
                <a:spcPct val="150000"/>
              </a:lnSpc>
            </a:pPr>
            <a:r>
              <a:rPr lang="en-US" b="1" i="0" dirty="0">
                <a:solidFill>
                  <a:srgbClr val="610B4B"/>
                </a:solidFill>
                <a:effectLst/>
                <a:latin typeface="Times New Roman" panose="02020603050405020304" pitchFamily="18" charset="0"/>
                <a:cs typeface="Times New Roman" panose="02020603050405020304" pitchFamily="18" charset="0"/>
              </a:rPr>
              <a:t>3. Wireless Modem</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Wireless modems are connected to the computer systems without any cable, and most people use these modems for their personal use.</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These modems use radio frequencies to transmit the data through the air and also provides good transmission speed</a:t>
            </a:r>
            <a:endParaRPr lang="en-US" b="1" dirty="0">
              <a:solidFill>
                <a:srgbClr val="610B4B"/>
              </a:solidFill>
              <a:latin typeface="Times New Roman" panose="02020603050405020304" pitchFamily="18" charset="0"/>
              <a:cs typeface="Times New Roman" panose="02020603050405020304" pitchFamily="18" charset="0"/>
            </a:endParaRPr>
          </a:p>
          <a:p>
            <a:pPr algn="just">
              <a:lnSpc>
                <a:spcPct val="150000"/>
              </a:lnSpc>
            </a:pPr>
            <a:r>
              <a:rPr lang="en-US" b="1" i="0" dirty="0">
                <a:solidFill>
                  <a:srgbClr val="610B4B"/>
                </a:solidFill>
                <a:effectLst/>
                <a:latin typeface="Times New Roman" panose="02020603050405020304" pitchFamily="18" charset="0"/>
                <a:cs typeface="Times New Roman" panose="02020603050405020304" pitchFamily="18" charset="0"/>
              </a:rPr>
              <a:t>4. Dial-up Modem</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Dial-up modem establishes the internet connection by connecting the ISP to the computer using the conventional telephone line.</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uses a PSTN facility (Public Switched telephone network) and provides a transmission speed of </a:t>
            </a:r>
            <a:r>
              <a:rPr lang="en-US" b="1" i="0" dirty="0">
                <a:solidFill>
                  <a:srgbClr val="000000"/>
                </a:solidFill>
                <a:effectLst/>
                <a:latin typeface="Times New Roman" panose="02020603050405020304" pitchFamily="18" charset="0"/>
                <a:cs typeface="Times New Roman" panose="02020603050405020304" pitchFamily="18" charset="0"/>
              </a:rPr>
              <a:t>56kb/sec</a:t>
            </a:r>
            <a:r>
              <a:rPr lang="en-US" b="0" i="0" dirty="0">
                <a:solidFill>
                  <a:srgbClr val="000000"/>
                </a:solidFill>
                <a:effectLst/>
                <a:latin typeface="Times New Roman" panose="02020603050405020304" pitchFamily="18" charset="0"/>
                <a:cs typeface="Times New Roman" panose="02020603050405020304" pitchFamily="18" charset="0"/>
              </a:rPr>
              <a:t>.</a:t>
            </a:r>
          </a:p>
          <a:p>
            <a:pPr algn="just">
              <a:lnSpc>
                <a:spcPct val="150000"/>
              </a:lnSpc>
            </a:pPr>
            <a:r>
              <a:rPr lang="en-US" b="1" i="0" dirty="0">
                <a:solidFill>
                  <a:srgbClr val="610B4B"/>
                </a:solidFill>
                <a:effectLst/>
                <a:latin typeface="Times New Roman" panose="02020603050405020304" pitchFamily="18" charset="0"/>
                <a:cs typeface="Times New Roman" panose="02020603050405020304" pitchFamily="18" charset="0"/>
              </a:rPr>
              <a:t>5. Cable Modem</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cable modem is known as the broadband device as it allows the computer to communicate with ISP over a landline connection.</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connected with the landline connection using the coaxial cable and with the computer using the ethernet.</a:t>
            </a: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308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0D00C2-3C40-6D32-F293-C74A3B932835}"/>
              </a:ext>
            </a:extLst>
          </p:cNvPr>
          <p:cNvSpPr>
            <a:spLocks noGrp="1"/>
          </p:cNvSpPr>
          <p:nvPr>
            <p:ph type="sldNum" sz="quarter" idx="12"/>
          </p:nvPr>
        </p:nvSpPr>
        <p:spPr/>
        <p:txBody>
          <a:bodyPr/>
          <a:lstStyle/>
          <a:p>
            <a:fld id="{CBABCCC1-BF11-4F37-963E-1BCD5B23FD72}" type="slidenum">
              <a:rPr lang="en-IN" smtClean="0"/>
              <a:t>33</a:t>
            </a:fld>
            <a:endParaRPr lang="en-IN"/>
          </a:p>
        </p:txBody>
      </p:sp>
      <p:pic>
        <p:nvPicPr>
          <p:cNvPr id="4" name="Picture 3" descr="Old dial-up modem">
            <a:extLst>
              <a:ext uri="{FF2B5EF4-FFF2-40B4-BE49-F238E27FC236}">
                <a16:creationId xmlns:a16="http://schemas.microsoft.com/office/drawing/2014/main" id="{C737B45F-E08C-F71C-7AA8-4E0A0224010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8030" y="922746"/>
            <a:ext cx="3075940" cy="4389483"/>
          </a:xfrm>
          <a:prstGeom prst="rect">
            <a:avLst/>
          </a:prstGeom>
          <a:noFill/>
          <a:ln>
            <a:noFill/>
          </a:ln>
        </p:spPr>
      </p:pic>
      <p:pic>
        <p:nvPicPr>
          <p:cNvPr id="5" name="Picture 4" descr="9,714 Modem Photos and Premium High Res Pictures - Getty Images">
            <a:extLst>
              <a:ext uri="{FF2B5EF4-FFF2-40B4-BE49-F238E27FC236}">
                <a16:creationId xmlns:a16="http://schemas.microsoft.com/office/drawing/2014/main" id="{9A94D27A-9B9D-35A8-F926-A9F918F276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6971" y="1030514"/>
            <a:ext cx="3313703" cy="4281715"/>
          </a:xfrm>
          <a:prstGeom prst="rect">
            <a:avLst/>
          </a:prstGeom>
          <a:noFill/>
          <a:ln>
            <a:noFill/>
          </a:ln>
        </p:spPr>
      </p:pic>
      <p:pic>
        <p:nvPicPr>
          <p:cNvPr id="6" name="Picture 5" descr="1,208 4g Modem Images, Stock Photos &amp; Vectors | Shutterstock">
            <a:extLst>
              <a:ext uri="{FF2B5EF4-FFF2-40B4-BE49-F238E27FC236}">
                <a16:creationId xmlns:a16="http://schemas.microsoft.com/office/drawing/2014/main" id="{40546911-31C6-6BDE-5311-0E03895120D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91325" y="922746"/>
            <a:ext cx="3313703" cy="4301219"/>
          </a:xfrm>
          <a:prstGeom prst="rect">
            <a:avLst/>
          </a:prstGeom>
          <a:noFill/>
          <a:ln>
            <a:noFill/>
          </a:ln>
        </p:spPr>
      </p:pic>
    </p:spTree>
    <p:extLst>
      <p:ext uri="{BB962C8B-B14F-4D97-AF65-F5344CB8AC3E}">
        <p14:creationId xmlns:p14="http://schemas.microsoft.com/office/powerpoint/2010/main" val="1934068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947BF5-1AF5-D449-15C8-00F5A4D4F63F}"/>
              </a:ext>
            </a:extLst>
          </p:cNvPr>
          <p:cNvSpPr>
            <a:spLocks noGrp="1"/>
          </p:cNvSpPr>
          <p:nvPr>
            <p:ph type="sldNum" sz="quarter" idx="12"/>
          </p:nvPr>
        </p:nvSpPr>
        <p:spPr/>
        <p:txBody>
          <a:bodyPr/>
          <a:lstStyle/>
          <a:p>
            <a:fld id="{CBABCCC1-BF11-4F37-963E-1BCD5B23FD72}" type="slidenum">
              <a:rPr lang="en-IN" smtClean="0"/>
              <a:t>34</a:t>
            </a:fld>
            <a:endParaRPr lang="en-IN"/>
          </a:p>
        </p:txBody>
      </p:sp>
      <p:sp>
        <p:nvSpPr>
          <p:cNvPr id="4" name="TextBox 3">
            <a:extLst>
              <a:ext uri="{FF2B5EF4-FFF2-40B4-BE49-F238E27FC236}">
                <a16:creationId xmlns:a16="http://schemas.microsoft.com/office/drawing/2014/main" id="{358ACC90-9741-D4FA-CD58-35FE17FFB994}"/>
              </a:ext>
            </a:extLst>
          </p:cNvPr>
          <p:cNvSpPr txBox="1"/>
          <p:nvPr/>
        </p:nvSpPr>
        <p:spPr>
          <a:xfrm>
            <a:off x="1111249" y="474345"/>
            <a:ext cx="9969500" cy="5444054"/>
          </a:xfrm>
          <a:prstGeom prst="rect">
            <a:avLst/>
          </a:prstGeom>
          <a:noFill/>
        </p:spPr>
        <p:txBody>
          <a:bodyPr wrap="square">
            <a:spAutoFit/>
          </a:bodyPr>
          <a:lstStyle/>
          <a:p>
            <a:pPr algn="just">
              <a:lnSpc>
                <a:spcPct val="150000"/>
              </a:lnSpc>
            </a:pPr>
            <a:r>
              <a:rPr lang="en-US" b="1" i="0" dirty="0">
                <a:solidFill>
                  <a:srgbClr val="610B4B"/>
                </a:solidFill>
                <a:effectLst/>
                <a:latin typeface="Times New Roman" panose="02020603050405020304" pitchFamily="18" charset="0"/>
                <a:cs typeface="Times New Roman" panose="02020603050405020304" pitchFamily="18" charset="0"/>
              </a:rPr>
              <a:t>6. DSL Modem</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DSL stands for </a:t>
            </a:r>
            <a:r>
              <a:rPr lang="en-US" b="1" i="0" dirty="0">
                <a:solidFill>
                  <a:srgbClr val="000000"/>
                </a:solidFill>
                <a:effectLst/>
                <a:latin typeface="Times New Roman" panose="02020603050405020304" pitchFamily="18" charset="0"/>
                <a:cs typeface="Times New Roman" panose="02020603050405020304" pitchFamily="18" charset="0"/>
              </a:rPr>
              <a:t>Digital Subscriber line</a:t>
            </a:r>
            <a:r>
              <a:rPr lang="en-US" b="0" i="0" dirty="0">
                <a:solidFill>
                  <a:srgbClr val="000000"/>
                </a:solidFill>
                <a:effectLst/>
                <a:latin typeface="Times New Roman" panose="02020603050405020304" pitchFamily="18" charset="0"/>
                <a:cs typeface="Times New Roman" panose="02020603050405020304" pitchFamily="18" charset="0"/>
              </a:rPr>
              <a:t> that allows the transmission of data over the  telephone line.</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provides a high data transmission speed, hence widely used in offices/homes.</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is used to connect to a computer or router to provide the internet connection through the ethernet port or USB port.</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DSL modems are of two types:</a:t>
            </a:r>
          </a:p>
          <a:p>
            <a:pPr marL="742950" lvl="1" indent="-285750" algn="just">
              <a:lnSpc>
                <a:spcPct val="150000"/>
              </a:lnSpc>
              <a:buFont typeface="Arial" panose="020B0604020202020204" pitchFamily="34" charset="0"/>
              <a:buChar char="•"/>
            </a:pPr>
            <a:r>
              <a:rPr lang="en-US" i="0" dirty="0">
                <a:solidFill>
                  <a:srgbClr val="000000"/>
                </a:solidFill>
                <a:effectLst/>
                <a:latin typeface="Times New Roman" panose="02020603050405020304" pitchFamily="18" charset="0"/>
                <a:cs typeface="Times New Roman" panose="02020603050405020304" pitchFamily="18" charset="0"/>
              </a:rPr>
              <a:t>ADSL Modem</a:t>
            </a:r>
          </a:p>
          <a:p>
            <a:pPr marL="742950" lvl="1" indent="-285750" algn="just">
              <a:lnSpc>
                <a:spcPct val="150000"/>
              </a:lnSpc>
              <a:buFont typeface="Arial" panose="020B0604020202020204" pitchFamily="34" charset="0"/>
              <a:buChar char="•"/>
            </a:pPr>
            <a:r>
              <a:rPr lang="en-US" i="0" dirty="0">
                <a:solidFill>
                  <a:srgbClr val="000000"/>
                </a:solidFill>
                <a:effectLst/>
                <a:latin typeface="Times New Roman" panose="02020603050405020304" pitchFamily="18" charset="0"/>
                <a:cs typeface="Times New Roman" panose="02020603050405020304" pitchFamily="18" charset="0"/>
              </a:rPr>
              <a:t>SDSL Modem</a:t>
            </a:r>
            <a:endParaRPr lang="en-US" dirty="0">
              <a:solidFill>
                <a:srgbClr val="610B4B"/>
              </a:solidFill>
              <a:latin typeface="Times New Roman" panose="02020603050405020304" pitchFamily="18" charset="0"/>
              <a:cs typeface="Times New Roman" panose="02020603050405020304" pitchFamily="18" charset="0"/>
            </a:endParaRPr>
          </a:p>
          <a:p>
            <a:pPr algn="just">
              <a:lnSpc>
                <a:spcPct val="150000"/>
              </a:lnSpc>
            </a:pPr>
            <a:r>
              <a:rPr lang="en-US" b="1" i="0" dirty="0">
                <a:solidFill>
                  <a:srgbClr val="610B4B"/>
                </a:solidFill>
                <a:effectLst/>
                <a:latin typeface="Times New Roman" panose="02020603050405020304" pitchFamily="18" charset="0"/>
                <a:cs typeface="Times New Roman" panose="02020603050405020304" pitchFamily="18" charset="0"/>
              </a:rPr>
              <a:t>7. Satellite Modem</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Satellite modems are expensive modems and do not require any telephone connection for the internet.</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uses satellite technology to send or receive the data.</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speed of the modem is comparatively slower than DSL or cable Modem.</a:t>
            </a:r>
          </a:p>
          <a:p>
            <a:pPr algn="just">
              <a:lnSpc>
                <a:spcPct val="150000"/>
              </a:lnSpc>
            </a:pPr>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908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00E0E1-4B02-670B-EF28-E9D9046AD8B7}"/>
              </a:ext>
            </a:extLst>
          </p:cNvPr>
          <p:cNvSpPr>
            <a:spLocks noGrp="1"/>
          </p:cNvSpPr>
          <p:nvPr>
            <p:ph type="sldNum" sz="quarter" idx="12"/>
          </p:nvPr>
        </p:nvSpPr>
        <p:spPr/>
        <p:txBody>
          <a:bodyPr/>
          <a:lstStyle/>
          <a:p>
            <a:fld id="{CBABCCC1-BF11-4F37-963E-1BCD5B23FD72}" type="slidenum">
              <a:rPr lang="en-IN" smtClean="0"/>
              <a:t>35</a:t>
            </a:fld>
            <a:endParaRPr lang="en-IN"/>
          </a:p>
        </p:txBody>
      </p:sp>
      <p:pic>
        <p:nvPicPr>
          <p:cNvPr id="3" name="Picture 2" descr="How DSL Works | HowStuffWorks">
            <a:extLst>
              <a:ext uri="{FF2B5EF4-FFF2-40B4-BE49-F238E27FC236}">
                <a16:creationId xmlns:a16="http://schemas.microsoft.com/office/drawing/2014/main" id="{AEA5970E-2264-8365-5337-937EA4DE8A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8914" y="667657"/>
            <a:ext cx="4761576" cy="4905829"/>
          </a:xfrm>
          <a:prstGeom prst="rect">
            <a:avLst/>
          </a:prstGeom>
          <a:noFill/>
          <a:ln>
            <a:noFill/>
          </a:ln>
        </p:spPr>
      </p:pic>
      <p:pic>
        <p:nvPicPr>
          <p:cNvPr id="4" name="Picture 3" descr="Satellite modem hi-res stock photography and images - Alamy">
            <a:extLst>
              <a:ext uri="{FF2B5EF4-FFF2-40B4-BE49-F238E27FC236}">
                <a16:creationId xmlns:a16="http://schemas.microsoft.com/office/drawing/2014/main" id="{9CF976A0-3EC3-ADA0-AC76-F59577C0AD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2056" y="740228"/>
            <a:ext cx="4499430" cy="4760686"/>
          </a:xfrm>
          <a:prstGeom prst="rect">
            <a:avLst/>
          </a:prstGeom>
          <a:noFill/>
          <a:ln>
            <a:noFill/>
          </a:ln>
        </p:spPr>
      </p:pic>
    </p:spTree>
    <p:extLst>
      <p:ext uri="{BB962C8B-B14F-4D97-AF65-F5344CB8AC3E}">
        <p14:creationId xmlns:p14="http://schemas.microsoft.com/office/powerpoint/2010/main" val="2631669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7EE867-F0C2-EF9D-F193-3E6816EA5F68}"/>
              </a:ext>
            </a:extLst>
          </p:cNvPr>
          <p:cNvSpPr>
            <a:spLocks noGrp="1"/>
          </p:cNvSpPr>
          <p:nvPr>
            <p:ph type="sldNum" sz="quarter" idx="12"/>
          </p:nvPr>
        </p:nvSpPr>
        <p:spPr/>
        <p:txBody>
          <a:bodyPr/>
          <a:lstStyle/>
          <a:p>
            <a:fld id="{CBABCCC1-BF11-4F37-963E-1BCD5B23FD72}" type="slidenum">
              <a:rPr lang="en-IN" smtClean="0"/>
              <a:t>36</a:t>
            </a:fld>
            <a:endParaRPr lang="en-IN"/>
          </a:p>
        </p:txBody>
      </p:sp>
      <p:sp>
        <p:nvSpPr>
          <p:cNvPr id="4" name="TextBox 3">
            <a:extLst>
              <a:ext uri="{FF2B5EF4-FFF2-40B4-BE49-F238E27FC236}">
                <a16:creationId xmlns:a16="http://schemas.microsoft.com/office/drawing/2014/main" id="{427D40DC-DCD6-1A85-DAD2-EA31F8FC7B80}"/>
              </a:ext>
            </a:extLst>
          </p:cNvPr>
          <p:cNvSpPr txBox="1"/>
          <p:nvPr/>
        </p:nvSpPr>
        <p:spPr>
          <a:xfrm>
            <a:off x="1039090" y="609577"/>
            <a:ext cx="10349346" cy="5859553"/>
          </a:xfrm>
          <a:prstGeom prst="rect">
            <a:avLst/>
          </a:prstGeom>
          <a:noFill/>
        </p:spPr>
        <p:txBody>
          <a:bodyPr wrap="square">
            <a:spAutoFit/>
          </a:bodyPr>
          <a:lstStyle/>
          <a:p>
            <a:pPr algn="just">
              <a:lnSpc>
                <a:spcPct val="150000"/>
              </a:lnSpc>
            </a:pPr>
            <a:r>
              <a:rPr lang="en-US" b="1" i="0" dirty="0">
                <a:solidFill>
                  <a:srgbClr val="610B4B"/>
                </a:solidFill>
                <a:effectLst/>
                <a:latin typeface="Times New Roman" panose="02020603050405020304" pitchFamily="18" charset="0"/>
                <a:cs typeface="Times New Roman" panose="02020603050405020304" pitchFamily="18" charset="0"/>
              </a:rPr>
              <a:t>8. Half-duplex Modem</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As the name suggests, it allows transmitting the data in one direction only at a time.</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means if it is receiving the signal from one end, at that time, it will stop receiving the signal at another end. Once the transmission of one end is completed, then only the other end can transmit the data.</a:t>
            </a:r>
          </a:p>
          <a:p>
            <a:pPr algn="just"/>
            <a:r>
              <a:rPr lang="en-US" b="1" i="0" dirty="0">
                <a:solidFill>
                  <a:srgbClr val="610B4B"/>
                </a:solidFill>
                <a:effectLst/>
                <a:latin typeface="Times New Roman" panose="02020603050405020304" pitchFamily="18" charset="0"/>
                <a:cs typeface="Times New Roman" panose="02020603050405020304" pitchFamily="18" charset="0"/>
              </a:rPr>
              <a:t>9. Full Duplex Modem</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full-duplex modems can transmit the data from both ends at the same time.</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means it can receive the data from one end and the other end simultaneously without any interruption.</a:t>
            </a:r>
          </a:p>
          <a:p>
            <a:pPr algn="just"/>
            <a:r>
              <a:rPr lang="en-US" b="1" i="0" dirty="0">
                <a:solidFill>
                  <a:srgbClr val="610B4B"/>
                </a:solidFill>
                <a:effectLst/>
                <a:latin typeface="Times New Roman" panose="02020603050405020304" pitchFamily="18" charset="0"/>
                <a:cs typeface="Times New Roman" panose="02020603050405020304" pitchFamily="18" charset="0"/>
              </a:rPr>
              <a:t>10. Four-Wire Modem</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splits the pair of wires for incoming and outgoing data carriers.</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With this split, it can transmit the same frequency on both ends.</a:t>
            </a:r>
          </a:p>
          <a:p>
            <a:pPr algn="just"/>
            <a:r>
              <a:rPr lang="en-US" b="1" i="0" dirty="0">
                <a:solidFill>
                  <a:srgbClr val="610B4B"/>
                </a:solidFill>
                <a:effectLst/>
                <a:latin typeface="Times New Roman" panose="02020603050405020304" pitchFamily="18" charset="0"/>
                <a:cs typeface="Times New Roman" panose="02020603050405020304" pitchFamily="18" charset="0"/>
              </a:rPr>
              <a:t>11. Two-Wire Modem</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uses a pair of wires hence called two-wire modems. Only these two wires are used for incoming and outgoing carriers.</a:t>
            </a:r>
          </a:p>
          <a:p>
            <a:pPr algn="just">
              <a:lnSpc>
                <a:spcPct val="150000"/>
              </a:lnSpc>
            </a:pPr>
            <a:endParaRPr lang="en-US" b="1" dirty="0">
              <a:solidFill>
                <a:srgbClr val="610B4B"/>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24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6BF45A-0ED3-7CA8-AB39-3EE49BFADDCC}"/>
              </a:ext>
            </a:extLst>
          </p:cNvPr>
          <p:cNvSpPr>
            <a:spLocks noGrp="1"/>
          </p:cNvSpPr>
          <p:nvPr>
            <p:ph type="sldNum" sz="quarter" idx="12"/>
          </p:nvPr>
        </p:nvSpPr>
        <p:spPr/>
        <p:txBody>
          <a:bodyPr/>
          <a:lstStyle/>
          <a:p>
            <a:fld id="{CBABCCC1-BF11-4F37-963E-1BCD5B23FD72}" type="slidenum">
              <a:rPr lang="en-IN" smtClean="0"/>
              <a:t>37</a:t>
            </a:fld>
            <a:endParaRPr lang="en-IN"/>
          </a:p>
        </p:txBody>
      </p:sp>
      <p:pic>
        <p:nvPicPr>
          <p:cNvPr id="3" name="Picture 2" descr="Half duplex and full duplex">
            <a:extLst>
              <a:ext uri="{FF2B5EF4-FFF2-40B4-BE49-F238E27FC236}">
                <a16:creationId xmlns:a16="http://schemas.microsoft.com/office/drawing/2014/main" id="{79D2D08D-E279-86A1-CC1B-5F6CC19878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5029" y="696686"/>
            <a:ext cx="10261600" cy="4673600"/>
          </a:xfrm>
          <a:prstGeom prst="rect">
            <a:avLst/>
          </a:prstGeom>
          <a:noFill/>
          <a:ln>
            <a:noFill/>
          </a:ln>
        </p:spPr>
      </p:pic>
    </p:spTree>
    <p:extLst>
      <p:ext uri="{BB962C8B-B14F-4D97-AF65-F5344CB8AC3E}">
        <p14:creationId xmlns:p14="http://schemas.microsoft.com/office/powerpoint/2010/main" val="12130715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71BDE7-2F39-9F9E-FC05-3F0575D74551}"/>
              </a:ext>
            </a:extLst>
          </p:cNvPr>
          <p:cNvSpPr>
            <a:spLocks noGrp="1"/>
          </p:cNvSpPr>
          <p:nvPr>
            <p:ph type="sldNum" sz="quarter" idx="12"/>
          </p:nvPr>
        </p:nvSpPr>
        <p:spPr/>
        <p:txBody>
          <a:bodyPr/>
          <a:lstStyle/>
          <a:p>
            <a:fld id="{CBABCCC1-BF11-4F37-963E-1BCD5B23FD72}" type="slidenum">
              <a:rPr lang="en-IN" smtClean="0"/>
              <a:t>38</a:t>
            </a:fld>
            <a:endParaRPr lang="en-IN"/>
          </a:p>
        </p:txBody>
      </p:sp>
      <p:pic>
        <p:nvPicPr>
          <p:cNvPr id="3" name="Picture 2" descr="Different Types of Modems | Different Types of Modems">
            <a:extLst>
              <a:ext uri="{FF2B5EF4-FFF2-40B4-BE49-F238E27FC236}">
                <a16:creationId xmlns:a16="http://schemas.microsoft.com/office/drawing/2014/main" id="{96AC7AC8-C5BF-E273-7A32-F28C569FC0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2686" y="798285"/>
            <a:ext cx="8998857" cy="4630057"/>
          </a:xfrm>
          <a:prstGeom prst="rect">
            <a:avLst/>
          </a:prstGeom>
          <a:noFill/>
          <a:ln>
            <a:noFill/>
          </a:ln>
        </p:spPr>
      </p:pic>
    </p:spTree>
    <p:extLst>
      <p:ext uri="{BB962C8B-B14F-4D97-AF65-F5344CB8AC3E}">
        <p14:creationId xmlns:p14="http://schemas.microsoft.com/office/powerpoint/2010/main" val="1300091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733168-7B29-9246-7214-1AFA429A25A5}"/>
              </a:ext>
            </a:extLst>
          </p:cNvPr>
          <p:cNvSpPr>
            <a:spLocks noGrp="1"/>
          </p:cNvSpPr>
          <p:nvPr>
            <p:ph type="sldNum" sz="quarter" idx="12"/>
          </p:nvPr>
        </p:nvSpPr>
        <p:spPr/>
        <p:txBody>
          <a:bodyPr/>
          <a:lstStyle/>
          <a:p>
            <a:fld id="{CBABCCC1-BF11-4F37-963E-1BCD5B23FD72}" type="slidenum">
              <a:rPr lang="en-IN" smtClean="0"/>
              <a:t>39</a:t>
            </a:fld>
            <a:endParaRPr lang="en-IN"/>
          </a:p>
        </p:txBody>
      </p:sp>
      <p:pic>
        <p:nvPicPr>
          <p:cNvPr id="3" name="Picture 2" descr="2Wire 2701 modem">
            <a:extLst>
              <a:ext uri="{FF2B5EF4-FFF2-40B4-BE49-F238E27FC236}">
                <a16:creationId xmlns:a16="http://schemas.microsoft.com/office/drawing/2014/main" id="{49BBC136-C121-FE80-C6FA-6D566A730A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4914" y="783771"/>
            <a:ext cx="7416799" cy="4818743"/>
          </a:xfrm>
          <a:prstGeom prst="rect">
            <a:avLst/>
          </a:prstGeom>
          <a:noFill/>
          <a:ln>
            <a:noFill/>
          </a:ln>
        </p:spPr>
      </p:pic>
    </p:spTree>
    <p:extLst>
      <p:ext uri="{BB962C8B-B14F-4D97-AF65-F5344CB8AC3E}">
        <p14:creationId xmlns:p14="http://schemas.microsoft.com/office/powerpoint/2010/main" val="254876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A61DED-0DA7-CAB8-1A21-014979E2EF9B}"/>
              </a:ext>
            </a:extLst>
          </p:cNvPr>
          <p:cNvSpPr>
            <a:spLocks noGrp="1"/>
          </p:cNvSpPr>
          <p:nvPr>
            <p:ph type="sldNum" sz="quarter" idx="12"/>
          </p:nvPr>
        </p:nvSpPr>
        <p:spPr/>
        <p:txBody>
          <a:bodyPr/>
          <a:lstStyle/>
          <a:p>
            <a:fld id="{CBABCCC1-BF11-4F37-963E-1BCD5B23FD72}" type="slidenum">
              <a:rPr lang="en-IN" smtClean="0"/>
              <a:t>4</a:t>
            </a:fld>
            <a:endParaRPr lang="en-IN"/>
          </a:p>
        </p:txBody>
      </p:sp>
      <p:sp>
        <p:nvSpPr>
          <p:cNvPr id="4" name="TextBox 3">
            <a:extLst>
              <a:ext uri="{FF2B5EF4-FFF2-40B4-BE49-F238E27FC236}">
                <a16:creationId xmlns:a16="http://schemas.microsoft.com/office/drawing/2014/main" id="{0A8DCC55-0B23-9F3D-B15D-43F07F767BA3}"/>
              </a:ext>
            </a:extLst>
          </p:cNvPr>
          <p:cNvSpPr txBox="1"/>
          <p:nvPr/>
        </p:nvSpPr>
        <p:spPr>
          <a:xfrm>
            <a:off x="1191491" y="681701"/>
            <a:ext cx="9559636" cy="4197559"/>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Advantages</a:t>
            </a:r>
            <a:r>
              <a:rPr lang="en-US"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Switch increases the bandwidth of the network.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reduces the workload on individual PCs as it sends the information to only that device which has been addressed.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It increases the overall performance of the network by reducing the traffic on the network.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There will be less frame collision as switch creates the collision domain for each connection. </a:t>
            </a:r>
            <a:r>
              <a:rPr lang="en-US" b="1" dirty="0">
                <a:latin typeface="Times New Roman" panose="02020603050405020304" pitchFamily="18" charset="0"/>
                <a:cs typeface="Times New Roman" panose="02020603050405020304" pitchFamily="18" charset="0"/>
              </a:rPr>
              <a:t>Disadvantages </a:t>
            </a:r>
            <a:r>
              <a:rPr lang="en-US"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 Switch is more expensive than network bridges.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 Switch cannot determine the network connectivity issues easily.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Proper designing and configuration of the switch are required to handle multicast packets.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2422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75F6F0-38FD-39D3-17DD-A122151AA0A9}"/>
              </a:ext>
            </a:extLst>
          </p:cNvPr>
          <p:cNvSpPr>
            <a:spLocks noGrp="1"/>
          </p:cNvSpPr>
          <p:nvPr>
            <p:ph type="sldNum" sz="quarter" idx="12"/>
          </p:nvPr>
        </p:nvSpPr>
        <p:spPr/>
        <p:txBody>
          <a:bodyPr/>
          <a:lstStyle/>
          <a:p>
            <a:fld id="{CBABCCC1-BF11-4F37-963E-1BCD5B23FD72}" type="slidenum">
              <a:rPr lang="en-IN" smtClean="0"/>
              <a:t>40</a:t>
            </a:fld>
            <a:endParaRPr lang="en-IN"/>
          </a:p>
        </p:txBody>
      </p:sp>
      <p:sp>
        <p:nvSpPr>
          <p:cNvPr id="4" name="TextBox 3">
            <a:extLst>
              <a:ext uri="{FF2B5EF4-FFF2-40B4-BE49-F238E27FC236}">
                <a16:creationId xmlns:a16="http://schemas.microsoft.com/office/drawing/2014/main" id="{6DA44ECA-D6BD-3D53-FDB8-140EE50C7205}"/>
              </a:ext>
            </a:extLst>
          </p:cNvPr>
          <p:cNvSpPr txBox="1"/>
          <p:nvPr/>
        </p:nvSpPr>
        <p:spPr>
          <a:xfrm>
            <a:off x="1442027" y="331409"/>
            <a:ext cx="9753600" cy="5493812"/>
          </a:xfrm>
          <a:prstGeom prst="rect">
            <a:avLst/>
          </a:prstGeom>
          <a:noFill/>
        </p:spPr>
        <p:txBody>
          <a:bodyPr wrap="square">
            <a:spAutoFit/>
          </a:bodyPr>
          <a:lstStyle/>
          <a:p>
            <a:pPr algn="just">
              <a:lnSpc>
                <a:spcPct val="150000"/>
              </a:lnSpc>
            </a:pPr>
            <a:r>
              <a:rPr lang="en-IN" b="1" i="0" dirty="0">
                <a:solidFill>
                  <a:srgbClr val="222222"/>
                </a:solidFill>
                <a:effectLst/>
                <a:latin typeface="Times New Roman" panose="02020603050405020304" pitchFamily="18" charset="0"/>
                <a:cs typeface="Times New Roman" panose="02020603050405020304" pitchFamily="18" charset="0"/>
              </a:rPr>
              <a:t>12. ISDN </a:t>
            </a:r>
            <a:r>
              <a:rPr lang="en-IN" b="1" dirty="0">
                <a:solidFill>
                  <a:srgbClr val="222222"/>
                </a:solidFill>
                <a:latin typeface="Times New Roman" panose="02020603050405020304" pitchFamily="18" charset="0"/>
                <a:cs typeface="Times New Roman" panose="02020603050405020304" pitchFamily="18" charset="0"/>
              </a:rPr>
              <a:t>M</a:t>
            </a:r>
            <a:r>
              <a:rPr lang="en-IN" b="1" i="0" dirty="0">
                <a:solidFill>
                  <a:srgbClr val="222222"/>
                </a:solidFill>
                <a:effectLst/>
                <a:latin typeface="Times New Roman" panose="02020603050405020304" pitchFamily="18" charset="0"/>
                <a:cs typeface="Times New Roman" panose="02020603050405020304" pitchFamily="18" charset="0"/>
              </a:rPr>
              <a:t>odem</a:t>
            </a:r>
            <a:r>
              <a:rPr lang="en-IN" b="0" i="0" dirty="0">
                <a:solidFill>
                  <a:srgbClr val="222222"/>
                </a:solidFill>
                <a:effectLst/>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IN" dirty="0">
                <a:solidFill>
                  <a:srgbClr val="222222"/>
                </a:solidFill>
                <a:latin typeface="Times New Roman" panose="02020603050405020304" pitchFamily="18" charset="0"/>
                <a:cs typeface="Times New Roman" panose="02020603050405020304" pitchFamily="18" charset="0"/>
              </a:rPr>
              <a:t>It </a:t>
            </a:r>
            <a:r>
              <a:rPr lang="en-IN" b="0" i="0" dirty="0">
                <a:solidFill>
                  <a:srgbClr val="222222"/>
                </a:solidFill>
                <a:effectLst/>
                <a:latin typeface="Times New Roman" panose="02020603050405020304" pitchFamily="18" charset="0"/>
                <a:cs typeface="Times New Roman" panose="02020603050405020304" pitchFamily="18" charset="0"/>
              </a:rPr>
              <a:t>uses the integrated services digital network (ISDN) standard and can transmit data over either </a:t>
            </a:r>
            <a:r>
              <a:rPr lang="en-IN" b="0" i="0" dirty="0" err="1">
                <a:solidFill>
                  <a:srgbClr val="222222"/>
                </a:solidFill>
                <a:effectLst/>
                <a:latin typeface="Times New Roman" panose="02020603050405020304" pitchFamily="18" charset="0"/>
                <a:cs typeface="Times New Roman" panose="02020603050405020304" pitchFamily="18" charset="0"/>
              </a:rPr>
              <a:t>analog</a:t>
            </a:r>
            <a:r>
              <a:rPr lang="en-IN" b="0" i="0" dirty="0">
                <a:solidFill>
                  <a:srgbClr val="222222"/>
                </a:solidFill>
                <a:effectLst/>
                <a:latin typeface="Times New Roman" panose="02020603050405020304" pitchFamily="18" charset="0"/>
                <a:cs typeface="Times New Roman" panose="02020603050405020304" pitchFamily="18" charset="0"/>
              </a:rPr>
              <a:t> phone lines or digital phone lines. </a:t>
            </a:r>
          </a:p>
          <a:p>
            <a:pPr marL="285750" indent="-285750" algn="just">
              <a:lnSpc>
                <a:spcPct val="150000"/>
              </a:lnSpc>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ISDN speeds range from 64 Kbps to 128 Kbps. An ISDN variant, broadband ISDN, transfers data only </a:t>
            </a:r>
            <a:r>
              <a:rPr lang="en-IN" b="0" i="0" dirty="0" err="1">
                <a:solidFill>
                  <a:srgbClr val="222222"/>
                </a:solidFill>
                <a:effectLst/>
                <a:latin typeface="Times New Roman" panose="02020603050405020304" pitchFamily="18" charset="0"/>
                <a:cs typeface="Times New Roman" panose="02020603050405020304" pitchFamily="18" charset="0"/>
              </a:rPr>
              <a:t>fiber</a:t>
            </a:r>
            <a:r>
              <a:rPr lang="en-IN" b="0" i="0" dirty="0">
                <a:solidFill>
                  <a:srgbClr val="222222"/>
                </a:solidFill>
                <a:effectLst/>
                <a:latin typeface="Times New Roman" panose="02020603050405020304" pitchFamily="18" charset="0"/>
                <a:cs typeface="Times New Roman" panose="02020603050405020304" pitchFamily="18" charset="0"/>
              </a:rPr>
              <a:t> optic telephone lines.</a:t>
            </a:r>
          </a:p>
          <a:p>
            <a:pPr algn="just"/>
            <a:r>
              <a:rPr lang="en-IN" b="1" dirty="0">
                <a:solidFill>
                  <a:srgbClr val="222222"/>
                </a:solidFill>
                <a:latin typeface="Times New Roman" panose="02020603050405020304" pitchFamily="18" charset="0"/>
                <a:cs typeface="Times New Roman" panose="02020603050405020304" pitchFamily="18" charset="0"/>
              </a:rPr>
              <a:t>13. Fibre Optic Modem</a:t>
            </a:r>
            <a:endParaRPr lang="en-US" b="1" i="0" dirty="0">
              <a:solidFill>
                <a:srgbClr val="000000"/>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A fiber Optic </a:t>
            </a:r>
            <a:r>
              <a:rPr lang="en-US" dirty="0">
                <a:solidFill>
                  <a:srgbClr val="444444"/>
                </a:solidFill>
                <a:latin typeface="Times New Roman" panose="02020603050405020304" pitchFamily="18" charset="0"/>
                <a:cs typeface="Times New Roman" panose="02020603050405020304" pitchFamily="18" charset="0"/>
              </a:rPr>
              <a:t>M</a:t>
            </a:r>
            <a:r>
              <a:rPr lang="en-US" b="0" i="0" dirty="0">
                <a:solidFill>
                  <a:srgbClr val="444444"/>
                </a:solidFill>
                <a:effectLst/>
                <a:latin typeface="Times New Roman" panose="02020603050405020304" pitchFamily="18" charset="0"/>
                <a:cs typeface="Times New Roman" panose="02020603050405020304" pitchFamily="18" charset="0"/>
              </a:rPr>
              <a:t>odem (FOM) acts as a connecting interface between an electronic device and an internet network. </a:t>
            </a:r>
          </a:p>
          <a:p>
            <a:pPr marL="285750" indent="-285750" algn="just">
              <a:lnSpc>
                <a:spcPct val="150000"/>
              </a:lnSpc>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These modems are different than regular DSL modems because the signal transmission is not via copper cables. </a:t>
            </a:r>
          </a:p>
          <a:p>
            <a:pPr marL="285750" indent="-285750" algn="just">
              <a:lnSpc>
                <a:spcPct val="150000"/>
              </a:lnSpc>
              <a:buFont typeface="Arial" panose="020B0604020202020204" pitchFamily="34" charset="0"/>
              <a:buChar char="•"/>
            </a:pPr>
            <a:r>
              <a:rPr lang="en-US" b="0" i="0" dirty="0">
                <a:solidFill>
                  <a:srgbClr val="444444"/>
                </a:solidFill>
                <a:effectLst/>
                <a:latin typeface="Times New Roman" panose="02020603050405020304" pitchFamily="18" charset="0"/>
                <a:cs typeface="Times New Roman" panose="02020603050405020304" pitchFamily="18" charset="0"/>
              </a:rPr>
              <a:t>It uses a fiber optic cable network to transmit signals. It transforms electronic communication signals via a fiber-optic network.</a:t>
            </a:r>
            <a:endParaRPr lang="en-IN" b="0" i="0" dirty="0">
              <a:solidFill>
                <a:srgbClr val="222222"/>
              </a:solidFill>
              <a:effectLst/>
              <a:latin typeface="Times New Roman" panose="02020603050405020304" pitchFamily="18" charset="0"/>
              <a:cs typeface="Times New Roman" panose="02020603050405020304" pitchFamily="18" charset="0"/>
            </a:endParaRPr>
          </a:p>
          <a:p>
            <a:pPr algn="just"/>
            <a:endParaRPr lang="en-US" b="1" i="0" dirty="0">
              <a:solidFill>
                <a:srgbClr val="610B38"/>
              </a:solidFill>
              <a:effectLst/>
              <a:latin typeface="Times New Roman" panose="02020603050405020304" pitchFamily="18" charset="0"/>
              <a:cs typeface="Times New Roman" panose="02020603050405020304" pitchFamily="18" charset="0"/>
            </a:endParaRP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519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1337DF-C33F-0D70-B290-29A8C0595DF7}"/>
              </a:ext>
            </a:extLst>
          </p:cNvPr>
          <p:cNvSpPr>
            <a:spLocks noGrp="1"/>
          </p:cNvSpPr>
          <p:nvPr>
            <p:ph type="sldNum" sz="quarter" idx="12"/>
          </p:nvPr>
        </p:nvSpPr>
        <p:spPr/>
        <p:txBody>
          <a:bodyPr/>
          <a:lstStyle/>
          <a:p>
            <a:fld id="{CBABCCC1-BF11-4F37-963E-1BCD5B23FD72}" type="slidenum">
              <a:rPr lang="en-IN" smtClean="0"/>
              <a:t>41</a:t>
            </a:fld>
            <a:endParaRPr lang="en-IN"/>
          </a:p>
        </p:txBody>
      </p:sp>
      <p:pic>
        <p:nvPicPr>
          <p:cNvPr id="2050" name="Picture 2" descr="ISDN Modem (GP-NT1) - China ISDN and ISDN Modem price | Made-in-China.com">
            <a:extLst>
              <a:ext uri="{FF2B5EF4-FFF2-40B4-BE49-F238E27FC236}">
                <a16:creationId xmlns:a16="http://schemas.microsoft.com/office/drawing/2014/main" id="{79ED66B3-601D-20C5-4CE9-5C78D9EA8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971" y="1030515"/>
            <a:ext cx="4049032" cy="45429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verything About Fiber Optic Modems | Versitron">
            <a:extLst>
              <a:ext uri="{FF2B5EF4-FFF2-40B4-BE49-F238E27FC236}">
                <a16:creationId xmlns:a16="http://schemas.microsoft.com/office/drawing/2014/main" id="{8FB757A6-0F1D-EA46-9E47-9230BA5CB2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3770" y="1030514"/>
            <a:ext cx="4920343" cy="4542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059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D86E52-A3E9-89D9-7F9F-C3321569137D}"/>
              </a:ext>
            </a:extLst>
          </p:cNvPr>
          <p:cNvSpPr>
            <a:spLocks noGrp="1"/>
          </p:cNvSpPr>
          <p:nvPr>
            <p:ph type="sldNum" sz="quarter" idx="12"/>
          </p:nvPr>
        </p:nvSpPr>
        <p:spPr/>
        <p:txBody>
          <a:bodyPr/>
          <a:lstStyle/>
          <a:p>
            <a:fld id="{CBABCCC1-BF11-4F37-963E-1BCD5B23FD72}" type="slidenum">
              <a:rPr lang="en-IN" smtClean="0"/>
              <a:t>42</a:t>
            </a:fld>
            <a:endParaRPr lang="en-IN"/>
          </a:p>
        </p:txBody>
      </p:sp>
      <p:sp>
        <p:nvSpPr>
          <p:cNvPr id="4" name="TextBox 3">
            <a:extLst>
              <a:ext uri="{FF2B5EF4-FFF2-40B4-BE49-F238E27FC236}">
                <a16:creationId xmlns:a16="http://schemas.microsoft.com/office/drawing/2014/main" id="{5C3EB4AC-A79A-C5F7-C051-08310BA7F61C}"/>
              </a:ext>
            </a:extLst>
          </p:cNvPr>
          <p:cNvSpPr txBox="1"/>
          <p:nvPr/>
        </p:nvSpPr>
        <p:spPr>
          <a:xfrm>
            <a:off x="1302327" y="63283"/>
            <a:ext cx="9864437" cy="5998052"/>
          </a:xfrm>
          <a:prstGeom prst="rect">
            <a:avLst/>
          </a:prstGeom>
          <a:noFill/>
        </p:spPr>
        <p:txBody>
          <a:bodyPr wrap="square">
            <a:spAutoFit/>
          </a:bodyPr>
          <a:lstStyle/>
          <a:p>
            <a:pPr algn="just"/>
            <a:endParaRPr lang="en-US" b="1" dirty="0">
              <a:solidFill>
                <a:srgbClr val="610B38"/>
              </a:solidFill>
              <a:latin typeface="Times New Roman" panose="02020603050405020304" pitchFamily="18" charset="0"/>
              <a:cs typeface="Times New Roman" panose="02020603050405020304" pitchFamily="18" charset="0"/>
            </a:endParaRPr>
          </a:p>
          <a:p>
            <a:pPr algn="just">
              <a:lnSpc>
                <a:spcPct val="150000"/>
              </a:lnSpc>
            </a:pPr>
            <a:r>
              <a:rPr lang="en-US" b="1" i="0" dirty="0">
                <a:solidFill>
                  <a:srgbClr val="610B38"/>
                </a:solidFill>
                <a:effectLst/>
                <a:latin typeface="Times New Roman" panose="02020603050405020304" pitchFamily="18" charset="0"/>
                <a:cs typeface="Times New Roman" panose="02020603050405020304" pitchFamily="18" charset="0"/>
              </a:rPr>
              <a:t>Advantages of Modem</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modem enables us to use the internet connection to connect with the entire world.</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Speed is dependent on the cost of the modem.</a:t>
            </a:r>
            <a:endParaRPr lang="en-US" b="1" i="0" dirty="0">
              <a:solidFill>
                <a:srgbClr val="000000"/>
              </a:solidFill>
              <a:effectLst/>
              <a:latin typeface="Times New Roman" panose="02020603050405020304" pitchFamily="18" charset="0"/>
              <a:cs typeface="Times New Roman" panose="02020603050405020304" pitchFamily="18" charset="0"/>
            </a:endParaRPr>
          </a:p>
          <a:p>
            <a:pPr algn="l">
              <a:lnSpc>
                <a:spcPct val="150000"/>
              </a:lnSpc>
            </a:pPr>
            <a:r>
              <a:rPr lang="en-US" b="1" i="0" dirty="0">
                <a:solidFill>
                  <a:srgbClr val="000000"/>
                </a:solidFill>
                <a:effectLst/>
                <a:latin typeface="Times New Roman" panose="02020603050405020304" pitchFamily="18" charset="0"/>
                <a:cs typeface="Times New Roman" panose="02020603050405020304" pitchFamily="18" charset="0"/>
              </a:rPr>
              <a:t>Disadvantages of Modem</a:t>
            </a:r>
            <a:endParaRPr lang="en-US" b="0" i="0" dirty="0">
              <a:solidFill>
                <a:srgbClr val="282828"/>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b="1" i="0" dirty="0">
                <a:solidFill>
                  <a:srgbClr val="282828"/>
                </a:solidFill>
                <a:effectLst/>
                <a:latin typeface="Times New Roman" panose="02020603050405020304" pitchFamily="18" charset="0"/>
                <a:cs typeface="Times New Roman" panose="02020603050405020304" pitchFamily="18" charset="0"/>
              </a:rPr>
              <a:t>Slow Speeds:</a:t>
            </a:r>
            <a:r>
              <a:rPr lang="en-US" b="0" i="0" dirty="0">
                <a:solidFill>
                  <a:srgbClr val="282828"/>
                </a:solidFill>
                <a:effectLst/>
                <a:latin typeface="Times New Roman" panose="02020603050405020304" pitchFamily="18" charset="0"/>
                <a:cs typeface="Times New Roman" panose="02020603050405020304" pitchFamily="18" charset="0"/>
              </a:rPr>
              <a:t> Dial-up modems, are very slow and cannot transmit data at high speeds.</a:t>
            </a:r>
          </a:p>
          <a:p>
            <a:pPr algn="l">
              <a:lnSpc>
                <a:spcPct val="150000"/>
              </a:lnSpc>
              <a:buFont typeface="Arial" panose="020B0604020202020204" pitchFamily="34" charset="0"/>
              <a:buChar char="•"/>
            </a:pPr>
            <a:r>
              <a:rPr lang="en-US" b="1" i="0" dirty="0">
                <a:solidFill>
                  <a:srgbClr val="282828"/>
                </a:solidFill>
                <a:effectLst/>
                <a:latin typeface="Times New Roman" panose="02020603050405020304" pitchFamily="18" charset="0"/>
                <a:cs typeface="Times New Roman" panose="02020603050405020304" pitchFamily="18" charset="0"/>
              </a:rPr>
              <a:t>Limited Range:</a:t>
            </a:r>
            <a:r>
              <a:rPr lang="en-US" b="0" i="0" dirty="0">
                <a:solidFill>
                  <a:srgbClr val="282828"/>
                </a:solidFill>
                <a:effectLst/>
                <a:latin typeface="Times New Roman" panose="02020603050405020304" pitchFamily="18" charset="0"/>
                <a:cs typeface="Times New Roman" panose="02020603050405020304" pitchFamily="18" charset="0"/>
              </a:rPr>
              <a:t> Wireless modems, have a limited range and may not be able to transmit data over long distances.</a:t>
            </a:r>
          </a:p>
          <a:p>
            <a:pPr algn="l">
              <a:lnSpc>
                <a:spcPct val="150000"/>
              </a:lnSpc>
              <a:buFont typeface="Arial" panose="020B0604020202020204" pitchFamily="34" charset="0"/>
              <a:buChar char="•"/>
            </a:pPr>
            <a:r>
              <a:rPr lang="en-US" b="1" i="0" dirty="0">
                <a:solidFill>
                  <a:srgbClr val="282828"/>
                </a:solidFill>
                <a:effectLst/>
                <a:latin typeface="Times New Roman" panose="02020603050405020304" pitchFamily="18" charset="0"/>
                <a:cs typeface="Times New Roman" panose="02020603050405020304" pitchFamily="18" charset="0"/>
              </a:rPr>
              <a:t>Security Concerns:</a:t>
            </a:r>
            <a:r>
              <a:rPr lang="en-US" b="0" i="0" dirty="0">
                <a:solidFill>
                  <a:srgbClr val="282828"/>
                </a:solidFill>
                <a:effectLst/>
                <a:latin typeface="Times New Roman" panose="02020603050405020304" pitchFamily="18" charset="0"/>
                <a:cs typeface="Times New Roman" panose="02020603050405020304" pitchFamily="18" charset="0"/>
              </a:rPr>
              <a:t> Modems may be vulnerable to security threats such as hacking and malware attacks</a:t>
            </a:r>
          </a:p>
          <a:p>
            <a:pPr algn="l"/>
            <a:r>
              <a:rPr lang="en-US" b="1" i="0" dirty="0">
                <a:solidFill>
                  <a:srgbClr val="1B2437"/>
                </a:solidFill>
                <a:effectLst/>
                <a:latin typeface="Times New Roman" panose="02020603050405020304" pitchFamily="18" charset="0"/>
                <a:cs typeface="Times New Roman" panose="02020603050405020304" pitchFamily="18" charset="0"/>
              </a:rPr>
              <a:t>Applications of Modems</a:t>
            </a:r>
          </a:p>
          <a:p>
            <a:pPr algn="l">
              <a:lnSpc>
                <a:spcPct val="150000"/>
              </a:lnSpc>
            </a:pPr>
            <a:r>
              <a:rPr lang="en-US" b="0" i="0" dirty="0">
                <a:effectLst/>
                <a:latin typeface="Times New Roman" panose="02020603050405020304" pitchFamily="18" charset="0"/>
                <a:cs typeface="Times New Roman" panose="02020603050405020304" pitchFamily="18" charset="0"/>
              </a:rPr>
              <a:t>1. </a:t>
            </a:r>
            <a:r>
              <a:rPr lang="en-US" b="1" i="0" dirty="0">
                <a:effectLst/>
                <a:latin typeface="Times New Roman" panose="02020603050405020304" pitchFamily="18" charset="0"/>
                <a:cs typeface="Times New Roman" panose="02020603050405020304" pitchFamily="18" charset="0"/>
              </a:rPr>
              <a:t>Data transfer:</a:t>
            </a:r>
            <a:r>
              <a:rPr lang="en-US" b="0" i="0" dirty="0">
                <a:effectLst/>
                <a:latin typeface="Times New Roman" panose="02020603050405020304" pitchFamily="18" charset="0"/>
                <a:cs typeface="Times New Roman" panose="02020603050405020304" pitchFamily="18" charset="0"/>
              </a:rPr>
              <a:t> Dial modems provide secure connections for smoothly transferring the data. These come along with the redial functionality in case a call is dropped. </a:t>
            </a:r>
          </a:p>
          <a:p>
            <a:pPr algn="l">
              <a:lnSpc>
                <a:spcPct val="150000"/>
              </a:lnSpc>
            </a:pPr>
            <a:r>
              <a:rPr lang="en-US" b="0" i="0" dirty="0">
                <a:effectLst/>
                <a:latin typeface="Times New Roman" panose="02020603050405020304" pitchFamily="18" charset="0"/>
                <a:cs typeface="Times New Roman" panose="02020603050405020304" pitchFamily="18" charset="0"/>
              </a:rPr>
              <a:t>2. </a:t>
            </a:r>
            <a:r>
              <a:rPr lang="en-US" b="1" i="0" dirty="0">
                <a:effectLst/>
                <a:latin typeface="Times New Roman" panose="02020603050405020304" pitchFamily="18" charset="0"/>
                <a:cs typeface="Times New Roman" panose="02020603050405020304" pitchFamily="18" charset="0"/>
              </a:rPr>
              <a:t>Reliable backup: </a:t>
            </a:r>
            <a:r>
              <a:rPr lang="en-US" b="0" i="0" dirty="0">
                <a:effectLst/>
                <a:latin typeface="Times New Roman" panose="02020603050405020304" pitchFamily="18" charset="0"/>
                <a:cs typeface="Times New Roman" panose="02020603050405020304" pitchFamily="18" charset="0"/>
              </a:rPr>
              <a:t>Modems act as a backup in the absence of stable broadband or server connection</a:t>
            </a:r>
          </a:p>
          <a:p>
            <a:pPr algn="l">
              <a:lnSpc>
                <a:spcPct val="150000"/>
              </a:lnSpc>
            </a:pPr>
            <a:r>
              <a:rPr lang="en-US" b="0" i="0" dirty="0">
                <a:effectLst/>
                <a:latin typeface="Times New Roman" panose="02020603050405020304" pitchFamily="18" charset="0"/>
                <a:cs typeface="Times New Roman" panose="02020603050405020304" pitchFamily="18" charset="0"/>
              </a:rPr>
              <a:t>3. </a:t>
            </a:r>
            <a:r>
              <a:rPr lang="en-US" b="1" i="0" dirty="0">
                <a:effectLst/>
                <a:latin typeface="Times New Roman" panose="02020603050405020304" pitchFamily="18" charset="0"/>
                <a:cs typeface="Times New Roman" panose="02020603050405020304" pitchFamily="18" charset="0"/>
              </a:rPr>
              <a:t>Remote management:</a:t>
            </a:r>
            <a:r>
              <a:rPr lang="en-US" b="0" i="0" dirty="0">
                <a:effectLst/>
                <a:latin typeface="Times New Roman" panose="02020603050405020304" pitchFamily="18" charset="0"/>
                <a:cs typeface="Times New Roman" panose="02020603050405020304" pitchFamily="18" charset="0"/>
              </a:rPr>
              <a:t> These networking devices can be installed at remote or sensitive locations.</a:t>
            </a:r>
          </a:p>
          <a:p>
            <a:pPr algn="l">
              <a:lnSpc>
                <a:spcPct val="150000"/>
              </a:lnSpc>
            </a:pPr>
            <a:endParaRPr lang="en-US" b="0" i="0" dirty="0">
              <a:solidFill>
                <a:srgbClr val="282828"/>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071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1A2DFF-1877-0F67-35E6-41CF6389665D}"/>
              </a:ext>
            </a:extLst>
          </p:cNvPr>
          <p:cNvSpPr>
            <a:spLocks noGrp="1"/>
          </p:cNvSpPr>
          <p:nvPr>
            <p:ph type="sldNum" sz="quarter" idx="12"/>
          </p:nvPr>
        </p:nvSpPr>
        <p:spPr/>
        <p:txBody>
          <a:bodyPr/>
          <a:lstStyle/>
          <a:p>
            <a:fld id="{CBABCCC1-BF11-4F37-963E-1BCD5B23FD72}" type="slidenum">
              <a:rPr lang="en-IN" smtClean="0"/>
              <a:t>43</a:t>
            </a:fld>
            <a:endParaRPr lang="en-IN"/>
          </a:p>
        </p:txBody>
      </p:sp>
      <p:pic>
        <p:nvPicPr>
          <p:cNvPr id="8" name="Picture 7">
            <a:extLst>
              <a:ext uri="{FF2B5EF4-FFF2-40B4-BE49-F238E27FC236}">
                <a16:creationId xmlns:a16="http://schemas.microsoft.com/office/drawing/2014/main" id="{D77D2B3D-51D0-EE47-6E28-DDBD85D4702D}"/>
              </a:ext>
            </a:extLst>
          </p:cNvPr>
          <p:cNvPicPr>
            <a:picLocks noChangeAspect="1"/>
          </p:cNvPicPr>
          <p:nvPr/>
        </p:nvPicPr>
        <p:blipFill>
          <a:blip r:embed="rId2"/>
          <a:stretch>
            <a:fillRect/>
          </a:stretch>
        </p:blipFill>
        <p:spPr>
          <a:xfrm>
            <a:off x="789709" y="540327"/>
            <a:ext cx="10529455" cy="5294071"/>
          </a:xfrm>
          <a:prstGeom prst="rect">
            <a:avLst/>
          </a:prstGeom>
        </p:spPr>
      </p:pic>
    </p:spTree>
    <p:extLst>
      <p:ext uri="{BB962C8B-B14F-4D97-AF65-F5344CB8AC3E}">
        <p14:creationId xmlns:p14="http://schemas.microsoft.com/office/powerpoint/2010/main" val="2480067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320748-8B41-101A-DA21-709D439EE34A}"/>
              </a:ext>
            </a:extLst>
          </p:cNvPr>
          <p:cNvSpPr>
            <a:spLocks noGrp="1"/>
          </p:cNvSpPr>
          <p:nvPr>
            <p:ph type="sldNum" sz="quarter" idx="12"/>
          </p:nvPr>
        </p:nvSpPr>
        <p:spPr/>
        <p:txBody>
          <a:bodyPr/>
          <a:lstStyle/>
          <a:p>
            <a:fld id="{CBABCCC1-BF11-4F37-963E-1BCD5B23FD72}" type="slidenum">
              <a:rPr lang="en-IN" smtClean="0"/>
              <a:t>44</a:t>
            </a:fld>
            <a:endParaRPr lang="en-IN"/>
          </a:p>
        </p:txBody>
      </p:sp>
      <p:sp>
        <p:nvSpPr>
          <p:cNvPr id="4" name="TextBox 3">
            <a:extLst>
              <a:ext uri="{FF2B5EF4-FFF2-40B4-BE49-F238E27FC236}">
                <a16:creationId xmlns:a16="http://schemas.microsoft.com/office/drawing/2014/main" id="{879A6F13-B761-DFFA-D3D6-55A0F8655C20}"/>
              </a:ext>
            </a:extLst>
          </p:cNvPr>
          <p:cNvSpPr txBox="1"/>
          <p:nvPr/>
        </p:nvSpPr>
        <p:spPr>
          <a:xfrm>
            <a:off x="1205343" y="441845"/>
            <a:ext cx="10224655" cy="5433795"/>
          </a:xfrm>
          <a:prstGeom prst="rect">
            <a:avLst/>
          </a:prstGeom>
          <a:noFill/>
        </p:spPr>
        <p:txBody>
          <a:bodyPr wrap="square">
            <a:spAutoFit/>
          </a:bodyPr>
          <a:lstStyle/>
          <a:p>
            <a:pPr algn="ctr">
              <a:lnSpc>
                <a:spcPct val="150000"/>
              </a:lnSpc>
              <a:spcAft>
                <a:spcPts val="750"/>
              </a:spcAft>
            </a:pPr>
            <a:r>
              <a:rPr lang="en-IN" sz="1800" b="1" dirty="0">
                <a:latin typeface="Times New Roman" panose="02020603050405020304" pitchFamily="18" charset="0"/>
                <a:cs typeface="Times New Roman" pitchFamily="18" charset="0"/>
              </a:rPr>
              <a:t>TRUNK</a:t>
            </a:r>
            <a:endPar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75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trunk, is a line or link constructed to handle many signals simultaneously, and to connect major switching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centers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or nodes in a communication system. </a:t>
            </a:r>
          </a:p>
          <a:p>
            <a:pPr algn="just">
              <a:lnSpc>
                <a:spcPct val="150000"/>
              </a:lnSpc>
              <a:spcAft>
                <a:spcPts val="75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data transmitted by trunks can be voice, data, computer programs, images, video or control signals.</a:t>
            </a:r>
          </a:p>
          <a:p>
            <a:pPr algn="just">
              <a:lnSpc>
                <a:spcPct val="150000"/>
              </a:lnSpc>
              <a:spcAft>
                <a:spcPts val="75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trunk consists of many wires or cables to maximise the available bandwidth and the number of channels, or it can also be a wireless link.</a:t>
            </a:r>
          </a:p>
          <a:p>
            <a:pPr algn="just">
              <a:lnSpc>
                <a:spcPct val="150000"/>
              </a:lnSpc>
              <a:spcAft>
                <a:spcPts val="75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Trunks </a:t>
            </a:r>
            <a:r>
              <a:rPr lang="en-US" dirty="0">
                <a:latin typeface="Times New Roman" panose="02020603050405020304" pitchFamily="18" charset="0"/>
                <a:cs typeface="Times New Roman" panose="02020603050405020304" pitchFamily="18" charset="0"/>
              </a:rPr>
              <a:t>are large-bandwidth communication channels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built up locally or through the Internet.</a:t>
            </a:r>
          </a:p>
          <a:p>
            <a:pPr algn="just">
              <a:lnSpc>
                <a:spcPct val="150000"/>
              </a:lnSpc>
              <a:spcAft>
                <a:spcPts val="75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Trunks are used to form networks, and to interconnect LANs  to form WANs  or </a:t>
            </a:r>
            <a:r>
              <a:rPr lang="en-IN" sz="18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VLAN</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 (virtual LANs).</a:t>
            </a:r>
            <a:endParaRPr lang="en-IN" dirty="0"/>
          </a:p>
          <a:p>
            <a:pPr algn="just">
              <a:lnSpc>
                <a:spcPct val="150000"/>
              </a:lnSpc>
              <a:spcAft>
                <a:spcPts val="750"/>
              </a:spcAft>
            </a:pPr>
            <a:r>
              <a:rPr lang="en-IN" dirty="0"/>
              <a:t>They carry digital information</a:t>
            </a:r>
            <a:r>
              <a:rPr lang="en-IN" dirty="0">
                <a:solidFill>
                  <a:srgbClr val="000000"/>
                </a:solidFill>
                <a:latin typeface="Times New Roman" panose="02020603050405020304" pitchFamily="18" charset="0"/>
                <a:cs typeface="Times New Roman" panose="02020603050405020304" pitchFamily="18" charset="0"/>
              </a:rPr>
              <a:t>, and t</a:t>
            </a:r>
            <a:r>
              <a:rPr lang="en-US" dirty="0"/>
              <a:t>hey have very high bandwidth.</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75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75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5759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25F3C3-5004-6CE5-608E-DC3C42CAFF64}"/>
              </a:ext>
            </a:extLst>
          </p:cNvPr>
          <p:cNvSpPr>
            <a:spLocks noGrp="1"/>
          </p:cNvSpPr>
          <p:nvPr>
            <p:ph type="sldNum" sz="quarter" idx="12"/>
          </p:nvPr>
        </p:nvSpPr>
        <p:spPr/>
        <p:txBody>
          <a:bodyPr/>
          <a:lstStyle/>
          <a:p>
            <a:fld id="{CBABCCC1-BF11-4F37-963E-1BCD5B23FD72}" type="slidenum">
              <a:rPr lang="en-IN" smtClean="0"/>
              <a:t>45</a:t>
            </a:fld>
            <a:endParaRPr lang="en-IN"/>
          </a:p>
        </p:txBody>
      </p:sp>
      <p:sp>
        <p:nvSpPr>
          <p:cNvPr id="4" name="TextBox 3">
            <a:extLst>
              <a:ext uri="{FF2B5EF4-FFF2-40B4-BE49-F238E27FC236}">
                <a16:creationId xmlns:a16="http://schemas.microsoft.com/office/drawing/2014/main" id="{D409B55B-388A-9696-BDE7-66FA2B414731}"/>
              </a:ext>
            </a:extLst>
          </p:cNvPr>
          <p:cNvSpPr txBox="1"/>
          <p:nvPr/>
        </p:nvSpPr>
        <p:spPr>
          <a:xfrm>
            <a:off x="1039090" y="653764"/>
            <a:ext cx="10113818" cy="2121030"/>
          </a:xfrm>
          <a:prstGeom prst="rect">
            <a:avLst/>
          </a:prstGeom>
          <a:noFill/>
        </p:spPr>
        <p:txBody>
          <a:bodyPr wrap="square">
            <a:spAutoFit/>
          </a:bodyPr>
          <a:lstStyle/>
          <a:p>
            <a:r>
              <a:rPr lang="en-US" b="1" dirty="0"/>
              <a:t>Types of Trunks </a:t>
            </a:r>
          </a:p>
          <a:p>
            <a:endParaRPr lang="en-US" b="1" dirty="0"/>
          </a:p>
          <a:p>
            <a:r>
              <a:rPr lang="en-US" dirty="0"/>
              <a:t>Two types of trunks used in Telephone Networks </a:t>
            </a:r>
          </a:p>
          <a:p>
            <a:pPr>
              <a:lnSpc>
                <a:spcPct val="150000"/>
              </a:lnSpc>
            </a:pPr>
            <a:r>
              <a:rPr lang="en-US" dirty="0"/>
              <a:t>1)Toll connecting Trunk − Lines that connect end offices with toll offices. Fiber optic cables are used here.  2) </a:t>
            </a:r>
            <a:r>
              <a:rPr lang="en-US" dirty="0" err="1"/>
              <a:t>Intertoll</a:t>
            </a:r>
            <a:r>
              <a:rPr lang="en-US" dirty="0"/>
              <a:t> Trunk − Very high bandwidth channels that connect either two toll offices via intermediate switching offices. Fiber optic cables and microwaves are used here.</a:t>
            </a:r>
            <a:endParaRPr lang="en-IN" dirty="0"/>
          </a:p>
        </p:txBody>
      </p:sp>
      <p:pic>
        <p:nvPicPr>
          <p:cNvPr id="1026" name="Picture 2" descr="Trunks used in Telephone Networks">
            <a:extLst>
              <a:ext uri="{FF2B5EF4-FFF2-40B4-BE49-F238E27FC236}">
                <a16:creationId xmlns:a16="http://schemas.microsoft.com/office/drawing/2014/main" id="{149E80F3-4A4F-F7EA-1EEE-DA6047922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2205" y="2998211"/>
            <a:ext cx="47625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699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2A4156-3302-4558-E0DA-B407388709C5}"/>
              </a:ext>
            </a:extLst>
          </p:cNvPr>
          <p:cNvSpPr>
            <a:spLocks noGrp="1"/>
          </p:cNvSpPr>
          <p:nvPr>
            <p:ph type="sldNum" sz="quarter" idx="12"/>
          </p:nvPr>
        </p:nvSpPr>
        <p:spPr/>
        <p:txBody>
          <a:bodyPr/>
          <a:lstStyle/>
          <a:p>
            <a:fld id="{CBABCCC1-BF11-4F37-963E-1BCD5B23FD72}" type="slidenum">
              <a:rPr lang="en-IN" smtClean="0"/>
              <a:t>46</a:t>
            </a:fld>
            <a:endParaRPr lang="en-IN"/>
          </a:p>
        </p:txBody>
      </p:sp>
      <p:sp>
        <p:nvSpPr>
          <p:cNvPr id="4" name="TextBox 3">
            <a:extLst>
              <a:ext uri="{FF2B5EF4-FFF2-40B4-BE49-F238E27FC236}">
                <a16:creationId xmlns:a16="http://schemas.microsoft.com/office/drawing/2014/main" id="{106D016B-5DA4-CB9B-067C-EF364D3856CD}"/>
              </a:ext>
            </a:extLst>
          </p:cNvPr>
          <p:cNvSpPr txBox="1"/>
          <p:nvPr/>
        </p:nvSpPr>
        <p:spPr>
          <a:xfrm>
            <a:off x="949035" y="335017"/>
            <a:ext cx="10293927" cy="5970865"/>
          </a:xfrm>
          <a:prstGeom prst="rect">
            <a:avLst/>
          </a:prstGeom>
          <a:noFill/>
        </p:spPr>
        <p:txBody>
          <a:bodyPr wrap="square">
            <a:spAutoFit/>
          </a:bodyPr>
          <a:lstStyle/>
          <a:p>
            <a:pPr algn="just">
              <a:spcAft>
                <a:spcPts val="75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TRUNKING</a:t>
            </a:r>
          </a:p>
          <a:p>
            <a:pPr algn="just">
              <a:spcAft>
                <a:spcPts val="75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usage and management of trunks is known as trunking. </a:t>
            </a:r>
          </a:p>
          <a:p>
            <a:pPr algn="just">
              <a:spcAft>
                <a:spcPts val="75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Trunking reduces the number of required physical paths (actually, the number of cables and wires) to the minimum.</a:t>
            </a:r>
          </a:p>
          <a:p>
            <a:pPr algn="just">
              <a:spcAft>
                <a:spcPts val="75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Trunking is the best solution for companies that needs to manage several phone lines simultaneously.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75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a company intends to build up an Internet-based communication system, SIP trunking is a must.</a:t>
            </a:r>
          </a:p>
          <a:p>
            <a:pPr algn="l">
              <a:lnSpc>
                <a:spcPct val="150000"/>
              </a:lnSpc>
            </a:pPr>
            <a:r>
              <a:rPr lang="en-US" b="1" i="0" dirty="0" err="1">
                <a:solidFill>
                  <a:srgbClr val="363940"/>
                </a:solidFill>
                <a:effectLst/>
                <a:latin typeface="Times New Roman" panose="02020603050405020304" pitchFamily="18" charset="0"/>
                <a:cs typeface="Times New Roman" panose="02020603050405020304" pitchFamily="18" charset="0"/>
              </a:rPr>
              <a:t>Trunking</a:t>
            </a:r>
            <a:r>
              <a:rPr lang="en-US" b="1" i="0" dirty="0">
                <a:solidFill>
                  <a:srgbClr val="363940"/>
                </a:solidFill>
                <a:effectLst/>
                <a:latin typeface="Times New Roman" panose="02020603050405020304" pitchFamily="18" charset="0"/>
                <a:cs typeface="Times New Roman" panose="02020603050405020304" pitchFamily="18" charset="0"/>
              </a:rPr>
              <a:t> Varieties:</a:t>
            </a:r>
          </a:p>
          <a:p>
            <a:pPr algn="l">
              <a:lnSpc>
                <a:spcPct val="150000"/>
              </a:lnSpc>
              <a:buFont typeface="Arial" panose="020B0604020202020204" pitchFamily="34" charset="0"/>
              <a:buChar char="•"/>
            </a:pPr>
            <a:r>
              <a:rPr lang="en-US" b="1" i="0" dirty="0">
                <a:solidFill>
                  <a:srgbClr val="363940"/>
                </a:solidFill>
                <a:effectLst/>
                <a:latin typeface="Times New Roman" panose="02020603050405020304" pitchFamily="18" charset="0"/>
                <a:cs typeface="Times New Roman" panose="02020603050405020304" pitchFamily="18" charset="0"/>
              </a:rPr>
              <a:t>Symmetrical </a:t>
            </a:r>
            <a:r>
              <a:rPr lang="en-US" b="1" i="0" dirty="0" err="1">
                <a:solidFill>
                  <a:srgbClr val="363940"/>
                </a:solidFill>
                <a:effectLst/>
                <a:latin typeface="Times New Roman" panose="02020603050405020304" pitchFamily="18" charset="0"/>
                <a:cs typeface="Times New Roman" panose="02020603050405020304" pitchFamily="18" charset="0"/>
              </a:rPr>
              <a:t>trunking</a:t>
            </a:r>
            <a:r>
              <a:rPr lang="en-US" b="1" i="0" dirty="0">
                <a:solidFill>
                  <a:srgbClr val="363940"/>
                </a:solidFill>
                <a:effectLst/>
                <a:latin typeface="Times New Roman" panose="02020603050405020304" pitchFamily="18" charset="0"/>
                <a:cs typeface="Times New Roman" panose="02020603050405020304" pitchFamily="18" charset="0"/>
              </a:rPr>
              <a:t>:</a:t>
            </a:r>
            <a:r>
              <a:rPr lang="en-US" b="0" i="0" dirty="0">
                <a:solidFill>
                  <a:srgbClr val="363940"/>
                </a:solidFill>
                <a:effectLst/>
                <a:latin typeface="Times New Roman" panose="02020603050405020304" pitchFamily="18" charset="0"/>
                <a:cs typeface="Times New Roman" panose="02020603050405020304" pitchFamily="18" charset="0"/>
              </a:rPr>
              <a:t> Allows any port in a </a:t>
            </a:r>
            <a:r>
              <a:rPr lang="en-US" b="0" i="0" dirty="0" err="1">
                <a:solidFill>
                  <a:srgbClr val="363940"/>
                </a:solidFill>
                <a:effectLst/>
                <a:latin typeface="Times New Roman" panose="02020603050405020304" pitchFamily="18" charset="0"/>
                <a:cs typeface="Times New Roman" panose="02020603050405020304" pitchFamily="18" charset="0"/>
              </a:rPr>
              <a:t>trunking</a:t>
            </a:r>
            <a:r>
              <a:rPr lang="en-US" b="0" i="0" dirty="0">
                <a:solidFill>
                  <a:srgbClr val="363940"/>
                </a:solidFill>
                <a:effectLst/>
                <a:latin typeface="Times New Roman" panose="02020603050405020304" pitchFamily="18" charset="0"/>
                <a:cs typeface="Times New Roman" panose="02020603050405020304" pitchFamily="18" charset="0"/>
              </a:rPr>
              <a:t> group to transmit packets to any other port. Full-duplex connections are thus supported over all links in the group. For example, a server can both transmit and receive data at 400 Mbps in a trunked group of four interfaces and one switch. </a:t>
            </a:r>
          </a:p>
          <a:p>
            <a:pPr algn="l">
              <a:lnSpc>
                <a:spcPct val="150000"/>
              </a:lnSpc>
              <a:buFont typeface="Arial" panose="020B0604020202020204" pitchFamily="34" charset="0"/>
              <a:buChar char="•"/>
            </a:pPr>
            <a:r>
              <a:rPr lang="en-US" b="1" i="0" dirty="0">
                <a:solidFill>
                  <a:srgbClr val="363940"/>
                </a:solidFill>
                <a:effectLst/>
                <a:latin typeface="Times New Roman" panose="02020603050405020304" pitchFamily="18" charset="0"/>
                <a:cs typeface="Times New Roman" panose="02020603050405020304" pitchFamily="18" charset="0"/>
              </a:rPr>
              <a:t>Asymmetrical </a:t>
            </a:r>
            <a:r>
              <a:rPr lang="en-US" b="1" i="0" dirty="0" err="1">
                <a:solidFill>
                  <a:srgbClr val="363940"/>
                </a:solidFill>
                <a:effectLst/>
                <a:latin typeface="Times New Roman" panose="02020603050405020304" pitchFamily="18" charset="0"/>
                <a:cs typeface="Times New Roman" panose="02020603050405020304" pitchFamily="18" charset="0"/>
              </a:rPr>
              <a:t>trunking</a:t>
            </a:r>
            <a:r>
              <a:rPr lang="en-US" b="1" i="0" dirty="0">
                <a:solidFill>
                  <a:srgbClr val="363940"/>
                </a:solidFill>
                <a:effectLst/>
                <a:latin typeface="Times New Roman" panose="02020603050405020304" pitchFamily="18" charset="0"/>
                <a:cs typeface="Times New Roman" panose="02020603050405020304" pitchFamily="18" charset="0"/>
              </a:rPr>
              <a:t>:</a:t>
            </a:r>
            <a:r>
              <a:rPr lang="en-US" b="0" i="0" dirty="0">
                <a:solidFill>
                  <a:srgbClr val="363940"/>
                </a:solidFill>
                <a:effectLst/>
                <a:latin typeface="Times New Roman" panose="02020603050405020304" pitchFamily="18" charset="0"/>
                <a:cs typeface="Times New Roman" panose="02020603050405020304" pitchFamily="18" charset="0"/>
              </a:rPr>
              <a:t> Allows any port in a </a:t>
            </a:r>
            <a:r>
              <a:rPr lang="en-US" b="0" i="0" dirty="0" err="1">
                <a:solidFill>
                  <a:srgbClr val="363940"/>
                </a:solidFill>
                <a:effectLst/>
                <a:latin typeface="Times New Roman" panose="02020603050405020304" pitchFamily="18" charset="0"/>
                <a:cs typeface="Times New Roman" panose="02020603050405020304" pitchFamily="18" charset="0"/>
              </a:rPr>
              <a:t>trunking</a:t>
            </a:r>
            <a:r>
              <a:rPr lang="en-US" b="0" i="0" dirty="0">
                <a:solidFill>
                  <a:srgbClr val="363940"/>
                </a:solidFill>
                <a:effectLst/>
                <a:latin typeface="Times New Roman" panose="02020603050405020304" pitchFamily="18" charset="0"/>
                <a:cs typeface="Times New Roman" panose="02020603050405020304" pitchFamily="18" charset="0"/>
              </a:rPr>
              <a:t> group to transmit packets but allows only one port (the port on the switch) to receive packets. The server can transmit data at 400 Mbps but can receive data at only 100 Mbps.</a:t>
            </a:r>
          </a:p>
          <a:p>
            <a:pPr algn="just">
              <a:lnSpc>
                <a:spcPct val="150000"/>
              </a:lnSpc>
              <a:spcAft>
                <a:spcPts val="75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75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5212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BEE6B7-E1E9-E142-074A-269594FBE5E9}"/>
              </a:ext>
            </a:extLst>
          </p:cNvPr>
          <p:cNvSpPr>
            <a:spLocks noGrp="1"/>
          </p:cNvSpPr>
          <p:nvPr>
            <p:ph type="sldNum" sz="quarter" idx="12"/>
          </p:nvPr>
        </p:nvSpPr>
        <p:spPr/>
        <p:txBody>
          <a:bodyPr/>
          <a:lstStyle/>
          <a:p>
            <a:fld id="{CBABCCC1-BF11-4F37-963E-1BCD5B23FD72}" type="slidenum">
              <a:rPr lang="en-IN" smtClean="0"/>
              <a:t>47</a:t>
            </a:fld>
            <a:endParaRPr lang="en-IN"/>
          </a:p>
        </p:txBody>
      </p:sp>
      <p:pic>
        <p:nvPicPr>
          <p:cNvPr id="6" name="Picture 5">
            <a:extLst>
              <a:ext uri="{FF2B5EF4-FFF2-40B4-BE49-F238E27FC236}">
                <a16:creationId xmlns:a16="http://schemas.microsoft.com/office/drawing/2014/main" id="{4B4282B8-9C15-29C3-56E8-C765A9671FA6}"/>
              </a:ext>
            </a:extLst>
          </p:cNvPr>
          <p:cNvPicPr>
            <a:picLocks noChangeAspect="1"/>
          </p:cNvPicPr>
          <p:nvPr/>
        </p:nvPicPr>
        <p:blipFill>
          <a:blip r:embed="rId2"/>
          <a:stretch>
            <a:fillRect/>
          </a:stretch>
        </p:blipFill>
        <p:spPr>
          <a:xfrm>
            <a:off x="8310297" y="696751"/>
            <a:ext cx="2884176" cy="5070418"/>
          </a:xfrm>
          <a:prstGeom prst="rect">
            <a:avLst/>
          </a:prstGeom>
        </p:spPr>
      </p:pic>
      <p:pic>
        <p:nvPicPr>
          <p:cNvPr id="7" name="Picture 6">
            <a:extLst>
              <a:ext uri="{FF2B5EF4-FFF2-40B4-BE49-F238E27FC236}">
                <a16:creationId xmlns:a16="http://schemas.microsoft.com/office/drawing/2014/main" id="{E30C20CF-6076-ACA0-D11B-A4D66F06826D}"/>
              </a:ext>
            </a:extLst>
          </p:cNvPr>
          <p:cNvPicPr>
            <a:picLocks noChangeAspect="1"/>
          </p:cNvPicPr>
          <p:nvPr/>
        </p:nvPicPr>
        <p:blipFill>
          <a:blip r:embed="rId3"/>
          <a:stretch>
            <a:fillRect/>
          </a:stretch>
        </p:blipFill>
        <p:spPr>
          <a:xfrm>
            <a:off x="997527" y="642569"/>
            <a:ext cx="7051964" cy="5124600"/>
          </a:xfrm>
          <a:prstGeom prst="rect">
            <a:avLst/>
          </a:prstGeom>
        </p:spPr>
      </p:pic>
    </p:spTree>
    <p:extLst>
      <p:ext uri="{BB962C8B-B14F-4D97-AF65-F5344CB8AC3E}">
        <p14:creationId xmlns:p14="http://schemas.microsoft.com/office/powerpoint/2010/main" val="9917740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29228B-8F8E-45CA-897C-AB56A55D0606}"/>
              </a:ext>
            </a:extLst>
          </p:cNvPr>
          <p:cNvSpPr>
            <a:spLocks noGrp="1"/>
          </p:cNvSpPr>
          <p:nvPr>
            <p:ph type="sldNum" sz="quarter" idx="12"/>
          </p:nvPr>
        </p:nvSpPr>
        <p:spPr/>
        <p:txBody>
          <a:bodyPr/>
          <a:lstStyle/>
          <a:p>
            <a:fld id="{CBABCCC1-BF11-4F37-963E-1BCD5B23FD72}" type="slidenum">
              <a:rPr lang="en-IN" smtClean="0"/>
              <a:t>48</a:t>
            </a:fld>
            <a:endParaRPr lang="en-IN"/>
          </a:p>
        </p:txBody>
      </p:sp>
      <p:sp>
        <p:nvSpPr>
          <p:cNvPr id="6" name="TextBox 5">
            <a:extLst>
              <a:ext uri="{FF2B5EF4-FFF2-40B4-BE49-F238E27FC236}">
                <a16:creationId xmlns:a16="http://schemas.microsoft.com/office/drawing/2014/main" id="{DBDEF8B2-F4C1-0B56-09F7-DC9B6272B5EA}"/>
              </a:ext>
            </a:extLst>
          </p:cNvPr>
          <p:cNvSpPr txBox="1"/>
          <p:nvPr/>
        </p:nvSpPr>
        <p:spPr>
          <a:xfrm>
            <a:off x="942108" y="843677"/>
            <a:ext cx="10307782" cy="4247317"/>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Multiplexing in Trunks </a:t>
            </a:r>
          </a:p>
          <a:p>
            <a:pPr algn="ctr"/>
            <a:endParaRPr lang="en-US" b="1"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Another method of achieving high bandwidth and simultaneous transmission of several signals is to use a single high capacity link that can carry many signals multiplexed together.</a:t>
            </a:r>
          </a:p>
          <a:p>
            <a:pPr>
              <a:lnSpc>
                <a:spcPct val="150000"/>
              </a:lnSpc>
            </a:pPr>
            <a:r>
              <a:rPr lang="en-US" dirty="0">
                <a:latin typeface="Times New Roman" panose="02020603050405020304" pitchFamily="18" charset="0"/>
                <a:cs typeface="Times New Roman" panose="02020603050405020304" pitchFamily="18" charset="0"/>
              </a:rPr>
              <a:t> Multiplexing is a method of combining more than one signal over a shared medium.</a:t>
            </a:r>
          </a:p>
          <a:p>
            <a:pPr>
              <a:lnSpc>
                <a:spcPct val="150000"/>
              </a:lnSpc>
            </a:pPr>
            <a:r>
              <a:rPr lang="en-US" b="1" dirty="0">
                <a:latin typeface="Times New Roman" panose="02020603050405020304" pitchFamily="18" charset="0"/>
                <a:cs typeface="Times New Roman" panose="02020603050405020304" pitchFamily="18" charset="0"/>
              </a:rPr>
              <a:t>Multiplexing Techniques </a:t>
            </a:r>
          </a:p>
          <a:p>
            <a:pPr>
              <a:lnSpc>
                <a:spcPct val="150000"/>
              </a:lnSpc>
            </a:pPr>
            <a:r>
              <a:rPr lang="en-US" b="1" dirty="0">
                <a:latin typeface="Times New Roman" panose="02020603050405020304" pitchFamily="18" charset="0"/>
                <a:cs typeface="Times New Roman" panose="02020603050405020304" pitchFamily="18" charset="0"/>
              </a:rPr>
              <a:t>Time division multiplexing (TDM) </a:t>
            </a:r>
            <a:r>
              <a:rPr lang="en-US" dirty="0">
                <a:latin typeface="Times New Roman" panose="02020603050405020304" pitchFamily="18" charset="0"/>
                <a:cs typeface="Times New Roman" panose="02020603050405020304" pitchFamily="18" charset="0"/>
              </a:rPr>
              <a:t>- In TDM, the users are allowed the total available bandwidth on time sharing basis.</a:t>
            </a:r>
          </a:p>
          <a:p>
            <a:pPr>
              <a:lnSpc>
                <a:spcPct val="150000"/>
              </a:lnSpc>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Frequency division multiplexing (FDM) </a:t>
            </a:r>
            <a:r>
              <a:rPr lang="en-US" dirty="0">
                <a:latin typeface="Times New Roman" panose="02020603050405020304" pitchFamily="18" charset="0"/>
                <a:cs typeface="Times New Roman" panose="02020603050405020304" pitchFamily="18" charset="0"/>
              </a:rPr>
              <a:t>- In FDM, signals of different frequencies are combined for concurrent transmission.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9468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8D43ED-BF1E-A07C-99A6-42FE9DC5FF56}"/>
              </a:ext>
            </a:extLst>
          </p:cNvPr>
          <p:cNvSpPr>
            <a:spLocks noGrp="1"/>
          </p:cNvSpPr>
          <p:nvPr>
            <p:ph type="sldNum" sz="quarter" idx="12"/>
          </p:nvPr>
        </p:nvSpPr>
        <p:spPr/>
        <p:txBody>
          <a:bodyPr/>
          <a:lstStyle/>
          <a:p>
            <a:fld id="{CBABCCC1-BF11-4F37-963E-1BCD5B23FD72}" type="slidenum">
              <a:rPr lang="en-IN" smtClean="0"/>
              <a:t>49</a:t>
            </a:fld>
            <a:endParaRPr lang="en-IN"/>
          </a:p>
        </p:txBody>
      </p:sp>
      <p:sp>
        <p:nvSpPr>
          <p:cNvPr id="8" name="TextBox 7">
            <a:extLst>
              <a:ext uri="{FF2B5EF4-FFF2-40B4-BE49-F238E27FC236}">
                <a16:creationId xmlns:a16="http://schemas.microsoft.com/office/drawing/2014/main" id="{2A5424EA-26C5-608A-0327-B8F1936BF9C0}"/>
              </a:ext>
            </a:extLst>
          </p:cNvPr>
          <p:cNvSpPr txBox="1"/>
          <p:nvPr/>
        </p:nvSpPr>
        <p:spPr>
          <a:xfrm>
            <a:off x="1406235" y="959368"/>
            <a:ext cx="9379527" cy="2862322"/>
          </a:xfrm>
          <a:prstGeom prst="rect">
            <a:avLst/>
          </a:prstGeom>
          <a:noFill/>
        </p:spPr>
        <p:txBody>
          <a:bodyPr wrap="square">
            <a:spAutoFit/>
          </a:bodyPr>
          <a:lstStyle/>
          <a:p>
            <a:r>
              <a:rPr lang="en-US" dirty="0">
                <a:ea typeface="ＭＳ Ｐゴシック" charset="0"/>
              </a:rPr>
              <a:t>Major Components</a:t>
            </a:r>
          </a:p>
          <a:p>
            <a:endParaRPr lang="en-US" dirty="0">
              <a:ea typeface="ＭＳ Ｐゴシック" charset="0"/>
            </a:endParaRPr>
          </a:p>
          <a:p>
            <a:pPr marL="276225" indent="-220663">
              <a:buFont typeface="Arial" panose="020B0604020202020204" pitchFamily="34" charset="0"/>
              <a:buChar char="•"/>
            </a:pPr>
            <a:r>
              <a:rPr lang="en-US" altLang="en-US" sz="1800" dirty="0"/>
              <a:t>The telephone network is made up of three major components: </a:t>
            </a:r>
          </a:p>
          <a:p>
            <a:pPr marL="55562"/>
            <a:r>
              <a:rPr lang="en-US" altLang="en-US" dirty="0"/>
              <a:t>    ----------  L</a:t>
            </a:r>
            <a:r>
              <a:rPr lang="en-US" altLang="en-US" sz="1800" dirty="0"/>
              <a:t>ocal loops, Trunks, and Switching offices.</a:t>
            </a:r>
          </a:p>
          <a:p>
            <a:pPr marL="55562"/>
            <a:endParaRPr lang="en-US" altLang="en-US" sz="1800" dirty="0"/>
          </a:p>
          <a:p>
            <a:pPr marL="276225" indent="-220663">
              <a:buFont typeface="Arial" panose="020B0604020202020204" pitchFamily="34" charset="0"/>
              <a:buChar char="•"/>
            </a:pPr>
            <a:r>
              <a:rPr lang="en-US" altLang="en-US" sz="1800" dirty="0"/>
              <a:t>It has several levels of switching offices such as </a:t>
            </a:r>
          </a:p>
          <a:p>
            <a:pPr marL="276225" indent="-220663">
              <a:buFont typeface="Arial" panose="020B0604020202020204" pitchFamily="34" charset="0"/>
              <a:buChar char="•"/>
            </a:pPr>
            <a:r>
              <a:rPr lang="en-US" altLang="en-US" dirty="0"/>
              <a:t>----------  E</a:t>
            </a:r>
            <a:r>
              <a:rPr lang="en-US" altLang="en-US" sz="1800" dirty="0"/>
              <a:t>nd offices, Tandem offices, and Regional offices.</a:t>
            </a:r>
          </a:p>
          <a:p>
            <a:pPr marL="276225" indent="-220663">
              <a:buFont typeface="Arial" panose="020B0604020202020204" pitchFamily="34" charset="0"/>
              <a:buChar char="•"/>
            </a:pPr>
            <a:endParaRPr lang="en-US" altLang="en-US" sz="1800" dirty="0"/>
          </a:p>
          <a:p>
            <a:pPr marL="276225" indent="-220663">
              <a:buFont typeface="Arial" panose="020B0604020202020204" pitchFamily="34" charset="0"/>
              <a:buChar char="•"/>
            </a:pPr>
            <a:endParaRPr lang="en-US" altLang="en-US" sz="1800" dirty="0"/>
          </a:p>
          <a:p>
            <a:endParaRPr lang="en-IN" dirty="0"/>
          </a:p>
        </p:txBody>
      </p:sp>
      <p:pic>
        <p:nvPicPr>
          <p:cNvPr id="9" name="Picture 8">
            <a:extLst>
              <a:ext uri="{FF2B5EF4-FFF2-40B4-BE49-F238E27FC236}">
                <a16:creationId xmlns:a16="http://schemas.microsoft.com/office/drawing/2014/main" id="{4534BF2E-E83D-0A25-83C2-630335ED4E83}"/>
              </a:ext>
            </a:extLst>
          </p:cNvPr>
          <p:cNvPicPr>
            <a:picLocks noChangeAspect="1"/>
          </p:cNvPicPr>
          <p:nvPr/>
        </p:nvPicPr>
        <p:blipFill>
          <a:blip r:embed="rId2">
            <a:extLst>
              <a:ext uri="{28A0092B-C50C-407E-A947-70E740481C1C}">
                <a14:useLocalDpi xmlns:a14="http://schemas.microsoft.com/office/drawing/2010/main" val="0"/>
              </a:ext>
            </a:extLst>
          </a:blip>
          <a:srcRect t="31859" r="5438" b="24303"/>
          <a:stretch>
            <a:fillRect/>
          </a:stretch>
        </p:blipFill>
        <p:spPr bwMode="auto">
          <a:xfrm>
            <a:off x="1898073" y="3291800"/>
            <a:ext cx="8280086"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997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A19C98-B5D0-36BB-592E-3E87AA55C5C1}"/>
              </a:ext>
            </a:extLst>
          </p:cNvPr>
          <p:cNvSpPr>
            <a:spLocks noGrp="1"/>
          </p:cNvSpPr>
          <p:nvPr>
            <p:ph type="sldNum" sz="quarter" idx="12"/>
          </p:nvPr>
        </p:nvSpPr>
        <p:spPr/>
        <p:txBody>
          <a:bodyPr/>
          <a:lstStyle/>
          <a:p>
            <a:fld id="{CBABCCC1-BF11-4F37-963E-1BCD5B23FD72}" type="slidenum">
              <a:rPr lang="en-IN" smtClean="0"/>
              <a:t>5</a:t>
            </a:fld>
            <a:endParaRPr lang="en-IN"/>
          </a:p>
        </p:txBody>
      </p:sp>
      <p:pic>
        <p:nvPicPr>
          <p:cNvPr id="1026" name="Picture 2" descr="Switching techniques">
            <a:extLst>
              <a:ext uri="{FF2B5EF4-FFF2-40B4-BE49-F238E27FC236}">
                <a16:creationId xmlns:a16="http://schemas.microsoft.com/office/drawing/2014/main" id="{5C824925-0F4A-76E5-E7FB-F08F92E7F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218" y="936193"/>
            <a:ext cx="9933709" cy="50212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D9EF973-9A8B-666E-F6F1-B11B12E97F3E}"/>
              </a:ext>
            </a:extLst>
          </p:cNvPr>
          <p:cNvSpPr txBox="1"/>
          <p:nvPr/>
        </p:nvSpPr>
        <p:spPr>
          <a:xfrm>
            <a:off x="3450046" y="566861"/>
            <a:ext cx="6102926" cy="369332"/>
          </a:xfrm>
          <a:prstGeom prst="rect">
            <a:avLst/>
          </a:prstGeom>
          <a:noFill/>
        </p:spPr>
        <p:txBody>
          <a:bodyPr wrap="square">
            <a:spAutoFit/>
          </a:bodyPr>
          <a:lstStyle/>
          <a:p>
            <a:r>
              <a:rPr lang="en-IN" b="1" i="0" dirty="0">
                <a:solidFill>
                  <a:srgbClr val="333333"/>
                </a:solidFill>
                <a:effectLst/>
                <a:latin typeface="inter-bold"/>
              </a:rPr>
              <a:t>Classification Of Switching Techniques</a:t>
            </a:r>
            <a:endParaRPr lang="en-IN" dirty="0"/>
          </a:p>
        </p:txBody>
      </p:sp>
    </p:spTree>
    <p:extLst>
      <p:ext uri="{BB962C8B-B14F-4D97-AF65-F5344CB8AC3E}">
        <p14:creationId xmlns:p14="http://schemas.microsoft.com/office/powerpoint/2010/main" val="19892165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27ECA0-7223-00A2-BA59-7BC78E90F447}"/>
              </a:ext>
            </a:extLst>
          </p:cNvPr>
          <p:cNvSpPr>
            <a:spLocks noGrp="1"/>
          </p:cNvSpPr>
          <p:nvPr>
            <p:ph type="sldNum" sz="quarter" idx="12"/>
          </p:nvPr>
        </p:nvSpPr>
        <p:spPr/>
        <p:txBody>
          <a:bodyPr/>
          <a:lstStyle/>
          <a:p>
            <a:fld id="{CBABCCC1-BF11-4F37-963E-1BCD5B23FD72}" type="slidenum">
              <a:rPr lang="en-IN" smtClean="0"/>
              <a:t>50</a:t>
            </a:fld>
            <a:endParaRPr lang="en-IN"/>
          </a:p>
        </p:txBody>
      </p:sp>
      <p:sp>
        <p:nvSpPr>
          <p:cNvPr id="4" name="TextBox 3">
            <a:extLst>
              <a:ext uri="{FF2B5EF4-FFF2-40B4-BE49-F238E27FC236}">
                <a16:creationId xmlns:a16="http://schemas.microsoft.com/office/drawing/2014/main" id="{854F1A73-93CC-775B-3C1D-79AE5B63F869}"/>
              </a:ext>
            </a:extLst>
          </p:cNvPr>
          <p:cNvSpPr txBox="1"/>
          <p:nvPr/>
        </p:nvSpPr>
        <p:spPr>
          <a:xfrm>
            <a:off x="1149927" y="736661"/>
            <a:ext cx="9559637" cy="5028556"/>
          </a:xfrm>
          <a:prstGeom prst="rect">
            <a:avLst/>
          </a:prstGeom>
          <a:noFill/>
        </p:spPr>
        <p:txBody>
          <a:bodyPr wrap="square">
            <a:spAutoFit/>
          </a:bodyPr>
          <a:lstStyle/>
          <a:p>
            <a:pPr>
              <a:lnSpc>
                <a:spcPct val="150000"/>
              </a:lnSpc>
            </a:pPr>
            <a:r>
              <a:rPr lang="en-US" b="1" dirty="0">
                <a:latin typeface="Times New Roman" panose="02020603050405020304" pitchFamily="18" charset="0"/>
                <a:ea typeface="ＭＳ Ｐゴシック" charset="0"/>
                <a:cs typeface="Times New Roman" panose="02020603050405020304" pitchFamily="18" charset="0"/>
              </a:rPr>
              <a:t>    Local Loops</a:t>
            </a:r>
          </a:p>
          <a:p>
            <a:pPr marL="333375" indent="-333375">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It is a twisted-pair cable that connects the subscriber telephone to the nearest end office or local central office. </a:t>
            </a:r>
          </a:p>
          <a:p>
            <a:pPr marL="333375" indent="-333375">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local loop, when used for voice, has a bandwidth of 4000 Hz (4 kHz).</a:t>
            </a:r>
          </a:p>
          <a:p>
            <a:pPr marL="333375" indent="-333375">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 For telephone number associated with each local loop. </a:t>
            </a:r>
          </a:p>
          <a:p>
            <a:pPr marL="625475" lvl="1" indent="-333375">
              <a:lnSpc>
                <a:spcPct val="150000"/>
              </a:lnSpc>
              <a:buFont typeface="Arial" panose="020B0604020202020204" pitchFamily="34" charset="0"/>
              <a:buChar char="•"/>
            </a:pPr>
            <a:r>
              <a:rPr lang="en-US" altLang="en-US" dirty="0">
                <a:latin typeface="Times New Roman" panose="02020603050405020304" pitchFamily="18" charset="0"/>
                <a:ea typeface="Arial" panose="020B0604020202020204" pitchFamily="34" charset="0"/>
                <a:cs typeface="Times New Roman" panose="02020603050405020304" pitchFamily="18" charset="0"/>
              </a:rPr>
              <a:t>The first three digits of a local telephone number define the office</a:t>
            </a:r>
          </a:p>
          <a:p>
            <a:pPr marL="625475" lvl="1" indent="-333375">
              <a:lnSpc>
                <a:spcPct val="150000"/>
              </a:lnSpc>
              <a:buFont typeface="Arial" panose="020B0604020202020204" pitchFamily="34" charset="0"/>
              <a:buChar char="•"/>
            </a:pPr>
            <a:r>
              <a:rPr lang="en-US" altLang="en-US" dirty="0">
                <a:latin typeface="Times New Roman" panose="02020603050405020304" pitchFamily="18" charset="0"/>
                <a:ea typeface="Arial" panose="020B0604020202020204" pitchFamily="34" charset="0"/>
                <a:cs typeface="Times New Roman" panose="02020603050405020304" pitchFamily="18" charset="0"/>
              </a:rPr>
              <a:t>and the next four digits define the local loop number.</a:t>
            </a:r>
          </a:p>
          <a:p>
            <a:pPr marL="292100" lvl="1">
              <a:lnSpc>
                <a:spcPct val="150000"/>
              </a:lnSpc>
            </a:pPr>
            <a:r>
              <a:rPr lang="en-US" b="1" dirty="0">
                <a:latin typeface="Times New Roman" panose="02020603050405020304" pitchFamily="18" charset="0"/>
                <a:ea typeface="ＭＳ Ｐゴシック" charset="0"/>
                <a:cs typeface="Times New Roman" panose="02020603050405020304" pitchFamily="18" charset="0"/>
              </a:rPr>
              <a:t>Switching Offices</a:t>
            </a:r>
          </a:p>
          <a:p>
            <a:pPr marL="292100" lvl="1">
              <a:lnSpc>
                <a:spcPct val="150000"/>
              </a:lnSpc>
            </a:pPr>
            <a:r>
              <a:rPr lang="en-US" altLang="en-US" dirty="0">
                <a:latin typeface="Times New Roman" panose="02020603050405020304" pitchFamily="18" charset="0"/>
                <a:cs typeface="Times New Roman" panose="02020603050405020304" pitchFamily="18" charset="0"/>
              </a:rPr>
              <a:t>A switching office has switches connects several local loops or trunks and allows a connection between different subscribers</a:t>
            </a:r>
          </a:p>
          <a:p>
            <a:pPr marL="292100" lvl="1">
              <a:lnSpc>
                <a:spcPct val="150000"/>
              </a:lnSpc>
            </a:pPr>
            <a:endParaRPr lang="en-US" altLang="en-US" dirty="0">
              <a:latin typeface="Times New Roman" panose="02020603050405020304" pitchFamily="18" charset="0"/>
              <a:ea typeface="Arial" panose="020B0604020202020204" pitchFamily="34"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6378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39712C-FC53-327C-FC2A-0EBA400D881D}"/>
              </a:ext>
            </a:extLst>
          </p:cNvPr>
          <p:cNvSpPr>
            <a:spLocks noGrp="1"/>
          </p:cNvSpPr>
          <p:nvPr>
            <p:ph type="sldNum" sz="quarter" idx="12"/>
          </p:nvPr>
        </p:nvSpPr>
        <p:spPr/>
        <p:txBody>
          <a:bodyPr/>
          <a:lstStyle/>
          <a:p>
            <a:fld id="{CBABCCC1-BF11-4F37-963E-1BCD5B23FD72}" type="slidenum">
              <a:rPr lang="en-IN" smtClean="0"/>
              <a:t>51</a:t>
            </a:fld>
            <a:endParaRPr lang="en-IN"/>
          </a:p>
        </p:txBody>
      </p:sp>
    </p:spTree>
    <p:extLst>
      <p:ext uri="{BB962C8B-B14F-4D97-AF65-F5344CB8AC3E}">
        <p14:creationId xmlns:p14="http://schemas.microsoft.com/office/powerpoint/2010/main" val="4144234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0CF9EB-118C-1DE5-C8FF-83B250F67E05}"/>
              </a:ext>
            </a:extLst>
          </p:cNvPr>
          <p:cNvSpPr>
            <a:spLocks noGrp="1"/>
          </p:cNvSpPr>
          <p:nvPr>
            <p:ph type="sldNum" sz="quarter" idx="12"/>
          </p:nvPr>
        </p:nvSpPr>
        <p:spPr/>
        <p:txBody>
          <a:bodyPr/>
          <a:lstStyle/>
          <a:p>
            <a:fld id="{CBABCCC1-BF11-4F37-963E-1BCD5B23FD72}" type="slidenum">
              <a:rPr lang="en-IN" smtClean="0"/>
              <a:t>52</a:t>
            </a:fld>
            <a:endParaRPr lang="en-IN"/>
          </a:p>
        </p:txBody>
      </p:sp>
    </p:spTree>
    <p:extLst>
      <p:ext uri="{BB962C8B-B14F-4D97-AF65-F5344CB8AC3E}">
        <p14:creationId xmlns:p14="http://schemas.microsoft.com/office/powerpoint/2010/main" val="39116190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A7CA2E-7C34-2B5D-4C53-7F380D921EBA}"/>
              </a:ext>
            </a:extLst>
          </p:cNvPr>
          <p:cNvSpPr>
            <a:spLocks noGrp="1"/>
          </p:cNvSpPr>
          <p:nvPr>
            <p:ph type="sldNum" sz="quarter" idx="12"/>
          </p:nvPr>
        </p:nvSpPr>
        <p:spPr/>
        <p:txBody>
          <a:bodyPr/>
          <a:lstStyle/>
          <a:p>
            <a:fld id="{CBABCCC1-BF11-4F37-963E-1BCD5B23FD72}" type="slidenum">
              <a:rPr lang="en-IN" smtClean="0"/>
              <a:t>53</a:t>
            </a:fld>
            <a:endParaRPr lang="en-IN"/>
          </a:p>
        </p:txBody>
      </p:sp>
    </p:spTree>
    <p:extLst>
      <p:ext uri="{BB962C8B-B14F-4D97-AF65-F5344CB8AC3E}">
        <p14:creationId xmlns:p14="http://schemas.microsoft.com/office/powerpoint/2010/main" val="31029263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91F679-BEBE-6377-A30E-A52D416D0DAC}"/>
              </a:ext>
            </a:extLst>
          </p:cNvPr>
          <p:cNvSpPr>
            <a:spLocks noGrp="1"/>
          </p:cNvSpPr>
          <p:nvPr>
            <p:ph type="sldNum" sz="quarter" idx="12"/>
          </p:nvPr>
        </p:nvSpPr>
        <p:spPr/>
        <p:txBody>
          <a:bodyPr/>
          <a:lstStyle/>
          <a:p>
            <a:fld id="{CBABCCC1-BF11-4F37-963E-1BCD5B23FD72}" type="slidenum">
              <a:rPr lang="en-IN" smtClean="0"/>
              <a:t>54</a:t>
            </a:fld>
            <a:endParaRPr lang="en-IN"/>
          </a:p>
        </p:txBody>
      </p:sp>
    </p:spTree>
    <p:extLst>
      <p:ext uri="{BB962C8B-B14F-4D97-AF65-F5344CB8AC3E}">
        <p14:creationId xmlns:p14="http://schemas.microsoft.com/office/powerpoint/2010/main" val="25257266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6A3B48-3E9F-C60A-F1E9-7749EFF9E37D}"/>
              </a:ext>
            </a:extLst>
          </p:cNvPr>
          <p:cNvSpPr>
            <a:spLocks noGrp="1"/>
          </p:cNvSpPr>
          <p:nvPr>
            <p:ph type="sldNum" sz="quarter" idx="12"/>
          </p:nvPr>
        </p:nvSpPr>
        <p:spPr/>
        <p:txBody>
          <a:bodyPr/>
          <a:lstStyle/>
          <a:p>
            <a:fld id="{CBABCCC1-BF11-4F37-963E-1BCD5B23FD72}" type="slidenum">
              <a:rPr lang="en-IN" smtClean="0"/>
              <a:t>55</a:t>
            </a:fld>
            <a:endParaRPr lang="en-IN"/>
          </a:p>
        </p:txBody>
      </p:sp>
    </p:spTree>
    <p:extLst>
      <p:ext uri="{BB962C8B-B14F-4D97-AF65-F5344CB8AC3E}">
        <p14:creationId xmlns:p14="http://schemas.microsoft.com/office/powerpoint/2010/main" val="22620817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27A009-F464-269D-E7D3-674C0BD66F38}"/>
              </a:ext>
            </a:extLst>
          </p:cNvPr>
          <p:cNvSpPr>
            <a:spLocks noGrp="1"/>
          </p:cNvSpPr>
          <p:nvPr>
            <p:ph type="sldNum" sz="quarter" idx="12"/>
          </p:nvPr>
        </p:nvSpPr>
        <p:spPr/>
        <p:txBody>
          <a:bodyPr/>
          <a:lstStyle/>
          <a:p>
            <a:fld id="{CBABCCC1-BF11-4F37-963E-1BCD5B23FD72}" type="slidenum">
              <a:rPr lang="en-IN" smtClean="0"/>
              <a:t>56</a:t>
            </a:fld>
            <a:endParaRPr lang="en-IN"/>
          </a:p>
        </p:txBody>
      </p:sp>
    </p:spTree>
    <p:extLst>
      <p:ext uri="{BB962C8B-B14F-4D97-AF65-F5344CB8AC3E}">
        <p14:creationId xmlns:p14="http://schemas.microsoft.com/office/powerpoint/2010/main" val="32325014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8B5164-BACF-F9CF-6CA1-71412D732B74}"/>
              </a:ext>
            </a:extLst>
          </p:cNvPr>
          <p:cNvSpPr>
            <a:spLocks noGrp="1"/>
          </p:cNvSpPr>
          <p:nvPr>
            <p:ph type="sldNum" sz="quarter" idx="12"/>
          </p:nvPr>
        </p:nvSpPr>
        <p:spPr/>
        <p:txBody>
          <a:bodyPr/>
          <a:lstStyle/>
          <a:p>
            <a:fld id="{CBABCCC1-BF11-4F37-963E-1BCD5B23FD72}" type="slidenum">
              <a:rPr lang="en-IN" smtClean="0"/>
              <a:t>57</a:t>
            </a:fld>
            <a:endParaRPr lang="en-IN"/>
          </a:p>
        </p:txBody>
      </p:sp>
    </p:spTree>
    <p:extLst>
      <p:ext uri="{BB962C8B-B14F-4D97-AF65-F5344CB8AC3E}">
        <p14:creationId xmlns:p14="http://schemas.microsoft.com/office/powerpoint/2010/main" val="39596297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54AB7C-B265-602D-452B-4D8CC20740F9}"/>
              </a:ext>
            </a:extLst>
          </p:cNvPr>
          <p:cNvSpPr>
            <a:spLocks noGrp="1"/>
          </p:cNvSpPr>
          <p:nvPr>
            <p:ph type="sldNum" sz="quarter" idx="12"/>
          </p:nvPr>
        </p:nvSpPr>
        <p:spPr/>
        <p:txBody>
          <a:bodyPr/>
          <a:lstStyle/>
          <a:p>
            <a:fld id="{CBABCCC1-BF11-4F37-963E-1BCD5B23FD72}" type="slidenum">
              <a:rPr lang="en-IN" smtClean="0"/>
              <a:t>58</a:t>
            </a:fld>
            <a:endParaRPr lang="en-IN"/>
          </a:p>
        </p:txBody>
      </p:sp>
    </p:spTree>
    <p:extLst>
      <p:ext uri="{BB962C8B-B14F-4D97-AF65-F5344CB8AC3E}">
        <p14:creationId xmlns:p14="http://schemas.microsoft.com/office/powerpoint/2010/main" val="3414878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52D1D0-4A68-07CD-6827-533013685040}"/>
              </a:ext>
            </a:extLst>
          </p:cNvPr>
          <p:cNvSpPr>
            <a:spLocks noGrp="1"/>
          </p:cNvSpPr>
          <p:nvPr>
            <p:ph type="sldNum" sz="quarter" idx="12"/>
          </p:nvPr>
        </p:nvSpPr>
        <p:spPr/>
        <p:txBody>
          <a:bodyPr/>
          <a:lstStyle/>
          <a:p>
            <a:fld id="{CBABCCC1-BF11-4F37-963E-1BCD5B23FD72}" type="slidenum">
              <a:rPr lang="en-IN" smtClean="0"/>
              <a:t>59</a:t>
            </a:fld>
            <a:endParaRPr lang="en-IN"/>
          </a:p>
        </p:txBody>
      </p:sp>
    </p:spTree>
    <p:extLst>
      <p:ext uri="{BB962C8B-B14F-4D97-AF65-F5344CB8AC3E}">
        <p14:creationId xmlns:p14="http://schemas.microsoft.com/office/powerpoint/2010/main" val="2370143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C99350-C8FC-E08F-41BD-7D11CC63E999}"/>
              </a:ext>
            </a:extLst>
          </p:cNvPr>
          <p:cNvSpPr>
            <a:spLocks noGrp="1"/>
          </p:cNvSpPr>
          <p:nvPr>
            <p:ph type="sldNum" sz="quarter" idx="12"/>
          </p:nvPr>
        </p:nvSpPr>
        <p:spPr/>
        <p:txBody>
          <a:bodyPr/>
          <a:lstStyle/>
          <a:p>
            <a:fld id="{CBABCCC1-BF11-4F37-963E-1BCD5B23FD72}" type="slidenum">
              <a:rPr lang="en-IN" smtClean="0"/>
              <a:t>6</a:t>
            </a:fld>
            <a:endParaRPr lang="en-IN"/>
          </a:p>
        </p:txBody>
      </p:sp>
      <p:sp>
        <p:nvSpPr>
          <p:cNvPr id="4" name="TextBox 3">
            <a:extLst>
              <a:ext uri="{FF2B5EF4-FFF2-40B4-BE49-F238E27FC236}">
                <a16:creationId xmlns:a16="http://schemas.microsoft.com/office/drawing/2014/main" id="{997644C8-EABE-CECF-3881-3AA08124E333}"/>
              </a:ext>
            </a:extLst>
          </p:cNvPr>
          <p:cNvSpPr txBox="1"/>
          <p:nvPr/>
        </p:nvSpPr>
        <p:spPr>
          <a:xfrm>
            <a:off x="2400300" y="625825"/>
            <a:ext cx="6102926" cy="400110"/>
          </a:xfrm>
          <a:prstGeom prst="rect">
            <a:avLst/>
          </a:prstGeom>
          <a:noFill/>
        </p:spPr>
        <p:txBody>
          <a:bodyPr wrap="square">
            <a:spAutoFit/>
          </a:bodyPr>
          <a:lstStyle/>
          <a:p>
            <a:pPr algn="just"/>
            <a:r>
              <a:rPr lang="en-IN" sz="2000" b="1" i="0" dirty="0">
                <a:solidFill>
                  <a:srgbClr val="610B38"/>
                </a:solidFill>
                <a:effectLst/>
                <a:latin typeface="Times New Roman" panose="02020603050405020304" pitchFamily="18" charset="0"/>
                <a:cs typeface="Times New Roman" panose="02020603050405020304" pitchFamily="18" charset="0"/>
              </a:rPr>
              <a:t>Circuit Switching</a:t>
            </a:r>
          </a:p>
        </p:txBody>
      </p:sp>
      <p:sp>
        <p:nvSpPr>
          <p:cNvPr id="6" name="TextBox 5">
            <a:extLst>
              <a:ext uri="{FF2B5EF4-FFF2-40B4-BE49-F238E27FC236}">
                <a16:creationId xmlns:a16="http://schemas.microsoft.com/office/drawing/2014/main" id="{B5DE2A84-ABB3-FDDD-D567-C939B7A2718B}"/>
              </a:ext>
            </a:extLst>
          </p:cNvPr>
          <p:cNvSpPr txBox="1"/>
          <p:nvPr/>
        </p:nvSpPr>
        <p:spPr>
          <a:xfrm>
            <a:off x="865908" y="1016380"/>
            <a:ext cx="10460182" cy="378302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Circuit switching is a switching technique that establishes a dedicated path between sender and receiver.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Once the connection is established then the dedicated path will remain to exist until the connection is terminated.</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Circuit switching in a network operates in a similar way as the public telephone networks.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any user wants to send the data, voice, video, a request signal is sent to the receiver then the receiver sends back the acknowledgment to ensure the availability of the dedicated path.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receiving the acknowledgment, dedicated path transfers the data.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used for voice transmission</a:t>
            </a:r>
            <a:r>
              <a:rPr lang="en-US" dirty="0"/>
              <a:t>. </a:t>
            </a:r>
          </a:p>
          <a:p>
            <a:pPr marL="285750" indent="-285750">
              <a:lnSpc>
                <a:spcPct val="150000"/>
              </a:lnSpc>
              <a:buFont typeface="Arial" panose="020B0604020202020204" pitchFamily="34" charset="0"/>
              <a:buChar char="•"/>
            </a:pPr>
            <a:r>
              <a:rPr lang="en-US" dirty="0"/>
              <a:t>Fixed data can be transferred at a time in circuit switching technology.</a:t>
            </a:r>
            <a:endParaRPr lang="en-IN" dirty="0"/>
          </a:p>
        </p:txBody>
      </p:sp>
    </p:spTree>
    <p:extLst>
      <p:ext uri="{BB962C8B-B14F-4D97-AF65-F5344CB8AC3E}">
        <p14:creationId xmlns:p14="http://schemas.microsoft.com/office/powerpoint/2010/main" val="34892883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61F0DE-D180-600F-D055-EC46EB2F3FA2}"/>
              </a:ext>
            </a:extLst>
          </p:cNvPr>
          <p:cNvSpPr>
            <a:spLocks noGrp="1"/>
          </p:cNvSpPr>
          <p:nvPr>
            <p:ph type="sldNum" sz="quarter" idx="12"/>
          </p:nvPr>
        </p:nvSpPr>
        <p:spPr/>
        <p:txBody>
          <a:bodyPr/>
          <a:lstStyle/>
          <a:p>
            <a:fld id="{CBABCCC1-BF11-4F37-963E-1BCD5B23FD72}" type="slidenum">
              <a:rPr lang="en-IN" smtClean="0"/>
              <a:t>60</a:t>
            </a:fld>
            <a:endParaRPr lang="en-IN"/>
          </a:p>
        </p:txBody>
      </p:sp>
    </p:spTree>
    <p:extLst>
      <p:ext uri="{BB962C8B-B14F-4D97-AF65-F5344CB8AC3E}">
        <p14:creationId xmlns:p14="http://schemas.microsoft.com/office/powerpoint/2010/main" val="37674188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D2D9A4-FA8B-84F6-5EB6-1D72FB76BC43}"/>
              </a:ext>
            </a:extLst>
          </p:cNvPr>
          <p:cNvSpPr>
            <a:spLocks noGrp="1"/>
          </p:cNvSpPr>
          <p:nvPr>
            <p:ph type="sldNum" sz="quarter" idx="12"/>
          </p:nvPr>
        </p:nvSpPr>
        <p:spPr/>
        <p:txBody>
          <a:bodyPr/>
          <a:lstStyle/>
          <a:p>
            <a:fld id="{CBABCCC1-BF11-4F37-963E-1BCD5B23FD72}" type="slidenum">
              <a:rPr lang="en-IN" smtClean="0"/>
              <a:t>61</a:t>
            </a:fld>
            <a:endParaRPr lang="en-IN"/>
          </a:p>
        </p:txBody>
      </p:sp>
    </p:spTree>
    <p:extLst>
      <p:ext uri="{BB962C8B-B14F-4D97-AF65-F5344CB8AC3E}">
        <p14:creationId xmlns:p14="http://schemas.microsoft.com/office/powerpoint/2010/main" val="1016475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0A5C89-FF86-22DF-4DD6-EF3AC79D809A}"/>
              </a:ext>
            </a:extLst>
          </p:cNvPr>
          <p:cNvSpPr>
            <a:spLocks noGrp="1"/>
          </p:cNvSpPr>
          <p:nvPr>
            <p:ph type="sldNum" sz="quarter" idx="12"/>
          </p:nvPr>
        </p:nvSpPr>
        <p:spPr/>
        <p:txBody>
          <a:bodyPr/>
          <a:lstStyle/>
          <a:p>
            <a:fld id="{CBABCCC1-BF11-4F37-963E-1BCD5B23FD72}" type="slidenum">
              <a:rPr lang="en-IN" smtClean="0"/>
              <a:t>62</a:t>
            </a:fld>
            <a:endParaRPr lang="en-IN"/>
          </a:p>
        </p:txBody>
      </p:sp>
    </p:spTree>
    <p:extLst>
      <p:ext uri="{BB962C8B-B14F-4D97-AF65-F5344CB8AC3E}">
        <p14:creationId xmlns:p14="http://schemas.microsoft.com/office/powerpoint/2010/main" val="41867317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89A580-6C56-5622-1235-0900E57687CA}"/>
              </a:ext>
            </a:extLst>
          </p:cNvPr>
          <p:cNvSpPr>
            <a:spLocks noGrp="1"/>
          </p:cNvSpPr>
          <p:nvPr>
            <p:ph type="sldNum" sz="quarter" idx="12"/>
          </p:nvPr>
        </p:nvSpPr>
        <p:spPr/>
        <p:txBody>
          <a:bodyPr/>
          <a:lstStyle/>
          <a:p>
            <a:fld id="{CBABCCC1-BF11-4F37-963E-1BCD5B23FD72}" type="slidenum">
              <a:rPr lang="en-IN" smtClean="0"/>
              <a:t>63</a:t>
            </a:fld>
            <a:endParaRPr lang="en-IN"/>
          </a:p>
        </p:txBody>
      </p:sp>
    </p:spTree>
    <p:extLst>
      <p:ext uri="{BB962C8B-B14F-4D97-AF65-F5344CB8AC3E}">
        <p14:creationId xmlns:p14="http://schemas.microsoft.com/office/powerpoint/2010/main" val="14078630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84505F-0ED0-EEF8-DC45-F68FBD24BF97}"/>
              </a:ext>
            </a:extLst>
          </p:cNvPr>
          <p:cNvSpPr>
            <a:spLocks noGrp="1"/>
          </p:cNvSpPr>
          <p:nvPr>
            <p:ph type="sldNum" sz="quarter" idx="12"/>
          </p:nvPr>
        </p:nvSpPr>
        <p:spPr/>
        <p:txBody>
          <a:bodyPr/>
          <a:lstStyle/>
          <a:p>
            <a:fld id="{CBABCCC1-BF11-4F37-963E-1BCD5B23FD72}" type="slidenum">
              <a:rPr lang="en-IN" smtClean="0"/>
              <a:t>64</a:t>
            </a:fld>
            <a:endParaRPr lang="en-IN"/>
          </a:p>
        </p:txBody>
      </p:sp>
    </p:spTree>
    <p:extLst>
      <p:ext uri="{BB962C8B-B14F-4D97-AF65-F5344CB8AC3E}">
        <p14:creationId xmlns:p14="http://schemas.microsoft.com/office/powerpoint/2010/main" val="1582391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6072F7-8320-F9EC-91B9-11CCB3F1D1A3}"/>
              </a:ext>
            </a:extLst>
          </p:cNvPr>
          <p:cNvSpPr>
            <a:spLocks noGrp="1"/>
          </p:cNvSpPr>
          <p:nvPr>
            <p:ph type="sldNum" sz="quarter" idx="12"/>
          </p:nvPr>
        </p:nvSpPr>
        <p:spPr/>
        <p:txBody>
          <a:bodyPr/>
          <a:lstStyle/>
          <a:p>
            <a:fld id="{CBABCCC1-BF11-4F37-963E-1BCD5B23FD72}" type="slidenum">
              <a:rPr lang="en-IN" smtClean="0"/>
              <a:t>65</a:t>
            </a:fld>
            <a:endParaRPr lang="en-IN"/>
          </a:p>
        </p:txBody>
      </p:sp>
    </p:spTree>
    <p:extLst>
      <p:ext uri="{BB962C8B-B14F-4D97-AF65-F5344CB8AC3E}">
        <p14:creationId xmlns:p14="http://schemas.microsoft.com/office/powerpoint/2010/main" val="29650059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F04179-4146-B71B-1C3F-C9A20105B2D4}"/>
              </a:ext>
            </a:extLst>
          </p:cNvPr>
          <p:cNvSpPr>
            <a:spLocks noGrp="1"/>
          </p:cNvSpPr>
          <p:nvPr>
            <p:ph type="sldNum" sz="quarter" idx="12"/>
          </p:nvPr>
        </p:nvSpPr>
        <p:spPr/>
        <p:txBody>
          <a:bodyPr/>
          <a:lstStyle/>
          <a:p>
            <a:fld id="{CBABCCC1-BF11-4F37-963E-1BCD5B23FD72}" type="slidenum">
              <a:rPr lang="en-IN" smtClean="0"/>
              <a:t>66</a:t>
            </a:fld>
            <a:endParaRPr lang="en-IN"/>
          </a:p>
        </p:txBody>
      </p:sp>
    </p:spTree>
    <p:extLst>
      <p:ext uri="{BB962C8B-B14F-4D97-AF65-F5344CB8AC3E}">
        <p14:creationId xmlns:p14="http://schemas.microsoft.com/office/powerpoint/2010/main" val="34752599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4686F3-E26E-3B82-6F21-6A2310E82E1E}"/>
              </a:ext>
            </a:extLst>
          </p:cNvPr>
          <p:cNvSpPr>
            <a:spLocks noGrp="1"/>
          </p:cNvSpPr>
          <p:nvPr>
            <p:ph type="sldNum" sz="quarter" idx="12"/>
          </p:nvPr>
        </p:nvSpPr>
        <p:spPr/>
        <p:txBody>
          <a:bodyPr/>
          <a:lstStyle/>
          <a:p>
            <a:fld id="{CBABCCC1-BF11-4F37-963E-1BCD5B23FD72}" type="slidenum">
              <a:rPr lang="en-IN" smtClean="0"/>
              <a:t>67</a:t>
            </a:fld>
            <a:endParaRPr lang="en-IN"/>
          </a:p>
        </p:txBody>
      </p:sp>
    </p:spTree>
    <p:extLst>
      <p:ext uri="{BB962C8B-B14F-4D97-AF65-F5344CB8AC3E}">
        <p14:creationId xmlns:p14="http://schemas.microsoft.com/office/powerpoint/2010/main" val="42368823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1F4371-323D-4D36-426F-85611988ED65}"/>
              </a:ext>
            </a:extLst>
          </p:cNvPr>
          <p:cNvSpPr>
            <a:spLocks noGrp="1"/>
          </p:cNvSpPr>
          <p:nvPr>
            <p:ph type="sldNum" sz="quarter" idx="12"/>
          </p:nvPr>
        </p:nvSpPr>
        <p:spPr/>
        <p:txBody>
          <a:bodyPr/>
          <a:lstStyle/>
          <a:p>
            <a:fld id="{CBABCCC1-BF11-4F37-963E-1BCD5B23FD72}" type="slidenum">
              <a:rPr lang="en-IN" smtClean="0"/>
              <a:t>68</a:t>
            </a:fld>
            <a:endParaRPr lang="en-IN"/>
          </a:p>
        </p:txBody>
      </p:sp>
    </p:spTree>
    <p:extLst>
      <p:ext uri="{BB962C8B-B14F-4D97-AF65-F5344CB8AC3E}">
        <p14:creationId xmlns:p14="http://schemas.microsoft.com/office/powerpoint/2010/main" val="910395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CE5969-E94F-8D06-30FC-85533CCFF749}"/>
              </a:ext>
            </a:extLst>
          </p:cNvPr>
          <p:cNvSpPr>
            <a:spLocks noGrp="1"/>
          </p:cNvSpPr>
          <p:nvPr>
            <p:ph type="sldNum" sz="quarter" idx="12"/>
          </p:nvPr>
        </p:nvSpPr>
        <p:spPr/>
        <p:txBody>
          <a:bodyPr/>
          <a:lstStyle/>
          <a:p>
            <a:fld id="{CBABCCC1-BF11-4F37-963E-1BCD5B23FD72}" type="slidenum">
              <a:rPr lang="en-IN" smtClean="0"/>
              <a:t>69</a:t>
            </a:fld>
            <a:endParaRPr lang="en-IN"/>
          </a:p>
        </p:txBody>
      </p:sp>
    </p:spTree>
    <p:extLst>
      <p:ext uri="{BB962C8B-B14F-4D97-AF65-F5344CB8AC3E}">
        <p14:creationId xmlns:p14="http://schemas.microsoft.com/office/powerpoint/2010/main" val="3107066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565CC6-2113-5BB9-EB72-0A3C2FD554B8}"/>
              </a:ext>
            </a:extLst>
          </p:cNvPr>
          <p:cNvSpPr>
            <a:spLocks noGrp="1"/>
          </p:cNvSpPr>
          <p:nvPr>
            <p:ph type="sldNum" sz="quarter" idx="12"/>
          </p:nvPr>
        </p:nvSpPr>
        <p:spPr/>
        <p:txBody>
          <a:bodyPr/>
          <a:lstStyle/>
          <a:p>
            <a:fld id="{CBABCCC1-BF11-4F37-963E-1BCD5B23FD72}" type="slidenum">
              <a:rPr lang="en-IN" smtClean="0"/>
              <a:t>7</a:t>
            </a:fld>
            <a:endParaRPr lang="en-IN"/>
          </a:p>
        </p:txBody>
      </p:sp>
      <p:pic>
        <p:nvPicPr>
          <p:cNvPr id="4" name="Picture 3">
            <a:extLst>
              <a:ext uri="{FF2B5EF4-FFF2-40B4-BE49-F238E27FC236}">
                <a16:creationId xmlns:a16="http://schemas.microsoft.com/office/drawing/2014/main" id="{44F5863B-1FC2-4A16-E5DD-D1068445F74A}"/>
              </a:ext>
            </a:extLst>
          </p:cNvPr>
          <p:cNvPicPr>
            <a:picLocks noChangeAspect="1"/>
          </p:cNvPicPr>
          <p:nvPr/>
        </p:nvPicPr>
        <p:blipFill>
          <a:blip r:embed="rId2"/>
          <a:stretch>
            <a:fillRect/>
          </a:stretch>
        </p:blipFill>
        <p:spPr>
          <a:xfrm>
            <a:off x="1509823" y="506277"/>
            <a:ext cx="9399182" cy="3000794"/>
          </a:xfrm>
          <a:prstGeom prst="rect">
            <a:avLst/>
          </a:prstGeom>
        </p:spPr>
      </p:pic>
      <p:pic>
        <p:nvPicPr>
          <p:cNvPr id="6" name="Picture 5">
            <a:extLst>
              <a:ext uri="{FF2B5EF4-FFF2-40B4-BE49-F238E27FC236}">
                <a16:creationId xmlns:a16="http://schemas.microsoft.com/office/drawing/2014/main" id="{2562CCF1-5651-D3B8-C152-03E891E69D8B}"/>
              </a:ext>
            </a:extLst>
          </p:cNvPr>
          <p:cNvPicPr>
            <a:picLocks noChangeAspect="1"/>
          </p:cNvPicPr>
          <p:nvPr/>
        </p:nvPicPr>
        <p:blipFill>
          <a:blip r:embed="rId3"/>
          <a:stretch>
            <a:fillRect/>
          </a:stretch>
        </p:blipFill>
        <p:spPr>
          <a:xfrm>
            <a:off x="1509822" y="3507070"/>
            <a:ext cx="9399181" cy="2393999"/>
          </a:xfrm>
          <a:prstGeom prst="rect">
            <a:avLst/>
          </a:prstGeom>
        </p:spPr>
      </p:pic>
    </p:spTree>
    <p:extLst>
      <p:ext uri="{BB962C8B-B14F-4D97-AF65-F5344CB8AC3E}">
        <p14:creationId xmlns:p14="http://schemas.microsoft.com/office/powerpoint/2010/main" val="851062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BBBBA4-9660-95E4-0AC0-A420BBB25DB8}"/>
              </a:ext>
            </a:extLst>
          </p:cNvPr>
          <p:cNvSpPr>
            <a:spLocks noGrp="1"/>
          </p:cNvSpPr>
          <p:nvPr>
            <p:ph type="sldNum" sz="quarter" idx="12"/>
          </p:nvPr>
        </p:nvSpPr>
        <p:spPr/>
        <p:txBody>
          <a:bodyPr/>
          <a:lstStyle/>
          <a:p>
            <a:fld id="{CBABCCC1-BF11-4F37-963E-1BCD5B23FD72}" type="slidenum">
              <a:rPr lang="en-IN" smtClean="0"/>
              <a:t>70</a:t>
            </a:fld>
            <a:endParaRPr lang="en-IN"/>
          </a:p>
        </p:txBody>
      </p:sp>
    </p:spTree>
    <p:extLst>
      <p:ext uri="{BB962C8B-B14F-4D97-AF65-F5344CB8AC3E}">
        <p14:creationId xmlns:p14="http://schemas.microsoft.com/office/powerpoint/2010/main" val="10226942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FEBCF-8DB5-63BD-F1EB-2AD9633DF1BF}"/>
              </a:ext>
            </a:extLst>
          </p:cNvPr>
          <p:cNvSpPr>
            <a:spLocks noGrp="1"/>
          </p:cNvSpPr>
          <p:nvPr>
            <p:ph type="sldNum" sz="quarter" idx="12"/>
          </p:nvPr>
        </p:nvSpPr>
        <p:spPr/>
        <p:txBody>
          <a:bodyPr/>
          <a:lstStyle/>
          <a:p>
            <a:fld id="{CBABCCC1-BF11-4F37-963E-1BCD5B23FD72}" type="slidenum">
              <a:rPr lang="en-IN" smtClean="0"/>
              <a:t>71</a:t>
            </a:fld>
            <a:endParaRPr lang="en-IN"/>
          </a:p>
        </p:txBody>
      </p:sp>
    </p:spTree>
    <p:extLst>
      <p:ext uri="{BB962C8B-B14F-4D97-AF65-F5344CB8AC3E}">
        <p14:creationId xmlns:p14="http://schemas.microsoft.com/office/powerpoint/2010/main" val="18243089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D0F09C-2B17-9861-4855-7EB0C6AF91EF}"/>
              </a:ext>
            </a:extLst>
          </p:cNvPr>
          <p:cNvSpPr>
            <a:spLocks noGrp="1"/>
          </p:cNvSpPr>
          <p:nvPr>
            <p:ph type="sldNum" sz="quarter" idx="12"/>
          </p:nvPr>
        </p:nvSpPr>
        <p:spPr/>
        <p:txBody>
          <a:bodyPr/>
          <a:lstStyle/>
          <a:p>
            <a:fld id="{CBABCCC1-BF11-4F37-963E-1BCD5B23FD72}" type="slidenum">
              <a:rPr lang="en-IN" smtClean="0"/>
              <a:t>72</a:t>
            </a:fld>
            <a:endParaRPr lang="en-IN"/>
          </a:p>
        </p:txBody>
      </p:sp>
    </p:spTree>
    <p:extLst>
      <p:ext uri="{BB962C8B-B14F-4D97-AF65-F5344CB8AC3E}">
        <p14:creationId xmlns:p14="http://schemas.microsoft.com/office/powerpoint/2010/main" val="4956573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F54725-FFDA-B08D-29FF-711B52D343B2}"/>
              </a:ext>
            </a:extLst>
          </p:cNvPr>
          <p:cNvSpPr>
            <a:spLocks noGrp="1"/>
          </p:cNvSpPr>
          <p:nvPr>
            <p:ph type="sldNum" sz="quarter" idx="12"/>
          </p:nvPr>
        </p:nvSpPr>
        <p:spPr/>
        <p:txBody>
          <a:bodyPr/>
          <a:lstStyle/>
          <a:p>
            <a:fld id="{CBABCCC1-BF11-4F37-963E-1BCD5B23FD72}" type="slidenum">
              <a:rPr lang="en-IN" smtClean="0"/>
              <a:t>73</a:t>
            </a:fld>
            <a:endParaRPr lang="en-IN"/>
          </a:p>
        </p:txBody>
      </p:sp>
    </p:spTree>
    <p:extLst>
      <p:ext uri="{BB962C8B-B14F-4D97-AF65-F5344CB8AC3E}">
        <p14:creationId xmlns:p14="http://schemas.microsoft.com/office/powerpoint/2010/main" val="27800536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224501-3899-7453-D299-3C8D2E1C0891}"/>
              </a:ext>
            </a:extLst>
          </p:cNvPr>
          <p:cNvSpPr>
            <a:spLocks noGrp="1"/>
          </p:cNvSpPr>
          <p:nvPr>
            <p:ph type="sldNum" sz="quarter" idx="12"/>
          </p:nvPr>
        </p:nvSpPr>
        <p:spPr/>
        <p:txBody>
          <a:bodyPr/>
          <a:lstStyle/>
          <a:p>
            <a:fld id="{CBABCCC1-BF11-4F37-963E-1BCD5B23FD72}" type="slidenum">
              <a:rPr lang="en-IN" smtClean="0"/>
              <a:t>74</a:t>
            </a:fld>
            <a:endParaRPr lang="en-IN"/>
          </a:p>
        </p:txBody>
      </p:sp>
    </p:spTree>
    <p:extLst>
      <p:ext uri="{BB962C8B-B14F-4D97-AF65-F5344CB8AC3E}">
        <p14:creationId xmlns:p14="http://schemas.microsoft.com/office/powerpoint/2010/main" val="28037905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48BC21-A63C-ADA9-C13F-27942A21021F}"/>
              </a:ext>
            </a:extLst>
          </p:cNvPr>
          <p:cNvSpPr>
            <a:spLocks noGrp="1"/>
          </p:cNvSpPr>
          <p:nvPr>
            <p:ph type="sldNum" sz="quarter" idx="12"/>
          </p:nvPr>
        </p:nvSpPr>
        <p:spPr/>
        <p:txBody>
          <a:bodyPr/>
          <a:lstStyle/>
          <a:p>
            <a:fld id="{CBABCCC1-BF11-4F37-963E-1BCD5B23FD72}" type="slidenum">
              <a:rPr lang="en-IN" smtClean="0"/>
              <a:t>75</a:t>
            </a:fld>
            <a:endParaRPr lang="en-IN"/>
          </a:p>
        </p:txBody>
      </p:sp>
    </p:spTree>
    <p:extLst>
      <p:ext uri="{BB962C8B-B14F-4D97-AF65-F5344CB8AC3E}">
        <p14:creationId xmlns:p14="http://schemas.microsoft.com/office/powerpoint/2010/main" val="13130477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32EFA1-93A9-77EF-E395-A2DA3B0952FE}"/>
              </a:ext>
            </a:extLst>
          </p:cNvPr>
          <p:cNvSpPr>
            <a:spLocks noGrp="1"/>
          </p:cNvSpPr>
          <p:nvPr>
            <p:ph type="sldNum" sz="quarter" idx="12"/>
          </p:nvPr>
        </p:nvSpPr>
        <p:spPr/>
        <p:txBody>
          <a:bodyPr/>
          <a:lstStyle/>
          <a:p>
            <a:fld id="{CBABCCC1-BF11-4F37-963E-1BCD5B23FD72}" type="slidenum">
              <a:rPr lang="en-IN" smtClean="0"/>
              <a:t>76</a:t>
            </a:fld>
            <a:endParaRPr lang="en-IN"/>
          </a:p>
        </p:txBody>
      </p:sp>
    </p:spTree>
    <p:extLst>
      <p:ext uri="{BB962C8B-B14F-4D97-AF65-F5344CB8AC3E}">
        <p14:creationId xmlns:p14="http://schemas.microsoft.com/office/powerpoint/2010/main" val="14174012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077CF1-67AB-15C2-60A8-8A2B737BD89D}"/>
              </a:ext>
            </a:extLst>
          </p:cNvPr>
          <p:cNvSpPr>
            <a:spLocks noGrp="1"/>
          </p:cNvSpPr>
          <p:nvPr>
            <p:ph type="sldNum" sz="quarter" idx="12"/>
          </p:nvPr>
        </p:nvSpPr>
        <p:spPr/>
        <p:txBody>
          <a:bodyPr/>
          <a:lstStyle/>
          <a:p>
            <a:fld id="{CBABCCC1-BF11-4F37-963E-1BCD5B23FD72}" type="slidenum">
              <a:rPr lang="en-IN" smtClean="0"/>
              <a:t>77</a:t>
            </a:fld>
            <a:endParaRPr lang="en-IN"/>
          </a:p>
        </p:txBody>
      </p:sp>
    </p:spTree>
    <p:extLst>
      <p:ext uri="{BB962C8B-B14F-4D97-AF65-F5344CB8AC3E}">
        <p14:creationId xmlns:p14="http://schemas.microsoft.com/office/powerpoint/2010/main" val="32063929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1D3F0-268C-08E6-524F-10F8031F873B}"/>
              </a:ext>
            </a:extLst>
          </p:cNvPr>
          <p:cNvSpPr>
            <a:spLocks noGrp="1"/>
          </p:cNvSpPr>
          <p:nvPr>
            <p:ph type="sldNum" sz="quarter" idx="12"/>
          </p:nvPr>
        </p:nvSpPr>
        <p:spPr/>
        <p:txBody>
          <a:bodyPr/>
          <a:lstStyle/>
          <a:p>
            <a:fld id="{CBABCCC1-BF11-4F37-963E-1BCD5B23FD72}" type="slidenum">
              <a:rPr lang="en-IN" smtClean="0"/>
              <a:t>78</a:t>
            </a:fld>
            <a:endParaRPr lang="en-IN"/>
          </a:p>
        </p:txBody>
      </p:sp>
    </p:spTree>
    <p:extLst>
      <p:ext uri="{BB962C8B-B14F-4D97-AF65-F5344CB8AC3E}">
        <p14:creationId xmlns:p14="http://schemas.microsoft.com/office/powerpoint/2010/main" val="36598378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01F49B-5D8C-7C2B-B65A-FB5F2E42679C}"/>
              </a:ext>
            </a:extLst>
          </p:cNvPr>
          <p:cNvSpPr>
            <a:spLocks noGrp="1"/>
          </p:cNvSpPr>
          <p:nvPr>
            <p:ph type="sldNum" sz="quarter" idx="12"/>
          </p:nvPr>
        </p:nvSpPr>
        <p:spPr/>
        <p:txBody>
          <a:bodyPr/>
          <a:lstStyle/>
          <a:p>
            <a:fld id="{CBABCCC1-BF11-4F37-963E-1BCD5B23FD72}" type="slidenum">
              <a:rPr lang="en-IN" smtClean="0"/>
              <a:t>79</a:t>
            </a:fld>
            <a:endParaRPr lang="en-IN"/>
          </a:p>
        </p:txBody>
      </p:sp>
    </p:spTree>
    <p:extLst>
      <p:ext uri="{BB962C8B-B14F-4D97-AF65-F5344CB8AC3E}">
        <p14:creationId xmlns:p14="http://schemas.microsoft.com/office/powerpoint/2010/main" val="4289534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F48B50-FE32-F3EF-E424-6C5A0513DA55}"/>
              </a:ext>
            </a:extLst>
          </p:cNvPr>
          <p:cNvSpPr>
            <a:spLocks noGrp="1"/>
          </p:cNvSpPr>
          <p:nvPr>
            <p:ph type="sldNum" sz="quarter" idx="12"/>
          </p:nvPr>
        </p:nvSpPr>
        <p:spPr/>
        <p:txBody>
          <a:bodyPr/>
          <a:lstStyle/>
          <a:p>
            <a:fld id="{CBABCCC1-BF11-4F37-963E-1BCD5B23FD72}" type="slidenum">
              <a:rPr lang="en-IN" smtClean="0"/>
              <a:t>8</a:t>
            </a:fld>
            <a:endParaRPr lang="en-IN"/>
          </a:p>
        </p:txBody>
      </p:sp>
      <p:sp>
        <p:nvSpPr>
          <p:cNvPr id="4" name="TextBox 3">
            <a:extLst>
              <a:ext uri="{FF2B5EF4-FFF2-40B4-BE49-F238E27FC236}">
                <a16:creationId xmlns:a16="http://schemas.microsoft.com/office/drawing/2014/main" id="{5C0D05A4-C45D-7100-6473-ED22730EE4FE}"/>
              </a:ext>
            </a:extLst>
          </p:cNvPr>
          <p:cNvSpPr txBox="1"/>
          <p:nvPr/>
        </p:nvSpPr>
        <p:spPr>
          <a:xfrm>
            <a:off x="1046017" y="937404"/>
            <a:ext cx="10099963" cy="4198522"/>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Phases in Circuit Switching </a:t>
            </a:r>
          </a:p>
          <a:p>
            <a:pPr>
              <a:lnSpc>
                <a:spcPct val="150000"/>
              </a:lnSpc>
            </a:pPr>
            <a:r>
              <a:rPr lang="en-US" dirty="0">
                <a:latin typeface="Times New Roman" panose="02020603050405020304" pitchFamily="18" charset="0"/>
                <a:cs typeface="Times New Roman" panose="02020603050405020304" pitchFamily="18" charset="0"/>
              </a:rPr>
              <a:t>Communication through circuit switching has 3 phases: </a:t>
            </a:r>
          </a:p>
          <a:p>
            <a:pPr marL="342900" indent="-342900">
              <a:lnSpc>
                <a:spcPct val="150000"/>
              </a:lnSpc>
              <a:buAutoNum type="arabicPeriod"/>
            </a:pPr>
            <a:r>
              <a:rPr lang="en-US" b="1" dirty="0">
                <a:latin typeface="Times New Roman" panose="02020603050405020304" pitchFamily="18" charset="0"/>
                <a:cs typeface="Times New Roman" panose="02020603050405020304" pitchFamily="18" charset="0"/>
              </a:rPr>
              <a:t>Connection Setup / Establishment </a:t>
            </a:r>
            <a:r>
              <a:rPr lang="en-US" dirty="0">
                <a:latin typeface="Times New Roman" panose="02020603050405020304" pitchFamily="18" charset="0"/>
                <a:cs typeface="Times New Roman" panose="02020603050405020304" pitchFamily="18" charset="0"/>
              </a:rPr>
              <a:t>- In this phase, a dedicated circuit is established from the source to the destination through a number of intermediate switching centers. The sender and receiver transmits communication signals to request and acknowledge establishment of circuits. </a:t>
            </a:r>
          </a:p>
          <a:p>
            <a:pPr marL="342900" indent="-342900">
              <a:lnSpc>
                <a:spcPct val="150000"/>
              </a:lnSpc>
              <a:buAutoNum type="arabicPeriod"/>
            </a:pPr>
            <a:r>
              <a:rPr lang="en-US" b="1" dirty="0">
                <a:latin typeface="Times New Roman" panose="02020603050405020304" pitchFamily="18" charset="0"/>
                <a:cs typeface="Times New Roman" panose="02020603050405020304" pitchFamily="18" charset="0"/>
              </a:rPr>
              <a:t>Data transfer </a:t>
            </a:r>
            <a:r>
              <a:rPr lang="en-US" dirty="0">
                <a:latin typeface="Times New Roman" panose="02020603050405020304" pitchFamily="18" charset="0"/>
                <a:cs typeface="Times New Roman" panose="02020603050405020304" pitchFamily="18" charset="0"/>
              </a:rPr>
              <a:t>- Once the circuit has been established, data and voice are transferred from the source to the destination. The dedicated connection remains as long as the end parties communicate. </a:t>
            </a:r>
          </a:p>
          <a:p>
            <a:pPr marL="342900" indent="-342900">
              <a:lnSpc>
                <a:spcPct val="150000"/>
              </a:lnSpc>
              <a:buAutoNum type="arabicPeriod"/>
            </a:pPr>
            <a:r>
              <a:rPr lang="en-US" b="1" dirty="0">
                <a:latin typeface="Times New Roman" panose="02020603050405020304" pitchFamily="18" charset="0"/>
                <a:cs typeface="Times New Roman" panose="02020603050405020304" pitchFamily="18" charset="0"/>
              </a:rPr>
              <a:t>Connection teardown / Termination </a:t>
            </a:r>
            <a:r>
              <a:rPr lang="en-US" dirty="0">
                <a:latin typeface="Times New Roman" panose="02020603050405020304" pitchFamily="18" charset="0"/>
                <a:cs typeface="Times New Roman" panose="02020603050405020304" pitchFamily="18" charset="0"/>
              </a:rPr>
              <a:t>- When data transfer is complete, the connection is relinquished. The disconnection is initiated by any one of the user. Disconnection </a:t>
            </a:r>
            <a:r>
              <a:rPr lang="en-US" dirty="0"/>
              <a:t>involves removal of all intermediate links from the sender to the receiver</a:t>
            </a:r>
            <a:endParaRPr lang="en-IN" dirty="0"/>
          </a:p>
        </p:txBody>
      </p:sp>
    </p:spTree>
    <p:extLst>
      <p:ext uri="{BB962C8B-B14F-4D97-AF65-F5344CB8AC3E}">
        <p14:creationId xmlns:p14="http://schemas.microsoft.com/office/powerpoint/2010/main" val="15320591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137750-B3E2-DF3F-6119-5FFE946C164E}"/>
              </a:ext>
            </a:extLst>
          </p:cNvPr>
          <p:cNvSpPr>
            <a:spLocks noGrp="1"/>
          </p:cNvSpPr>
          <p:nvPr>
            <p:ph type="sldNum" sz="quarter" idx="12"/>
          </p:nvPr>
        </p:nvSpPr>
        <p:spPr/>
        <p:txBody>
          <a:bodyPr/>
          <a:lstStyle/>
          <a:p>
            <a:fld id="{CBABCCC1-BF11-4F37-963E-1BCD5B23FD72}" type="slidenum">
              <a:rPr lang="en-IN" smtClean="0"/>
              <a:t>80</a:t>
            </a:fld>
            <a:endParaRPr lang="en-IN"/>
          </a:p>
        </p:txBody>
      </p:sp>
    </p:spTree>
    <p:extLst>
      <p:ext uri="{BB962C8B-B14F-4D97-AF65-F5344CB8AC3E}">
        <p14:creationId xmlns:p14="http://schemas.microsoft.com/office/powerpoint/2010/main" val="13587629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908C75-7EEE-A291-6C75-A529C555AE3A}"/>
              </a:ext>
            </a:extLst>
          </p:cNvPr>
          <p:cNvSpPr>
            <a:spLocks noGrp="1"/>
          </p:cNvSpPr>
          <p:nvPr>
            <p:ph type="sldNum" sz="quarter" idx="12"/>
          </p:nvPr>
        </p:nvSpPr>
        <p:spPr/>
        <p:txBody>
          <a:bodyPr/>
          <a:lstStyle/>
          <a:p>
            <a:fld id="{CBABCCC1-BF11-4F37-963E-1BCD5B23FD72}" type="slidenum">
              <a:rPr lang="en-IN" smtClean="0"/>
              <a:t>81</a:t>
            </a:fld>
            <a:endParaRPr lang="en-IN"/>
          </a:p>
        </p:txBody>
      </p:sp>
    </p:spTree>
    <p:extLst>
      <p:ext uri="{BB962C8B-B14F-4D97-AF65-F5344CB8AC3E}">
        <p14:creationId xmlns:p14="http://schemas.microsoft.com/office/powerpoint/2010/main" val="640609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A4030C-5DB7-1589-F198-15C3BC2B8380}"/>
              </a:ext>
            </a:extLst>
          </p:cNvPr>
          <p:cNvSpPr>
            <a:spLocks noGrp="1"/>
          </p:cNvSpPr>
          <p:nvPr>
            <p:ph type="sldNum" sz="quarter" idx="12"/>
          </p:nvPr>
        </p:nvSpPr>
        <p:spPr/>
        <p:txBody>
          <a:bodyPr/>
          <a:lstStyle/>
          <a:p>
            <a:fld id="{CBABCCC1-BF11-4F37-963E-1BCD5B23FD72}" type="slidenum">
              <a:rPr lang="en-IN" smtClean="0"/>
              <a:t>9</a:t>
            </a:fld>
            <a:endParaRPr lang="en-IN"/>
          </a:p>
        </p:txBody>
      </p:sp>
      <p:sp>
        <p:nvSpPr>
          <p:cNvPr id="4" name="TextBox 3">
            <a:extLst>
              <a:ext uri="{FF2B5EF4-FFF2-40B4-BE49-F238E27FC236}">
                <a16:creationId xmlns:a16="http://schemas.microsoft.com/office/drawing/2014/main" id="{61CFD7C3-1D07-E0DC-FC28-9361454FC253}"/>
              </a:ext>
            </a:extLst>
          </p:cNvPr>
          <p:cNvSpPr txBox="1"/>
          <p:nvPr/>
        </p:nvSpPr>
        <p:spPr>
          <a:xfrm>
            <a:off x="1200149" y="744813"/>
            <a:ext cx="9791700" cy="4613058"/>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Advantages</a:t>
            </a:r>
            <a:r>
              <a:rPr lang="en-US" dirty="0">
                <a:latin typeface="Times New Roman" panose="02020603050405020304" pitchFamily="18" charset="0"/>
                <a:cs typeface="Times New Roman" panose="02020603050405020304" pitchFamily="18" charset="0"/>
              </a:rPr>
              <a:t> </a:t>
            </a:r>
          </a:p>
          <a:p>
            <a:pPr>
              <a:lnSpc>
                <a:spcPct val="150000"/>
              </a:lnSpc>
            </a:pPr>
            <a:r>
              <a:rPr lang="en-US" dirty="0">
                <a:latin typeface="Times New Roman" panose="02020603050405020304" pitchFamily="18" charset="0"/>
                <a:cs typeface="Times New Roman" panose="02020603050405020304" pitchFamily="18" charset="0"/>
              </a:rPr>
              <a:t>It is suitable for long continuous transmission, since a continuous transmission route is established, that remains throughout the conversation.</a:t>
            </a:r>
          </a:p>
          <a:p>
            <a:pPr>
              <a:lnSpc>
                <a:spcPct val="150000"/>
              </a:lnSpc>
            </a:pPr>
            <a:r>
              <a:rPr lang="en-US" dirty="0">
                <a:latin typeface="Times New Roman" panose="02020603050405020304" pitchFamily="18" charset="0"/>
                <a:cs typeface="Times New Roman" panose="02020603050405020304" pitchFamily="18" charset="0"/>
              </a:rPr>
              <a:t> No intermediate delays are found once the circuit is established. So, they are suitable for real time communication of both voice and data transmission. </a:t>
            </a:r>
          </a:p>
          <a:p>
            <a:pPr>
              <a:lnSpc>
                <a:spcPct val="150000"/>
              </a:lnSpc>
            </a:pPr>
            <a:r>
              <a:rPr lang="en-US" b="1" dirty="0">
                <a:latin typeface="Times New Roman" panose="02020603050405020304" pitchFamily="18" charset="0"/>
                <a:cs typeface="Times New Roman" panose="02020603050405020304" pitchFamily="18" charset="0"/>
              </a:rPr>
              <a:t>Disadvantages</a:t>
            </a:r>
            <a:r>
              <a:rPr lang="en-US" dirty="0">
                <a:latin typeface="Times New Roman" panose="02020603050405020304" pitchFamily="18" charset="0"/>
                <a:cs typeface="Times New Roman" panose="02020603050405020304" pitchFamily="18" charset="0"/>
              </a:rPr>
              <a:t> Circuit switching establishes a dedicated connection between the end parties. This dedicated connection cannot be used for transmitting any other data, even if the data load is very low.  Bandwidth requirement is high even in cases of low data volume. There is underutilization of system resources. Once resources are allocated to a particular connection, they cannot be used for other connections.  Time required to establish connection may be high. </a:t>
            </a:r>
          </a:p>
          <a:p>
            <a:pPr>
              <a:lnSpc>
                <a:spcPct val="150000"/>
              </a:lnSpc>
            </a:pPr>
            <a:r>
              <a:rPr lang="en-US" dirty="0">
                <a:latin typeface="Times New Roman" panose="02020603050405020304" pitchFamily="18" charset="0"/>
                <a:cs typeface="Times New Roman" panose="02020603050405020304" pitchFamily="18" charset="0"/>
              </a:rPr>
              <a:t>It is more expensive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88832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5_6233206605559631053 (1)</Template>
  <TotalTime>426</TotalTime>
  <Words>3603</Words>
  <Application>Microsoft Office PowerPoint</Application>
  <PresentationFormat>Widescreen</PresentationFormat>
  <Paragraphs>359</Paragraphs>
  <Slides>81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Arial</vt:lpstr>
      <vt:lpstr>Calibri</vt:lpstr>
      <vt:lpstr>Gill Sans MT</vt:lpstr>
      <vt:lpstr>inter-bold</vt:lpstr>
      <vt:lpstr>inter-regular</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Ravi kiran Duvvuri</cp:lastModifiedBy>
  <cp:revision>38</cp:revision>
  <dcterms:created xsi:type="dcterms:W3CDTF">2023-05-12T05:41:51Z</dcterms:created>
  <dcterms:modified xsi:type="dcterms:W3CDTF">2023-12-20T06:26:05Z</dcterms:modified>
</cp:coreProperties>
</file>