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6" r:id="rId2"/>
    <p:sldId id="27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NETWORK PROTOCOLS AND SECURITY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– 22EC2210R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2283-D36F-39F5-622B-2240BAE759C7}"/>
              </a:ext>
            </a:extLst>
          </p:cNvPr>
          <p:cNvSpPr txBox="1"/>
          <p:nvPr/>
        </p:nvSpPr>
        <p:spPr>
          <a:xfrm>
            <a:off x="1984443" y="3723348"/>
            <a:ext cx="8647889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ELEMENTARY DATA LINK PROTOCOLS, SLIDING WINDOW PROTOCOLS</a:t>
            </a:r>
          </a:p>
        </p:txBody>
      </p:sp>
    </p:spTree>
    <p:extLst>
      <p:ext uri="{BB962C8B-B14F-4D97-AF65-F5344CB8AC3E}">
        <p14:creationId xmlns:p14="http://schemas.microsoft.com/office/powerpoint/2010/main" val="345459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B1BB-6F4C-6DC4-1F3C-51B09FB9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2C75-56C8-2F74-34E5-47EBAAB4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97" y="2015732"/>
            <a:ext cx="5120313" cy="38364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Stop-and-wait ARQ: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Stop-and-wait ARQ is a technique used to retransmit the data in case of damaged or lost frames.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Goudy Old Style" panose="02020502050305020303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This technique works on the principle that the sender will not transmit the next frame until it receives the acknowledgement of the last transmitted frame.</a:t>
            </a:r>
            <a:endParaRPr lang="en-US" dirty="0">
              <a:latin typeface="Goudy Old Style" panose="02020502050305020303" pitchFamily="18" charset="0"/>
            </a:endParaRPr>
          </a:p>
          <a:p>
            <a:pPr marL="0" indent="0">
              <a:buNone/>
            </a:pPr>
            <a:endParaRPr lang="en-US" sz="2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BDC6E-1701-BCA8-3503-6048450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C2DD4-9705-21A7-49C1-79A57B39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048" y="2015732"/>
            <a:ext cx="5120313" cy="39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82D-C69C-681B-9F28-9DCDAD7F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6A11-62CF-4E64-CCBC-E4B6107A3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Stop-and-wait ARQ:</a:t>
            </a:r>
          </a:p>
          <a:p>
            <a:pPr marL="0" indent="0" algn="just">
              <a:buNone/>
            </a:pPr>
            <a:r>
              <a:rPr lang="en-US" sz="2000" b="1" dirty="0">
                <a:latin typeface="Goudy Old Style" panose="02020502050305020303" pitchFamily="18" charset="0"/>
              </a:rPr>
              <a:t>Po</a:t>
            </a:r>
            <a:r>
              <a:rPr lang="en-US" sz="2000" b="1" i="0" dirty="0">
                <a:effectLst/>
                <a:latin typeface="Goudy Old Style" panose="02020502050305020303" pitchFamily="18" charset="0"/>
              </a:rPr>
              <a:t>ssibilities of the retransmission: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oudy Old Style" panose="02020502050305020303" pitchFamily="18" charset="0"/>
              </a:rPr>
              <a:t>Lost frame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Goudy Old Style" panose="02020502050305020303" pitchFamily="18" charset="0"/>
              </a:rPr>
              <a:t>Damaged Frame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Goudy Old Style" panose="02020502050305020303" pitchFamily="18" charset="0"/>
              </a:rPr>
              <a:t>Lost </a:t>
            </a:r>
            <a:r>
              <a:rPr lang="en-US" sz="2000" b="1" dirty="0">
                <a:latin typeface="Goudy Old Style" panose="02020502050305020303" pitchFamily="18" charset="0"/>
              </a:rPr>
              <a:t>ACK</a:t>
            </a:r>
            <a:endParaRPr lang="en-US" sz="2000" b="0" i="0" dirty="0">
              <a:effectLst/>
              <a:latin typeface="Goudy Old Style" panose="020205020503050203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E005-2A05-8669-25B9-5E10E71F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8CC689E-C5D3-00B0-7404-714FBB6C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6" y="1853754"/>
            <a:ext cx="7078824" cy="407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00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4A9-4B43-8027-1334-B277896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BC5A-0BFA-8096-E403-0F29496B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Goudy Old Style" panose="02020502050305020303" pitchFamily="18" charset="0"/>
              </a:rPr>
              <a:t>Advantage of Stop-and-wait: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Goudy Old Style" panose="02020502050305020303" pitchFamily="18" charset="0"/>
              </a:rPr>
              <a:t>The Stop-and-wait method is simple as each frame is checked and acknowledged before the next frame is sent.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C00000"/>
                </a:solidFill>
                <a:latin typeface="Goudy Old Style" panose="02020502050305020303" pitchFamily="18" charset="0"/>
              </a:rPr>
              <a:t>Disadvantage of Stop-and-wait: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oudy Old Style" panose="02020502050305020303" pitchFamily="18" charset="0"/>
              </a:rPr>
              <a:t>Each frame sent and received uses the entire time needed to traverse the link.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D88C0-1F86-18F5-9666-6286DD0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2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5442-5AC7-8FDA-3900-9D88F98B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2FE5-C402-B2D9-DB5F-C0A21047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3" y="2015732"/>
            <a:ext cx="9703132" cy="4037749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oudy Old Style" panose="02020502050305020303" pitchFamily="18" charset="0"/>
              </a:rPr>
              <a:t>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low control method in which sender can transmit several frames before getting an acknowledgement.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Capacity of the communication channel can be utilized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A single ACK acknowledge multiple frames.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Sliding Window refers to imaginary boxes at both the sender and receiver 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window can hold the frames at either end, and it provides the upper limit on the number of frames that can be transmitted before the acknowledgement.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window has a specific size in which they are numbered as modulo-n means that they are numbered from 0 to n-1.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When the receiver sends the ACK, it includes the number of the next frame that it wants to receive.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465B-6A71-816F-487B-E35DA241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6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7A77-878D-4416-EFE5-F15F6EB5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1B76B-CFF5-1C16-56FB-A5A722B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BA85D-AA3E-35ED-2FB4-B1EDF579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395"/>
            <a:ext cx="5690490" cy="2794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9E214-4A6E-6849-7A1F-606F90046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55" y="2478395"/>
            <a:ext cx="551290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5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02C1-8451-A3C0-C555-B01F1244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9EC3-8DAE-F5A7-B93E-FC87B5A6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033C3-37F2-6341-342E-DDDC65D2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5" y="1853755"/>
            <a:ext cx="10191507" cy="40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7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2527-8C2A-E1F0-A8E8-2E4716D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SLIDING WINDOW PROTOCOLS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D48E-3BB0-B3BC-15FA-976061A9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Goudy Old Style" panose="02020502050305020303" pitchFamily="18" charset="0"/>
              </a:rPr>
              <a:t>Sliding Window ARQ is a technique used for continuous transmission error control.</a:t>
            </a:r>
          </a:p>
          <a:p>
            <a:r>
              <a:rPr lang="en-US" sz="2000" dirty="0">
                <a:solidFill>
                  <a:srgbClr val="333333"/>
                </a:solidFill>
                <a:latin typeface="Goudy Old Style" panose="02020502050305020303" pitchFamily="18" charset="0"/>
              </a:rPr>
              <a:t>Two protocols used in sliding window ARQ.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9269-6267-78D5-605C-E976C577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80008-3D90-56EC-5A52-EA36158C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3429000"/>
            <a:ext cx="6477613" cy="24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E4A8-7565-1A5F-FD32-2378A20B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Sliding Window Protocols…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387-C075-DE38-FBE1-B0C2E21D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45639" cy="388148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Go-Back-N ARQ: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Goudy Old Style" panose="02020502050305020303" pitchFamily="18" charset="0"/>
              </a:rPr>
              <a:t>In Go-Back-N ARQ protocol, if one frame is lost or damaged, then it retransmits all the frames after which it does not receive the positive ACK.</a:t>
            </a:r>
          </a:p>
          <a:p>
            <a:pPr algn="just"/>
            <a:endParaRPr lang="en-US" dirty="0">
              <a:solidFill>
                <a:srgbClr val="333333"/>
              </a:solidFill>
              <a:latin typeface="Goudy Old Style" panose="02020502050305020303" pitchFamily="18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Goudy Old Style" panose="02020502050305020303" pitchFamily="18" charset="0"/>
              </a:rPr>
              <a:t>Three possibilities can occur for retransmission: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Goudy Old Style" panose="02020502050305020303" pitchFamily="18" charset="0"/>
              </a:rPr>
              <a:t>Damaged Frame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Lost Data Frame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Lost Acknowledgement</a:t>
            </a:r>
          </a:p>
          <a:p>
            <a:pPr marL="0" indent="0" algn="just">
              <a:buNone/>
            </a:pPr>
            <a:endParaRPr lang="en-US" sz="24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D4EE6-B276-A668-6711-63FEFB36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40312-F0C2-0404-2B0B-36E4C53E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754"/>
            <a:ext cx="6112153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A3D-6000-9C4C-3985-0AFFBC2D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Sliding Window Protocols…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48BF-65B1-BFAD-19A5-12A941F0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10403" cy="390676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9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Selective Repeat ARQ: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ore efficient than Go-Back-n ARQ.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oudy Old Style" panose="02020502050305020303" pitchFamily="18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nly those frames are retransmitted for which negative acknowledgement has been received.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receiver storage buffer keeps all the damaged frames on hold until the frame in error is correctly received.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receiver must have an appropriate </a:t>
            </a:r>
            <a:r>
              <a:rPr lang="en-US" b="1" i="1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logic for reinserting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 the frames in a correct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The sender must consist of a </a:t>
            </a:r>
            <a:r>
              <a:rPr lang="en-US" b="1" i="1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searching mechanism </a:t>
            </a:r>
            <a:r>
              <a:rPr lang="en-US" b="0" i="0" dirty="0">
                <a:solidFill>
                  <a:srgbClr val="000000"/>
                </a:solidFill>
                <a:effectLst/>
                <a:latin typeface="Goudy Old Style" panose="02020502050305020303" pitchFamily="18" charset="0"/>
              </a:rPr>
              <a:t>that selects only the requested frame for retransmission.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0CDEA-2B7C-A5C7-92A2-092964CF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ACD46-332D-52F4-DBEC-AEAAF377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035" y="1853754"/>
            <a:ext cx="4956965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9A36-39E5-2D8A-1556-59FA5076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628-6C7E-A266-54EE-55C2A618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b="1" dirty="0"/>
              <a:t>Datalink Layer Protocols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DLL Protocols for Noiseless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DLL Protocols for Noisy Channel</a:t>
            </a:r>
          </a:p>
          <a:p>
            <a:endParaRPr lang="en-US" dirty="0"/>
          </a:p>
          <a:p>
            <a:r>
              <a:rPr lang="en-US" sz="2600" b="1" dirty="0"/>
              <a:t>DLL Protocols for Noiseless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Stop-and-wait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600" b="1" dirty="0"/>
              <a:t>DLL Protocols for Noisy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Stop-and-wait ARQ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Go-back-N ARQ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Selective Repeat ARQ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682F-3EA9-E07E-EE46-1D1131FF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2084151" y="643808"/>
            <a:ext cx="8178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  <a:p>
            <a:pPr algn="ctr"/>
            <a:r>
              <a:rPr lang="en-US" sz="1800" b="0" i="0" dirty="0">
                <a:effectLst/>
                <a:latin typeface="Poppins"/>
                <a:cs typeface="Poppins"/>
              </a:rPr>
              <a:t>To familiarize students with the basic concept of Elementary Data Link protocols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910537" y="2023744"/>
            <a:ext cx="5590972" cy="3323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designed to: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Elementary Data Link protocols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out noisy and noiseless channels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 protocols for noisy channel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protocols for noiseless channel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sliding window protocols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5814710" cy="311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end of this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you should be able to: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Define Elementary Data Link protocols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Differentiate noisy and noiseless channels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Summarize protocols for noisy and noiseless channels</a:t>
            </a:r>
          </a:p>
          <a:p>
            <a:pPr marL="342900" lvl="0" indent="-342900" algn="just">
              <a:lnSpc>
                <a:spcPct val="115000"/>
              </a:lnSpc>
              <a:buAutoNum type="arabicPeriod"/>
              <a:tabLst>
                <a:tab pos="457200" algn="l"/>
              </a:tabLst>
            </a:pPr>
            <a:r>
              <a:rPr lang="en-US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Demonstrate sliding window protocols 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08B-AB6F-9949-3996-71048D0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FOR FURTHER LEARNING OF THE SESSION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6811D-092E-E989-454F-68E65DF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0B57B-FD1F-D26E-7DDA-9CB4D0E6FF4D}"/>
              </a:ext>
            </a:extLst>
          </p:cNvPr>
          <p:cNvSpPr txBox="1"/>
          <p:nvPr/>
        </p:nvSpPr>
        <p:spPr>
          <a:xfrm>
            <a:off x="793327" y="1955558"/>
            <a:ext cx="11142511" cy="48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IN" b="1" dirty="0"/>
              <a:t>TEXTBOOKS:</a:t>
            </a:r>
            <a:endParaRPr lang="en-IN" dirty="0"/>
          </a:p>
          <a:p>
            <a:r>
              <a:rPr lang="en-IN" dirty="0"/>
              <a:t> 1. Data Communications and Networking(3</a:t>
            </a:r>
            <a:r>
              <a:rPr lang="en-IN" baseline="30000" dirty="0"/>
              <a:t>rd</a:t>
            </a:r>
            <a:r>
              <a:rPr lang="en-IN" dirty="0"/>
              <a:t> Edition) – B A </a:t>
            </a:r>
            <a:r>
              <a:rPr lang="en-IN" dirty="0" err="1"/>
              <a:t>Ferouzan</a:t>
            </a:r>
            <a:r>
              <a:rPr lang="en-IN" dirty="0"/>
              <a:t> – TMH</a:t>
            </a:r>
          </a:p>
          <a:p>
            <a:r>
              <a:rPr lang="en-IN" b="1" dirty="0"/>
              <a:t> </a:t>
            </a:r>
            <a:r>
              <a:rPr lang="en-IN" dirty="0"/>
              <a:t>2. Computer Networks (4</a:t>
            </a:r>
            <a:r>
              <a:rPr lang="en-IN" baseline="30000" dirty="0"/>
              <a:t>th</a:t>
            </a:r>
            <a:r>
              <a:rPr lang="en-IN" dirty="0"/>
              <a:t> Edition) – A S Tanenbaum  - Pearson Education/PHI</a:t>
            </a:r>
            <a:endParaRPr lang="en-IN" b="1" dirty="0"/>
          </a:p>
          <a:p>
            <a:r>
              <a:rPr lang="en-IN" b="1" dirty="0"/>
              <a:t> Reference Books:</a:t>
            </a:r>
          </a:p>
          <a:p>
            <a:pPr marL="342900" indent="-342900">
              <a:buAutoNum type="arabicPeriod"/>
            </a:pPr>
            <a:r>
              <a:rPr lang="en-IN" dirty="0"/>
              <a:t>Data Communications and Networking(5</a:t>
            </a:r>
            <a:r>
              <a:rPr lang="en-IN" baseline="30000" dirty="0"/>
              <a:t>th</a:t>
            </a:r>
            <a:r>
              <a:rPr lang="en-IN" dirty="0"/>
              <a:t> Edition) – W. Stallings - Pearson Education/PHI</a:t>
            </a:r>
          </a:p>
          <a:p>
            <a:pPr marL="342900" indent="-342900">
              <a:buAutoNum type="arabicPeriod"/>
            </a:pPr>
            <a:r>
              <a:rPr lang="en-US" dirty="0"/>
              <a:t>Network for Computer Scientists &amp; Engineers, Zheng &amp; Akhtar,  OUP</a:t>
            </a:r>
            <a:endParaRPr lang="en-IN" dirty="0"/>
          </a:p>
          <a:p>
            <a:endParaRPr lang="en-IN" b="1" dirty="0"/>
          </a:p>
          <a:p>
            <a:r>
              <a:rPr lang="en-IN" b="1" dirty="0"/>
              <a:t>WEB REFERNCES/MOOCS:</a:t>
            </a:r>
            <a:endParaRPr lang="en-IN" dirty="0"/>
          </a:p>
          <a:p>
            <a:pPr marL="342900" lvl="0" indent="-342900">
              <a:buAutoNum type="arabicPeriod"/>
            </a:pPr>
            <a:r>
              <a:rPr lang="en-US" dirty="0"/>
              <a:t>Kurose and Rose – “Computer Networking -A top down approach featuring the internet”– Pearson Education</a:t>
            </a:r>
          </a:p>
          <a:p>
            <a:pPr marL="342900" lvl="0" indent="-342900">
              <a:buAutoNum type="arabicPeriod"/>
            </a:pPr>
            <a:r>
              <a:rPr lang="en-US" dirty="0"/>
              <a:t>“Communication Networks” – Leon, </a:t>
            </a:r>
            <a:r>
              <a:rPr lang="en-US" dirty="0" err="1"/>
              <a:t>Garica</a:t>
            </a:r>
            <a:r>
              <a:rPr lang="en-US" dirty="0"/>
              <a:t>, </a:t>
            </a:r>
            <a:r>
              <a:rPr lang="en-US" dirty="0" err="1"/>
              <a:t>Widjaja</a:t>
            </a:r>
            <a:r>
              <a:rPr lang="en-US" dirty="0"/>
              <a:t>  TMH</a:t>
            </a:r>
          </a:p>
          <a:p>
            <a:pPr marL="342900" lvl="0" indent="-342900">
              <a:buAutoNum type="arabicPeriod"/>
            </a:pPr>
            <a:r>
              <a:rPr lang="en-US" dirty="0"/>
              <a:t>“Internetworking with TCP/IP, Comer –  vol. 1, 2, 3(4th Ed.)” – Pearson Education/PHI</a:t>
            </a:r>
          </a:p>
          <a:p>
            <a:pPr marL="342900" lvl="0" indent="-342900">
              <a:buAutoNum type="arabicPeriod"/>
            </a:pPr>
            <a:r>
              <a:rPr lang="en-US" dirty="0"/>
              <a:t>https://www.tutorialspoint.com/what-is-closed-loop-congestion-control/</a:t>
            </a:r>
          </a:p>
          <a:p>
            <a:pPr marL="342900" lvl="0" indent="-342900">
              <a:buAutoNum type="arabicPeriod"/>
            </a:pPr>
            <a:r>
              <a:rPr lang="en-US" dirty="0"/>
              <a:t>https://www.geeksforgeeks.org/congestion-control-techniques-in-computer-networks/3.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9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5FBE-107F-8F8F-AF7F-B1B3220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3BCE887-8070-2467-1BDD-C15FC09E3567}"/>
              </a:ext>
            </a:extLst>
          </p:cNvPr>
          <p:cNvSpPr/>
          <p:nvPr/>
        </p:nvSpPr>
        <p:spPr>
          <a:xfrm>
            <a:off x="2135943" y="1987061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Team – NETWORK PROTOCOLS AND SECURITY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id="{44D922C5-3411-5618-9ACE-51841AB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3724" y="3007793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138E-C7D1-623B-2842-3F39EC81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53" y="2216449"/>
            <a:ext cx="9603275" cy="345061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Link Layer Protocols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DLL Protocols for Noiseless channels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​DLL Protocols for Noisy channels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Sliding Window protocols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C45C-D82B-56E6-54E4-3972FAE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4EB8B-F374-DF0E-47FD-1702A670AF3F}"/>
              </a:ext>
            </a:extLst>
          </p:cNvPr>
          <p:cNvSpPr txBox="1"/>
          <p:nvPr/>
        </p:nvSpPr>
        <p:spPr>
          <a:xfrm>
            <a:off x="3041072" y="1190938"/>
            <a:ext cx="610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734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8427-3BBE-1B6B-3B3C-005C5DB4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708E-2485-6F45-C734-31AB6CCE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092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100" i="1" dirty="0">
                <a:latin typeface="Times New Roman" pitchFamily="18" charset="0"/>
              </a:rPr>
              <a:t>The most important responsibilities of the data link layer are </a:t>
            </a:r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framing, flow control</a:t>
            </a:r>
            <a:r>
              <a:rPr lang="en-US" sz="2100" i="1" dirty="0">
                <a:latin typeface="Times New Roman" pitchFamily="18" charset="0"/>
              </a:rPr>
              <a:t> and </a:t>
            </a:r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error control.</a:t>
            </a:r>
            <a:r>
              <a:rPr lang="en-US" sz="2100" i="1" dirty="0">
                <a:latin typeface="Times New Roman" pitchFamily="18" charset="0"/>
              </a:rPr>
              <a:t> </a:t>
            </a:r>
          </a:p>
          <a:p>
            <a:pPr algn="just"/>
            <a:endParaRPr lang="en-US" sz="2100" i="1" dirty="0">
              <a:latin typeface="Times New Roman" pitchFamily="18" charset="0"/>
            </a:endParaRPr>
          </a:p>
          <a:p>
            <a:pPr algn="just"/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Data link layer protocols </a:t>
            </a:r>
            <a:r>
              <a:rPr lang="en-US" sz="2100" i="1" dirty="0">
                <a:latin typeface="Times New Roman" pitchFamily="18" charset="0"/>
              </a:rPr>
              <a:t>deals with flow control and error control.</a:t>
            </a:r>
          </a:p>
          <a:p>
            <a:pPr algn="just"/>
            <a:endParaRPr lang="en-US" sz="2100" i="1" dirty="0">
              <a:latin typeface="Times New Roman" pitchFamily="18" charset="0"/>
            </a:endParaRPr>
          </a:p>
          <a:p>
            <a:pPr algn="just"/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Flow control </a:t>
            </a:r>
            <a:r>
              <a:rPr lang="en-US" sz="2100" i="1" dirty="0">
                <a:latin typeface="Times New Roman" pitchFamily="18" charset="0"/>
              </a:rPr>
              <a:t>refers to a set of procedures used to restrict  the amount of data that the sender can send  before waiting for acknowledgment.</a:t>
            </a:r>
          </a:p>
          <a:p>
            <a:pPr marL="0" indent="0" algn="just">
              <a:buNone/>
            </a:pPr>
            <a:endParaRPr lang="en-US" sz="2100" i="1" dirty="0">
              <a:latin typeface="Times New Roman" pitchFamily="18" charset="0"/>
            </a:endParaRPr>
          </a:p>
          <a:p>
            <a:pPr algn="just"/>
            <a:r>
              <a:rPr lang="en-US" sz="2100" b="1" i="1" dirty="0">
                <a:solidFill>
                  <a:schemeClr val="accent1"/>
                </a:solidFill>
                <a:latin typeface="Times New Roman" pitchFamily="18" charset="0"/>
              </a:rPr>
              <a:t>Error control </a:t>
            </a:r>
            <a:r>
              <a:rPr lang="en-US" sz="2100" i="1" dirty="0">
                <a:latin typeface="Times New Roman" pitchFamily="18" charset="0"/>
              </a:rPr>
              <a:t>in the data link layer is based on automatic repeat request, which is the retransmission of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43181-DCB1-05EB-5326-8ADFA9A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B000-FA5B-7C3F-8EAD-D2919F21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LINK LAYER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2E1A-DC73-C6F9-7CD2-6F17E884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2015732"/>
            <a:ext cx="4352019" cy="3450613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000" i="1" dirty="0">
                <a:latin typeface="Times New Roman" pitchFamily="18" charset="0"/>
              </a:rPr>
              <a:t>The data link layer can combine framing, flow control, and error control to achieve the delivery of data from one node to another. </a:t>
            </a:r>
          </a:p>
          <a:p>
            <a:pPr algn="just">
              <a:defRPr/>
            </a:pPr>
            <a:endParaRPr lang="en-US" sz="2000" i="1" dirty="0">
              <a:latin typeface="Times New Roman" pitchFamily="18" charset="0"/>
            </a:endParaRPr>
          </a:p>
          <a:p>
            <a:pPr algn="just">
              <a:defRPr/>
            </a:pPr>
            <a:r>
              <a:rPr lang="en-US" sz="2000" i="1" dirty="0">
                <a:latin typeface="Times New Roman" pitchFamily="18" charset="0"/>
              </a:rPr>
              <a:t>The protocols are normally implemented in software by using one of the common programming languages.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8CFEC-3AA8-2B65-E33A-5ADE1E6A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7EDAC41-5FB9-AC2F-8657-D3F3BD79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2" y="2194540"/>
            <a:ext cx="5713735" cy="280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91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9B0D-E1CB-C22F-7844-30AA31F3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NOISELESS CHANNELS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3927-EB68-2CC4-3026-1A5AE6DD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Noiseless channel is an ideal channel in which no frames are lost, duplicated, or corrupted.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Two protocols for this type of channel.</a:t>
            </a:r>
          </a:p>
          <a:p>
            <a:pPr marL="0" indent="0" algn="just">
              <a:buNone/>
            </a:pPr>
            <a:endParaRPr lang="en-US" sz="2800" i="1" dirty="0">
              <a:latin typeface="Times New Roman" pitchFamily="18" charset="0"/>
            </a:endParaRPr>
          </a:p>
          <a:p>
            <a:pPr marL="749300" indent="44450"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Simplest Protocol</a:t>
            </a:r>
          </a:p>
          <a:p>
            <a:pPr marL="749300" indent="444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Stop-and-</a:t>
            </a:r>
            <a:r>
              <a:rPr lang="fr-FR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wait</a:t>
            </a:r>
            <a:r>
              <a:rPr lang="fr-FR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Protocol</a:t>
            </a:r>
            <a:endParaRPr 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83081-24AE-0CD1-CCAF-DC4C407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B81-09AC-B080-DFD2-86866231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NOISELESS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A2AA-28AC-5E43-99B0-C4E7FB3C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14981" cy="345061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Simplest Protocol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</a:rPr>
              <a:t>Protocol with no flow or error control.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</a:rPr>
              <a:t>It is very simple.</a:t>
            </a:r>
          </a:p>
          <a:p>
            <a:pPr algn="just"/>
            <a:r>
              <a:rPr lang="en-US" sz="2000" i="1" dirty="0">
                <a:latin typeface="Times New Roman" panose="02020603050405020304" pitchFamily="18" charset="0"/>
              </a:rPr>
              <a:t>The sender sends a sequence of frames without even thinking about the receiver.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C5E71-FFA9-0771-5DC0-53B13730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B848E-2105-1C89-C8F2-D172D6C9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22" y="2015732"/>
            <a:ext cx="3911932" cy="392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B29D-6880-9977-F128-D15AA99A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NOISELESS CHANNELS…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EA39-33C2-B7F9-C632-EDF9E23F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49930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Stop-and-wait Protocol: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</a:rPr>
              <a:t>Protocol with flow control.</a:t>
            </a:r>
          </a:p>
          <a:p>
            <a:pPr algn="just"/>
            <a:endParaRPr lang="en-US" i="1" dirty="0">
              <a:latin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</a:rPr>
              <a:t>The sender will not transmit the next frame until it receives the acknowledgement of the last transmitted frame.</a:t>
            </a:r>
            <a:br>
              <a:rPr lang="en-US" i="1" dirty="0">
                <a:latin typeface="Times New Roman" panose="02020603050405020304" pitchFamily="18" charset="0"/>
              </a:rPr>
            </a:br>
            <a:endParaRPr lang="en-US" i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99CA-EE3A-0F44-6C06-F26A9D53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428153-EA05-48F3-B9C1-59CB7CFA0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33" y="1880140"/>
            <a:ext cx="4516949" cy="41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2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7BAA-9147-5C2A-4F27-7BCE3DDB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DLL PROTOCOLS FOR NOISY CHANNELS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FBCA-DEE2-986D-2206-B652A3DB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40064" cy="4037749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Although the Stop-and-Wait Protocol gives us an idea of how to add flow control, noiseless channels are nonexistent.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Uses Sliding window protocols.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Follows Automatic Repeat Request (ARQ).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i="1" dirty="0">
              <a:latin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</a:rPr>
              <a:t>Adds Flow control and Error Control.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29F5-229D-5100-E41D-C351EC7C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76BE71-2280-2669-4182-25728176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00" y="2130258"/>
            <a:ext cx="4550868" cy="3804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30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-10_Data Link Layer Protocols" id="{248213B1-433F-4FA7-9681-D5C6630D4433}" vid="{AE0F7F41-AC10-42FC-9D96-7B9DDD88EA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Session-10_Data Link Layer Protocols</Template>
  <TotalTime>46</TotalTime>
  <Words>1023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Gill Sans MT</vt:lpstr>
      <vt:lpstr>Goudy Old Style</vt:lpstr>
      <vt:lpstr>Poppins</vt:lpstr>
      <vt:lpstr>Times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Data link layer protocols</vt:lpstr>
      <vt:lpstr>DATA LINK LAYER PROTOCOLS</vt:lpstr>
      <vt:lpstr>DLL PROTOCOLS FOR NOISELESS CHANNELS</vt:lpstr>
      <vt:lpstr>DLL PROTOCOLS FOR NOISELESS CHANNELS…</vt:lpstr>
      <vt:lpstr>DLL PROTOCOLS FOR NOISELESS CHANNELS…</vt:lpstr>
      <vt:lpstr>DLL PROTOCOLS FOR NOISY CHANNELS</vt:lpstr>
      <vt:lpstr>DLL PROTOCOLS FOR NOISY CHANNELS…</vt:lpstr>
      <vt:lpstr>DLL PROTOCOLS FOR NOISY CHANNELS…</vt:lpstr>
      <vt:lpstr>DLL PROTOCOLS FOR NOISY CHANNELS…</vt:lpstr>
      <vt:lpstr>SLIDING WINDOW</vt:lpstr>
      <vt:lpstr>SLIDING WINDOW…</vt:lpstr>
      <vt:lpstr>SLIDING WINDOW…</vt:lpstr>
      <vt:lpstr>SLIDING WINDOW PROTOCOLS </vt:lpstr>
      <vt:lpstr>Sliding Window Protocols…</vt:lpstr>
      <vt:lpstr>Sliding Window Protocols…</vt:lpstr>
      <vt:lpstr>SUMMARY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protocols</dc:title>
  <dc:creator>Radhika Rani Chintala</dc:creator>
  <cp:lastModifiedBy>Ravi kiran Duvvuri</cp:lastModifiedBy>
  <cp:revision>7</cp:revision>
  <dcterms:created xsi:type="dcterms:W3CDTF">2023-05-12T04:35:49Z</dcterms:created>
  <dcterms:modified xsi:type="dcterms:W3CDTF">2023-12-20T06:27:38Z</dcterms:modified>
</cp:coreProperties>
</file>