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handoutMasterIdLst>
    <p:handoutMasterId r:id="rId26"/>
  </p:handoutMasterIdLst>
  <p:sldIdLst>
    <p:sldId id="256" r:id="rId2"/>
    <p:sldId id="276" r:id="rId3"/>
    <p:sldId id="260" r:id="rId4"/>
    <p:sldId id="275" r:id="rId5"/>
    <p:sldId id="274"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5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73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20-12-2023</a:t>
            </a:fld>
            <a:endParaRPr lang="en-IN"/>
          </a:p>
        </p:txBody>
      </p:sp>
      <p:sp>
        <p:nvSpPr>
          <p:cNvPr id="4" name="Footer Placeholder 3">
            <a:extLst>
              <a:ext uri="{FF2B5EF4-FFF2-40B4-BE49-F238E27FC236}">
                <a16:creationId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20-12-2023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3640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t>Click icon to add picture</a:t>
            </a:r>
            <a:endParaRPr/>
          </a:p>
        </p:txBody>
      </p:sp>
    </p:spTree>
    <p:extLst>
      <p:ext uri="{BB962C8B-B14F-4D97-AF65-F5344CB8AC3E}">
        <p14:creationId xmlns:p14="http://schemas.microsoft.com/office/powerpoint/2010/main" val="193801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a16="http://schemas.microsoft.com/office/drawing/2014/main" id="{D33DD7EC-6054-A5D7-0F93-3916702EC90E}"/>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a16="http://schemas.microsoft.com/office/drawing/2014/main" id="{DB6D7A70-9470-38A5-6785-933F5C089234}"/>
              </a:ext>
            </a:extLst>
          </p:cNvPr>
          <p:cNvPicPr>
            <a:picLocks noChangeAspect="1"/>
          </p:cNvPicPr>
          <p:nvPr userDrawn="1"/>
        </p:nvPicPr>
        <p:blipFill rotWithShape="1">
          <a:blip r:embed="rId15" cstate="print">
            <a:extLst>
              <a:ext uri="{28A0092B-C50C-407E-A947-70E740481C1C}">
                <a14:useLocalDpi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a16="http://schemas.microsoft.com/office/drawing/2014/main" id="{A51BE3ED-273E-B0A1-FC3A-EE01E1A92D27}"/>
              </a:ext>
            </a:extLst>
          </p:cNvPr>
          <p:cNvPicPr>
            <a:picLocks noChangeAspect="1"/>
          </p:cNvPicPr>
          <p:nvPr userDrawn="1"/>
        </p:nvPicPr>
        <p:blipFill rotWithShape="1">
          <a:blip r:embed="rId16" cstate="print">
            <a:extLst>
              <a:ext uri="{28A0092B-C50C-407E-A947-70E740481C1C}">
                <a14:useLocalDpi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9B8D-BF65-4ADD-F76F-77EA72FFCB8F}"/>
              </a:ext>
            </a:extLst>
          </p:cNvPr>
          <p:cNvSpPr>
            <a:spLocks noGrp="1"/>
          </p:cNvSpPr>
          <p:nvPr>
            <p:ph type="ctrTitle"/>
          </p:nvPr>
        </p:nvSpPr>
        <p:spPr>
          <a:xfrm>
            <a:off x="6479177" y="802298"/>
            <a:ext cx="5029200" cy="2541431"/>
          </a:xfrm>
        </p:spPr>
        <p:txBody>
          <a:bodyPr>
            <a:normAutofit fontScale="90000"/>
          </a:bodyPr>
          <a:lstStyle/>
          <a:p>
            <a:pPr marR="0" lvl="0" indent="0" algn="ctr">
              <a:spcBef>
                <a:spcPts val="0"/>
              </a:spcBef>
              <a:spcAft>
                <a:spcPts val="0"/>
              </a:spcAft>
            </a:pPr>
            <a:r>
              <a:rPr lang="en-US" sz="2000" b="1" dirty="0">
                <a:ln/>
                <a:solidFill>
                  <a:srgbClr val="C00000"/>
                </a:solidFill>
                <a:cs typeface="Poppins" panose="00000500000000000000" pitchFamily="2" charset="0"/>
                <a:sym typeface="BioRhyme ExtraBold"/>
              </a:rPr>
              <a:t>NETWORKS, PROTOCOLS &amp; SECURITY (NPS) </a:t>
            </a:r>
            <a:br>
              <a:rPr lang="en-US" sz="2000" b="1" dirty="0">
                <a:ln/>
                <a:solidFill>
                  <a:srgbClr val="C00000"/>
                </a:solidFill>
                <a:cs typeface="Poppins" panose="00000500000000000000" pitchFamily="2" charset="0"/>
                <a:sym typeface="BioRhyme ExtraBold"/>
              </a:rPr>
            </a:br>
            <a:r>
              <a:rPr lang="en-IN" sz="2000" b="1" dirty="0">
                <a:ln/>
                <a:solidFill>
                  <a:srgbClr val="C00000"/>
                </a:solidFill>
                <a:cs typeface="Poppins" panose="00000500000000000000" pitchFamily="2" charset="0"/>
                <a:sym typeface="BioRhyme ExtraBold"/>
              </a:rPr>
              <a:t>22EC2210R</a:t>
            </a:r>
            <a:br>
              <a:rPr lang="en-US" sz="2000" b="1" dirty="0">
                <a:solidFill>
                  <a:schemeClr val="bg1">
                    <a:lumMod val="50000"/>
                  </a:schemeClr>
                </a:solidFill>
                <a:ea typeface="BioRhyme ExtraBold"/>
                <a:cs typeface="Poppins" panose="00000500000000000000" pitchFamily="2" charset="0"/>
                <a:sym typeface="BioRhyme ExtraBold"/>
              </a:rPr>
            </a:br>
            <a:br>
              <a:rPr lang="en-US" sz="2000" b="1" dirty="0">
                <a:solidFill>
                  <a:schemeClr val="bg1">
                    <a:lumMod val="50000"/>
                  </a:schemeClr>
                </a:solidFill>
                <a:ea typeface="BioRhyme ExtraBold"/>
                <a:cs typeface="Poppins" panose="00000500000000000000" pitchFamily="2" charset="0"/>
                <a:sym typeface="BioRhyme ExtraBold"/>
              </a:rPr>
            </a:br>
            <a:r>
              <a:rPr lang="en-US" sz="2000" b="1" dirty="0">
                <a:solidFill>
                  <a:schemeClr val="bg1">
                    <a:lumMod val="50000"/>
                  </a:schemeClr>
                </a:solidFill>
                <a:ea typeface="BioRhyme ExtraBold"/>
                <a:cs typeface="Poppins" panose="00000500000000000000" pitchFamily="2" charset="0"/>
                <a:sym typeface="BioRhyme ExtraBold"/>
              </a:rPr>
              <a:t>Topic: </a:t>
            </a:r>
            <a:br>
              <a:rPr lang="en-US" sz="2000" b="1" dirty="0">
                <a:solidFill>
                  <a:schemeClr val="bg1">
                    <a:lumMod val="50000"/>
                  </a:schemeClr>
                </a:solidFill>
                <a:ea typeface="BioRhyme ExtraBold"/>
                <a:cs typeface="Poppins" panose="00000500000000000000" pitchFamily="2" charset="0"/>
                <a:sym typeface="BioRhyme ExtraBold"/>
              </a:rPr>
            </a:br>
            <a:r>
              <a:rPr lang="en-US" sz="2000" dirty="0">
                <a:solidFill>
                  <a:srgbClr val="C00000"/>
                </a:solidFill>
                <a:latin typeface="Stencil" panose="040409050D0802020404" pitchFamily="82" charset="0"/>
              </a:rPr>
              <a:t>Introduction to computer networks</a:t>
            </a:r>
            <a:br>
              <a:rPr lang="en-US" sz="2000" dirty="0">
                <a:solidFill>
                  <a:srgbClr val="C00000"/>
                </a:solidFill>
                <a:latin typeface="Stencil" panose="040409050D0802020404" pitchFamily="82" charset="0"/>
              </a:rPr>
            </a:br>
            <a:r>
              <a:rPr lang="en-US" sz="2000" dirty="0">
                <a:solidFill>
                  <a:srgbClr val="C00000"/>
                </a:solidFill>
                <a:latin typeface="Stencil" panose="040409050D0802020404" pitchFamily="82" charset="0"/>
              </a:rPr>
              <a:t>uses of computer networks   </a:t>
            </a:r>
            <a:br>
              <a:rPr lang="en-US" sz="7200" dirty="0">
                <a:solidFill>
                  <a:srgbClr val="C00000"/>
                </a:solidFill>
                <a:latin typeface="Stencil" panose="040409050D0802020404" pitchFamily="82" charset="0"/>
              </a:rPr>
            </a:br>
            <a:endParaRPr lang="en-IN" dirty="0"/>
          </a:p>
        </p:txBody>
      </p:sp>
      <p:pic>
        <p:nvPicPr>
          <p:cNvPr id="4" name="Google Shape;464;p16"/>
          <p:cNvPicPr preferRelativeResize="0"/>
          <p:nvPr/>
        </p:nvPicPr>
        <p:blipFill>
          <a:blip r:embed="rId2" cstate="print">
            <a:extLst>
              <a:ext uri="{28A0092B-C50C-407E-A947-70E740481C1C}">
                <a14:useLocalDpi xmlns:a14="http://schemas.microsoft.com/office/drawing/2010/main" val="0"/>
              </a:ext>
            </a:extLst>
          </a:blip>
          <a:stretch>
            <a:fillRect/>
          </a:stretch>
        </p:blipFill>
        <p:spPr>
          <a:xfrm>
            <a:off x="600892" y="731520"/>
            <a:ext cx="6027459" cy="5107578"/>
          </a:xfrm>
          <a:prstGeom prst="rect">
            <a:avLst/>
          </a:prstGeom>
          <a:noFill/>
          <a:ln>
            <a:noFill/>
          </a:ln>
        </p:spPr>
      </p:pic>
      <p:sp>
        <p:nvSpPr>
          <p:cNvPr id="5" name="Rounded Rectangle 4"/>
          <p:cNvSpPr/>
          <p:nvPr/>
        </p:nvSpPr>
        <p:spPr>
          <a:xfrm>
            <a:off x="7158446" y="3657600"/>
            <a:ext cx="3605348" cy="7707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850777" y="3722914"/>
            <a:ext cx="2299063" cy="738664"/>
          </a:xfrm>
          <a:prstGeom prst="rect">
            <a:avLst/>
          </a:prstGeom>
          <a:noFill/>
        </p:spPr>
        <p:txBody>
          <a:bodyPr wrap="square" rtlCol="0">
            <a:spAutoFit/>
          </a:bodyPr>
          <a:lstStyle/>
          <a:p>
            <a:pPr lvl="0"/>
            <a:r>
              <a:rPr lang="en-US" sz="2400" dirty="0">
                <a:solidFill>
                  <a:schemeClr val="lt1"/>
                </a:solidFill>
                <a:ea typeface="Calibri"/>
                <a:cs typeface="Poppins" panose="00000500000000000000" pitchFamily="2" charset="0"/>
                <a:sym typeface="Calibri"/>
              </a:rPr>
              <a:t>Session - 01</a:t>
            </a:r>
          </a:p>
          <a:p>
            <a:endParaRPr lang="en-US" dirty="0">
              <a:solidFill>
                <a:schemeClr val="bg1"/>
              </a:solidFill>
            </a:endParaRPr>
          </a:p>
        </p:txBody>
      </p:sp>
    </p:spTree>
    <p:extLst>
      <p:ext uri="{BB962C8B-B14F-4D97-AF65-F5344CB8AC3E}">
        <p14:creationId xmlns:p14="http://schemas.microsoft.com/office/powerpoint/2010/main" val="2503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1FA19A5-9588-483E-843E-C76873B71790}"/>
              </a:ext>
            </a:extLst>
          </p:cNvPr>
          <p:cNvSpPr/>
          <p:nvPr/>
        </p:nvSpPr>
        <p:spPr>
          <a:xfrm>
            <a:off x="3193367" y="756153"/>
            <a:ext cx="6414867"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Home</a:t>
            </a:r>
            <a:r>
              <a:rPr lang="en-US" sz="2400" spc="-60" dirty="0"/>
              <a:t> </a:t>
            </a:r>
            <a:r>
              <a:rPr lang="en-US" sz="2400" dirty="0"/>
              <a:t>Network</a:t>
            </a:r>
            <a:r>
              <a:rPr lang="en-US" sz="2400" spc="-60" dirty="0"/>
              <a:t> </a:t>
            </a:r>
            <a:r>
              <a:rPr lang="en-US" sz="2400" dirty="0"/>
              <a:t>Applications</a:t>
            </a:r>
          </a:p>
        </p:txBody>
      </p:sp>
      <p:pic>
        <p:nvPicPr>
          <p:cNvPr id="17" name="Picture 2" descr="KL Deemed to be University Logo"/>
          <p:cNvPicPr>
            <a:picLocks noChangeAspect="1" noChangeArrowheads="1"/>
          </p:cNvPicPr>
          <p:nvPr/>
        </p:nvPicPr>
        <p:blipFill>
          <a:blip r:embed="rId2" cstate="print"/>
          <a:srcRect/>
          <a:stretch>
            <a:fillRect/>
          </a:stretch>
        </p:blipFill>
        <p:spPr bwMode="auto">
          <a:xfrm>
            <a:off x="0" y="0"/>
            <a:ext cx="1990725" cy="600076"/>
          </a:xfrm>
          <a:prstGeom prst="rect">
            <a:avLst/>
          </a:prstGeom>
          <a:noFill/>
        </p:spPr>
      </p:pic>
      <p:sp>
        <p:nvSpPr>
          <p:cNvPr id="18" name="TextBox 17"/>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TextBox 4"/>
          <p:cNvSpPr txBox="1"/>
          <p:nvPr/>
        </p:nvSpPr>
        <p:spPr>
          <a:xfrm>
            <a:off x="418454" y="1472339"/>
            <a:ext cx="11468746" cy="584775"/>
          </a:xfrm>
          <a:prstGeom prst="rect">
            <a:avLst/>
          </a:prstGeom>
          <a:noFill/>
        </p:spPr>
        <p:txBody>
          <a:bodyPr wrap="square" rtlCol="0">
            <a:spAutoFit/>
          </a:bodyPr>
          <a:lstStyle/>
          <a:p>
            <a:pPr marL="342900" indent="-342900" algn="just">
              <a:spcBef>
                <a:spcPts val="1200"/>
              </a:spcBef>
              <a:spcAft>
                <a:spcPts val="1200"/>
              </a:spcAft>
            </a:pPr>
            <a:endParaRPr lang="en-IN" sz="3200" dirty="0"/>
          </a:p>
        </p:txBody>
      </p:sp>
      <p:sp>
        <p:nvSpPr>
          <p:cNvPr id="10" name="object 3"/>
          <p:cNvSpPr txBox="1"/>
          <p:nvPr/>
        </p:nvSpPr>
        <p:spPr>
          <a:xfrm>
            <a:off x="2362200" y="2514600"/>
            <a:ext cx="6046470" cy="2367280"/>
          </a:xfrm>
          <a:prstGeom prst="rect">
            <a:avLst/>
          </a:prstGeom>
        </p:spPr>
        <p:txBody>
          <a:bodyPr vert="horz" wrap="square" lIns="0" tIns="110490" rIns="0" bIns="0" rtlCol="0">
            <a:spAutoFit/>
          </a:bodyPr>
          <a:lstStyle/>
          <a:p>
            <a:pPr marL="622300" indent="-610235">
              <a:spcBef>
                <a:spcPts val="870"/>
              </a:spcBef>
              <a:buClr>
                <a:srgbClr val="3333CC"/>
              </a:buClr>
              <a:buChar char="•"/>
              <a:tabLst>
                <a:tab pos="621665" algn="l"/>
                <a:tab pos="622935" algn="l"/>
              </a:tabLst>
            </a:pPr>
            <a:r>
              <a:rPr sz="3200" dirty="0">
                <a:latin typeface="Times New Roman"/>
                <a:cs typeface="Times New Roman"/>
              </a:rPr>
              <a:t>Access</a:t>
            </a:r>
            <a:r>
              <a:rPr sz="3200" spc="-20" dirty="0">
                <a:latin typeface="Times New Roman"/>
                <a:cs typeface="Times New Roman"/>
              </a:rPr>
              <a:t> </a:t>
            </a:r>
            <a:r>
              <a:rPr sz="3200" dirty="0">
                <a:latin typeface="Times New Roman"/>
                <a:cs typeface="Times New Roman"/>
              </a:rPr>
              <a:t>to</a:t>
            </a:r>
            <a:r>
              <a:rPr sz="3200" spc="-5" dirty="0">
                <a:latin typeface="Times New Roman"/>
                <a:cs typeface="Times New Roman"/>
              </a:rPr>
              <a:t> </a:t>
            </a:r>
            <a:r>
              <a:rPr sz="3200" dirty="0">
                <a:latin typeface="Times New Roman"/>
                <a:cs typeface="Times New Roman"/>
              </a:rPr>
              <a:t>remote</a:t>
            </a:r>
            <a:r>
              <a:rPr sz="3200" spc="-35" dirty="0">
                <a:latin typeface="Times New Roman"/>
                <a:cs typeface="Times New Roman"/>
              </a:rPr>
              <a:t> </a:t>
            </a:r>
            <a:r>
              <a:rPr sz="3200" dirty="0">
                <a:latin typeface="Times New Roman"/>
                <a:cs typeface="Times New Roman"/>
              </a:rPr>
              <a:t>information</a:t>
            </a:r>
          </a:p>
          <a:p>
            <a:pPr marL="622300" indent="-610235">
              <a:spcBef>
                <a:spcPts val="765"/>
              </a:spcBef>
              <a:buClr>
                <a:srgbClr val="3333CC"/>
              </a:buClr>
              <a:buChar char="•"/>
              <a:tabLst>
                <a:tab pos="621665" algn="l"/>
                <a:tab pos="622935" algn="l"/>
              </a:tabLst>
            </a:pPr>
            <a:r>
              <a:rPr sz="3200" dirty="0">
                <a:latin typeface="Times New Roman"/>
                <a:cs typeface="Times New Roman"/>
              </a:rPr>
              <a:t>Person-to-person</a:t>
            </a:r>
            <a:r>
              <a:rPr sz="3200" spc="-85" dirty="0">
                <a:latin typeface="Times New Roman"/>
                <a:cs typeface="Times New Roman"/>
              </a:rPr>
              <a:t> </a:t>
            </a:r>
            <a:r>
              <a:rPr sz="3200" dirty="0">
                <a:latin typeface="Times New Roman"/>
                <a:cs typeface="Times New Roman"/>
              </a:rPr>
              <a:t>communication</a:t>
            </a:r>
          </a:p>
          <a:p>
            <a:pPr marL="622300" indent="-610235">
              <a:spcBef>
                <a:spcPts val="770"/>
              </a:spcBef>
              <a:buClr>
                <a:srgbClr val="3333CC"/>
              </a:buClr>
              <a:buChar char="•"/>
              <a:tabLst>
                <a:tab pos="621665" algn="l"/>
                <a:tab pos="622935" algn="l"/>
              </a:tabLst>
            </a:pPr>
            <a:r>
              <a:rPr sz="3200" dirty="0">
                <a:latin typeface="Times New Roman"/>
                <a:cs typeface="Times New Roman"/>
              </a:rPr>
              <a:t>Interactive</a:t>
            </a:r>
            <a:r>
              <a:rPr sz="3200" spc="-65" dirty="0">
                <a:latin typeface="Times New Roman"/>
                <a:cs typeface="Times New Roman"/>
              </a:rPr>
              <a:t> </a:t>
            </a:r>
            <a:r>
              <a:rPr sz="3200" dirty="0">
                <a:latin typeface="Times New Roman"/>
                <a:cs typeface="Times New Roman"/>
              </a:rPr>
              <a:t>entertainment</a:t>
            </a:r>
          </a:p>
          <a:p>
            <a:pPr marL="622300" indent="-610235">
              <a:spcBef>
                <a:spcPts val="770"/>
              </a:spcBef>
              <a:buClr>
                <a:srgbClr val="3333CC"/>
              </a:buClr>
              <a:buChar char="•"/>
              <a:tabLst>
                <a:tab pos="621665" algn="l"/>
                <a:tab pos="622935" algn="l"/>
              </a:tabLst>
            </a:pPr>
            <a:r>
              <a:rPr sz="3200" dirty="0">
                <a:latin typeface="Times New Roman"/>
                <a:cs typeface="Times New Roman"/>
              </a:rPr>
              <a:t>Electronic</a:t>
            </a:r>
            <a:r>
              <a:rPr sz="3200" spc="-60" dirty="0">
                <a:latin typeface="Times New Roman"/>
                <a:cs typeface="Times New Roman"/>
              </a:rPr>
              <a:t> </a:t>
            </a:r>
            <a:r>
              <a:rPr sz="3200" dirty="0">
                <a:latin typeface="Times New Roman"/>
                <a:cs typeface="Times New Roman"/>
              </a:rPr>
              <a:t>commerce</a:t>
            </a:r>
          </a:p>
        </p:txBody>
      </p:sp>
    </p:spTree>
    <p:extLst>
      <p:ext uri="{BB962C8B-B14F-4D97-AF65-F5344CB8AC3E}">
        <p14:creationId xmlns:p14="http://schemas.microsoft.com/office/powerpoint/2010/main" val="34384681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ED7FD29D-BBDE-078E-D487-E57247CDB50D}"/>
              </a:ext>
            </a:extLst>
          </p:cNvPr>
          <p:cNvSpPr/>
          <p:nvPr/>
        </p:nvSpPr>
        <p:spPr>
          <a:xfrm>
            <a:off x="3390636" y="94783"/>
            <a:ext cx="5410728" cy="735211"/>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065" algn="ctr">
              <a:lnSpc>
                <a:spcPct val="150000"/>
              </a:lnSpc>
              <a:spcBef>
                <a:spcPts val="880"/>
              </a:spcBef>
              <a:buClr>
                <a:srgbClr val="3333CC"/>
              </a:buClr>
              <a:buSzPct val="64062"/>
              <a:tabLst>
                <a:tab pos="355600" algn="l"/>
                <a:tab pos="356235" algn="l"/>
              </a:tabLst>
            </a:pPr>
            <a:r>
              <a:rPr lang="en-US" sz="3200" dirty="0">
                <a:latin typeface="Times New Roman"/>
                <a:cs typeface="Times New Roman"/>
              </a:rPr>
              <a:t>Networks</a:t>
            </a:r>
            <a:r>
              <a:rPr lang="en-US" sz="3200" spc="-60" dirty="0">
                <a:latin typeface="Times New Roman"/>
                <a:cs typeface="Times New Roman"/>
              </a:rPr>
              <a:t> </a:t>
            </a:r>
            <a:r>
              <a:rPr lang="en-US" sz="3200" dirty="0">
                <a:latin typeface="Times New Roman"/>
                <a:cs typeface="Times New Roman"/>
              </a:rPr>
              <a:t>for</a:t>
            </a:r>
            <a:r>
              <a:rPr lang="en-US" sz="3200" spc="-30" dirty="0">
                <a:latin typeface="Times New Roman"/>
                <a:cs typeface="Times New Roman"/>
              </a:rPr>
              <a:t> </a:t>
            </a:r>
            <a:r>
              <a:rPr lang="en-US" sz="3200" dirty="0">
                <a:latin typeface="Times New Roman"/>
                <a:cs typeface="Times New Roman"/>
              </a:rPr>
              <a:t>People</a:t>
            </a:r>
          </a:p>
        </p:txBody>
      </p:sp>
      <p:pic>
        <p:nvPicPr>
          <p:cNvPr id="8" name="Picture 2" descr="KL Deemed to be University Logo"/>
          <p:cNvPicPr>
            <a:picLocks noChangeAspect="1" noChangeArrowheads="1"/>
          </p:cNvPicPr>
          <p:nvPr/>
        </p:nvPicPr>
        <p:blipFill>
          <a:blip r:embed="rId2" cstate="print"/>
          <a:srcRect/>
          <a:stretch>
            <a:fillRect/>
          </a:stretch>
        </p:blipFill>
        <p:spPr bwMode="auto">
          <a:xfrm>
            <a:off x="0" y="0"/>
            <a:ext cx="1990725" cy="600076"/>
          </a:xfrm>
          <a:prstGeom prst="rect">
            <a:avLst/>
          </a:prstGeom>
          <a:noFill/>
        </p:spPr>
      </p:pic>
      <p:sp>
        <p:nvSpPr>
          <p:cNvPr id="12" name="object 2"/>
          <p:cNvSpPr txBox="1"/>
          <p:nvPr/>
        </p:nvSpPr>
        <p:spPr>
          <a:xfrm>
            <a:off x="342900" y="762000"/>
            <a:ext cx="11506200" cy="3957494"/>
          </a:xfrm>
          <a:prstGeom prst="rect">
            <a:avLst/>
          </a:prstGeom>
        </p:spPr>
        <p:txBody>
          <a:bodyPr vert="horz" wrap="square" lIns="0" tIns="111760" rIns="0" bIns="0" rtlCol="0">
            <a:spAutoFit/>
          </a:bodyPr>
          <a:lstStyle/>
          <a:p>
            <a:pPr marL="926465" lvl="1" indent="-457200">
              <a:lnSpc>
                <a:spcPct val="150000"/>
              </a:lnSpc>
              <a:spcBef>
                <a:spcPts val="675"/>
              </a:spcBef>
              <a:buClr>
                <a:schemeClr val="tx1"/>
              </a:buClr>
              <a:buFont typeface="Wingdings" panose="05000000000000000000" pitchFamily="2" charset="2"/>
              <a:buChar char="Ø"/>
              <a:tabLst>
                <a:tab pos="756920" algn="l"/>
              </a:tabLst>
            </a:pPr>
            <a:r>
              <a:rPr sz="2800" spc="-5" dirty="0">
                <a:latin typeface="Times New Roman"/>
                <a:cs typeface="Times New Roman"/>
              </a:rPr>
              <a:t>Access</a:t>
            </a:r>
            <a:r>
              <a:rPr sz="2800" dirty="0">
                <a:latin typeface="Times New Roman"/>
                <a:cs typeface="Times New Roman"/>
              </a:rPr>
              <a:t> </a:t>
            </a:r>
            <a:r>
              <a:rPr sz="2800" spc="-5" dirty="0">
                <a:latin typeface="Times New Roman"/>
                <a:cs typeface="Times New Roman"/>
              </a:rPr>
              <a:t>to</a:t>
            </a:r>
            <a:r>
              <a:rPr sz="2800" spc="-15" dirty="0">
                <a:latin typeface="Times New Roman"/>
                <a:cs typeface="Times New Roman"/>
              </a:rPr>
              <a:t> </a:t>
            </a:r>
            <a:r>
              <a:rPr sz="2800" spc="-5" dirty="0">
                <a:latin typeface="Times New Roman"/>
                <a:cs typeface="Times New Roman"/>
              </a:rPr>
              <a:t>remote</a:t>
            </a:r>
            <a:r>
              <a:rPr sz="2800" spc="10" dirty="0">
                <a:latin typeface="Times New Roman"/>
                <a:cs typeface="Times New Roman"/>
              </a:rPr>
              <a:t> </a:t>
            </a:r>
            <a:r>
              <a:rPr sz="2800" spc="-5" dirty="0">
                <a:latin typeface="Times New Roman"/>
                <a:cs typeface="Times New Roman"/>
              </a:rPr>
              <a:t>information</a:t>
            </a:r>
            <a:endParaRPr sz="2800" dirty="0">
              <a:latin typeface="Times New Roman"/>
              <a:cs typeface="Times New Roman"/>
            </a:endParaRPr>
          </a:p>
          <a:p>
            <a:pPr marL="1269365" lvl="2" indent="-342900">
              <a:lnSpc>
                <a:spcPct val="150000"/>
              </a:lnSpc>
              <a:spcBef>
                <a:spcPts val="595"/>
              </a:spcBef>
              <a:buClr>
                <a:schemeClr val="tx1"/>
              </a:buClr>
              <a:buFont typeface="Wingdings" panose="05000000000000000000" pitchFamily="2" charset="2"/>
              <a:buChar char="§"/>
              <a:tabLst>
                <a:tab pos="1156335" algn="l"/>
              </a:tabLst>
            </a:pPr>
            <a:r>
              <a:rPr sz="2400" dirty="0">
                <a:latin typeface="Times New Roman"/>
                <a:cs typeface="Times New Roman"/>
              </a:rPr>
              <a:t>e.g.:</a:t>
            </a:r>
            <a:r>
              <a:rPr sz="2400" spc="-35" dirty="0">
                <a:latin typeface="Times New Roman"/>
                <a:cs typeface="Times New Roman"/>
              </a:rPr>
              <a:t> </a:t>
            </a:r>
            <a:r>
              <a:rPr sz="2400" dirty="0">
                <a:latin typeface="Times New Roman"/>
                <a:cs typeface="Times New Roman"/>
              </a:rPr>
              <a:t>financial,</a:t>
            </a:r>
            <a:r>
              <a:rPr sz="2400" spc="-50" dirty="0">
                <a:latin typeface="Times New Roman"/>
                <a:cs typeface="Times New Roman"/>
              </a:rPr>
              <a:t> </a:t>
            </a:r>
            <a:r>
              <a:rPr sz="2400" dirty="0">
                <a:latin typeface="Times New Roman"/>
                <a:cs typeface="Times New Roman"/>
              </a:rPr>
              <a:t>shopping,</a:t>
            </a:r>
            <a:r>
              <a:rPr sz="2400" spc="-25" dirty="0">
                <a:latin typeface="Times New Roman"/>
                <a:cs typeface="Times New Roman"/>
              </a:rPr>
              <a:t> </a:t>
            </a:r>
            <a:r>
              <a:rPr sz="2400" dirty="0">
                <a:latin typeface="Times New Roman"/>
                <a:cs typeface="Times New Roman"/>
              </a:rPr>
              <a:t>customized</a:t>
            </a:r>
            <a:r>
              <a:rPr sz="2400" spc="-30" dirty="0">
                <a:latin typeface="Times New Roman"/>
                <a:cs typeface="Times New Roman"/>
              </a:rPr>
              <a:t> </a:t>
            </a:r>
            <a:r>
              <a:rPr sz="2400" dirty="0">
                <a:latin typeface="Times New Roman"/>
                <a:cs typeface="Times New Roman"/>
              </a:rPr>
              <a:t>newspapers,</a:t>
            </a:r>
            <a:r>
              <a:rPr lang="en-US" sz="2400" dirty="0">
                <a:latin typeface="Times New Roman"/>
                <a:cs typeface="Times New Roman"/>
              </a:rPr>
              <a:t> </a:t>
            </a:r>
            <a:r>
              <a:rPr sz="2400" dirty="0">
                <a:latin typeface="Times New Roman"/>
                <a:cs typeface="Times New Roman"/>
              </a:rPr>
              <a:t>on-line</a:t>
            </a:r>
            <a:r>
              <a:rPr sz="2400" spc="-50" dirty="0">
                <a:latin typeface="Times New Roman"/>
                <a:cs typeface="Times New Roman"/>
              </a:rPr>
              <a:t> </a:t>
            </a:r>
            <a:r>
              <a:rPr sz="2400" dirty="0">
                <a:latin typeface="Times New Roman"/>
                <a:cs typeface="Times New Roman"/>
              </a:rPr>
              <a:t>digital</a:t>
            </a:r>
            <a:r>
              <a:rPr sz="2400" spc="-60" dirty="0">
                <a:latin typeface="Times New Roman"/>
                <a:cs typeface="Times New Roman"/>
              </a:rPr>
              <a:t> </a:t>
            </a:r>
            <a:r>
              <a:rPr sz="2400" spc="-20" dirty="0">
                <a:latin typeface="Times New Roman"/>
                <a:cs typeface="Times New Roman"/>
              </a:rPr>
              <a:t>library,</a:t>
            </a:r>
            <a:r>
              <a:rPr sz="2400" spc="-90" dirty="0">
                <a:latin typeface="Times New Roman"/>
                <a:cs typeface="Times New Roman"/>
              </a:rPr>
              <a:t> </a:t>
            </a:r>
            <a:r>
              <a:rPr sz="2400" spc="-15" dirty="0">
                <a:latin typeface="Times New Roman"/>
                <a:cs typeface="Times New Roman"/>
              </a:rPr>
              <a:t>WWW</a:t>
            </a:r>
            <a:endParaRPr lang="en-US" sz="2400" spc="-15" dirty="0">
              <a:latin typeface="Times New Roman"/>
              <a:cs typeface="Times New Roman"/>
            </a:endParaRPr>
          </a:p>
          <a:p>
            <a:pPr marL="914400" indent="-457200">
              <a:lnSpc>
                <a:spcPct val="150000"/>
              </a:lnSpc>
              <a:buClr>
                <a:schemeClr val="tx1"/>
              </a:buClr>
              <a:buFont typeface="Wingdings" panose="05000000000000000000" pitchFamily="2" charset="2"/>
              <a:buChar char="Ø"/>
            </a:pPr>
            <a:r>
              <a:rPr sz="2800" dirty="0">
                <a:latin typeface="Times New Roman"/>
                <a:cs typeface="Times New Roman"/>
              </a:rPr>
              <a:t>Person-to-person</a:t>
            </a:r>
            <a:r>
              <a:rPr sz="2800" spc="-45" dirty="0">
                <a:latin typeface="Times New Roman"/>
                <a:cs typeface="Times New Roman"/>
              </a:rPr>
              <a:t> </a:t>
            </a:r>
            <a:r>
              <a:rPr sz="2800" spc="-5" dirty="0">
                <a:latin typeface="Times New Roman"/>
                <a:cs typeface="Times New Roman"/>
              </a:rPr>
              <a:t>communication</a:t>
            </a:r>
            <a:endParaRPr lang="en-US" sz="2800" dirty="0">
              <a:latin typeface="Times New Roman"/>
              <a:cs typeface="Times New Roman"/>
            </a:endParaRPr>
          </a:p>
          <a:p>
            <a:pPr marL="1498600" indent="-342900">
              <a:lnSpc>
                <a:spcPct val="150000"/>
              </a:lnSpc>
              <a:buClr>
                <a:schemeClr val="tx1"/>
              </a:buClr>
              <a:buFont typeface="Wingdings" panose="05000000000000000000" pitchFamily="2" charset="2"/>
              <a:buChar char="§"/>
            </a:pPr>
            <a:r>
              <a:rPr sz="2400" spc="-5" dirty="0">
                <a:latin typeface="Times New Roman"/>
                <a:cs typeface="Times New Roman"/>
              </a:rPr>
              <a:t>email,</a:t>
            </a:r>
            <a:r>
              <a:rPr sz="2400" spc="-15" dirty="0">
                <a:latin typeface="Times New Roman"/>
                <a:cs typeface="Times New Roman"/>
              </a:rPr>
              <a:t> </a:t>
            </a:r>
            <a:r>
              <a:rPr sz="2400" dirty="0">
                <a:latin typeface="Times New Roman"/>
                <a:cs typeface="Times New Roman"/>
              </a:rPr>
              <a:t>video</a:t>
            </a:r>
            <a:r>
              <a:rPr sz="2400" spc="-10" dirty="0">
                <a:latin typeface="Times New Roman"/>
                <a:cs typeface="Times New Roman"/>
              </a:rPr>
              <a:t> </a:t>
            </a:r>
            <a:r>
              <a:rPr sz="2400" dirty="0">
                <a:latin typeface="Times New Roman"/>
                <a:cs typeface="Times New Roman"/>
              </a:rPr>
              <a:t>conference, </a:t>
            </a:r>
            <a:r>
              <a:rPr sz="2400" spc="-5" dirty="0">
                <a:latin typeface="Times New Roman"/>
                <a:cs typeface="Times New Roman"/>
              </a:rPr>
              <a:t>newsgroup</a:t>
            </a:r>
            <a:endParaRPr sz="2400" dirty="0">
              <a:latin typeface="Times New Roman"/>
              <a:cs typeface="Times New Roman"/>
            </a:endParaRPr>
          </a:p>
          <a:p>
            <a:pPr marL="926465" lvl="1" indent="-457200">
              <a:lnSpc>
                <a:spcPct val="150000"/>
              </a:lnSpc>
              <a:spcBef>
                <a:spcPts val="660"/>
              </a:spcBef>
              <a:buClr>
                <a:schemeClr val="tx1"/>
              </a:buClr>
              <a:buFont typeface="Wingdings" panose="05000000000000000000" pitchFamily="2" charset="2"/>
              <a:buChar char="Ø"/>
              <a:tabLst>
                <a:tab pos="756920" algn="l"/>
              </a:tabLst>
            </a:pPr>
            <a:r>
              <a:rPr sz="2800" spc="-5" dirty="0">
                <a:latin typeface="Times New Roman"/>
                <a:cs typeface="Times New Roman"/>
              </a:rPr>
              <a:t>Interactive</a:t>
            </a:r>
            <a:r>
              <a:rPr sz="2800" spc="-40" dirty="0">
                <a:latin typeface="Times New Roman"/>
                <a:cs typeface="Times New Roman"/>
              </a:rPr>
              <a:t> </a:t>
            </a:r>
            <a:r>
              <a:rPr sz="2800" spc="-5" dirty="0">
                <a:latin typeface="Times New Roman"/>
                <a:cs typeface="Times New Roman"/>
              </a:rPr>
              <a:t>entertainment</a:t>
            </a:r>
            <a:endParaRPr sz="2800" dirty="0">
              <a:latin typeface="Times New Roman"/>
              <a:cs typeface="Times New Roman"/>
            </a:endParaRPr>
          </a:p>
          <a:p>
            <a:pPr marL="1269365" lvl="2" indent="-342900">
              <a:lnSpc>
                <a:spcPct val="150000"/>
              </a:lnSpc>
              <a:spcBef>
                <a:spcPts val="590"/>
              </a:spcBef>
              <a:buClr>
                <a:schemeClr val="tx1"/>
              </a:buClr>
              <a:buFont typeface="Wingdings" panose="05000000000000000000" pitchFamily="2" charset="2"/>
              <a:buChar char="§"/>
              <a:tabLst>
                <a:tab pos="1156335" algn="l"/>
              </a:tabLst>
            </a:pPr>
            <a:r>
              <a:rPr sz="2400" spc="-5" dirty="0">
                <a:latin typeface="Times New Roman"/>
                <a:cs typeface="Times New Roman"/>
              </a:rPr>
              <a:t>VOD, </a:t>
            </a:r>
            <a:r>
              <a:rPr sz="2400" dirty="0">
                <a:latin typeface="Times New Roman"/>
                <a:cs typeface="Times New Roman"/>
              </a:rPr>
              <a:t>interactive</a:t>
            </a:r>
            <a:r>
              <a:rPr sz="2400" spc="-55" dirty="0">
                <a:latin typeface="Times New Roman"/>
                <a:cs typeface="Times New Roman"/>
              </a:rPr>
              <a:t> </a:t>
            </a:r>
            <a:r>
              <a:rPr sz="2400" spc="-5" dirty="0">
                <a:latin typeface="Times New Roman"/>
                <a:cs typeface="Times New Roman"/>
              </a:rPr>
              <a:t>movies</a:t>
            </a:r>
            <a:r>
              <a:rPr sz="2400" spc="5" dirty="0">
                <a:latin typeface="Times New Roman"/>
                <a:cs typeface="Times New Roman"/>
              </a:rPr>
              <a:t> </a:t>
            </a:r>
            <a:r>
              <a:rPr sz="2400" dirty="0">
                <a:latin typeface="Times New Roman"/>
                <a:cs typeface="Times New Roman"/>
              </a:rPr>
              <a:t>or</a:t>
            </a:r>
            <a:r>
              <a:rPr sz="2400" spc="-50" dirty="0">
                <a:latin typeface="Times New Roman"/>
                <a:cs typeface="Times New Roman"/>
              </a:rPr>
              <a:t> </a:t>
            </a:r>
            <a:r>
              <a:rPr sz="2400" spc="-5" dirty="0">
                <a:latin typeface="Times New Roman"/>
                <a:cs typeface="Times New Roman"/>
              </a:rPr>
              <a:t>TVs,</a:t>
            </a:r>
            <a:r>
              <a:rPr sz="2400" spc="10" dirty="0">
                <a:latin typeface="Times New Roman"/>
                <a:cs typeface="Times New Roman"/>
              </a:rPr>
              <a:t> </a:t>
            </a:r>
            <a:r>
              <a:rPr sz="2400" spc="-5" dirty="0">
                <a:latin typeface="Times New Roman"/>
                <a:cs typeface="Times New Roman"/>
              </a:rPr>
              <a:t>game </a:t>
            </a:r>
            <a:r>
              <a:rPr sz="2400" dirty="0">
                <a:latin typeface="Times New Roman"/>
                <a:cs typeface="Times New Roman"/>
              </a:rPr>
              <a:t>playing</a:t>
            </a:r>
          </a:p>
        </p:txBody>
      </p:sp>
    </p:spTree>
    <p:extLst>
      <p:ext uri="{BB962C8B-B14F-4D97-AF65-F5344CB8AC3E}">
        <p14:creationId xmlns:p14="http://schemas.microsoft.com/office/powerpoint/2010/main" val="40866700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5237" y="365125"/>
            <a:ext cx="9018563" cy="1325563"/>
          </a:xfrm>
        </p:spPr>
        <p:txBody>
          <a:bodyPr/>
          <a:lstStyle/>
          <a:p>
            <a:pPr algn="ctr"/>
            <a:r>
              <a:rPr lang="en-US" b="1" dirty="0">
                <a:solidFill>
                  <a:srgbClr val="FF0000"/>
                </a:solidFill>
              </a:rPr>
              <a:t>Features Of Computer network</a:t>
            </a:r>
            <a:br>
              <a:rPr lang="en-US" dirty="0"/>
            </a:br>
            <a:endParaRPr lang="en-US" dirty="0"/>
          </a:p>
        </p:txBody>
      </p:sp>
      <p:pic>
        <p:nvPicPr>
          <p:cNvPr id="4" name="Content Placeholder 3" descr="features-of-computer-network (1).png"/>
          <p:cNvPicPr>
            <a:picLocks noGrp="1" noChangeAspect="1"/>
          </p:cNvPicPr>
          <p:nvPr>
            <p:ph idx="1"/>
          </p:nvPr>
        </p:nvPicPr>
        <p:blipFill>
          <a:blip r:embed="rId2" cstate="print"/>
          <a:stretch>
            <a:fillRect/>
          </a:stretch>
        </p:blipFill>
        <p:spPr>
          <a:xfrm>
            <a:off x="4929024" y="1843580"/>
            <a:ext cx="2333951" cy="4315428"/>
          </a:xfrm>
        </p:spPr>
      </p:pic>
      <p:pic>
        <p:nvPicPr>
          <p:cNvPr id="5" name="Picture 2" descr="KL Deemed to be University Logo">
            <a:extLst>
              <a:ext uri="{FF2B5EF4-FFF2-40B4-BE49-F238E27FC236}">
                <a16:creationId xmlns:a16="http://schemas.microsoft.com/office/drawing/2014/main" id="{0388D15D-8273-4907-5406-C904C141A90B}"/>
              </a:ext>
            </a:extLst>
          </p:cNvPr>
          <p:cNvPicPr>
            <a:picLocks noChangeAspect="1" noChangeArrowheads="1"/>
          </p:cNvPicPr>
          <p:nvPr/>
        </p:nvPicPr>
        <p:blipFill>
          <a:blip r:embed="rId3" cstate="print"/>
          <a:srcRect/>
          <a:stretch>
            <a:fillRect/>
          </a:stretch>
        </p:blipFill>
        <p:spPr bwMode="auto">
          <a:xfrm>
            <a:off x="222703" y="81945"/>
            <a:ext cx="2509863" cy="1061599"/>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0487B9-470E-AD8C-DF54-687F8103A722}"/>
              </a:ext>
            </a:extLst>
          </p:cNvPr>
          <p:cNvSpPr txBox="1"/>
          <p:nvPr/>
        </p:nvSpPr>
        <p:spPr>
          <a:xfrm>
            <a:off x="376082" y="999978"/>
            <a:ext cx="10722077" cy="646331"/>
          </a:xfrm>
          <a:prstGeom prst="rect">
            <a:avLst/>
          </a:prstGeom>
          <a:noFill/>
        </p:spPr>
        <p:txBody>
          <a:bodyPr wrap="square">
            <a:spAutoFit/>
          </a:bodyPr>
          <a:lstStyle/>
          <a:p>
            <a:pPr algn="ctr"/>
            <a:r>
              <a:rPr lang="en-US" sz="3600" u="sng" dirty="0">
                <a:solidFill>
                  <a:srgbClr val="C00000"/>
                </a:solidFill>
                <a:latin typeface="Stencil" panose="040409050D0802020404" pitchFamily="82" charset="0"/>
              </a:rPr>
              <a:t>TYPES OF NETWORKS</a:t>
            </a:r>
          </a:p>
        </p:txBody>
      </p:sp>
      <p:sp>
        <p:nvSpPr>
          <p:cNvPr id="6" name="TextBox 5">
            <a:extLst>
              <a:ext uri="{FF2B5EF4-FFF2-40B4-BE49-F238E27FC236}">
                <a16:creationId xmlns:a16="http://schemas.microsoft.com/office/drawing/2014/main" id="{12E6E3CD-062E-AE15-11ED-EA287A365E76}"/>
              </a:ext>
            </a:extLst>
          </p:cNvPr>
          <p:cNvSpPr txBox="1"/>
          <p:nvPr/>
        </p:nvSpPr>
        <p:spPr>
          <a:xfrm>
            <a:off x="984453" y="1758727"/>
            <a:ext cx="10776137" cy="1754326"/>
          </a:xfrm>
          <a:prstGeom prst="rect">
            <a:avLst/>
          </a:prstGeom>
          <a:noFill/>
        </p:spPr>
        <p:txBody>
          <a:bodyPr wrap="square" rtlCol="0">
            <a:spAutoFit/>
          </a:bodyPr>
          <a:lstStyle/>
          <a:p>
            <a:pPr algn="just">
              <a:lnSpc>
                <a:spcPct val="150000"/>
              </a:lnSpc>
            </a:pPr>
            <a:endParaRPr lang="en-IN" sz="2400" dirty="0">
              <a:solidFill>
                <a:srgbClr val="002060"/>
              </a:solidFill>
              <a:latin typeface="Bookman Old Style" panose="02050604050505020204" pitchFamily="18" charset="0"/>
            </a:endParaRPr>
          </a:p>
          <a:p>
            <a:pPr algn="just">
              <a:lnSpc>
                <a:spcPct val="150000"/>
              </a:lnSpc>
            </a:pPr>
            <a:endParaRPr lang="en-IN" sz="2400" dirty="0">
              <a:solidFill>
                <a:srgbClr val="002060"/>
              </a:solidFill>
              <a:latin typeface="Bookman Old Style" panose="02050604050505020204" pitchFamily="18" charset="0"/>
            </a:endParaRPr>
          </a:p>
          <a:p>
            <a:pPr algn="just">
              <a:lnSpc>
                <a:spcPct val="150000"/>
              </a:lnSpc>
            </a:pPr>
            <a:endParaRPr lang="en-US" sz="2400" dirty="0">
              <a:solidFill>
                <a:srgbClr val="002060"/>
              </a:solidFill>
              <a:latin typeface="Bookman Old Style" panose="02050604050505020204" pitchFamily="18" charset="0"/>
            </a:endParaRPr>
          </a:p>
        </p:txBody>
      </p:sp>
      <p:pic>
        <p:nvPicPr>
          <p:cNvPr id="2" name="Picture 2" descr="KL Deemed to be University Logo">
            <a:extLst>
              <a:ext uri="{FF2B5EF4-FFF2-40B4-BE49-F238E27FC236}">
                <a16:creationId xmlns:a16="http://schemas.microsoft.com/office/drawing/2014/main" id="{0388D15D-8273-4907-5406-C904C141A90B}"/>
              </a:ext>
            </a:extLst>
          </p:cNvPr>
          <p:cNvPicPr>
            <a:picLocks noChangeAspect="1" noChangeArrowheads="1"/>
          </p:cNvPicPr>
          <p:nvPr/>
        </p:nvPicPr>
        <p:blipFill>
          <a:blip r:embed="rId2" cstate="print"/>
          <a:srcRect/>
          <a:stretch>
            <a:fillRect/>
          </a:stretch>
        </p:blipFill>
        <p:spPr bwMode="auto">
          <a:xfrm>
            <a:off x="222703" y="81945"/>
            <a:ext cx="2509863" cy="1061599"/>
          </a:xfrm>
          <a:prstGeom prst="rect">
            <a:avLst/>
          </a:prstGeom>
          <a:noFill/>
        </p:spPr>
      </p:pic>
      <p:pic>
        <p:nvPicPr>
          <p:cNvPr id="5" name="Content Placeholder 3" descr="computer-network-architecture.png"/>
          <p:cNvPicPr>
            <a:picLocks noChangeAspect="1"/>
          </p:cNvPicPr>
          <p:nvPr/>
        </p:nvPicPr>
        <p:blipFill>
          <a:blip r:embed="rId3" cstate="print"/>
          <a:stretch>
            <a:fillRect/>
          </a:stretch>
        </p:blipFill>
        <p:spPr>
          <a:xfrm>
            <a:off x="1252026" y="1941342"/>
            <a:ext cx="9158066" cy="2826821"/>
          </a:xfrm>
          <a:prstGeom prst="rect">
            <a:avLst/>
          </a:prstGeom>
        </p:spPr>
      </p:pic>
    </p:spTree>
    <p:extLst>
      <p:ext uri="{BB962C8B-B14F-4D97-AF65-F5344CB8AC3E}">
        <p14:creationId xmlns:p14="http://schemas.microsoft.com/office/powerpoint/2010/main" val="1066301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grpId="0" nodeType="clickEffect" nodePh="1">
                                  <p:stCondLst>
                                    <p:cond delay="0"/>
                                  </p:stCondLst>
                                  <p:endCondLst>
                                    <p:cond evt="begin" delay="0">
                                      <p:tn val="12"/>
                                    </p:cond>
                                  </p:end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0-#ppt_w/2"/>
                                          </p:val>
                                        </p:tav>
                                        <p:tav tm="100000">
                                          <p:val>
                                            <p:strVal val="#ppt_x"/>
                                          </p:val>
                                        </p:tav>
                                      </p:tavLst>
                                    </p:anim>
                                    <p:anim calcmode="lin" valueType="num">
                                      <p:cBhvr additive="base">
                                        <p:cTn id="15"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0487B9-470E-AD8C-DF54-687F8103A722}"/>
              </a:ext>
            </a:extLst>
          </p:cNvPr>
          <p:cNvSpPr txBox="1"/>
          <p:nvPr/>
        </p:nvSpPr>
        <p:spPr>
          <a:xfrm>
            <a:off x="376082" y="999978"/>
            <a:ext cx="10722077" cy="646331"/>
          </a:xfrm>
          <a:prstGeom prst="rect">
            <a:avLst/>
          </a:prstGeom>
          <a:noFill/>
        </p:spPr>
        <p:txBody>
          <a:bodyPr wrap="square">
            <a:spAutoFit/>
          </a:bodyPr>
          <a:lstStyle/>
          <a:p>
            <a:pPr algn="ctr"/>
            <a:r>
              <a:rPr lang="en-US" sz="3600" dirty="0">
                <a:solidFill>
                  <a:srgbClr val="FF0000"/>
                </a:solidFill>
              </a:rPr>
              <a:t>Client/Server Network</a:t>
            </a:r>
            <a:endParaRPr lang="en-US" sz="3600" u="sng" dirty="0">
              <a:solidFill>
                <a:srgbClr val="FF0000"/>
              </a:solidFill>
              <a:latin typeface="Stencil" panose="040409050D0802020404" pitchFamily="82" charset="0"/>
            </a:endParaRPr>
          </a:p>
        </p:txBody>
      </p:sp>
      <p:sp>
        <p:nvSpPr>
          <p:cNvPr id="6" name="TextBox 5">
            <a:extLst>
              <a:ext uri="{FF2B5EF4-FFF2-40B4-BE49-F238E27FC236}">
                <a16:creationId xmlns:a16="http://schemas.microsoft.com/office/drawing/2014/main" id="{12E6E3CD-062E-AE15-11ED-EA287A365E76}"/>
              </a:ext>
            </a:extLst>
          </p:cNvPr>
          <p:cNvSpPr txBox="1"/>
          <p:nvPr/>
        </p:nvSpPr>
        <p:spPr>
          <a:xfrm>
            <a:off x="984453" y="1758727"/>
            <a:ext cx="10776137" cy="1754326"/>
          </a:xfrm>
          <a:prstGeom prst="rect">
            <a:avLst/>
          </a:prstGeom>
          <a:noFill/>
        </p:spPr>
        <p:txBody>
          <a:bodyPr wrap="square" rtlCol="0">
            <a:spAutoFit/>
          </a:bodyPr>
          <a:lstStyle/>
          <a:p>
            <a:pPr algn="just">
              <a:lnSpc>
                <a:spcPct val="150000"/>
              </a:lnSpc>
            </a:pPr>
            <a:endParaRPr lang="en-IN" sz="2400" dirty="0">
              <a:solidFill>
                <a:srgbClr val="002060"/>
              </a:solidFill>
              <a:latin typeface="Bookman Old Style" panose="02050604050505020204" pitchFamily="18" charset="0"/>
            </a:endParaRPr>
          </a:p>
          <a:p>
            <a:pPr algn="just">
              <a:lnSpc>
                <a:spcPct val="150000"/>
              </a:lnSpc>
            </a:pPr>
            <a:endParaRPr lang="en-IN" sz="2400" dirty="0">
              <a:solidFill>
                <a:srgbClr val="002060"/>
              </a:solidFill>
              <a:latin typeface="Bookman Old Style" panose="02050604050505020204" pitchFamily="18" charset="0"/>
            </a:endParaRPr>
          </a:p>
          <a:p>
            <a:pPr algn="just">
              <a:lnSpc>
                <a:spcPct val="150000"/>
              </a:lnSpc>
            </a:pPr>
            <a:endParaRPr lang="en-US" sz="2400" dirty="0">
              <a:solidFill>
                <a:srgbClr val="002060"/>
              </a:solidFill>
              <a:latin typeface="Bookman Old Style" panose="02050604050505020204" pitchFamily="18" charset="0"/>
            </a:endParaRPr>
          </a:p>
        </p:txBody>
      </p:sp>
      <p:pic>
        <p:nvPicPr>
          <p:cNvPr id="2" name="Picture 2" descr="KL Deemed to be University Logo">
            <a:extLst>
              <a:ext uri="{FF2B5EF4-FFF2-40B4-BE49-F238E27FC236}">
                <a16:creationId xmlns:a16="http://schemas.microsoft.com/office/drawing/2014/main" id="{0388D15D-8273-4907-5406-C904C141A90B}"/>
              </a:ext>
            </a:extLst>
          </p:cNvPr>
          <p:cNvPicPr>
            <a:picLocks noChangeAspect="1" noChangeArrowheads="1"/>
          </p:cNvPicPr>
          <p:nvPr/>
        </p:nvPicPr>
        <p:blipFill>
          <a:blip r:embed="rId2" cstate="print"/>
          <a:srcRect/>
          <a:stretch>
            <a:fillRect/>
          </a:stretch>
        </p:blipFill>
        <p:spPr bwMode="auto">
          <a:xfrm>
            <a:off x="222703" y="81945"/>
            <a:ext cx="2509863" cy="1061599"/>
          </a:xfrm>
          <a:prstGeom prst="rect">
            <a:avLst/>
          </a:prstGeom>
          <a:noFill/>
        </p:spPr>
      </p:pic>
      <p:pic>
        <p:nvPicPr>
          <p:cNvPr id="7" name="Content Placeholder 3" descr="client-server-network.png"/>
          <p:cNvPicPr>
            <a:picLocks noChangeAspect="1"/>
          </p:cNvPicPr>
          <p:nvPr/>
        </p:nvPicPr>
        <p:blipFill>
          <a:blip r:embed="rId3" cstate="print"/>
          <a:stretch>
            <a:fillRect/>
          </a:stretch>
        </p:blipFill>
        <p:spPr>
          <a:xfrm>
            <a:off x="3390314" y="1885071"/>
            <a:ext cx="5767753" cy="3445146"/>
          </a:xfrm>
          <a:prstGeom prst="rect">
            <a:avLst/>
          </a:prstGeom>
        </p:spPr>
      </p:pic>
    </p:spTree>
    <p:extLst>
      <p:ext uri="{BB962C8B-B14F-4D97-AF65-F5344CB8AC3E}">
        <p14:creationId xmlns:p14="http://schemas.microsoft.com/office/powerpoint/2010/main" val="1066301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grpId="0" nodeType="clickEffect" nodePh="1">
                                  <p:stCondLst>
                                    <p:cond delay="0"/>
                                  </p:stCondLst>
                                  <p:endCondLst>
                                    <p:cond evt="begin" delay="0">
                                      <p:tn val="12"/>
                                    </p:cond>
                                  </p:end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0-#ppt_w/2"/>
                                          </p:val>
                                        </p:tav>
                                        <p:tav tm="100000">
                                          <p:val>
                                            <p:strVal val="#ppt_x"/>
                                          </p:val>
                                        </p:tav>
                                      </p:tavLst>
                                    </p:anim>
                                    <p:anim calcmode="lin" valueType="num">
                                      <p:cBhvr additive="base">
                                        <p:cTn id="15"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0487B9-470E-AD8C-DF54-687F8103A722}"/>
              </a:ext>
            </a:extLst>
          </p:cNvPr>
          <p:cNvSpPr txBox="1"/>
          <p:nvPr/>
        </p:nvSpPr>
        <p:spPr>
          <a:xfrm>
            <a:off x="376082" y="999978"/>
            <a:ext cx="10722077" cy="523220"/>
          </a:xfrm>
          <a:prstGeom prst="rect">
            <a:avLst/>
          </a:prstGeom>
          <a:noFill/>
        </p:spPr>
        <p:txBody>
          <a:bodyPr wrap="square">
            <a:spAutoFit/>
          </a:bodyPr>
          <a:lstStyle/>
          <a:p>
            <a:pPr algn="ctr"/>
            <a:r>
              <a:rPr lang="en-US" sz="2800" b="1" dirty="0">
                <a:solidFill>
                  <a:srgbClr val="FF0000"/>
                </a:solidFill>
              </a:rPr>
              <a:t>COMPUTER NETWORK</a:t>
            </a:r>
            <a:r>
              <a:rPr lang="en-US" sz="2800" dirty="0">
                <a:solidFill>
                  <a:srgbClr val="FF0000"/>
                </a:solidFill>
              </a:rPr>
              <a:t> </a:t>
            </a:r>
            <a:r>
              <a:rPr lang="en-US" sz="2800" b="1" dirty="0">
                <a:solidFill>
                  <a:srgbClr val="FF0000"/>
                </a:solidFill>
              </a:rPr>
              <a:t>HARDWARE </a:t>
            </a:r>
            <a:endParaRPr lang="en-US" sz="2800" u="sng" dirty="0">
              <a:solidFill>
                <a:srgbClr val="FF0000"/>
              </a:solidFill>
              <a:latin typeface="Stencil" panose="040409050D0802020404" pitchFamily="82" charset="0"/>
            </a:endParaRPr>
          </a:p>
        </p:txBody>
      </p:sp>
      <p:sp>
        <p:nvSpPr>
          <p:cNvPr id="6" name="TextBox 5">
            <a:extLst>
              <a:ext uri="{FF2B5EF4-FFF2-40B4-BE49-F238E27FC236}">
                <a16:creationId xmlns:a16="http://schemas.microsoft.com/office/drawing/2014/main" id="{12E6E3CD-062E-AE15-11ED-EA287A365E76}"/>
              </a:ext>
            </a:extLst>
          </p:cNvPr>
          <p:cNvSpPr txBox="1"/>
          <p:nvPr/>
        </p:nvSpPr>
        <p:spPr>
          <a:xfrm>
            <a:off x="984454" y="1758727"/>
            <a:ext cx="10649528" cy="3170099"/>
          </a:xfrm>
          <a:prstGeom prst="rect">
            <a:avLst/>
          </a:prstGeom>
          <a:noFill/>
        </p:spPr>
        <p:txBody>
          <a:bodyPr wrap="square" rtlCol="0">
            <a:spAutoFit/>
          </a:bodyPr>
          <a:lstStyle/>
          <a:p>
            <a:pPr lvl="0">
              <a:buFont typeface="Arial" pitchFamily="34" charset="0"/>
              <a:buChar char="•"/>
            </a:pPr>
            <a:r>
              <a:rPr lang="en-US" sz="4000" dirty="0"/>
              <a:t>Network Cables</a:t>
            </a:r>
          </a:p>
          <a:p>
            <a:pPr lvl="0">
              <a:buFont typeface="Arial" pitchFamily="34" charset="0"/>
              <a:buChar char="•"/>
            </a:pPr>
            <a:r>
              <a:rPr lang="en-US" sz="4000" dirty="0"/>
              <a:t>Distributors</a:t>
            </a:r>
          </a:p>
          <a:p>
            <a:pPr lvl="0">
              <a:buFont typeface="Arial" pitchFamily="34" charset="0"/>
              <a:buChar char="•"/>
            </a:pPr>
            <a:r>
              <a:rPr lang="en-US" sz="4000" dirty="0"/>
              <a:t>Routers</a:t>
            </a:r>
          </a:p>
          <a:p>
            <a:pPr lvl="0">
              <a:buFont typeface="Arial" pitchFamily="34" charset="0"/>
              <a:buChar char="•"/>
            </a:pPr>
            <a:r>
              <a:rPr lang="en-US" sz="4000" dirty="0"/>
              <a:t>Internal Network Cards</a:t>
            </a:r>
          </a:p>
          <a:p>
            <a:pPr lvl="0">
              <a:buFont typeface="Arial" pitchFamily="34" charset="0"/>
              <a:buChar char="•"/>
            </a:pPr>
            <a:r>
              <a:rPr lang="en-US" sz="4000" dirty="0"/>
              <a:t>External Network Cards</a:t>
            </a:r>
          </a:p>
        </p:txBody>
      </p:sp>
      <p:pic>
        <p:nvPicPr>
          <p:cNvPr id="2" name="Picture 2" descr="KL Deemed to be University Logo">
            <a:extLst>
              <a:ext uri="{FF2B5EF4-FFF2-40B4-BE49-F238E27FC236}">
                <a16:creationId xmlns:a16="http://schemas.microsoft.com/office/drawing/2014/main" id="{0388D15D-8273-4907-5406-C904C141A90B}"/>
              </a:ext>
            </a:extLst>
          </p:cNvPr>
          <p:cNvPicPr>
            <a:picLocks noChangeAspect="1" noChangeArrowheads="1"/>
          </p:cNvPicPr>
          <p:nvPr/>
        </p:nvPicPr>
        <p:blipFill>
          <a:blip r:embed="rId2" cstate="print"/>
          <a:srcRect/>
          <a:stretch>
            <a:fillRect/>
          </a:stretch>
        </p:blipFill>
        <p:spPr bwMode="auto">
          <a:xfrm>
            <a:off x="222703" y="81945"/>
            <a:ext cx="2509863" cy="1061599"/>
          </a:xfrm>
          <a:prstGeom prst="rect">
            <a:avLst/>
          </a:prstGeom>
          <a:noFill/>
        </p:spPr>
      </p:pic>
    </p:spTree>
    <p:extLst>
      <p:ext uri="{BB962C8B-B14F-4D97-AF65-F5344CB8AC3E}">
        <p14:creationId xmlns:p14="http://schemas.microsoft.com/office/powerpoint/2010/main" val="1066301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grpId="0" nodeType="click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0-#ppt_w/2"/>
                                          </p:val>
                                        </p:tav>
                                        <p:tav tm="100000">
                                          <p:val>
                                            <p:strVal val="#ppt_x"/>
                                          </p:val>
                                        </p:tav>
                                      </p:tavLst>
                                    </p:anim>
                                    <p:anim calcmode="lin" valueType="num">
                                      <p:cBhvr additive="base">
                                        <p:cTn id="15"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0487B9-470E-AD8C-DF54-687F8103A722}"/>
              </a:ext>
            </a:extLst>
          </p:cNvPr>
          <p:cNvSpPr txBox="1"/>
          <p:nvPr/>
        </p:nvSpPr>
        <p:spPr>
          <a:xfrm>
            <a:off x="376082" y="999978"/>
            <a:ext cx="10722077" cy="523220"/>
          </a:xfrm>
          <a:prstGeom prst="rect">
            <a:avLst/>
          </a:prstGeom>
          <a:noFill/>
        </p:spPr>
        <p:txBody>
          <a:bodyPr wrap="square">
            <a:spAutoFit/>
          </a:bodyPr>
          <a:lstStyle/>
          <a:p>
            <a:pPr algn="ctr"/>
            <a:r>
              <a:rPr lang="en-US" sz="2800" b="1" dirty="0">
                <a:solidFill>
                  <a:srgbClr val="FF0000"/>
                </a:solidFill>
              </a:rPr>
              <a:t>Network Cables</a:t>
            </a:r>
            <a:endParaRPr lang="en-US" sz="2800" dirty="0">
              <a:solidFill>
                <a:srgbClr val="FF0000"/>
              </a:solidFill>
            </a:endParaRPr>
          </a:p>
        </p:txBody>
      </p:sp>
      <p:sp>
        <p:nvSpPr>
          <p:cNvPr id="6" name="TextBox 5">
            <a:extLst>
              <a:ext uri="{FF2B5EF4-FFF2-40B4-BE49-F238E27FC236}">
                <a16:creationId xmlns:a16="http://schemas.microsoft.com/office/drawing/2014/main" id="{12E6E3CD-062E-AE15-11ED-EA287A365E76}"/>
              </a:ext>
            </a:extLst>
          </p:cNvPr>
          <p:cNvSpPr txBox="1"/>
          <p:nvPr/>
        </p:nvSpPr>
        <p:spPr>
          <a:xfrm>
            <a:off x="984454" y="1758727"/>
            <a:ext cx="10649528" cy="2040943"/>
          </a:xfrm>
          <a:prstGeom prst="rect">
            <a:avLst/>
          </a:prstGeom>
          <a:noFill/>
        </p:spPr>
        <p:txBody>
          <a:bodyPr wrap="square" rtlCol="0">
            <a:spAutoFit/>
          </a:bodyPr>
          <a:lstStyle/>
          <a:p>
            <a:pPr algn="just">
              <a:lnSpc>
                <a:spcPct val="150000"/>
              </a:lnSpc>
            </a:pPr>
            <a:r>
              <a:rPr lang="en-US" sz="3600" dirty="0"/>
              <a:t>Network cables are used to connect computers. RJ-45 Category 5 cable is the most often used cable.</a:t>
            </a:r>
          </a:p>
          <a:p>
            <a:pPr algn="just">
              <a:lnSpc>
                <a:spcPct val="150000"/>
              </a:lnSpc>
            </a:pPr>
            <a:endParaRPr lang="en-US" sz="1400" dirty="0">
              <a:solidFill>
                <a:srgbClr val="002060"/>
              </a:solidFill>
              <a:latin typeface="Bookman Old Style" panose="02050604050505020204" pitchFamily="18" charset="0"/>
            </a:endParaRPr>
          </a:p>
        </p:txBody>
      </p:sp>
      <p:pic>
        <p:nvPicPr>
          <p:cNvPr id="2" name="Picture 2" descr="KL Deemed to be University Logo">
            <a:extLst>
              <a:ext uri="{FF2B5EF4-FFF2-40B4-BE49-F238E27FC236}">
                <a16:creationId xmlns:a16="http://schemas.microsoft.com/office/drawing/2014/main" id="{0388D15D-8273-4907-5406-C904C141A90B}"/>
              </a:ext>
            </a:extLst>
          </p:cNvPr>
          <p:cNvPicPr>
            <a:picLocks noChangeAspect="1" noChangeArrowheads="1"/>
          </p:cNvPicPr>
          <p:nvPr/>
        </p:nvPicPr>
        <p:blipFill>
          <a:blip r:embed="rId2" cstate="print"/>
          <a:srcRect/>
          <a:stretch>
            <a:fillRect/>
          </a:stretch>
        </p:blipFill>
        <p:spPr bwMode="auto">
          <a:xfrm>
            <a:off x="222703" y="81945"/>
            <a:ext cx="2509863" cy="1061599"/>
          </a:xfrm>
          <a:prstGeom prst="rect">
            <a:avLst/>
          </a:prstGeom>
          <a:noFill/>
        </p:spPr>
      </p:pic>
      <p:pic>
        <p:nvPicPr>
          <p:cNvPr id="5" name="Picture 4" descr="Network Cables"/>
          <p:cNvPicPr/>
          <p:nvPr/>
        </p:nvPicPr>
        <p:blipFill>
          <a:blip r:embed="rId3" cstate="print"/>
          <a:srcRect/>
          <a:stretch>
            <a:fillRect/>
          </a:stretch>
        </p:blipFill>
        <p:spPr bwMode="auto">
          <a:xfrm>
            <a:off x="3559126" y="3615397"/>
            <a:ext cx="5120639" cy="2306133"/>
          </a:xfrm>
          <a:prstGeom prst="rect">
            <a:avLst/>
          </a:prstGeom>
          <a:noFill/>
          <a:ln w="9525">
            <a:noFill/>
            <a:miter lim="800000"/>
            <a:headEnd/>
            <a:tailEnd/>
          </a:ln>
        </p:spPr>
      </p:pic>
    </p:spTree>
    <p:extLst>
      <p:ext uri="{BB962C8B-B14F-4D97-AF65-F5344CB8AC3E}">
        <p14:creationId xmlns:p14="http://schemas.microsoft.com/office/powerpoint/2010/main" val="1066301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grpId="0" nodeType="click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0-#ppt_w/2"/>
                                          </p:val>
                                        </p:tav>
                                        <p:tav tm="100000">
                                          <p:val>
                                            <p:strVal val="#ppt_x"/>
                                          </p:val>
                                        </p:tav>
                                      </p:tavLst>
                                    </p:anim>
                                    <p:anim calcmode="lin" valueType="num">
                                      <p:cBhvr additive="base">
                                        <p:cTn id="15"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0487B9-470E-AD8C-DF54-687F8103A722}"/>
              </a:ext>
            </a:extLst>
          </p:cNvPr>
          <p:cNvSpPr txBox="1"/>
          <p:nvPr/>
        </p:nvSpPr>
        <p:spPr>
          <a:xfrm>
            <a:off x="376082" y="999978"/>
            <a:ext cx="10722077" cy="523220"/>
          </a:xfrm>
          <a:prstGeom prst="rect">
            <a:avLst/>
          </a:prstGeom>
          <a:noFill/>
        </p:spPr>
        <p:txBody>
          <a:bodyPr wrap="square">
            <a:spAutoFit/>
          </a:bodyPr>
          <a:lstStyle/>
          <a:p>
            <a:pPr algn="ctr"/>
            <a:r>
              <a:rPr lang="en-US" sz="2800" b="1" dirty="0"/>
              <a:t>Distributors</a:t>
            </a:r>
            <a:endParaRPr lang="en-US" sz="2800" dirty="0"/>
          </a:p>
        </p:txBody>
      </p:sp>
      <p:sp>
        <p:nvSpPr>
          <p:cNvPr id="6" name="TextBox 5">
            <a:extLst>
              <a:ext uri="{FF2B5EF4-FFF2-40B4-BE49-F238E27FC236}">
                <a16:creationId xmlns:a16="http://schemas.microsoft.com/office/drawing/2014/main" id="{12E6E3CD-062E-AE15-11ED-EA287A365E76}"/>
              </a:ext>
            </a:extLst>
          </p:cNvPr>
          <p:cNvSpPr txBox="1"/>
          <p:nvPr/>
        </p:nvSpPr>
        <p:spPr>
          <a:xfrm>
            <a:off x="984454" y="1758727"/>
            <a:ext cx="10649528" cy="2317942"/>
          </a:xfrm>
          <a:prstGeom prst="rect">
            <a:avLst/>
          </a:prstGeom>
          <a:noFill/>
        </p:spPr>
        <p:txBody>
          <a:bodyPr wrap="square" rtlCol="0">
            <a:spAutoFit/>
          </a:bodyPr>
          <a:lstStyle/>
          <a:p>
            <a:pPr algn="just">
              <a:lnSpc>
                <a:spcPct val="150000"/>
              </a:lnSpc>
            </a:pPr>
            <a:r>
              <a:rPr lang="en-US" sz="2800" dirty="0"/>
              <a:t>A computer may be connected to another using a serial port; however, if we need to connect numerous computers to create a network, this serial connection will fail.</a:t>
            </a:r>
          </a:p>
          <a:p>
            <a:pPr algn="just">
              <a:lnSpc>
                <a:spcPct val="150000"/>
              </a:lnSpc>
            </a:pPr>
            <a:endParaRPr lang="en-US" sz="1400" dirty="0">
              <a:solidFill>
                <a:srgbClr val="002060"/>
              </a:solidFill>
              <a:latin typeface="Bookman Old Style" panose="02050604050505020204" pitchFamily="18" charset="0"/>
            </a:endParaRPr>
          </a:p>
        </p:txBody>
      </p:sp>
      <p:pic>
        <p:nvPicPr>
          <p:cNvPr id="2" name="Picture 2" descr="KL Deemed to be University Logo">
            <a:extLst>
              <a:ext uri="{FF2B5EF4-FFF2-40B4-BE49-F238E27FC236}">
                <a16:creationId xmlns:a16="http://schemas.microsoft.com/office/drawing/2014/main" id="{0388D15D-8273-4907-5406-C904C141A90B}"/>
              </a:ext>
            </a:extLst>
          </p:cNvPr>
          <p:cNvPicPr>
            <a:picLocks noChangeAspect="1" noChangeArrowheads="1"/>
          </p:cNvPicPr>
          <p:nvPr/>
        </p:nvPicPr>
        <p:blipFill>
          <a:blip r:embed="rId2" cstate="print"/>
          <a:srcRect/>
          <a:stretch>
            <a:fillRect/>
          </a:stretch>
        </p:blipFill>
        <p:spPr bwMode="auto">
          <a:xfrm>
            <a:off x="222703" y="81945"/>
            <a:ext cx="2509863" cy="1061599"/>
          </a:xfrm>
          <a:prstGeom prst="rect">
            <a:avLst/>
          </a:prstGeom>
          <a:noFill/>
        </p:spPr>
      </p:pic>
      <p:pic>
        <p:nvPicPr>
          <p:cNvPr id="5" name="Picture 4" descr="Network Distributors"/>
          <p:cNvPicPr/>
          <p:nvPr/>
        </p:nvPicPr>
        <p:blipFill>
          <a:blip r:embed="rId3" cstate="print"/>
          <a:srcRect/>
          <a:stretch>
            <a:fillRect/>
          </a:stretch>
        </p:blipFill>
        <p:spPr bwMode="auto">
          <a:xfrm>
            <a:off x="3207434" y="3671668"/>
            <a:ext cx="5134708" cy="2460877"/>
          </a:xfrm>
          <a:prstGeom prst="rect">
            <a:avLst/>
          </a:prstGeom>
          <a:noFill/>
          <a:ln w="9525">
            <a:noFill/>
            <a:miter lim="800000"/>
            <a:headEnd/>
            <a:tailEnd/>
          </a:ln>
        </p:spPr>
      </p:pic>
      <p:pic>
        <p:nvPicPr>
          <p:cNvPr id="7" name="Picture 6" descr="Network Distributors"/>
          <p:cNvPicPr/>
          <p:nvPr/>
        </p:nvPicPr>
        <p:blipFill>
          <a:blip r:embed="rId3" cstate="print"/>
          <a:srcRect/>
          <a:stretch>
            <a:fillRect/>
          </a:stretch>
        </p:blipFill>
        <p:spPr bwMode="auto">
          <a:xfrm>
            <a:off x="5175483" y="2709000"/>
            <a:ext cx="1841034" cy="1440000"/>
          </a:xfrm>
          <a:prstGeom prst="rect">
            <a:avLst/>
          </a:prstGeom>
          <a:noFill/>
          <a:ln w="9525">
            <a:noFill/>
            <a:miter lim="800000"/>
            <a:headEnd/>
            <a:tailEnd/>
          </a:ln>
        </p:spPr>
      </p:pic>
    </p:spTree>
    <p:extLst>
      <p:ext uri="{BB962C8B-B14F-4D97-AF65-F5344CB8AC3E}">
        <p14:creationId xmlns:p14="http://schemas.microsoft.com/office/powerpoint/2010/main" val="1066301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grpId="0" nodeType="click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0-#ppt_w/2"/>
                                          </p:val>
                                        </p:tav>
                                        <p:tav tm="100000">
                                          <p:val>
                                            <p:strVal val="#ppt_x"/>
                                          </p:val>
                                        </p:tav>
                                      </p:tavLst>
                                    </p:anim>
                                    <p:anim calcmode="lin" valueType="num">
                                      <p:cBhvr additive="base">
                                        <p:cTn id="15"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0487B9-470E-AD8C-DF54-687F8103A722}"/>
              </a:ext>
            </a:extLst>
          </p:cNvPr>
          <p:cNvSpPr txBox="1"/>
          <p:nvPr/>
        </p:nvSpPr>
        <p:spPr>
          <a:xfrm>
            <a:off x="376082" y="999978"/>
            <a:ext cx="10722077" cy="954107"/>
          </a:xfrm>
          <a:prstGeom prst="rect">
            <a:avLst/>
          </a:prstGeom>
          <a:noFill/>
        </p:spPr>
        <p:txBody>
          <a:bodyPr wrap="square">
            <a:spAutoFit/>
          </a:bodyPr>
          <a:lstStyle/>
          <a:p>
            <a:pPr algn="ctr"/>
            <a:r>
              <a:rPr lang="en-US" sz="2800" b="1" dirty="0"/>
              <a:t>Router</a:t>
            </a:r>
            <a:endParaRPr lang="en-US" sz="2800" dirty="0"/>
          </a:p>
          <a:p>
            <a:pPr algn="ctr"/>
            <a:endParaRPr lang="en-US" sz="2800" dirty="0"/>
          </a:p>
        </p:txBody>
      </p:sp>
      <p:sp>
        <p:nvSpPr>
          <p:cNvPr id="6" name="TextBox 5">
            <a:extLst>
              <a:ext uri="{FF2B5EF4-FFF2-40B4-BE49-F238E27FC236}">
                <a16:creationId xmlns:a16="http://schemas.microsoft.com/office/drawing/2014/main" id="{12E6E3CD-062E-AE15-11ED-EA287A365E76}"/>
              </a:ext>
            </a:extLst>
          </p:cNvPr>
          <p:cNvSpPr txBox="1"/>
          <p:nvPr/>
        </p:nvSpPr>
        <p:spPr>
          <a:xfrm>
            <a:off x="984454" y="1758727"/>
            <a:ext cx="10649528" cy="1610056"/>
          </a:xfrm>
          <a:prstGeom prst="rect">
            <a:avLst/>
          </a:prstGeom>
          <a:noFill/>
        </p:spPr>
        <p:txBody>
          <a:bodyPr wrap="square" rtlCol="0">
            <a:spAutoFit/>
          </a:bodyPr>
          <a:lstStyle/>
          <a:p>
            <a:pPr algn="just"/>
            <a:r>
              <a:rPr lang="en-US" sz="2000" dirty="0"/>
              <a:t>A router is an equipment that serves as the hub for computers and other network-connected devices. It has openings called ports in it. Computers and other devices are connected to a router through network cables. Nowadays, routers are available in wireless modes, allowing computers to be connected without needing a physical connection.</a:t>
            </a:r>
          </a:p>
          <a:p>
            <a:pPr algn="just">
              <a:lnSpc>
                <a:spcPct val="150000"/>
              </a:lnSpc>
            </a:pPr>
            <a:endParaRPr lang="en-US" sz="1400" dirty="0">
              <a:solidFill>
                <a:srgbClr val="002060"/>
              </a:solidFill>
              <a:latin typeface="Bookman Old Style" panose="02050604050505020204" pitchFamily="18" charset="0"/>
            </a:endParaRPr>
          </a:p>
        </p:txBody>
      </p:sp>
      <p:pic>
        <p:nvPicPr>
          <p:cNvPr id="2" name="Picture 2" descr="KL Deemed to be University Logo">
            <a:extLst>
              <a:ext uri="{FF2B5EF4-FFF2-40B4-BE49-F238E27FC236}">
                <a16:creationId xmlns:a16="http://schemas.microsoft.com/office/drawing/2014/main" id="{0388D15D-8273-4907-5406-C904C141A90B}"/>
              </a:ext>
            </a:extLst>
          </p:cNvPr>
          <p:cNvPicPr>
            <a:picLocks noChangeAspect="1" noChangeArrowheads="1"/>
          </p:cNvPicPr>
          <p:nvPr/>
        </p:nvPicPr>
        <p:blipFill>
          <a:blip r:embed="rId2" cstate="print"/>
          <a:srcRect/>
          <a:stretch>
            <a:fillRect/>
          </a:stretch>
        </p:blipFill>
        <p:spPr bwMode="auto">
          <a:xfrm>
            <a:off x="222703" y="81945"/>
            <a:ext cx="2509863" cy="1061599"/>
          </a:xfrm>
          <a:prstGeom prst="rect">
            <a:avLst/>
          </a:prstGeom>
          <a:noFill/>
        </p:spPr>
      </p:pic>
      <p:pic>
        <p:nvPicPr>
          <p:cNvPr id="8" name="Picture 7" descr="Network Router"/>
          <p:cNvPicPr/>
          <p:nvPr/>
        </p:nvPicPr>
        <p:blipFill>
          <a:blip r:embed="rId3" cstate="print"/>
          <a:srcRect/>
          <a:stretch>
            <a:fillRect/>
          </a:stretch>
        </p:blipFill>
        <p:spPr bwMode="auto">
          <a:xfrm>
            <a:off x="3038622" y="3376246"/>
            <a:ext cx="5331655" cy="2221726"/>
          </a:xfrm>
          <a:prstGeom prst="rect">
            <a:avLst/>
          </a:prstGeom>
          <a:noFill/>
          <a:ln w="9525">
            <a:noFill/>
            <a:miter lim="800000"/>
            <a:headEnd/>
            <a:tailEnd/>
          </a:ln>
        </p:spPr>
      </p:pic>
    </p:spTree>
    <p:extLst>
      <p:ext uri="{BB962C8B-B14F-4D97-AF65-F5344CB8AC3E}">
        <p14:creationId xmlns:p14="http://schemas.microsoft.com/office/powerpoint/2010/main" val="1066301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grpId="0" nodeType="click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0-#ppt_w/2"/>
                                          </p:val>
                                        </p:tav>
                                        <p:tav tm="100000">
                                          <p:val>
                                            <p:strVal val="#ppt_x"/>
                                          </p:val>
                                        </p:tav>
                                      </p:tavLst>
                                    </p:anim>
                                    <p:anim calcmode="lin" valueType="num">
                                      <p:cBhvr additive="base">
                                        <p:cTn id="15"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0487B9-470E-AD8C-DF54-687F8103A722}"/>
              </a:ext>
            </a:extLst>
          </p:cNvPr>
          <p:cNvSpPr txBox="1"/>
          <p:nvPr/>
        </p:nvSpPr>
        <p:spPr>
          <a:xfrm>
            <a:off x="488624" y="999978"/>
            <a:ext cx="10722077" cy="954107"/>
          </a:xfrm>
          <a:prstGeom prst="rect">
            <a:avLst/>
          </a:prstGeom>
          <a:noFill/>
        </p:spPr>
        <p:txBody>
          <a:bodyPr wrap="square">
            <a:spAutoFit/>
          </a:bodyPr>
          <a:lstStyle/>
          <a:p>
            <a:pPr algn="ctr"/>
            <a:r>
              <a:rPr lang="en-US" sz="2800" b="1" dirty="0"/>
              <a:t>Network Card</a:t>
            </a:r>
            <a:endParaRPr lang="en-US" sz="2800" dirty="0"/>
          </a:p>
          <a:p>
            <a:pPr algn="ctr"/>
            <a:endParaRPr lang="en-US" sz="2800" dirty="0"/>
          </a:p>
        </p:txBody>
      </p:sp>
      <p:sp>
        <p:nvSpPr>
          <p:cNvPr id="6" name="TextBox 5">
            <a:extLst>
              <a:ext uri="{FF2B5EF4-FFF2-40B4-BE49-F238E27FC236}">
                <a16:creationId xmlns:a16="http://schemas.microsoft.com/office/drawing/2014/main" id="{12E6E3CD-062E-AE15-11ED-EA287A365E76}"/>
              </a:ext>
            </a:extLst>
          </p:cNvPr>
          <p:cNvSpPr txBox="1"/>
          <p:nvPr/>
        </p:nvSpPr>
        <p:spPr>
          <a:xfrm>
            <a:off x="984454" y="1758727"/>
            <a:ext cx="10649528" cy="2533386"/>
          </a:xfrm>
          <a:prstGeom prst="rect">
            <a:avLst/>
          </a:prstGeom>
          <a:noFill/>
        </p:spPr>
        <p:txBody>
          <a:bodyPr wrap="square" rtlCol="0">
            <a:spAutoFit/>
          </a:bodyPr>
          <a:lstStyle/>
          <a:p>
            <a:r>
              <a:rPr lang="en-US" sz="2800" dirty="0"/>
              <a:t>A network card is a component of a computer connected to a network computer. It is sometimes referred to as a network adapter or Network Interface Card (NIC). Most brand-name computers come with a network card pre-installed. Internal and external network cards are the two types of network cards.</a:t>
            </a:r>
          </a:p>
          <a:p>
            <a:pPr algn="just">
              <a:lnSpc>
                <a:spcPct val="150000"/>
              </a:lnSpc>
            </a:pPr>
            <a:endParaRPr lang="en-US" sz="1400" dirty="0">
              <a:solidFill>
                <a:srgbClr val="002060"/>
              </a:solidFill>
              <a:latin typeface="Bookman Old Style" panose="02050604050505020204" pitchFamily="18" charset="0"/>
            </a:endParaRPr>
          </a:p>
        </p:txBody>
      </p:sp>
      <p:pic>
        <p:nvPicPr>
          <p:cNvPr id="2" name="Picture 2" descr="KL Deemed to be University Logo">
            <a:extLst>
              <a:ext uri="{FF2B5EF4-FFF2-40B4-BE49-F238E27FC236}">
                <a16:creationId xmlns:a16="http://schemas.microsoft.com/office/drawing/2014/main" id="{0388D15D-8273-4907-5406-C904C141A90B}"/>
              </a:ext>
            </a:extLst>
          </p:cNvPr>
          <p:cNvPicPr>
            <a:picLocks noChangeAspect="1" noChangeArrowheads="1"/>
          </p:cNvPicPr>
          <p:nvPr/>
        </p:nvPicPr>
        <p:blipFill>
          <a:blip r:embed="rId2" cstate="print"/>
          <a:srcRect/>
          <a:stretch>
            <a:fillRect/>
          </a:stretch>
        </p:blipFill>
        <p:spPr bwMode="auto">
          <a:xfrm>
            <a:off x="222703" y="81945"/>
            <a:ext cx="2509863" cy="1061599"/>
          </a:xfrm>
          <a:prstGeom prst="rect">
            <a:avLst/>
          </a:prstGeom>
          <a:noFill/>
        </p:spPr>
      </p:pic>
      <p:pic>
        <p:nvPicPr>
          <p:cNvPr id="8" name="Picture 7" descr="Network Card"/>
          <p:cNvPicPr/>
          <p:nvPr/>
        </p:nvPicPr>
        <p:blipFill>
          <a:blip r:embed="rId3" cstate="print"/>
          <a:srcRect/>
          <a:stretch>
            <a:fillRect/>
          </a:stretch>
        </p:blipFill>
        <p:spPr bwMode="auto">
          <a:xfrm>
            <a:off x="1417751" y="4664410"/>
            <a:ext cx="2519600" cy="1440000"/>
          </a:xfrm>
          <a:prstGeom prst="rect">
            <a:avLst/>
          </a:prstGeom>
          <a:noFill/>
          <a:ln w="9525">
            <a:noFill/>
            <a:miter lim="800000"/>
            <a:headEnd/>
            <a:tailEnd/>
          </a:ln>
        </p:spPr>
      </p:pic>
      <p:pic>
        <p:nvPicPr>
          <p:cNvPr id="9" name="Picture 8" descr="External Network Card"/>
          <p:cNvPicPr/>
          <p:nvPr/>
        </p:nvPicPr>
        <p:blipFill>
          <a:blip r:embed="rId4" cstate="print"/>
          <a:srcRect/>
          <a:stretch>
            <a:fillRect/>
          </a:stretch>
        </p:blipFill>
        <p:spPr bwMode="auto">
          <a:xfrm>
            <a:off x="8765228" y="4706613"/>
            <a:ext cx="1807931" cy="1440000"/>
          </a:xfrm>
          <a:prstGeom prst="rect">
            <a:avLst/>
          </a:prstGeom>
          <a:noFill/>
          <a:ln w="9525">
            <a:noFill/>
            <a:miter lim="800000"/>
            <a:headEnd/>
            <a:tailEnd/>
          </a:ln>
        </p:spPr>
      </p:pic>
    </p:spTree>
    <p:extLst>
      <p:ext uri="{BB962C8B-B14F-4D97-AF65-F5344CB8AC3E}">
        <p14:creationId xmlns:p14="http://schemas.microsoft.com/office/powerpoint/2010/main" val="1066301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grpId="0" nodeType="clickEffect">
                                  <p:stCondLst>
                                    <p:cond delay="0"/>
                                  </p:stCondLst>
                                  <p:iterate type="lt">
                                    <p:tmPct val="10000"/>
                                  </p:iterate>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0-#ppt_w/2"/>
                                          </p:val>
                                        </p:tav>
                                        <p:tav tm="100000">
                                          <p:val>
                                            <p:strVal val="#ppt_x"/>
                                          </p:val>
                                        </p:tav>
                                      </p:tavLst>
                                    </p:anim>
                                    <p:anim calcmode="lin" valueType="num">
                                      <p:cBhvr additive="base">
                                        <p:cTn id="15"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D530E72E-233E-E443-1A84-D3CD02ECB889}"/>
              </a:ext>
            </a:extLst>
          </p:cNvPr>
          <p:cNvSpPr/>
          <p:nvPr/>
        </p:nvSpPr>
        <p:spPr>
          <a:xfrm>
            <a:off x="4471372" y="84408"/>
            <a:ext cx="301157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AIM OF THE SESSION</a:t>
            </a:r>
          </a:p>
        </p:txBody>
      </p:sp>
      <p:sp>
        <p:nvSpPr>
          <p:cNvPr id="5" name="TextBox 4">
            <a:extLst>
              <a:ext uri="{FF2B5EF4-FFF2-40B4-BE49-F238E27FC236}">
                <a16:creationId xmlns:a16="http://schemas.microsoft.com/office/drawing/2014/main" id="{D7C61438-200D-827A-D4DD-5B5127AFA187}"/>
              </a:ext>
            </a:extLst>
          </p:cNvPr>
          <p:cNvSpPr txBox="1"/>
          <p:nvPr/>
        </p:nvSpPr>
        <p:spPr>
          <a:xfrm>
            <a:off x="914400" y="684469"/>
            <a:ext cx="10731286" cy="830997"/>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basic concept of </a:t>
            </a:r>
            <a:r>
              <a:rPr lang="en-US" sz="1600" dirty="0">
                <a:latin typeface="Poppins"/>
                <a:cs typeface="Poppins"/>
              </a:rPr>
              <a:t>C</a:t>
            </a:r>
            <a:r>
              <a:rPr lang="en-US" sz="1600" b="0" i="0" dirty="0">
                <a:effectLst/>
                <a:latin typeface="Poppins"/>
                <a:cs typeface="Poppins"/>
              </a:rPr>
              <a:t>omputer </a:t>
            </a:r>
            <a:r>
              <a:rPr lang="en-US" sz="1600" dirty="0">
                <a:latin typeface="Poppins"/>
                <a:cs typeface="Poppins"/>
              </a:rPr>
              <a:t>N</a:t>
            </a:r>
            <a:r>
              <a:rPr lang="en-US" sz="1600" b="0" i="0" dirty="0">
                <a:effectLst/>
                <a:latin typeface="Poppins"/>
                <a:cs typeface="Poppins"/>
              </a:rPr>
              <a:t>etworks  and its necessity</a:t>
            </a:r>
          </a:p>
          <a:p>
            <a:pPr>
              <a:lnSpc>
                <a:spcPct val="150000"/>
              </a:lnSpc>
            </a:pPr>
            <a:endParaRPr lang="en-US" sz="1600" b="0" i="0" dirty="0">
              <a:effectLst/>
              <a:latin typeface="Poppins"/>
              <a:cs typeface="Poppins"/>
            </a:endParaRPr>
          </a:p>
        </p:txBody>
      </p:sp>
      <p:sp>
        <p:nvSpPr>
          <p:cNvPr id="7" name="Rounded Rectangle 17">
            <a:extLst>
              <a:ext uri="{FF2B5EF4-FFF2-40B4-BE49-F238E27FC236}">
                <a16:creationId xmlns:a16="http://schemas.microsoft.com/office/drawing/2014/main" id="{7F3AABB0-F8BA-C900-B6BF-45F4B58E9490}"/>
              </a:ext>
            </a:extLst>
          </p:cNvPr>
          <p:cNvSpPr/>
          <p:nvPr/>
        </p:nvSpPr>
        <p:spPr>
          <a:xfrm>
            <a:off x="4160582" y="1807062"/>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INSTRUCTIONAL OBJECTIVES</a:t>
            </a:r>
          </a:p>
        </p:txBody>
      </p:sp>
      <p:sp>
        <p:nvSpPr>
          <p:cNvPr id="9" name="TextBox 8">
            <a:extLst>
              <a:ext uri="{FF2B5EF4-FFF2-40B4-BE49-F238E27FC236}">
                <a16:creationId xmlns:a16="http://schemas.microsoft.com/office/drawing/2014/main" id="{2B5EAD4E-C007-9DE7-A40A-12802D3C9611}"/>
              </a:ext>
            </a:extLst>
          </p:cNvPr>
          <p:cNvSpPr txBox="1"/>
          <p:nvPr/>
        </p:nvSpPr>
        <p:spPr>
          <a:xfrm>
            <a:off x="1752600" y="2438605"/>
            <a:ext cx="8791575" cy="1384995"/>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FontTx/>
              <a:buAutoNum type="arabicPeriod"/>
            </a:pPr>
            <a:r>
              <a:rPr lang="en-US" dirty="0"/>
              <a:t>Introduction to </a:t>
            </a:r>
            <a:r>
              <a:rPr lang="en-US" dirty="0">
                <a:latin typeface="Poppins"/>
                <a:cs typeface="Poppins"/>
              </a:rPr>
              <a:t>Computer Networks </a:t>
            </a:r>
            <a:r>
              <a:rPr lang="en-US" dirty="0"/>
              <a:t>, </a:t>
            </a:r>
          </a:p>
          <a:p>
            <a:pPr marL="342900" indent="-342900">
              <a:buFontTx/>
              <a:buAutoNum type="arabicPeriod"/>
            </a:pPr>
            <a:r>
              <a:rPr lang="en-US" dirty="0"/>
              <a:t>Use of </a:t>
            </a:r>
            <a:r>
              <a:rPr lang="en-US" dirty="0">
                <a:latin typeface="Poppins"/>
                <a:cs typeface="Poppins"/>
              </a:rPr>
              <a:t>Computer Networks </a:t>
            </a:r>
            <a:r>
              <a:rPr lang="en-US" dirty="0"/>
              <a:t>.</a:t>
            </a:r>
            <a:endParaRPr lang="en-US" sz="1600" dirty="0">
              <a:latin typeface="Arial"/>
              <a:cs typeface="Arial"/>
            </a:endParaRPr>
          </a:p>
          <a:p>
            <a:pPr marL="342900" indent="-342900">
              <a:buFontTx/>
              <a:buAutoNum type="arabicPeriod"/>
            </a:pPr>
            <a:endParaRPr lang="en-US" sz="1600" b="0" i="0" dirty="0">
              <a:effectLst/>
              <a:latin typeface="Arial" panose="020B0604020202020204" pitchFamily="34" charset="0"/>
            </a:endParaRPr>
          </a:p>
        </p:txBody>
      </p:sp>
      <p:pic>
        <p:nvPicPr>
          <p:cNvPr id="11" name="Graphic 10" descr="Bullseye outline">
            <a:extLst>
              <a:ext uri="{FF2B5EF4-FFF2-40B4-BE49-F238E27FC236}">
                <a16:creationId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a:extLst>
              <a:ext uri="{FF2B5EF4-FFF2-40B4-BE49-F238E27FC236}">
                <a16:creationId xmlns:a16="http://schemas.microsoft.com/office/drawing/2014/main" id="{6652A33D-9A9E-3EAC-0CAE-113901ECA179}"/>
              </a:ext>
            </a:extLst>
          </p:cNvPr>
          <p:cNvSpPr/>
          <p:nvPr/>
        </p:nvSpPr>
        <p:spPr>
          <a:xfrm>
            <a:off x="4212971" y="42491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a:extLst>
              <a:ext uri="{FF2B5EF4-FFF2-40B4-BE49-F238E27FC236}">
                <a16:creationId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a:extLst>
              <a:ext uri="{FF2B5EF4-FFF2-40B4-BE49-F238E27FC236}">
                <a16:creationId xmlns:a16="http://schemas.microsoft.com/office/drawing/2014/main" id="{B0BB8E68-8B73-12DE-615E-1091F19A9A9A}"/>
              </a:ext>
            </a:extLst>
          </p:cNvPr>
          <p:cNvSpPr txBox="1"/>
          <p:nvPr/>
        </p:nvSpPr>
        <p:spPr>
          <a:xfrm>
            <a:off x="1752600" y="4772230"/>
            <a:ext cx="8791575" cy="1077218"/>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a:cs typeface="Arial"/>
              </a:rPr>
              <a:t>At the end of this </a:t>
            </a:r>
            <a:r>
              <a:rPr lang="en-US" sz="1600" dirty="0">
                <a:latin typeface="Arial"/>
                <a:cs typeface="Arial"/>
              </a:rPr>
              <a:t>session</a:t>
            </a:r>
            <a:r>
              <a:rPr lang="en-US" sz="1600" b="0" i="0" dirty="0">
                <a:effectLst/>
                <a:latin typeface="Arial"/>
                <a:cs typeface="Arial"/>
              </a:rPr>
              <a:t>, you should be able to:</a:t>
            </a:r>
          </a:p>
          <a:p>
            <a:pPr marL="342900" indent="-342900">
              <a:buFontTx/>
              <a:buAutoNum type="arabicPeriod"/>
            </a:pPr>
            <a:r>
              <a:rPr lang="en-US" sz="1600" dirty="0">
                <a:latin typeface="Arial"/>
                <a:cs typeface="Arial"/>
              </a:rPr>
              <a:t>Describe </a:t>
            </a:r>
            <a:r>
              <a:rPr lang="en-US" sz="1600" dirty="0">
                <a:latin typeface="Arial" panose="020B0604020202020204" pitchFamily="34" charset="0"/>
              </a:rPr>
              <a:t>the uses of  </a:t>
            </a:r>
            <a:r>
              <a:rPr lang="en-US" sz="1600" dirty="0">
                <a:latin typeface="Poppins"/>
                <a:cs typeface="Poppins"/>
              </a:rPr>
              <a:t>Computer Networks </a:t>
            </a:r>
            <a:endParaRPr lang="en-US" sz="1600" dirty="0">
              <a:latin typeface="Arial" panose="020B0604020202020204" pitchFamily="34" charset="0"/>
            </a:endParaRPr>
          </a:p>
          <a:p>
            <a:pPr marL="342900" indent="-342900">
              <a:buAutoNum type="arabicPeriod"/>
            </a:pPr>
            <a:r>
              <a:rPr lang="en-US" sz="1600" dirty="0">
                <a:latin typeface="Arial" panose="020B0604020202020204" pitchFamily="34" charset="0"/>
              </a:rPr>
              <a:t>Describe the </a:t>
            </a:r>
            <a:r>
              <a:rPr lang="en-US" sz="1600" dirty="0"/>
              <a:t>components of the </a:t>
            </a:r>
            <a:r>
              <a:rPr lang="en-US" sz="1600" dirty="0">
                <a:latin typeface="Poppins"/>
                <a:cs typeface="Poppins"/>
              </a:rPr>
              <a:t>Computer Networks </a:t>
            </a:r>
            <a:endParaRPr lang="en-US" sz="1600" dirty="0"/>
          </a:p>
        </p:txBody>
      </p:sp>
      <p:pic>
        <p:nvPicPr>
          <p:cNvPr id="12" name="Picture 2" descr="KL Deemed to be University Logo"/>
          <p:cNvPicPr>
            <a:picLocks noChangeAspect="1" noChangeArrowheads="1"/>
          </p:cNvPicPr>
          <p:nvPr/>
        </p:nvPicPr>
        <p:blipFill>
          <a:blip r:embed="rId8" cstate="print"/>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1388607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SELF LEARNING </a:t>
            </a:r>
            <a:r>
              <a:rPr lang="en-US" sz="2400" dirty="0"/>
              <a:t>QUESTIONS</a:t>
            </a:r>
          </a:p>
        </p:txBody>
      </p:sp>
      <p:pic>
        <p:nvPicPr>
          <p:cNvPr id="10" name="Picture 2" descr="KL Deemed to be University Logo"/>
          <p:cNvPicPr>
            <a:picLocks noChangeAspect="1" noChangeArrowheads="1"/>
          </p:cNvPicPr>
          <p:nvPr/>
        </p:nvPicPr>
        <p:blipFill>
          <a:blip r:embed="rId2" cstate="print"/>
          <a:srcRect/>
          <a:stretch>
            <a:fillRect/>
          </a:stretch>
        </p:blipFill>
        <p:spPr bwMode="auto">
          <a:xfrm>
            <a:off x="0" y="0"/>
            <a:ext cx="1990725" cy="600076"/>
          </a:xfrm>
          <a:prstGeom prst="rect">
            <a:avLst/>
          </a:prstGeom>
          <a:noFill/>
        </p:spPr>
      </p:pic>
      <p:sp>
        <p:nvSpPr>
          <p:cNvPr id="5" name="Rectangle 4"/>
          <p:cNvSpPr/>
          <p:nvPr/>
        </p:nvSpPr>
        <p:spPr>
          <a:xfrm>
            <a:off x="576775" y="928468"/>
            <a:ext cx="11380763" cy="56833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03385" y="718457"/>
            <a:ext cx="11170752" cy="5755422"/>
          </a:xfrm>
          <a:prstGeom prst="rect">
            <a:avLst/>
          </a:prstGeom>
          <a:noFill/>
        </p:spPr>
        <p:txBody>
          <a:bodyPr wrap="square" rtlCol="0">
            <a:spAutoFit/>
          </a:bodyPr>
          <a:lstStyle/>
          <a:p>
            <a:r>
              <a:rPr lang="en-US" sz="1200" dirty="0">
                <a:solidFill>
                  <a:schemeClr val="bg1"/>
                </a:solidFill>
              </a:rPr>
              <a:t>1. The IETF standards documents are called ________</a:t>
            </a:r>
            <a:br>
              <a:rPr lang="en-US" sz="1200" dirty="0">
                <a:solidFill>
                  <a:schemeClr val="bg1"/>
                </a:solidFill>
              </a:rPr>
            </a:br>
            <a:r>
              <a:rPr lang="en-US" sz="1200" dirty="0">
                <a:solidFill>
                  <a:schemeClr val="bg1"/>
                </a:solidFill>
              </a:rPr>
              <a:t>a) RFC</a:t>
            </a:r>
            <a:br>
              <a:rPr lang="en-US" sz="1200" dirty="0">
                <a:solidFill>
                  <a:schemeClr val="bg1"/>
                </a:solidFill>
              </a:rPr>
            </a:br>
            <a:r>
              <a:rPr lang="en-US" sz="1200" dirty="0">
                <a:solidFill>
                  <a:schemeClr val="bg1"/>
                </a:solidFill>
              </a:rPr>
              <a:t>b) RCF</a:t>
            </a:r>
            <a:br>
              <a:rPr lang="en-US" sz="1200" dirty="0">
                <a:solidFill>
                  <a:schemeClr val="bg1"/>
                </a:solidFill>
              </a:rPr>
            </a:br>
            <a:r>
              <a:rPr lang="en-US" sz="1200" dirty="0">
                <a:solidFill>
                  <a:schemeClr val="bg1"/>
                </a:solidFill>
              </a:rPr>
              <a:t>c) ID</a:t>
            </a:r>
            <a:br>
              <a:rPr lang="en-US" sz="1200" dirty="0">
                <a:solidFill>
                  <a:schemeClr val="bg1"/>
                </a:solidFill>
              </a:rPr>
            </a:br>
            <a:r>
              <a:rPr lang="en-US" sz="1200" dirty="0">
                <a:solidFill>
                  <a:schemeClr val="bg1"/>
                </a:solidFill>
              </a:rPr>
              <a:t>d) DFC</a:t>
            </a:r>
            <a:br>
              <a:rPr lang="en-US" sz="1200" dirty="0">
                <a:solidFill>
                  <a:schemeClr val="bg1"/>
                </a:solidFill>
              </a:rPr>
            </a:br>
            <a:r>
              <a:rPr lang="en-US" sz="1200" dirty="0">
                <a:solidFill>
                  <a:schemeClr val="bg1"/>
                </a:solidFill>
              </a:rPr>
              <a:t>View Answer</a:t>
            </a:r>
          </a:p>
          <a:p>
            <a:r>
              <a:rPr lang="en-US" sz="1200" dirty="0">
                <a:solidFill>
                  <a:schemeClr val="bg1"/>
                </a:solidFill>
              </a:rPr>
              <a:t>Answer: a</a:t>
            </a:r>
            <a:br>
              <a:rPr lang="en-US" sz="1200" dirty="0">
                <a:solidFill>
                  <a:schemeClr val="bg1"/>
                </a:solidFill>
              </a:rPr>
            </a:br>
            <a:r>
              <a:rPr lang="en-US" sz="1200" dirty="0">
                <a:solidFill>
                  <a:schemeClr val="bg1"/>
                </a:solidFill>
              </a:rPr>
              <a:t>Explanation: RFC stands for Request For Comments and they are documents that describe methods, behaviors, research, or innovations applicable to the working of the Internet.</a:t>
            </a:r>
            <a:br>
              <a:rPr lang="en-US" sz="1200" dirty="0">
                <a:solidFill>
                  <a:schemeClr val="bg1"/>
                </a:solidFill>
              </a:rPr>
            </a:br>
            <a:endParaRPr lang="en-US" sz="1200" dirty="0">
              <a:solidFill>
                <a:schemeClr val="bg1"/>
              </a:solidFill>
            </a:endParaRPr>
          </a:p>
          <a:p>
            <a:r>
              <a:rPr lang="en-US" sz="1200" dirty="0">
                <a:solidFill>
                  <a:schemeClr val="bg1"/>
                </a:solidFill>
              </a:rPr>
              <a:t>2. In the layer hierarchy as the data packet moves from the upper to the lower layers, headers are ___________</a:t>
            </a:r>
            <a:br>
              <a:rPr lang="en-US" sz="1200" dirty="0">
                <a:solidFill>
                  <a:schemeClr val="bg1"/>
                </a:solidFill>
              </a:rPr>
            </a:br>
            <a:r>
              <a:rPr lang="en-US" sz="1200" dirty="0">
                <a:solidFill>
                  <a:schemeClr val="bg1"/>
                </a:solidFill>
              </a:rPr>
              <a:t>a) Added</a:t>
            </a:r>
            <a:br>
              <a:rPr lang="en-US" sz="1200" dirty="0">
                <a:solidFill>
                  <a:schemeClr val="bg1"/>
                </a:solidFill>
              </a:rPr>
            </a:br>
            <a:r>
              <a:rPr lang="en-US" sz="1200" dirty="0">
                <a:solidFill>
                  <a:schemeClr val="bg1"/>
                </a:solidFill>
              </a:rPr>
              <a:t>b) Removed</a:t>
            </a:r>
            <a:br>
              <a:rPr lang="en-US" sz="1200" dirty="0">
                <a:solidFill>
                  <a:schemeClr val="bg1"/>
                </a:solidFill>
              </a:rPr>
            </a:br>
            <a:r>
              <a:rPr lang="en-US" sz="1200" dirty="0">
                <a:solidFill>
                  <a:schemeClr val="bg1"/>
                </a:solidFill>
              </a:rPr>
              <a:t>c) Rearranged</a:t>
            </a:r>
            <a:br>
              <a:rPr lang="en-US" sz="1200" dirty="0">
                <a:solidFill>
                  <a:schemeClr val="bg1"/>
                </a:solidFill>
              </a:rPr>
            </a:br>
            <a:r>
              <a:rPr lang="en-US" sz="1200" dirty="0">
                <a:solidFill>
                  <a:schemeClr val="bg1"/>
                </a:solidFill>
              </a:rPr>
              <a:t>d) Modified</a:t>
            </a:r>
            <a:br>
              <a:rPr lang="en-US" sz="1200" dirty="0">
                <a:solidFill>
                  <a:schemeClr val="bg1"/>
                </a:solidFill>
              </a:rPr>
            </a:br>
            <a:r>
              <a:rPr lang="en-US" sz="1200" dirty="0">
                <a:solidFill>
                  <a:schemeClr val="bg1"/>
                </a:solidFill>
              </a:rPr>
              <a:t>View Answer</a:t>
            </a:r>
          </a:p>
          <a:p>
            <a:r>
              <a:rPr lang="en-US" sz="1200" dirty="0">
                <a:solidFill>
                  <a:schemeClr val="bg1"/>
                </a:solidFill>
              </a:rPr>
              <a:t>Answer: a</a:t>
            </a:r>
            <a:br>
              <a:rPr lang="en-US" sz="1200" dirty="0">
                <a:solidFill>
                  <a:schemeClr val="bg1"/>
                </a:solidFill>
              </a:rPr>
            </a:br>
            <a:r>
              <a:rPr lang="en-US" sz="1200" dirty="0">
                <a:solidFill>
                  <a:schemeClr val="bg1"/>
                </a:solidFill>
              </a:rPr>
              <a:t>Explanation: Each layer adds its own header to the packet from the previous layer. For example, in the Internet layer, the IP header is added over the TCP header on the data packet that came from the transport layer.</a:t>
            </a:r>
            <a:br>
              <a:rPr lang="en-US" sz="1200" dirty="0">
                <a:solidFill>
                  <a:schemeClr val="bg1"/>
                </a:solidFill>
              </a:rPr>
            </a:br>
            <a:endParaRPr lang="en-US" sz="1200" dirty="0">
              <a:solidFill>
                <a:schemeClr val="bg1"/>
              </a:solidFill>
            </a:endParaRPr>
          </a:p>
          <a:p>
            <a:r>
              <a:rPr lang="en-US" sz="1200" dirty="0">
                <a:solidFill>
                  <a:schemeClr val="bg1"/>
                </a:solidFill>
              </a:rPr>
              <a:t>3. The structure or format of data is called ___________</a:t>
            </a:r>
            <a:br>
              <a:rPr lang="en-US" sz="1200" dirty="0">
                <a:solidFill>
                  <a:schemeClr val="bg1"/>
                </a:solidFill>
              </a:rPr>
            </a:br>
            <a:r>
              <a:rPr lang="en-US" sz="1200" dirty="0">
                <a:solidFill>
                  <a:schemeClr val="bg1"/>
                </a:solidFill>
              </a:rPr>
              <a:t>a) Syntax</a:t>
            </a:r>
            <a:br>
              <a:rPr lang="en-US" sz="1200" dirty="0">
                <a:solidFill>
                  <a:schemeClr val="bg1"/>
                </a:solidFill>
              </a:rPr>
            </a:br>
            <a:r>
              <a:rPr lang="en-US" sz="1200" dirty="0">
                <a:solidFill>
                  <a:schemeClr val="bg1"/>
                </a:solidFill>
              </a:rPr>
              <a:t>b) Semantics</a:t>
            </a:r>
            <a:br>
              <a:rPr lang="en-US" sz="1200" dirty="0">
                <a:solidFill>
                  <a:schemeClr val="bg1"/>
                </a:solidFill>
              </a:rPr>
            </a:br>
            <a:r>
              <a:rPr lang="en-US" sz="1200" dirty="0">
                <a:solidFill>
                  <a:schemeClr val="bg1"/>
                </a:solidFill>
              </a:rPr>
              <a:t>c) </a:t>
            </a:r>
            <a:r>
              <a:rPr lang="en-US" sz="1200" dirty="0" err="1">
                <a:solidFill>
                  <a:schemeClr val="bg1"/>
                </a:solidFill>
              </a:rPr>
              <a:t>Struct</a:t>
            </a:r>
            <a:br>
              <a:rPr lang="en-US" sz="1200" dirty="0">
                <a:solidFill>
                  <a:schemeClr val="bg1"/>
                </a:solidFill>
              </a:rPr>
            </a:br>
            <a:r>
              <a:rPr lang="en-US" sz="1200" dirty="0">
                <a:solidFill>
                  <a:schemeClr val="bg1"/>
                </a:solidFill>
              </a:rPr>
              <a:t>d) Formatting</a:t>
            </a:r>
            <a:br>
              <a:rPr lang="en-US" sz="1200" dirty="0">
                <a:solidFill>
                  <a:schemeClr val="bg1"/>
                </a:solidFill>
              </a:rPr>
            </a:br>
            <a:r>
              <a:rPr lang="en-US" sz="1200" dirty="0">
                <a:solidFill>
                  <a:schemeClr val="bg1"/>
                </a:solidFill>
              </a:rPr>
              <a:t>View Answer</a:t>
            </a:r>
          </a:p>
          <a:p>
            <a:r>
              <a:rPr lang="en-US" sz="1200" dirty="0">
                <a:solidFill>
                  <a:schemeClr val="bg1"/>
                </a:solidFill>
              </a:rPr>
              <a:t>Answer: a</a:t>
            </a:r>
            <a:br>
              <a:rPr lang="en-US" sz="1200" dirty="0">
                <a:solidFill>
                  <a:schemeClr val="bg1"/>
                </a:solidFill>
              </a:rPr>
            </a:br>
            <a:r>
              <a:rPr lang="en-US" sz="1200" dirty="0">
                <a:solidFill>
                  <a:schemeClr val="bg1"/>
                </a:solidFill>
              </a:rPr>
              <a:t>Explanation: The structure and format of data are defined using syntax. Semantics defines how a particular pattern to be interpreted, and what action is to be taken based on that interpretation. In programming languages, syntax of the instructions plays a vital role in designing of the program.</a:t>
            </a:r>
            <a:br>
              <a:rPr lang="en-US" sz="1200" dirty="0">
                <a:solidFill>
                  <a:schemeClr val="bg1"/>
                </a:solidFill>
              </a:rPr>
            </a:br>
            <a:endParaRPr lang="en-US" sz="3200" b="1" dirty="0">
              <a:solidFill>
                <a:schemeClr val="bg1"/>
              </a:solidFill>
            </a:endParaRPr>
          </a:p>
        </p:txBody>
      </p:sp>
    </p:spTree>
    <p:extLst>
      <p:ext uri="{BB962C8B-B14F-4D97-AF65-F5344CB8AC3E}">
        <p14:creationId xmlns:p14="http://schemas.microsoft.com/office/powerpoint/2010/main" val="2350043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
        <p:nvSpPr>
          <p:cNvPr id="9" name="TextBox 8"/>
          <p:cNvSpPr txBox="1"/>
          <p:nvPr/>
        </p:nvSpPr>
        <p:spPr>
          <a:xfrm>
            <a:off x="900332" y="1167618"/>
            <a:ext cx="9608234" cy="3046988"/>
          </a:xfrm>
          <a:prstGeom prst="rect">
            <a:avLst/>
          </a:prstGeom>
          <a:noFill/>
        </p:spPr>
        <p:txBody>
          <a:bodyPr wrap="square" rtlCol="0">
            <a:spAutoFit/>
          </a:bodyPr>
          <a:lstStyle/>
          <a:p>
            <a:pPr marL="457200" indent="-457200" algn="just">
              <a:lnSpc>
                <a:spcPct val="200000"/>
              </a:lnSpc>
              <a:buFont typeface="+mj-lt"/>
              <a:buAutoNum type="arabicPeriod"/>
            </a:pPr>
            <a:r>
              <a:rPr lang="en-US" sz="2400" dirty="0"/>
              <a:t>What is a computer network, and why are they important?</a:t>
            </a:r>
          </a:p>
          <a:p>
            <a:pPr marL="457200" indent="-457200" algn="just">
              <a:lnSpc>
                <a:spcPct val="200000"/>
              </a:lnSpc>
              <a:buFont typeface="+mj-lt"/>
              <a:buAutoNum type="arabicPeriod"/>
            </a:pPr>
            <a:r>
              <a:rPr lang="en-US" sz="2400" dirty="0"/>
              <a:t>What is the purpose of a network interface card (NIC), and how does it work?</a:t>
            </a:r>
          </a:p>
          <a:p>
            <a:pPr marL="457200" indent="-457200" algn="just">
              <a:lnSpc>
                <a:spcPct val="200000"/>
              </a:lnSpc>
              <a:buFont typeface="+mj-lt"/>
              <a:buAutoNum type="arabicPeriod"/>
            </a:pPr>
            <a:r>
              <a:rPr lang="en-US" sz="2400" dirty="0"/>
              <a:t>What is a router, and what role does it play in a network?</a:t>
            </a:r>
            <a:endParaRPr lang="en-US" sz="2400" b="1" dirty="0">
              <a:solidFill>
                <a:schemeClr val="accent1">
                  <a:lumMod val="75000"/>
                </a:schemeClr>
              </a:solidFill>
            </a:endParaRPr>
          </a:p>
        </p:txBody>
      </p:sp>
      <p:pic>
        <p:nvPicPr>
          <p:cNvPr id="10" name="Picture 2" descr="KL Deemed to be University Logo"/>
          <p:cNvPicPr>
            <a:picLocks noChangeAspect="1" noChangeArrowheads="1"/>
          </p:cNvPicPr>
          <p:nvPr/>
        </p:nvPicPr>
        <p:blipFill>
          <a:blip r:embed="rId2" cstate="print"/>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2350043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45E056E-10BD-0B9E-4ACE-A3F54C31FD9F}"/>
              </a:ext>
            </a:extLst>
          </p:cNvPr>
          <p:cNvSpPr/>
          <p:nvPr/>
        </p:nvSpPr>
        <p:spPr>
          <a:xfrm>
            <a:off x="2161309" y="93891"/>
            <a:ext cx="7105194"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p:cNvSpPr txBox="1"/>
          <p:nvPr/>
        </p:nvSpPr>
        <p:spPr>
          <a:xfrm>
            <a:off x="900332" y="1167618"/>
            <a:ext cx="9608234" cy="5355312"/>
          </a:xfrm>
          <a:prstGeom prst="rect">
            <a:avLst/>
          </a:prstGeom>
          <a:noFill/>
        </p:spPr>
        <p:txBody>
          <a:bodyPr wrap="square" rtlCol="0">
            <a:spAutoFit/>
          </a:bodyPr>
          <a:lstStyle/>
          <a:p>
            <a:pPr>
              <a:lnSpc>
                <a:spcPct val="150000"/>
              </a:lnSpc>
            </a:pPr>
            <a:r>
              <a:rPr lang="en-US" b="1" dirty="0"/>
              <a:t>Reference Books:</a:t>
            </a:r>
            <a:endParaRPr lang="en-US" dirty="0"/>
          </a:p>
          <a:p>
            <a:pPr lvl="0"/>
            <a:r>
              <a:rPr lang="en-US" dirty="0"/>
              <a:t>William Stallings, Wireless Communications &amp; Networks, 2nd edition, Prentice-Hall Pearson,2005</a:t>
            </a:r>
          </a:p>
          <a:p>
            <a:pPr lvl="0"/>
            <a:r>
              <a:rPr lang="en-US" dirty="0" err="1"/>
              <a:t>Jochen</a:t>
            </a:r>
            <a:r>
              <a:rPr lang="en-US" dirty="0"/>
              <a:t> Schiller, Mobile Communication, (Latest edition), Addison Wesley</a:t>
            </a:r>
          </a:p>
          <a:p>
            <a:pPr lvl="0"/>
            <a:r>
              <a:rPr lang="en-US" dirty="0"/>
              <a:t>G. Wright and W. Stevens, TCP/IP Illustrated, Volume 2, Addison-Wesley, 1996.Computer Networks -- Andrew S </a:t>
            </a:r>
            <a:r>
              <a:rPr lang="en-US" dirty="0" err="1"/>
              <a:t>Tanenbaum</a:t>
            </a:r>
            <a:r>
              <a:rPr lang="en-US" dirty="0"/>
              <a:t>, David. j. </a:t>
            </a:r>
            <a:r>
              <a:rPr lang="en-US" dirty="0" err="1"/>
              <a:t>Wetherall</a:t>
            </a:r>
            <a:r>
              <a:rPr lang="en-US" dirty="0"/>
              <a:t>, 5th Edition. Pearson</a:t>
            </a:r>
          </a:p>
          <a:p>
            <a:pPr lvl="0"/>
            <a:r>
              <a:rPr lang="en-US" dirty="0"/>
              <a:t>Education/PHI</a:t>
            </a:r>
          </a:p>
          <a:p>
            <a:pPr lvl="0"/>
            <a:r>
              <a:rPr lang="en-US" dirty="0"/>
              <a:t>An Engineering Approach to Computer Networks-S. </a:t>
            </a:r>
            <a:r>
              <a:rPr lang="en-US" dirty="0" err="1"/>
              <a:t>Keshav</a:t>
            </a:r>
            <a:r>
              <a:rPr lang="en-US" dirty="0"/>
              <a:t>, 2nd Edition, Pearson Education</a:t>
            </a:r>
          </a:p>
          <a:p>
            <a:pPr lvl="0"/>
            <a:r>
              <a:rPr lang="en-US" dirty="0"/>
              <a:t>Data Communications and Networking – </a:t>
            </a:r>
            <a:r>
              <a:rPr lang="en-US" dirty="0" err="1"/>
              <a:t>Behrouz</a:t>
            </a:r>
            <a:r>
              <a:rPr lang="en-US" dirty="0"/>
              <a:t> A. </a:t>
            </a:r>
            <a:r>
              <a:rPr lang="en-US" dirty="0" err="1"/>
              <a:t>Forouzan</a:t>
            </a:r>
            <a:r>
              <a:rPr lang="en-US" dirty="0"/>
              <a:t>. Third Edition TMH.</a:t>
            </a:r>
          </a:p>
          <a:p>
            <a:pPr>
              <a:lnSpc>
                <a:spcPct val="150000"/>
              </a:lnSpc>
            </a:pPr>
            <a:endParaRPr lang="en-US" dirty="0"/>
          </a:p>
          <a:p>
            <a:pPr>
              <a:lnSpc>
                <a:spcPct val="150000"/>
              </a:lnSpc>
            </a:pPr>
            <a:endParaRPr lang="en-US" dirty="0"/>
          </a:p>
          <a:p>
            <a:pPr>
              <a:lnSpc>
                <a:spcPct val="150000"/>
              </a:lnSpc>
            </a:pPr>
            <a:r>
              <a:rPr lang="en-US" b="1" dirty="0"/>
              <a:t>Sites and Web links:</a:t>
            </a:r>
          </a:p>
          <a:p>
            <a:pPr>
              <a:lnSpc>
                <a:spcPct val="150000"/>
              </a:lnSpc>
            </a:pPr>
            <a:r>
              <a:rPr lang="en-US" dirty="0"/>
              <a:t>1. https://archive.nptel.ac.in/courses/108/106/108106163/</a:t>
            </a:r>
          </a:p>
          <a:p>
            <a:pPr>
              <a:lnSpc>
                <a:spcPct val="150000"/>
              </a:lnSpc>
            </a:pPr>
            <a:r>
              <a:rPr lang="en-US" dirty="0"/>
              <a:t>2. https://onlinecourses.nptel.ac.in/noc22_ee32/preview</a:t>
            </a:r>
          </a:p>
          <a:p>
            <a:pPr>
              <a:lnSpc>
                <a:spcPct val="150000"/>
              </a:lnSpc>
            </a:pPr>
            <a:r>
              <a:rPr lang="en-US" dirty="0"/>
              <a:t>3. https://onlinecourses.nptel.ac.in/noc23_ee05/preview</a:t>
            </a:r>
          </a:p>
          <a:p>
            <a:pPr>
              <a:lnSpc>
                <a:spcPct val="150000"/>
              </a:lnSpc>
            </a:pPr>
            <a:endParaRPr lang="en-US" dirty="0"/>
          </a:p>
        </p:txBody>
      </p:sp>
      <p:pic>
        <p:nvPicPr>
          <p:cNvPr id="5" name="Picture 2" descr="KL Deemed to be University Logo"/>
          <p:cNvPicPr>
            <a:picLocks noChangeAspect="1" noChangeArrowheads="1"/>
          </p:cNvPicPr>
          <p:nvPr/>
        </p:nvPicPr>
        <p:blipFill>
          <a:blip r:embed="rId2" cstate="print"/>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792783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92BE84-3448-2348-B352-CD5BC083E5FD}"/>
              </a:ext>
            </a:extLst>
          </p:cNvPr>
          <p:cNvSpPr>
            <a:spLocks noGrp="1"/>
          </p:cNvSpPr>
          <p:nvPr>
            <p:ph type="ctrTitle"/>
          </p:nvPr>
        </p:nvSpPr>
        <p:spPr>
          <a:xfrm>
            <a:off x="2417779" y="1711234"/>
            <a:ext cx="8637073" cy="2677885"/>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0000"/>
          </a:bodyP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br>
              <a:rPr lang="en-US" sz="2400" b="1" dirty="0">
                <a:latin typeface="Poppins" pitchFamily="2" charset="77"/>
                <a:cs typeface="Poppins" pitchFamily="2" charset="77"/>
              </a:rPr>
            </a:br>
            <a:endParaRPr lang="en-US" sz="2400" b="1"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solidFill>
                  <a:schemeClr val="bg1"/>
                </a:solidFill>
                <a:latin typeface="Poppins" pitchFamily="2" charset="77"/>
                <a:cs typeface="Poppins" pitchFamily="2" charset="77"/>
              </a:rPr>
              <a:t>Team – </a:t>
            </a:r>
            <a:r>
              <a:rPr lang="en-US" sz="2400" dirty="0">
                <a:solidFill>
                  <a:schemeClr val="bg1"/>
                </a:solidFill>
              </a:rPr>
              <a:t>DATA NETWORKS, PROTOCOLS &amp; SECURITY (DNPS)</a:t>
            </a:r>
          </a:p>
          <a:p>
            <a:pPr algn="ctr"/>
            <a:endParaRPr lang="en-US" sz="2400" b="1" cap="all" dirty="0">
              <a:ln/>
              <a:solidFill>
                <a:srgbClr val="C00000"/>
              </a:solidFill>
              <a:cs typeface="Poppins" panose="00000500000000000000" pitchFamily="2" charset="0"/>
              <a:sym typeface="BioRhyme ExtraBold"/>
            </a:endParaRPr>
          </a:p>
          <a:p>
            <a:pPr algn="ctr"/>
            <a:endParaRPr lang="en-US" sz="2400" b="1" dirty="0">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5" name="Picture 2" descr="KL Deemed to be University Logo"/>
          <p:cNvPicPr>
            <a:picLocks noChangeAspect="1" noChangeArrowheads="1"/>
          </p:cNvPicPr>
          <p:nvPr/>
        </p:nvPicPr>
        <p:blipFill>
          <a:blip r:embed="rId2" cstate="print"/>
          <a:srcRect/>
          <a:stretch>
            <a:fillRect/>
          </a:stretch>
        </p:blipFill>
        <p:spPr bwMode="auto">
          <a:xfrm>
            <a:off x="5645163" y="2168435"/>
            <a:ext cx="3235570" cy="1083212"/>
          </a:xfrm>
          <a:prstGeom prst="rect">
            <a:avLst/>
          </a:prstGeom>
          <a:noFill/>
        </p:spPr>
      </p:pic>
    </p:spTree>
    <p:extLst>
      <p:ext uri="{BB962C8B-B14F-4D97-AF65-F5344CB8AC3E}">
        <p14:creationId xmlns:p14="http://schemas.microsoft.com/office/powerpoint/2010/main" val="2503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9B8D-BF65-4ADD-F76F-77EA72FFCB8F}"/>
              </a:ext>
            </a:extLst>
          </p:cNvPr>
          <p:cNvSpPr>
            <a:spLocks noGrp="1"/>
          </p:cNvSpPr>
          <p:nvPr>
            <p:ph type="ctrTitle"/>
          </p:nvPr>
        </p:nvSpPr>
        <p:spPr>
          <a:xfrm>
            <a:off x="2417779" y="509451"/>
            <a:ext cx="8637073" cy="744583"/>
          </a:xfrm>
        </p:spPr>
        <p:txBody>
          <a:bodyPr>
            <a:normAutofit fontScale="90000"/>
          </a:bodyPr>
          <a:lstStyle/>
          <a:p>
            <a:pPr algn="ctr"/>
            <a:br>
              <a:rPr lang="en-US" u="sng" dirty="0">
                <a:solidFill>
                  <a:srgbClr val="C00000"/>
                </a:solidFill>
                <a:latin typeface="Stencil" panose="040409050D0802020404" pitchFamily="82" charset="0"/>
              </a:rPr>
            </a:br>
            <a:r>
              <a:rPr lang="en-US" u="sng" dirty="0">
                <a:solidFill>
                  <a:srgbClr val="C00000"/>
                </a:solidFill>
                <a:latin typeface="Stencil" panose="040409050D0802020404" pitchFamily="82" charset="0"/>
              </a:rPr>
              <a:t> Syllabus</a:t>
            </a:r>
            <a:endParaRPr lang="en-IN" dirty="0"/>
          </a:p>
        </p:txBody>
      </p:sp>
      <p:sp>
        <p:nvSpPr>
          <p:cNvPr id="3" name="Subtitle 2">
            <a:extLst>
              <a:ext uri="{FF2B5EF4-FFF2-40B4-BE49-F238E27FC236}">
                <a16:creationId xmlns:a16="http://schemas.microsoft.com/office/drawing/2014/main" id="{5F640656-3048-2A08-BF39-81705306F79A}"/>
              </a:ext>
            </a:extLst>
          </p:cNvPr>
          <p:cNvSpPr>
            <a:spLocks noGrp="1"/>
          </p:cNvSpPr>
          <p:nvPr>
            <p:ph type="subTitle" idx="1"/>
          </p:nvPr>
        </p:nvSpPr>
        <p:spPr>
          <a:xfrm>
            <a:off x="2417780" y="1580606"/>
            <a:ext cx="8637072" cy="4232365"/>
          </a:xfrm>
        </p:spPr>
        <p:txBody>
          <a:bodyPr/>
          <a:lstStyle/>
          <a:p>
            <a:r>
              <a:rPr lang="en-US" dirty="0"/>
              <a:t>Introduction to Computer networks, uses of  computer networks, Network Hardware, Network software, Reference models: OSI and TCP/IP, Example Networks</a:t>
            </a:r>
            <a:endParaRPr lang="en-US" dirty="0">
              <a:latin typeface="Bookman Old Style" panose="02050604050505020204" pitchFamily="18" charset="0"/>
            </a:endParaRPr>
          </a:p>
          <a:p>
            <a:endParaRPr lang="en-IN" dirty="0"/>
          </a:p>
        </p:txBody>
      </p:sp>
    </p:spTree>
    <p:extLst>
      <p:ext uri="{BB962C8B-B14F-4D97-AF65-F5344CB8AC3E}">
        <p14:creationId xmlns:p14="http://schemas.microsoft.com/office/powerpoint/2010/main" val="2503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9B8D-BF65-4ADD-F76F-77EA72FFCB8F}"/>
              </a:ext>
            </a:extLst>
          </p:cNvPr>
          <p:cNvSpPr>
            <a:spLocks noGrp="1"/>
          </p:cNvSpPr>
          <p:nvPr>
            <p:ph type="ctrTitle"/>
          </p:nvPr>
        </p:nvSpPr>
        <p:spPr>
          <a:xfrm>
            <a:off x="2417779" y="802298"/>
            <a:ext cx="8637073" cy="647679"/>
          </a:xfrm>
        </p:spPr>
        <p:txBody>
          <a:bodyPr>
            <a:normAutofit fontScale="90000"/>
          </a:bodyPr>
          <a:lstStyle/>
          <a:p>
            <a:r>
              <a:rPr lang="en-US" sz="3200" u="sng" dirty="0">
                <a:solidFill>
                  <a:srgbClr val="C00000"/>
                </a:solidFill>
                <a:latin typeface="Stencil" panose="040409050D0802020404" pitchFamily="82" charset="0"/>
              </a:rPr>
              <a:t>Introduction to computer networks  </a:t>
            </a:r>
            <a:br>
              <a:rPr lang="en-US" sz="3200" u="sng" dirty="0">
                <a:solidFill>
                  <a:srgbClr val="C00000"/>
                </a:solidFill>
                <a:latin typeface="Stencil" panose="040409050D0802020404" pitchFamily="82" charset="0"/>
              </a:rPr>
            </a:br>
            <a:endParaRPr lang="en-IN" sz="3200" dirty="0"/>
          </a:p>
        </p:txBody>
      </p:sp>
      <p:sp>
        <p:nvSpPr>
          <p:cNvPr id="3" name="Subtitle 2">
            <a:extLst>
              <a:ext uri="{FF2B5EF4-FFF2-40B4-BE49-F238E27FC236}">
                <a16:creationId xmlns:a16="http://schemas.microsoft.com/office/drawing/2014/main" id="{5F640656-3048-2A08-BF39-81705306F79A}"/>
              </a:ext>
            </a:extLst>
          </p:cNvPr>
          <p:cNvSpPr>
            <a:spLocks noGrp="1"/>
          </p:cNvSpPr>
          <p:nvPr>
            <p:ph type="subTitle" idx="1"/>
          </p:nvPr>
        </p:nvSpPr>
        <p:spPr>
          <a:xfrm>
            <a:off x="2417780" y="1449978"/>
            <a:ext cx="8637072" cy="4428308"/>
          </a:xfrm>
        </p:spPr>
        <p:txBody>
          <a:bodyPr>
            <a:normAutofit fontScale="62500" lnSpcReduction="20000"/>
          </a:bodyPr>
          <a:lstStyle/>
          <a:p>
            <a:pPr algn="just">
              <a:lnSpc>
                <a:spcPct val="150000"/>
              </a:lnSpc>
            </a:pPr>
            <a:r>
              <a:rPr lang="en-US" sz="3200" dirty="0">
                <a:solidFill>
                  <a:srgbClr val="002060"/>
                </a:solidFill>
                <a:latin typeface="Bookman Old Style" panose="02050604050505020204" pitchFamily="18" charset="0"/>
              </a:rPr>
              <a:t>“A set of communication elements connected by communication links”</a:t>
            </a:r>
          </a:p>
          <a:p>
            <a:pPr algn="just">
              <a:lnSpc>
                <a:spcPct val="150000"/>
              </a:lnSpc>
            </a:pPr>
            <a:r>
              <a:rPr lang="en-US" b="1" dirty="0">
                <a:solidFill>
                  <a:srgbClr val="002060"/>
                </a:solidFill>
                <a:latin typeface="Bookman Old Style" panose="02050604050505020204" pitchFamily="18" charset="0"/>
              </a:rPr>
              <a:t>Communication elements</a:t>
            </a:r>
          </a:p>
          <a:p>
            <a:pPr algn="just">
              <a:lnSpc>
                <a:spcPct val="150000"/>
              </a:lnSpc>
            </a:pPr>
            <a:r>
              <a:rPr lang="en-US" dirty="0">
                <a:solidFill>
                  <a:srgbClr val="002060"/>
                </a:solidFill>
                <a:latin typeface="Bookman Old Style" panose="02050604050505020204" pitchFamily="18" charset="0"/>
              </a:rPr>
              <a:t>Computers, printers, mobile phones, …</a:t>
            </a:r>
          </a:p>
          <a:p>
            <a:pPr algn="just">
              <a:lnSpc>
                <a:spcPct val="150000"/>
              </a:lnSpc>
            </a:pPr>
            <a:r>
              <a:rPr lang="en-US" dirty="0">
                <a:solidFill>
                  <a:srgbClr val="002060"/>
                </a:solidFill>
                <a:latin typeface="Bookman Old Style" panose="02050604050505020204" pitchFamily="18" charset="0"/>
              </a:rPr>
              <a:t>Routers, switches, ...</a:t>
            </a:r>
          </a:p>
          <a:p>
            <a:pPr algn="just">
              <a:lnSpc>
                <a:spcPct val="150000"/>
              </a:lnSpc>
            </a:pPr>
            <a:r>
              <a:rPr lang="en-US" b="1" dirty="0">
                <a:solidFill>
                  <a:srgbClr val="002060"/>
                </a:solidFill>
                <a:latin typeface="Bookman Old Style" panose="02050604050505020204" pitchFamily="18" charset="0"/>
              </a:rPr>
              <a:t>➭ Communication links</a:t>
            </a:r>
          </a:p>
          <a:p>
            <a:pPr algn="just">
              <a:lnSpc>
                <a:spcPct val="150000"/>
              </a:lnSpc>
            </a:pPr>
            <a:r>
              <a:rPr lang="en-US" dirty="0">
                <a:solidFill>
                  <a:srgbClr val="002060"/>
                </a:solidFill>
                <a:latin typeface="Bookman Old Style" panose="02050604050505020204" pitchFamily="18" charset="0"/>
              </a:rPr>
              <a:t>optic fiber</a:t>
            </a:r>
          </a:p>
          <a:p>
            <a:pPr algn="just">
              <a:lnSpc>
                <a:spcPct val="150000"/>
              </a:lnSpc>
            </a:pPr>
            <a:r>
              <a:rPr lang="en-US" dirty="0">
                <a:solidFill>
                  <a:srgbClr val="002060"/>
                </a:solidFill>
                <a:latin typeface="Bookman Old Style" panose="02050604050505020204" pitchFamily="18" charset="0"/>
              </a:rPr>
              <a:t>coaxial cable</a:t>
            </a:r>
          </a:p>
          <a:p>
            <a:pPr algn="just">
              <a:lnSpc>
                <a:spcPct val="150000"/>
              </a:lnSpc>
            </a:pPr>
            <a:r>
              <a:rPr lang="en-US" dirty="0">
                <a:solidFill>
                  <a:srgbClr val="002060"/>
                </a:solidFill>
                <a:latin typeface="Bookman Old Style" panose="02050604050505020204" pitchFamily="18" charset="0"/>
              </a:rPr>
              <a:t>twisted pair</a:t>
            </a:r>
          </a:p>
          <a:p>
            <a:pPr algn="just">
              <a:lnSpc>
                <a:spcPct val="150000"/>
              </a:lnSpc>
            </a:pPr>
            <a:r>
              <a:rPr lang="en-US" dirty="0">
                <a:solidFill>
                  <a:srgbClr val="002060"/>
                </a:solidFill>
                <a:latin typeface="Bookman Old Style" panose="02050604050505020204" pitchFamily="18" charset="0"/>
              </a:rPr>
              <a:t>wireless (radio, microwave, satellite)</a:t>
            </a:r>
          </a:p>
          <a:p>
            <a:pPr algn="just">
              <a:lnSpc>
                <a:spcPct val="150000"/>
              </a:lnSpc>
            </a:pPr>
            <a:r>
              <a:rPr lang="en-US" b="1" dirty="0">
                <a:solidFill>
                  <a:srgbClr val="002060"/>
                </a:solidFill>
                <a:latin typeface="Bookman Old Style" panose="02050604050505020204" pitchFamily="18" charset="0"/>
              </a:rPr>
              <a:t>➭ Topologies</a:t>
            </a:r>
          </a:p>
          <a:p>
            <a:pPr algn="just">
              <a:lnSpc>
                <a:spcPct val="150000"/>
              </a:lnSpc>
            </a:pPr>
            <a:r>
              <a:rPr lang="en-US" dirty="0">
                <a:solidFill>
                  <a:srgbClr val="002060"/>
                </a:solidFill>
                <a:latin typeface="Bookman Old Style" panose="02050604050505020204" pitchFamily="18" charset="0"/>
              </a:rPr>
              <a:t>Ring, Star, Bus, Tree, Mesh</a:t>
            </a:r>
          </a:p>
          <a:p>
            <a:endParaRPr lang="en-IN" dirty="0"/>
          </a:p>
        </p:txBody>
      </p:sp>
    </p:spTree>
    <p:extLst>
      <p:ext uri="{BB962C8B-B14F-4D97-AF65-F5344CB8AC3E}">
        <p14:creationId xmlns:p14="http://schemas.microsoft.com/office/powerpoint/2010/main" val="2503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640656-3048-2A08-BF39-81705306F79A}"/>
              </a:ext>
            </a:extLst>
          </p:cNvPr>
          <p:cNvSpPr>
            <a:spLocks noGrp="1"/>
          </p:cNvSpPr>
          <p:nvPr>
            <p:ph type="subTitle" idx="1"/>
          </p:nvPr>
        </p:nvSpPr>
        <p:spPr>
          <a:xfrm>
            <a:off x="2417780" y="783771"/>
            <a:ext cx="8637072" cy="4624251"/>
          </a:xfrm>
        </p:spPr>
        <p:txBody>
          <a:bodyPr>
            <a:normAutofit/>
          </a:bodyPr>
          <a:lstStyle/>
          <a:p>
            <a:r>
              <a:rPr lang="en-US" b="1" dirty="0"/>
              <a:t>A software/hardware infrastructure</a:t>
            </a:r>
          </a:p>
          <a:p>
            <a:r>
              <a:rPr lang="en-US" dirty="0"/>
              <a:t>➭ Share resources</a:t>
            </a:r>
          </a:p>
          <a:p>
            <a:r>
              <a:rPr lang="en-US" dirty="0"/>
              <a:t>data, files, computing power, video,…</a:t>
            </a:r>
          </a:p>
          <a:p>
            <a:r>
              <a:rPr lang="en-US" dirty="0"/>
              <a:t>➭ Information highway</a:t>
            </a:r>
          </a:p>
          <a:p>
            <a:r>
              <a:rPr lang="en-US" dirty="0"/>
              <a:t>communication between geographically dispersed users</a:t>
            </a:r>
          </a:p>
          <a:p>
            <a:r>
              <a:rPr lang="en-US" dirty="0"/>
              <a:t>➭ Electronic Society</a:t>
            </a:r>
          </a:p>
          <a:p>
            <a:r>
              <a:rPr lang="en-US" dirty="0"/>
              <a:t>Cyberspace</a:t>
            </a:r>
          </a:p>
          <a:p>
            <a:r>
              <a:rPr lang="en-US" dirty="0"/>
              <a:t>Virtual global nation</a:t>
            </a:r>
          </a:p>
          <a:p>
            <a:endParaRPr lang="en-IN" dirty="0"/>
          </a:p>
        </p:txBody>
      </p:sp>
    </p:spTree>
    <p:extLst>
      <p:ext uri="{BB962C8B-B14F-4D97-AF65-F5344CB8AC3E}">
        <p14:creationId xmlns:p14="http://schemas.microsoft.com/office/powerpoint/2010/main" val="2503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9317" y="1547446"/>
            <a:ext cx="10902461" cy="2800767"/>
          </a:xfrm>
          <a:prstGeom prst="rect">
            <a:avLst/>
          </a:prstGeom>
          <a:noFill/>
        </p:spPr>
        <p:txBody>
          <a:bodyPr wrap="square" rtlCol="0">
            <a:spAutoFit/>
          </a:bodyPr>
          <a:lstStyle/>
          <a:p>
            <a:pPr>
              <a:buFont typeface="Arial" pitchFamily="34" charset="0"/>
              <a:buChar char="•"/>
            </a:pPr>
            <a:r>
              <a:rPr lang="en-US" sz="4400" dirty="0"/>
              <a:t>Business Applications</a:t>
            </a:r>
          </a:p>
          <a:p>
            <a:pPr>
              <a:buFont typeface="Arial" pitchFamily="34" charset="0"/>
              <a:buChar char="•"/>
            </a:pPr>
            <a:r>
              <a:rPr lang="en-US" sz="4400" dirty="0"/>
              <a:t>Home Applications</a:t>
            </a:r>
          </a:p>
          <a:p>
            <a:pPr>
              <a:buFont typeface="Arial" pitchFamily="34" charset="0"/>
              <a:buChar char="•"/>
            </a:pPr>
            <a:r>
              <a:rPr lang="en-US" sz="4400" dirty="0"/>
              <a:t>Mobile Users</a:t>
            </a:r>
          </a:p>
          <a:p>
            <a:pPr>
              <a:buFont typeface="Arial" pitchFamily="34" charset="0"/>
              <a:buChar char="•"/>
            </a:pPr>
            <a:r>
              <a:rPr lang="en-US" sz="4400" dirty="0"/>
              <a:t>Social Issues</a:t>
            </a:r>
          </a:p>
        </p:txBody>
      </p:sp>
      <p:sp>
        <p:nvSpPr>
          <p:cNvPr id="4" name="Rectangle 3"/>
          <p:cNvSpPr/>
          <p:nvPr/>
        </p:nvSpPr>
        <p:spPr>
          <a:xfrm>
            <a:off x="3937562" y="613676"/>
            <a:ext cx="5684740" cy="523220"/>
          </a:xfrm>
          <a:prstGeom prst="rect">
            <a:avLst/>
          </a:prstGeom>
        </p:spPr>
        <p:txBody>
          <a:bodyPr wrap="square">
            <a:spAutoFit/>
          </a:bodyPr>
          <a:lstStyle/>
          <a:p>
            <a:pPr algn="ctr"/>
            <a:r>
              <a:rPr lang="en-US" sz="2800" u="sng" dirty="0">
                <a:solidFill>
                  <a:srgbClr val="C00000"/>
                </a:solidFill>
                <a:latin typeface="Stencil" panose="040409050D0802020404" pitchFamily="82" charset="0"/>
              </a:rPr>
              <a:t>Uses of Computer Networks</a:t>
            </a:r>
          </a:p>
        </p:txBody>
      </p:sp>
    </p:spTree>
    <p:extLst>
      <p:ext uri="{BB962C8B-B14F-4D97-AF65-F5344CB8AC3E}">
        <p14:creationId xmlns:p14="http://schemas.microsoft.com/office/powerpoint/2010/main" val="3030888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9317" y="1547446"/>
            <a:ext cx="10902461" cy="1877437"/>
          </a:xfrm>
          <a:prstGeom prst="rect">
            <a:avLst/>
          </a:prstGeom>
          <a:noFill/>
        </p:spPr>
        <p:txBody>
          <a:bodyPr wrap="square" rtlCol="0">
            <a:spAutoFit/>
          </a:bodyPr>
          <a:lstStyle/>
          <a:p>
            <a:pPr>
              <a:buFont typeface="Arial" pitchFamily="34" charset="0"/>
              <a:buChar char="•"/>
            </a:pPr>
            <a:r>
              <a:rPr lang="en-US" sz="2400" dirty="0"/>
              <a:t>Resource sharing (hardware, software, information, …)</a:t>
            </a:r>
          </a:p>
          <a:p>
            <a:pPr>
              <a:buFont typeface="Arial" pitchFamily="34" charset="0"/>
              <a:buChar char="•"/>
            </a:pPr>
            <a:r>
              <a:rPr lang="en-US" sz="2400" dirty="0"/>
              <a:t>Providing communication medium (e-mail, </a:t>
            </a:r>
            <a:r>
              <a:rPr lang="en-US" sz="2400" dirty="0" err="1"/>
              <a:t>videoconferenceing</a:t>
            </a:r>
            <a:r>
              <a:rPr lang="en-US" sz="2400" dirty="0"/>
              <a:t>)</a:t>
            </a:r>
          </a:p>
          <a:p>
            <a:pPr>
              <a:buFont typeface="Arial" pitchFamily="34" charset="0"/>
              <a:buChar char="•"/>
            </a:pPr>
            <a:r>
              <a:rPr lang="en-US" sz="2400" dirty="0"/>
              <a:t>Doing business electronically (B2B, B2C, e-commerce)</a:t>
            </a:r>
          </a:p>
          <a:p>
            <a:pPr>
              <a:buFont typeface="Arial" pitchFamily="34" charset="0"/>
              <a:buChar char="•"/>
            </a:pPr>
            <a:endParaRPr lang="en-US" sz="4400" dirty="0"/>
          </a:p>
        </p:txBody>
      </p:sp>
      <p:sp>
        <p:nvSpPr>
          <p:cNvPr id="4" name="Rectangle 3"/>
          <p:cNvSpPr/>
          <p:nvPr/>
        </p:nvSpPr>
        <p:spPr>
          <a:xfrm>
            <a:off x="2771335" y="613676"/>
            <a:ext cx="8736037" cy="523220"/>
          </a:xfrm>
          <a:prstGeom prst="rect">
            <a:avLst/>
          </a:prstGeom>
        </p:spPr>
        <p:txBody>
          <a:bodyPr wrap="square">
            <a:spAutoFit/>
          </a:bodyPr>
          <a:lstStyle/>
          <a:p>
            <a:pPr algn="ctr"/>
            <a:r>
              <a:rPr lang="en-US" sz="2800" u="sng" dirty="0">
                <a:solidFill>
                  <a:srgbClr val="C00000"/>
                </a:solidFill>
                <a:latin typeface="Stencil" panose="040409050D0802020404" pitchFamily="82" charset="0"/>
              </a:rPr>
              <a:t>Business Applications of Networks</a:t>
            </a:r>
          </a:p>
        </p:txBody>
      </p:sp>
      <p:sp>
        <p:nvSpPr>
          <p:cNvPr id="6" name="Rectangle 5"/>
          <p:cNvSpPr/>
          <p:nvPr/>
        </p:nvSpPr>
        <p:spPr>
          <a:xfrm>
            <a:off x="858129" y="2799471"/>
            <a:ext cx="10691446" cy="2987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object 4"/>
          <p:cNvPicPr/>
          <p:nvPr/>
        </p:nvPicPr>
        <p:blipFill>
          <a:blip r:embed="rId2" cstate="print"/>
          <a:stretch>
            <a:fillRect/>
          </a:stretch>
        </p:blipFill>
        <p:spPr>
          <a:xfrm>
            <a:off x="3424882" y="3146129"/>
            <a:ext cx="5348225" cy="2518415"/>
          </a:xfrm>
          <a:prstGeom prst="rect">
            <a:avLst/>
          </a:prstGeom>
        </p:spPr>
      </p:pic>
    </p:spTree>
    <p:extLst>
      <p:ext uri="{BB962C8B-B14F-4D97-AF65-F5344CB8AC3E}">
        <p14:creationId xmlns:p14="http://schemas.microsoft.com/office/powerpoint/2010/main" val="303088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1FA19A5-9588-483E-843E-C76873B71790}"/>
              </a:ext>
            </a:extLst>
          </p:cNvPr>
          <p:cNvSpPr/>
          <p:nvPr/>
        </p:nvSpPr>
        <p:spPr>
          <a:xfrm>
            <a:off x="3235570" y="756153"/>
            <a:ext cx="6414867"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5" dirty="0"/>
              <a:t>Goals</a:t>
            </a:r>
            <a:r>
              <a:rPr lang="en-US" sz="2400" spc="-15" dirty="0"/>
              <a:t> </a:t>
            </a:r>
            <a:r>
              <a:rPr lang="en-US" sz="2400" spc="-5" dirty="0"/>
              <a:t>of</a:t>
            </a:r>
            <a:r>
              <a:rPr lang="en-US" sz="2400" spc="-10" dirty="0"/>
              <a:t> </a:t>
            </a:r>
            <a:r>
              <a:rPr lang="en-US" sz="2400" spc="-5" dirty="0"/>
              <a:t>Networks</a:t>
            </a:r>
            <a:r>
              <a:rPr lang="en-US" sz="2400" spc="25" dirty="0"/>
              <a:t> </a:t>
            </a:r>
            <a:r>
              <a:rPr lang="en-US" sz="2400" spc="-5" dirty="0"/>
              <a:t>for</a:t>
            </a:r>
            <a:r>
              <a:rPr lang="en-US" sz="2400" spc="-70" dirty="0"/>
              <a:t> </a:t>
            </a:r>
            <a:r>
              <a:rPr lang="en-US" sz="2400" spc="-5" dirty="0"/>
              <a:t>Companies</a:t>
            </a:r>
            <a:endParaRPr lang="en-US" sz="2400" dirty="0"/>
          </a:p>
        </p:txBody>
      </p:sp>
      <p:pic>
        <p:nvPicPr>
          <p:cNvPr id="17" name="Picture 2" descr="KL Deemed to be University Logo"/>
          <p:cNvPicPr>
            <a:picLocks noChangeAspect="1" noChangeArrowheads="1"/>
          </p:cNvPicPr>
          <p:nvPr/>
        </p:nvPicPr>
        <p:blipFill>
          <a:blip r:embed="rId2" cstate="print"/>
          <a:srcRect/>
          <a:stretch>
            <a:fillRect/>
          </a:stretch>
        </p:blipFill>
        <p:spPr bwMode="auto">
          <a:xfrm>
            <a:off x="0" y="0"/>
            <a:ext cx="1990725" cy="600076"/>
          </a:xfrm>
          <a:prstGeom prst="rect">
            <a:avLst/>
          </a:prstGeom>
          <a:noFill/>
        </p:spPr>
      </p:pic>
      <p:sp>
        <p:nvSpPr>
          <p:cNvPr id="18" name="TextBox 17"/>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TextBox 4"/>
          <p:cNvSpPr txBox="1"/>
          <p:nvPr/>
        </p:nvSpPr>
        <p:spPr>
          <a:xfrm>
            <a:off x="418454" y="1472339"/>
            <a:ext cx="11468746" cy="5447645"/>
          </a:xfrm>
          <a:prstGeom prst="rect">
            <a:avLst/>
          </a:prstGeom>
          <a:noFill/>
        </p:spPr>
        <p:txBody>
          <a:bodyPr wrap="square" rtlCol="0">
            <a:spAutoFit/>
          </a:bodyPr>
          <a:lstStyle/>
          <a:p>
            <a:pPr marL="355600" indent="-343535">
              <a:spcBef>
                <a:spcPts val="770"/>
              </a:spcBef>
              <a:buClr>
                <a:srgbClr val="3333CC"/>
              </a:buClr>
              <a:buSzPct val="64285"/>
              <a:buFont typeface="Wingdings"/>
              <a:buChar char=""/>
              <a:tabLst>
                <a:tab pos="355600" algn="l"/>
                <a:tab pos="356235" algn="l"/>
              </a:tabLst>
            </a:pPr>
            <a:r>
              <a:rPr lang="en-US" sz="2800" spc="-5" dirty="0">
                <a:latin typeface="Times New Roman"/>
                <a:cs typeface="Times New Roman"/>
              </a:rPr>
              <a:t>Resource</a:t>
            </a:r>
            <a:r>
              <a:rPr lang="en-US" sz="2800" spc="-15" dirty="0">
                <a:latin typeface="Times New Roman"/>
                <a:cs typeface="Times New Roman"/>
              </a:rPr>
              <a:t> </a:t>
            </a:r>
            <a:r>
              <a:rPr lang="en-US" sz="2800" dirty="0">
                <a:latin typeface="Times New Roman"/>
                <a:cs typeface="Times New Roman"/>
              </a:rPr>
              <a:t>sharing:</a:t>
            </a:r>
            <a:r>
              <a:rPr lang="en-US" sz="2800" spc="-25" dirty="0">
                <a:latin typeface="Times New Roman"/>
                <a:cs typeface="Times New Roman"/>
              </a:rPr>
              <a:t> </a:t>
            </a:r>
            <a:r>
              <a:rPr lang="en-US" sz="2800" spc="-5" dirty="0">
                <a:latin typeface="Times New Roman"/>
                <a:cs typeface="Times New Roman"/>
              </a:rPr>
              <a:t>equipment,</a:t>
            </a:r>
            <a:r>
              <a:rPr lang="en-US" sz="2800" spc="5" dirty="0">
                <a:latin typeface="Times New Roman"/>
                <a:cs typeface="Times New Roman"/>
              </a:rPr>
              <a:t> </a:t>
            </a:r>
            <a:r>
              <a:rPr lang="en-US" sz="2800" spc="-5" dirty="0">
                <a:latin typeface="Times New Roman"/>
                <a:cs typeface="Times New Roman"/>
              </a:rPr>
              <a:t>programs,</a:t>
            </a:r>
            <a:r>
              <a:rPr lang="en-US" sz="2800" spc="15" dirty="0">
                <a:latin typeface="Times New Roman"/>
                <a:cs typeface="Times New Roman"/>
              </a:rPr>
              <a:t> </a:t>
            </a:r>
            <a:r>
              <a:rPr lang="en-US" sz="2800" spc="-5" dirty="0">
                <a:latin typeface="Times New Roman"/>
                <a:cs typeface="Times New Roman"/>
              </a:rPr>
              <a:t>data</a:t>
            </a:r>
            <a:endParaRPr lang="en-US" sz="2800" dirty="0">
              <a:latin typeface="Times New Roman"/>
              <a:cs typeface="Times New Roman"/>
            </a:endParaRPr>
          </a:p>
          <a:p>
            <a:pPr marL="355600" indent="-343535">
              <a:spcBef>
                <a:spcPts val="675"/>
              </a:spcBef>
              <a:buClr>
                <a:srgbClr val="3333CC"/>
              </a:buClr>
              <a:buSzPct val="64285"/>
              <a:buFont typeface="Wingdings"/>
              <a:buChar char=""/>
              <a:tabLst>
                <a:tab pos="355600" algn="l"/>
                <a:tab pos="356235" algn="l"/>
              </a:tabLst>
            </a:pPr>
            <a:r>
              <a:rPr lang="en-US" sz="2800" dirty="0">
                <a:latin typeface="Times New Roman"/>
                <a:cs typeface="Times New Roman"/>
              </a:rPr>
              <a:t>high</a:t>
            </a:r>
            <a:r>
              <a:rPr lang="en-US" sz="2800" spc="-45" dirty="0">
                <a:latin typeface="Times New Roman"/>
                <a:cs typeface="Times New Roman"/>
              </a:rPr>
              <a:t> </a:t>
            </a:r>
            <a:r>
              <a:rPr lang="en-US" sz="2800" spc="-5" dirty="0">
                <a:latin typeface="Times New Roman"/>
                <a:cs typeface="Times New Roman"/>
              </a:rPr>
              <a:t>reliability</a:t>
            </a:r>
            <a:endParaRPr lang="en-US" sz="2800" dirty="0">
              <a:latin typeface="Times New Roman"/>
              <a:cs typeface="Times New Roman"/>
            </a:endParaRPr>
          </a:p>
          <a:p>
            <a:pPr marL="756285" lvl="1" indent="-287020">
              <a:spcBef>
                <a:spcPts val="590"/>
              </a:spcBef>
              <a:buClr>
                <a:srgbClr val="3333CC"/>
              </a:buClr>
              <a:buChar char="–"/>
              <a:tabLst>
                <a:tab pos="756285" algn="l"/>
                <a:tab pos="756920" algn="l"/>
              </a:tabLst>
            </a:pPr>
            <a:r>
              <a:rPr lang="en-US" sz="2400" spc="-5" dirty="0">
                <a:latin typeface="Times New Roman"/>
                <a:cs typeface="Times New Roman"/>
              </a:rPr>
              <a:t>replicated</a:t>
            </a:r>
            <a:r>
              <a:rPr lang="en-US" sz="2400" spc="-70" dirty="0">
                <a:latin typeface="Times New Roman"/>
                <a:cs typeface="Times New Roman"/>
              </a:rPr>
              <a:t> </a:t>
            </a:r>
            <a:r>
              <a:rPr lang="en-US" sz="2400" dirty="0">
                <a:latin typeface="Times New Roman"/>
                <a:cs typeface="Times New Roman"/>
              </a:rPr>
              <a:t>data</a:t>
            </a:r>
          </a:p>
          <a:p>
            <a:pPr marL="756285" lvl="1" indent="-287020">
              <a:spcBef>
                <a:spcPts val="580"/>
              </a:spcBef>
              <a:buClr>
                <a:srgbClr val="3333CC"/>
              </a:buClr>
              <a:buChar char="–"/>
              <a:tabLst>
                <a:tab pos="756285" algn="l"/>
                <a:tab pos="756920" algn="l"/>
              </a:tabLst>
            </a:pPr>
            <a:r>
              <a:rPr lang="en-US" sz="2400" spc="-5" dirty="0">
                <a:latin typeface="Times New Roman"/>
                <a:cs typeface="Times New Roman"/>
              </a:rPr>
              <a:t>hardware</a:t>
            </a:r>
            <a:endParaRPr lang="en-US" sz="2400" dirty="0">
              <a:latin typeface="Times New Roman"/>
              <a:cs typeface="Times New Roman"/>
            </a:endParaRPr>
          </a:p>
          <a:p>
            <a:pPr marL="355600" indent="-343535">
              <a:spcBef>
                <a:spcPts val="655"/>
              </a:spcBef>
              <a:buClr>
                <a:srgbClr val="3333CC"/>
              </a:buClr>
              <a:buSzPct val="64285"/>
              <a:buFont typeface="Wingdings"/>
              <a:buChar char=""/>
              <a:tabLst>
                <a:tab pos="355600" algn="l"/>
                <a:tab pos="356235" algn="l"/>
              </a:tabLst>
            </a:pPr>
            <a:r>
              <a:rPr lang="en-US" sz="2800" dirty="0">
                <a:latin typeface="Times New Roman"/>
                <a:cs typeface="Times New Roman"/>
              </a:rPr>
              <a:t>Saving</a:t>
            </a:r>
            <a:r>
              <a:rPr lang="en-US" sz="2800" spc="-65" dirty="0">
                <a:latin typeface="Times New Roman"/>
                <a:cs typeface="Times New Roman"/>
              </a:rPr>
              <a:t> </a:t>
            </a:r>
            <a:r>
              <a:rPr lang="en-US" sz="2800" spc="-5" dirty="0">
                <a:latin typeface="Times New Roman"/>
                <a:cs typeface="Times New Roman"/>
              </a:rPr>
              <a:t>money</a:t>
            </a:r>
            <a:endParaRPr lang="en-US" sz="2800" dirty="0">
              <a:latin typeface="Times New Roman"/>
              <a:cs typeface="Times New Roman"/>
            </a:endParaRPr>
          </a:p>
          <a:p>
            <a:pPr marL="756285" marR="115570" lvl="1" indent="-287020">
              <a:spcBef>
                <a:spcPts val="590"/>
              </a:spcBef>
              <a:buClr>
                <a:srgbClr val="3333CC"/>
              </a:buClr>
              <a:buChar char="–"/>
              <a:tabLst>
                <a:tab pos="756285" algn="l"/>
                <a:tab pos="756920" algn="l"/>
              </a:tabLst>
            </a:pPr>
            <a:r>
              <a:rPr lang="en-US" sz="2400" spc="-5" dirty="0">
                <a:latin typeface="Times New Roman"/>
                <a:cs typeface="Times New Roman"/>
              </a:rPr>
              <a:t>mainframe: </a:t>
            </a:r>
            <a:r>
              <a:rPr lang="en-US" sz="2400" dirty="0">
                <a:latin typeface="Times New Roman"/>
                <a:cs typeface="Times New Roman"/>
              </a:rPr>
              <a:t>10 </a:t>
            </a:r>
            <a:r>
              <a:rPr lang="en-US" sz="2400" spc="-5" dirty="0">
                <a:latin typeface="Times New Roman"/>
                <a:cs typeface="Times New Roman"/>
              </a:rPr>
              <a:t>times </a:t>
            </a:r>
            <a:r>
              <a:rPr lang="en-US" sz="2400" spc="-15" dirty="0">
                <a:latin typeface="Times New Roman"/>
                <a:cs typeface="Times New Roman"/>
              </a:rPr>
              <a:t>faster, </a:t>
            </a:r>
            <a:r>
              <a:rPr lang="en-US" sz="2400" dirty="0">
                <a:latin typeface="Times New Roman"/>
                <a:cs typeface="Times New Roman"/>
              </a:rPr>
              <a:t>but 1000 </a:t>
            </a:r>
            <a:r>
              <a:rPr lang="en-US" sz="2400" spc="-5" dirty="0">
                <a:latin typeface="Times New Roman"/>
                <a:cs typeface="Times New Roman"/>
              </a:rPr>
              <a:t>times </a:t>
            </a:r>
            <a:r>
              <a:rPr lang="en-US" sz="2400" spc="-10" dirty="0">
                <a:latin typeface="Times New Roman"/>
                <a:cs typeface="Times New Roman"/>
              </a:rPr>
              <a:t>more </a:t>
            </a:r>
            <a:r>
              <a:rPr lang="en-US" sz="2400" spc="-585" dirty="0">
                <a:latin typeface="Times New Roman"/>
                <a:cs typeface="Times New Roman"/>
              </a:rPr>
              <a:t> </a:t>
            </a:r>
            <a:r>
              <a:rPr lang="en-US" sz="2400" dirty="0">
                <a:latin typeface="Times New Roman"/>
                <a:cs typeface="Times New Roman"/>
              </a:rPr>
              <a:t>expensive</a:t>
            </a:r>
            <a:r>
              <a:rPr lang="en-US" sz="2400" spc="-40" dirty="0">
                <a:latin typeface="Times New Roman"/>
                <a:cs typeface="Times New Roman"/>
              </a:rPr>
              <a:t> </a:t>
            </a:r>
            <a:r>
              <a:rPr lang="en-US" sz="2400" dirty="0">
                <a:latin typeface="Times New Roman"/>
                <a:cs typeface="Times New Roman"/>
              </a:rPr>
              <a:t>than</a:t>
            </a:r>
            <a:r>
              <a:rPr lang="en-US" sz="2400" spc="-10" dirty="0">
                <a:latin typeface="Times New Roman"/>
                <a:cs typeface="Times New Roman"/>
              </a:rPr>
              <a:t> </a:t>
            </a:r>
            <a:r>
              <a:rPr lang="en-US" sz="2400" spc="-5" dirty="0">
                <a:latin typeface="Times New Roman"/>
                <a:cs typeface="Times New Roman"/>
              </a:rPr>
              <a:t>PC</a:t>
            </a:r>
            <a:endParaRPr lang="en-US" sz="2400" dirty="0">
              <a:latin typeface="Times New Roman"/>
              <a:cs typeface="Times New Roman"/>
            </a:endParaRPr>
          </a:p>
          <a:p>
            <a:pPr marL="756285" lvl="1" indent="-287020">
              <a:spcBef>
                <a:spcPts val="580"/>
              </a:spcBef>
              <a:buClr>
                <a:srgbClr val="3333CC"/>
              </a:buClr>
              <a:buChar char="–"/>
              <a:tabLst>
                <a:tab pos="756285" algn="l"/>
                <a:tab pos="756920" algn="l"/>
              </a:tabLst>
            </a:pPr>
            <a:r>
              <a:rPr lang="en-US" sz="2400" spc="-5" dirty="0">
                <a:latin typeface="Times New Roman"/>
                <a:cs typeface="Times New Roman"/>
              </a:rPr>
              <a:t>client-server</a:t>
            </a:r>
            <a:r>
              <a:rPr lang="en-US" sz="2400" spc="-60" dirty="0">
                <a:latin typeface="Times New Roman"/>
                <a:cs typeface="Times New Roman"/>
              </a:rPr>
              <a:t> </a:t>
            </a:r>
            <a:r>
              <a:rPr lang="en-US" sz="2400" spc="-5" dirty="0">
                <a:latin typeface="Times New Roman"/>
                <a:cs typeface="Times New Roman"/>
              </a:rPr>
              <a:t>model</a:t>
            </a:r>
            <a:endParaRPr lang="en-US" sz="2400" dirty="0">
              <a:latin typeface="Times New Roman"/>
              <a:cs typeface="Times New Roman"/>
            </a:endParaRPr>
          </a:p>
          <a:p>
            <a:pPr marL="355600" indent="-343535">
              <a:spcBef>
                <a:spcPts val="575"/>
              </a:spcBef>
              <a:buClr>
                <a:srgbClr val="3333CC"/>
              </a:buClr>
              <a:buSzPct val="64583"/>
              <a:buFont typeface="Wingdings"/>
              <a:buChar char=""/>
              <a:tabLst>
                <a:tab pos="355600" algn="l"/>
                <a:tab pos="356235" algn="l"/>
              </a:tabLst>
            </a:pPr>
            <a:r>
              <a:rPr lang="en-US" sz="2400" dirty="0">
                <a:latin typeface="Times New Roman"/>
                <a:cs typeface="Times New Roman"/>
              </a:rPr>
              <a:t>Scalability</a:t>
            </a:r>
          </a:p>
          <a:p>
            <a:pPr marL="756285" lvl="1" indent="-287020">
              <a:spcBef>
                <a:spcPts val="580"/>
              </a:spcBef>
              <a:buClr>
                <a:srgbClr val="3333CC"/>
              </a:buClr>
              <a:buChar char="–"/>
              <a:tabLst>
                <a:tab pos="756285" algn="l"/>
                <a:tab pos="756920" algn="l"/>
              </a:tabLst>
            </a:pPr>
            <a:r>
              <a:rPr lang="en-US" sz="2400" spc="-5" dirty="0">
                <a:latin typeface="Times New Roman"/>
                <a:cs typeface="Times New Roman"/>
              </a:rPr>
              <a:t>mainframe:</a:t>
            </a:r>
            <a:r>
              <a:rPr lang="en-US" sz="2400" spc="-20" dirty="0">
                <a:latin typeface="Times New Roman"/>
                <a:cs typeface="Times New Roman"/>
              </a:rPr>
              <a:t> </a:t>
            </a:r>
            <a:r>
              <a:rPr lang="en-US" sz="2400" dirty="0">
                <a:latin typeface="Times New Roman"/>
                <a:cs typeface="Times New Roman"/>
              </a:rPr>
              <a:t>replace</a:t>
            </a:r>
            <a:r>
              <a:rPr lang="en-US" sz="2400" spc="-40" dirty="0">
                <a:latin typeface="Times New Roman"/>
                <a:cs typeface="Times New Roman"/>
              </a:rPr>
              <a:t> </a:t>
            </a:r>
            <a:r>
              <a:rPr lang="en-US" sz="2400" dirty="0">
                <a:latin typeface="Times New Roman"/>
                <a:cs typeface="Times New Roman"/>
              </a:rPr>
              <a:t>a</a:t>
            </a:r>
            <a:r>
              <a:rPr lang="en-US" sz="2400" spc="-15" dirty="0">
                <a:latin typeface="Times New Roman"/>
                <a:cs typeface="Times New Roman"/>
              </a:rPr>
              <a:t> </a:t>
            </a:r>
            <a:r>
              <a:rPr lang="en-US" sz="2400" spc="-10" dirty="0">
                <a:latin typeface="Times New Roman"/>
                <a:cs typeface="Times New Roman"/>
              </a:rPr>
              <a:t>larger</a:t>
            </a:r>
            <a:r>
              <a:rPr lang="en-US" sz="2400" spc="-25" dirty="0">
                <a:latin typeface="Times New Roman"/>
                <a:cs typeface="Times New Roman"/>
              </a:rPr>
              <a:t> </a:t>
            </a:r>
            <a:r>
              <a:rPr lang="en-US" sz="2400" dirty="0">
                <a:latin typeface="Times New Roman"/>
                <a:cs typeface="Times New Roman"/>
              </a:rPr>
              <a:t>one</a:t>
            </a:r>
          </a:p>
          <a:p>
            <a:pPr marL="756285" lvl="1" indent="-287020">
              <a:spcBef>
                <a:spcPts val="575"/>
              </a:spcBef>
              <a:buClr>
                <a:srgbClr val="3333CC"/>
              </a:buClr>
              <a:buChar char="–"/>
              <a:tabLst>
                <a:tab pos="756285" algn="l"/>
                <a:tab pos="756920" algn="l"/>
              </a:tabLst>
            </a:pPr>
            <a:r>
              <a:rPr lang="en-US" sz="2400" spc="-5" dirty="0">
                <a:latin typeface="Times New Roman"/>
                <a:cs typeface="Times New Roman"/>
              </a:rPr>
              <a:t>client-server</a:t>
            </a:r>
            <a:r>
              <a:rPr lang="en-US" sz="2400" spc="-50" dirty="0">
                <a:latin typeface="Times New Roman"/>
                <a:cs typeface="Times New Roman"/>
              </a:rPr>
              <a:t> </a:t>
            </a:r>
            <a:r>
              <a:rPr lang="en-US" sz="2400" spc="-5" dirty="0">
                <a:latin typeface="Times New Roman"/>
                <a:cs typeface="Times New Roman"/>
              </a:rPr>
              <a:t>model: </a:t>
            </a:r>
            <a:r>
              <a:rPr lang="en-US" sz="2400" dirty="0">
                <a:latin typeface="Times New Roman"/>
                <a:cs typeface="Times New Roman"/>
              </a:rPr>
              <a:t>add</a:t>
            </a:r>
            <a:r>
              <a:rPr lang="en-US" sz="2400" spc="-5" dirty="0">
                <a:latin typeface="Times New Roman"/>
                <a:cs typeface="Times New Roman"/>
              </a:rPr>
              <a:t> more</a:t>
            </a:r>
            <a:r>
              <a:rPr lang="en-US" sz="2400" spc="5" dirty="0">
                <a:latin typeface="Times New Roman"/>
                <a:cs typeface="Times New Roman"/>
              </a:rPr>
              <a:t> </a:t>
            </a:r>
            <a:r>
              <a:rPr lang="en-US" sz="2400" dirty="0">
                <a:latin typeface="Times New Roman"/>
                <a:cs typeface="Times New Roman"/>
              </a:rPr>
              <a:t>servers</a:t>
            </a:r>
          </a:p>
          <a:p>
            <a:pPr marL="342900" indent="-342900" algn="just">
              <a:spcBef>
                <a:spcPts val="1200"/>
              </a:spcBef>
              <a:spcAft>
                <a:spcPts val="1200"/>
              </a:spcAft>
              <a:buFont typeface="+mj-lt"/>
              <a:buAutoNum type="arabicPeriod"/>
            </a:pPr>
            <a:endParaRPr lang="en-IN" sz="3200" dirty="0"/>
          </a:p>
        </p:txBody>
      </p:sp>
    </p:spTree>
    <p:extLst>
      <p:ext uri="{BB962C8B-B14F-4D97-AF65-F5344CB8AC3E}">
        <p14:creationId xmlns:p14="http://schemas.microsoft.com/office/powerpoint/2010/main" val="34384681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01FA19A5-9588-483E-843E-C76873B71790}"/>
              </a:ext>
            </a:extLst>
          </p:cNvPr>
          <p:cNvSpPr/>
          <p:nvPr/>
        </p:nvSpPr>
        <p:spPr>
          <a:xfrm>
            <a:off x="3193367" y="756153"/>
            <a:ext cx="6414867"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pc="-5" dirty="0"/>
              <a:t>Business</a:t>
            </a:r>
            <a:r>
              <a:rPr lang="en-US" sz="2400" dirty="0"/>
              <a:t> </a:t>
            </a:r>
            <a:r>
              <a:rPr lang="en-US" sz="2400" spc="-5" dirty="0"/>
              <a:t>Applications</a:t>
            </a:r>
            <a:r>
              <a:rPr lang="en-US" sz="2400" spc="30" dirty="0"/>
              <a:t> </a:t>
            </a:r>
            <a:r>
              <a:rPr lang="en-US" sz="2400" spc="-5" dirty="0"/>
              <a:t>of</a:t>
            </a:r>
            <a:r>
              <a:rPr lang="en-US" sz="2400" spc="5" dirty="0"/>
              <a:t> </a:t>
            </a:r>
            <a:r>
              <a:rPr lang="en-US" sz="2400" spc="-5" dirty="0"/>
              <a:t>Networks</a:t>
            </a:r>
            <a:r>
              <a:rPr lang="en-US" sz="2400" spc="20" dirty="0"/>
              <a:t> </a:t>
            </a:r>
            <a:r>
              <a:rPr lang="en-US" sz="2400" spc="-5" dirty="0"/>
              <a:t>(2)</a:t>
            </a:r>
            <a:endParaRPr lang="en-US" sz="2400" dirty="0"/>
          </a:p>
        </p:txBody>
      </p:sp>
      <p:pic>
        <p:nvPicPr>
          <p:cNvPr id="17" name="Picture 2" descr="KL Deemed to be University Logo"/>
          <p:cNvPicPr>
            <a:picLocks noChangeAspect="1" noChangeArrowheads="1"/>
          </p:cNvPicPr>
          <p:nvPr/>
        </p:nvPicPr>
        <p:blipFill>
          <a:blip r:embed="rId2" cstate="print"/>
          <a:srcRect/>
          <a:stretch>
            <a:fillRect/>
          </a:stretch>
        </p:blipFill>
        <p:spPr bwMode="auto">
          <a:xfrm>
            <a:off x="0" y="0"/>
            <a:ext cx="1990725" cy="600076"/>
          </a:xfrm>
          <a:prstGeom prst="rect">
            <a:avLst/>
          </a:prstGeom>
          <a:noFill/>
        </p:spPr>
      </p:pic>
      <p:sp>
        <p:nvSpPr>
          <p:cNvPr id="18" name="TextBox 17"/>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TextBox 4"/>
          <p:cNvSpPr txBox="1"/>
          <p:nvPr/>
        </p:nvSpPr>
        <p:spPr>
          <a:xfrm>
            <a:off x="418454" y="1472339"/>
            <a:ext cx="11468746" cy="584775"/>
          </a:xfrm>
          <a:prstGeom prst="rect">
            <a:avLst/>
          </a:prstGeom>
          <a:noFill/>
        </p:spPr>
        <p:txBody>
          <a:bodyPr wrap="square" rtlCol="0">
            <a:spAutoFit/>
          </a:bodyPr>
          <a:lstStyle/>
          <a:p>
            <a:pPr marL="342900" indent="-342900" algn="just">
              <a:spcBef>
                <a:spcPts val="1200"/>
              </a:spcBef>
              <a:spcAft>
                <a:spcPts val="1200"/>
              </a:spcAft>
            </a:pPr>
            <a:endParaRPr lang="en-IN" sz="3200" dirty="0"/>
          </a:p>
        </p:txBody>
      </p:sp>
      <p:sp>
        <p:nvSpPr>
          <p:cNvPr id="6" name="object 5"/>
          <p:cNvSpPr txBox="1"/>
          <p:nvPr/>
        </p:nvSpPr>
        <p:spPr>
          <a:xfrm>
            <a:off x="1981200" y="1645437"/>
            <a:ext cx="6640195" cy="1054776"/>
          </a:xfrm>
          <a:prstGeom prst="rect">
            <a:avLst/>
          </a:prstGeom>
        </p:spPr>
        <p:txBody>
          <a:bodyPr vert="horz" wrap="square" lIns="0" tIns="160655" rIns="0" bIns="0" rtlCol="0">
            <a:spAutoFit/>
          </a:bodyPr>
          <a:lstStyle/>
          <a:p>
            <a:pPr marL="260985" indent="-248920">
              <a:spcBef>
                <a:spcPts val="1265"/>
              </a:spcBef>
              <a:buAutoNum type="alphaLcPeriod"/>
              <a:tabLst>
                <a:tab pos="261620" algn="l"/>
              </a:tabLst>
            </a:pPr>
            <a:r>
              <a:rPr sz="2400" spc="-45" dirty="0">
                <a:latin typeface="Cambria" panose="02040503050406030204" pitchFamily="18" charset="0"/>
                <a:ea typeface="Cambria" panose="02040503050406030204" pitchFamily="18" charset="0"/>
                <a:cs typeface="Arial MT"/>
              </a:rPr>
              <a:t>Two</a:t>
            </a:r>
            <a:r>
              <a:rPr sz="2400" spc="10" dirty="0">
                <a:latin typeface="Cambria" panose="02040503050406030204" pitchFamily="18" charset="0"/>
                <a:ea typeface="Cambria" panose="02040503050406030204" pitchFamily="18" charset="0"/>
                <a:cs typeface="Arial MT"/>
              </a:rPr>
              <a:t> </a:t>
            </a:r>
            <a:r>
              <a:rPr sz="2400" spc="-5" dirty="0">
                <a:latin typeface="Cambria" panose="02040503050406030204" pitchFamily="18" charset="0"/>
                <a:ea typeface="Cambria" panose="02040503050406030204" pitchFamily="18" charset="0"/>
                <a:cs typeface="Arial MT"/>
              </a:rPr>
              <a:t>processes</a:t>
            </a:r>
            <a:r>
              <a:rPr sz="2400" spc="5" dirty="0">
                <a:latin typeface="Cambria" panose="02040503050406030204" pitchFamily="18" charset="0"/>
                <a:ea typeface="Cambria" panose="02040503050406030204" pitchFamily="18" charset="0"/>
                <a:cs typeface="Arial MT"/>
              </a:rPr>
              <a:t> </a:t>
            </a:r>
            <a:r>
              <a:rPr sz="2400" spc="-5" dirty="0">
                <a:latin typeface="Cambria" panose="02040503050406030204" pitchFamily="18" charset="0"/>
                <a:ea typeface="Cambria" panose="02040503050406030204" pitchFamily="18" charset="0"/>
                <a:cs typeface="Arial MT"/>
              </a:rPr>
              <a:t>are</a:t>
            </a:r>
            <a:r>
              <a:rPr sz="2400" spc="-20" dirty="0">
                <a:latin typeface="Cambria" panose="02040503050406030204" pitchFamily="18" charset="0"/>
                <a:ea typeface="Cambria" panose="02040503050406030204" pitchFamily="18" charset="0"/>
                <a:cs typeface="Arial MT"/>
              </a:rPr>
              <a:t> </a:t>
            </a:r>
            <a:r>
              <a:rPr sz="2400" spc="-5" dirty="0">
                <a:latin typeface="Cambria" panose="02040503050406030204" pitchFamily="18" charset="0"/>
                <a:ea typeface="Cambria" panose="02040503050406030204" pitchFamily="18" charset="0"/>
                <a:cs typeface="Arial MT"/>
              </a:rPr>
              <a:t>involved</a:t>
            </a:r>
            <a:endParaRPr sz="2400" dirty="0">
              <a:latin typeface="Cambria" panose="02040503050406030204" pitchFamily="18" charset="0"/>
              <a:ea typeface="Cambria" panose="02040503050406030204" pitchFamily="18" charset="0"/>
              <a:cs typeface="Arial MT"/>
            </a:endParaRPr>
          </a:p>
          <a:p>
            <a:pPr marL="272415" indent="-240029">
              <a:spcBef>
                <a:spcPts val="1165"/>
              </a:spcBef>
              <a:buAutoNum type="alphaLcPeriod"/>
              <a:tabLst>
                <a:tab pos="273050" algn="l"/>
              </a:tabLst>
            </a:pPr>
            <a:r>
              <a:rPr sz="2400" dirty="0">
                <a:latin typeface="Cambria" panose="02040503050406030204" pitchFamily="18" charset="0"/>
                <a:ea typeface="Cambria" panose="02040503050406030204" pitchFamily="18" charset="0"/>
                <a:cs typeface="Arial MT"/>
              </a:rPr>
              <a:t>A</a:t>
            </a:r>
            <a:r>
              <a:rPr sz="2400" spc="-105" dirty="0">
                <a:latin typeface="Cambria" panose="02040503050406030204" pitchFamily="18" charset="0"/>
                <a:ea typeface="Cambria" panose="02040503050406030204" pitchFamily="18" charset="0"/>
                <a:cs typeface="Arial MT"/>
              </a:rPr>
              <a:t> </a:t>
            </a:r>
            <a:r>
              <a:rPr sz="2400" spc="-5" dirty="0">
                <a:latin typeface="Cambria" panose="02040503050406030204" pitchFamily="18" charset="0"/>
                <a:ea typeface="Cambria" panose="02040503050406030204" pitchFamily="18" charset="0"/>
                <a:cs typeface="Arial MT"/>
              </a:rPr>
              <a:t>communication</a:t>
            </a:r>
            <a:r>
              <a:rPr sz="2400" spc="10" dirty="0">
                <a:latin typeface="Cambria" panose="02040503050406030204" pitchFamily="18" charset="0"/>
                <a:ea typeface="Cambria" panose="02040503050406030204" pitchFamily="18" charset="0"/>
                <a:cs typeface="Arial MT"/>
              </a:rPr>
              <a:t> </a:t>
            </a:r>
            <a:r>
              <a:rPr sz="2400" spc="-10" dirty="0">
                <a:latin typeface="Cambria" panose="02040503050406030204" pitchFamily="18" charset="0"/>
                <a:ea typeface="Cambria" panose="02040503050406030204" pitchFamily="18" charset="0"/>
                <a:cs typeface="Arial MT"/>
              </a:rPr>
              <a:t>network</a:t>
            </a:r>
            <a:r>
              <a:rPr sz="2400" spc="25" dirty="0">
                <a:latin typeface="Cambria" panose="02040503050406030204" pitchFamily="18" charset="0"/>
                <a:ea typeface="Cambria" panose="02040503050406030204" pitchFamily="18" charset="0"/>
                <a:cs typeface="Arial MT"/>
              </a:rPr>
              <a:t> </a:t>
            </a:r>
            <a:r>
              <a:rPr sz="2400" spc="-5" dirty="0">
                <a:latin typeface="Cambria" panose="02040503050406030204" pitchFamily="18" charset="0"/>
                <a:ea typeface="Cambria" panose="02040503050406030204" pitchFamily="18" charset="0"/>
                <a:cs typeface="Arial MT"/>
              </a:rPr>
              <a:t>is needed</a:t>
            </a:r>
            <a:endParaRPr sz="2400" dirty="0">
              <a:latin typeface="Cambria" panose="02040503050406030204" pitchFamily="18" charset="0"/>
              <a:ea typeface="Cambria" panose="02040503050406030204" pitchFamily="18" charset="0"/>
              <a:cs typeface="Arial MT"/>
            </a:endParaRPr>
          </a:p>
        </p:txBody>
      </p:sp>
      <p:pic>
        <p:nvPicPr>
          <p:cNvPr id="7" name="object 4"/>
          <p:cNvPicPr/>
          <p:nvPr/>
        </p:nvPicPr>
        <p:blipFill>
          <a:blip r:embed="rId3" cstate="print"/>
          <a:stretch>
            <a:fillRect/>
          </a:stretch>
        </p:blipFill>
        <p:spPr>
          <a:xfrm>
            <a:off x="3387216" y="3031770"/>
            <a:ext cx="7648574" cy="2078101"/>
          </a:xfrm>
          <a:prstGeom prst="rect">
            <a:avLst/>
          </a:prstGeom>
        </p:spPr>
      </p:pic>
      <p:sp>
        <p:nvSpPr>
          <p:cNvPr id="8" name="object 3"/>
          <p:cNvSpPr txBox="1"/>
          <p:nvPr/>
        </p:nvSpPr>
        <p:spPr>
          <a:xfrm>
            <a:off x="3387216" y="5309171"/>
            <a:ext cx="7312025" cy="289823"/>
          </a:xfrm>
          <a:prstGeom prst="rect">
            <a:avLst/>
          </a:prstGeom>
        </p:spPr>
        <p:txBody>
          <a:bodyPr vert="horz" wrap="square" lIns="0" tIns="12700" rIns="0" bIns="0" rtlCol="0">
            <a:spAutoFit/>
          </a:bodyPr>
          <a:lstStyle/>
          <a:p>
            <a:pPr marL="12700" algn="ctr">
              <a:spcBef>
                <a:spcPts val="100"/>
              </a:spcBef>
            </a:pPr>
            <a:r>
              <a:rPr spc="-5" dirty="0">
                <a:solidFill>
                  <a:srgbClr val="00B050"/>
                </a:solidFill>
                <a:latin typeface="Cambria" panose="02040503050406030204" pitchFamily="18" charset="0"/>
                <a:ea typeface="Cambria" panose="02040503050406030204" pitchFamily="18" charset="0"/>
                <a:cs typeface="Arial MT"/>
              </a:rPr>
              <a:t>The</a:t>
            </a:r>
            <a:r>
              <a:rPr dirty="0">
                <a:solidFill>
                  <a:srgbClr val="00B050"/>
                </a:solidFill>
                <a:latin typeface="Cambria" panose="02040503050406030204" pitchFamily="18" charset="0"/>
                <a:ea typeface="Cambria" panose="02040503050406030204" pitchFamily="18" charset="0"/>
                <a:cs typeface="Arial MT"/>
              </a:rPr>
              <a:t> </a:t>
            </a:r>
            <a:r>
              <a:rPr spc="-5" dirty="0">
                <a:solidFill>
                  <a:srgbClr val="00B050"/>
                </a:solidFill>
                <a:latin typeface="Cambria" panose="02040503050406030204" pitchFamily="18" charset="0"/>
                <a:ea typeface="Cambria" panose="02040503050406030204" pitchFamily="18" charset="0"/>
                <a:cs typeface="Arial MT"/>
              </a:rPr>
              <a:t>client-server</a:t>
            </a:r>
            <a:r>
              <a:rPr spc="25" dirty="0">
                <a:solidFill>
                  <a:srgbClr val="00B050"/>
                </a:solidFill>
                <a:latin typeface="Cambria" panose="02040503050406030204" pitchFamily="18" charset="0"/>
                <a:ea typeface="Cambria" panose="02040503050406030204" pitchFamily="18" charset="0"/>
                <a:cs typeface="Arial MT"/>
              </a:rPr>
              <a:t> </a:t>
            </a:r>
            <a:r>
              <a:rPr spc="-5" dirty="0">
                <a:solidFill>
                  <a:srgbClr val="00B050"/>
                </a:solidFill>
                <a:latin typeface="Cambria" panose="02040503050406030204" pitchFamily="18" charset="0"/>
                <a:ea typeface="Cambria" panose="02040503050406030204" pitchFamily="18" charset="0"/>
                <a:cs typeface="Arial MT"/>
              </a:rPr>
              <a:t>model</a:t>
            </a:r>
            <a:r>
              <a:rPr spc="20" dirty="0">
                <a:solidFill>
                  <a:srgbClr val="00B050"/>
                </a:solidFill>
                <a:latin typeface="Cambria" panose="02040503050406030204" pitchFamily="18" charset="0"/>
                <a:ea typeface="Cambria" panose="02040503050406030204" pitchFamily="18" charset="0"/>
                <a:cs typeface="Arial MT"/>
              </a:rPr>
              <a:t> </a:t>
            </a:r>
            <a:r>
              <a:rPr spc="-5" dirty="0">
                <a:solidFill>
                  <a:srgbClr val="00B050"/>
                </a:solidFill>
                <a:latin typeface="Cambria" panose="02040503050406030204" pitchFamily="18" charset="0"/>
                <a:ea typeface="Cambria" panose="02040503050406030204" pitchFamily="18" charset="0"/>
                <a:cs typeface="Arial MT"/>
              </a:rPr>
              <a:t>involves</a:t>
            </a:r>
            <a:r>
              <a:rPr spc="30" dirty="0">
                <a:solidFill>
                  <a:srgbClr val="00B050"/>
                </a:solidFill>
                <a:latin typeface="Cambria" panose="02040503050406030204" pitchFamily="18" charset="0"/>
                <a:ea typeface="Cambria" panose="02040503050406030204" pitchFamily="18" charset="0"/>
                <a:cs typeface="Arial MT"/>
              </a:rPr>
              <a:t> </a:t>
            </a:r>
            <a:r>
              <a:rPr spc="-5" dirty="0">
                <a:solidFill>
                  <a:srgbClr val="00B050"/>
                </a:solidFill>
                <a:latin typeface="Cambria" panose="02040503050406030204" pitchFamily="18" charset="0"/>
                <a:ea typeface="Cambria" panose="02040503050406030204" pitchFamily="18" charset="0"/>
                <a:cs typeface="Arial MT"/>
              </a:rPr>
              <a:t>requests</a:t>
            </a:r>
            <a:r>
              <a:rPr spc="15" dirty="0">
                <a:solidFill>
                  <a:srgbClr val="00B050"/>
                </a:solidFill>
                <a:latin typeface="Cambria" panose="02040503050406030204" pitchFamily="18" charset="0"/>
                <a:ea typeface="Cambria" panose="02040503050406030204" pitchFamily="18" charset="0"/>
                <a:cs typeface="Arial MT"/>
              </a:rPr>
              <a:t> </a:t>
            </a:r>
            <a:r>
              <a:rPr spc="-5" dirty="0">
                <a:solidFill>
                  <a:srgbClr val="00B050"/>
                </a:solidFill>
                <a:latin typeface="Cambria" panose="02040503050406030204" pitchFamily="18" charset="0"/>
                <a:ea typeface="Cambria" panose="02040503050406030204" pitchFamily="18" charset="0"/>
                <a:cs typeface="Arial MT"/>
              </a:rPr>
              <a:t>and</a:t>
            </a:r>
            <a:r>
              <a:rPr spc="20" dirty="0">
                <a:solidFill>
                  <a:srgbClr val="00B050"/>
                </a:solidFill>
                <a:latin typeface="Cambria" panose="02040503050406030204" pitchFamily="18" charset="0"/>
                <a:ea typeface="Cambria" panose="02040503050406030204" pitchFamily="18" charset="0"/>
                <a:cs typeface="Arial MT"/>
              </a:rPr>
              <a:t> </a:t>
            </a:r>
            <a:r>
              <a:rPr spc="-5" dirty="0">
                <a:solidFill>
                  <a:srgbClr val="00B050"/>
                </a:solidFill>
                <a:latin typeface="Cambria" panose="02040503050406030204" pitchFamily="18" charset="0"/>
                <a:ea typeface="Cambria" panose="02040503050406030204" pitchFamily="18" charset="0"/>
                <a:cs typeface="Arial MT"/>
              </a:rPr>
              <a:t>replies.</a:t>
            </a:r>
            <a:endParaRPr dirty="0">
              <a:solidFill>
                <a:srgbClr val="00B050"/>
              </a:solidFill>
              <a:latin typeface="Cambria" panose="02040503050406030204" pitchFamily="18" charset="0"/>
              <a:ea typeface="Cambria" panose="02040503050406030204" pitchFamily="18" charset="0"/>
              <a:cs typeface="Arial MT"/>
            </a:endParaRPr>
          </a:p>
        </p:txBody>
      </p:sp>
    </p:spTree>
    <p:extLst>
      <p:ext uri="{BB962C8B-B14F-4D97-AF65-F5344CB8AC3E}">
        <p14:creationId xmlns:p14="http://schemas.microsoft.com/office/powerpoint/2010/main" val="34384681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S1_INTRODUCTIONOF COMPUTERNETWORKS-CO1</Template>
  <TotalTime>0</TotalTime>
  <Words>1042</Words>
  <Application>Microsoft Office PowerPoint</Application>
  <PresentationFormat>Widescreen</PresentationFormat>
  <Paragraphs>171</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Bookman Old Style</vt:lpstr>
      <vt:lpstr>Calibri</vt:lpstr>
      <vt:lpstr>Cambria</vt:lpstr>
      <vt:lpstr>Gill Sans MT</vt:lpstr>
      <vt:lpstr>Poppins</vt:lpstr>
      <vt:lpstr>Stencil</vt:lpstr>
      <vt:lpstr>Times New Roman</vt:lpstr>
      <vt:lpstr>Wingdings</vt:lpstr>
      <vt:lpstr>Gallery</vt:lpstr>
      <vt:lpstr>NETWORKS, PROTOCOLS &amp; SECURITY (NPS)  22EC2210R  Topic:  Introduction to computer networks uses of computer networks    </vt:lpstr>
      <vt:lpstr>PowerPoint Presentation</vt:lpstr>
      <vt:lpstr>  Syllabus</vt:lpstr>
      <vt:lpstr>Introduction to computer networks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Features Of Computer network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Team – DATA NETWORKS, PROTOCOLS &amp; SECURITY (DNPS)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NETWORKS, PROTOCOLS &amp; SECURITY (NPS)  22EC2210R  Topic:  Introduction to computer networks uses of computer networks    </dc:title>
  <dc:creator>Ravi kiran Duvvuri</dc:creator>
  <cp:lastModifiedBy>Ravi kiran Duvvuri</cp:lastModifiedBy>
  <cp:revision>1</cp:revision>
  <dcterms:created xsi:type="dcterms:W3CDTF">2023-12-20T06:22:58Z</dcterms:created>
  <dcterms:modified xsi:type="dcterms:W3CDTF">2023-12-20T06:23:26Z</dcterms:modified>
</cp:coreProperties>
</file>