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handoutMasterIdLst>
    <p:handoutMasterId r:id="rId35"/>
  </p:handoutMasterIdLst>
  <p:sldIdLst>
    <p:sldId id="256" r:id="rId2"/>
    <p:sldId id="258" r:id="rId3"/>
    <p:sldId id="259" r:id="rId4"/>
    <p:sldId id="261" r:id="rId5"/>
    <p:sldId id="262" r:id="rId6"/>
    <p:sldId id="263" r:id="rId7"/>
    <p:sldId id="264" r:id="rId8"/>
    <p:sldId id="265" r:id="rId9"/>
    <p:sldId id="266" r:id="rId10"/>
    <p:sldId id="292" r:id="rId11"/>
    <p:sldId id="267" r:id="rId12"/>
    <p:sldId id="296" r:id="rId13"/>
    <p:sldId id="273" r:id="rId14"/>
    <p:sldId id="272" r:id="rId15"/>
    <p:sldId id="275" r:id="rId16"/>
    <p:sldId id="276" r:id="rId17"/>
    <p:sldId id="277" r:id="rId18"/>
    <p:sldId id="279" r:id="rId19"/>
    <p:sldId id="280" r:id="rId20"/>
    <p:sldId id="297" r:id="rId21"/>
    <p:sldId id="298" r:id="rId22"/>
    <p:sldId id="299" r:id="rId23"/>
    <p:sldId id="284" r:id="rId24"/>
    <p:sldId id="300" r:id="rId25"/>
    <p:sldId id="286" r:id="rId26"/>
    <p:sldId id="287" r:id="rId27"/>
    <p:sldId id="294" r:id="rId28"/>
    <p:sldId id="295" r:id="rId29"/>
    <p:sldId id="288" r:id="rId30"/>
    <p:sldId id="289" r:id="rId31"/>
    <p:sldId id="290" r:id="rId32"/>
    <p:sldId id="29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ED2CB-A7CD-A516-3BF0-2262C7DEBDEA}" v="1" dt="2023-07-09T04:39:28.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3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144b6bf90c5bb71cb23e1b81c1a25b5d04b6caf74c1b6c7502c34aa41a08125::" providerId="AD" clId="Web-{7DEED2CB-A7CD-A516-3BF0-2262C7DEBDEA}"/>
    <pc:docChg chg="sldOrd">
      <pc:chgData name="Guest User" userId="S::urn:spo:anon#b144b6bf90c5bb71cb23e1b81c1a25b5d04b6caf74c1b6c7502c34aa41a08125::" providerId="AD" clId="Web-{7DEED2CB-A7CD-A516-3BF0-2262C7DEBDEA}" dt="2023-07-09T04:39:28.837" v="0"/>
      <pc:docMkLst>
        <pc:docMk/>
      </pc:docMkLst>
      <pc:sldChg chg="ord">
        <pc:chgData name="Guest User" userId="S::urn:spo:anon#b144b6bf90c5bb71cb23e1b81c1a25b5d04b6caf74c1b6c7502c34aa41a08125::" providerId="AD" clId="Web-{7DEED2CB-A7CD-A516-3BF0-2262C7DEBDEA}" dt="2023-07-09T04:39:28.837" v="0"/>
        <pc:sldMkLst>
          <pc:docMk/>
          <pc:sldMk cId="0" sldId="27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20-12-2023</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20-12-2023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Tree>
    <p:extLst>
      <p:ext uri="{BB962C8B-B14F-4D97-AF65-F5344CB8AC3E}">
        <p14:creationId xmlns:p14="http://schemas.microsoft.com/office/powerpoint/2010/main" val="193801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User_Datagram_Protocol" TargetMode="External"/><Relationship Id="rId3" Type="http://schemas.openxmlformats.org/officeDocument/2006/relationships/hyperlink" Target="https://en.wikipedia.org/wiki/Operating_system" TargetMode="External"/><Relationship Id="rId7" Type="http://schemas.openxmlformats.org/officeDocument/2006/relationships/hyperlink" Target="https://en.wikipedia.org/wiki/Transmission_Control_Protocol" TargetMode="External"/><Relationship Id="rId2" Type="http://schemas.openxmlformats.org/officeDocument/2006/relationships/hyperlink" Target="https://en.wikipedia.org/wiki/Computer_networking" TargetMode="External"/><Relationship Id="rId1" Type="http://schemas.openxmlformats.org/officeDocument/2006/relationships/slideLayout" Target="../slideLayouts/slideLayout2.xml"/><Relationship Id="rId6" Type="http://schemas.openxmlformats.org/officeDocument/2006/relationships/hyperlink" Target="https://en.wikipedia.org/wiki/Transport_protocol" TargetMode="External"/><Relationship Id="rId5" Type="http://schemas.openxmlformats.org/officeDocument/2006/relationships/hyperlink" Target="https://en.wikipedia.org/wiki/Network_service" TargetMode="External"/><Relationship Id="rId10" Type="http://schemas.openxmlformats.org/officeDocument/2006/relationships/image" Target="../media/image16.png"/><Relationship Id="rId4" Type="http://schemas.openxmlformats.org/officeDocument/2006/relationships/hyperlink" Target="https://en.wikipedia.org/wiki/Process_(computing)" TargetMode="External"/><Relationship Id="rId9" Type="http://schemas.openxmlformats.org/officeDocument/2006/relationships/hyperlink" Target="https://en.wikipedia.org/wiki/Unsigned_numb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p:nvPr>
        </p:nvSpPr>
        <p:spPr>
          <a:xfrm>
            <a:off x="4585063" y="802298"/>
            <a:ext cx="6469789" cy="2541431"/>
          </a:xfrm>
        </p:spPr>
        <p:txBody>
          <a:bodyPr>
            <a:noAutofit/>
          </a:bodyPr>
          <a:lstStyle/>
          <a:p>
            <a:pPr algn="ctr"/>
            <a:r>
              <a:rPr lang="en-US" sz="1800" dirty="0">
                <a:solidFill>
                  <a:srgbClr val="FF0000"/>
                </a:solidFill>
              </a:rPr>
              <a:t>NETWORKS, PROTOCOLS &amp; SECURITY (NPS)</a:t>
            </a:r>
            <a:br>
              <a:rPr lang="en-US" sz="1800" dirty="0">
                <a:solidFill>
                  <a:srgbClr val="FF0000"/>
                </a:solidFill>
              </a:rPr>
            </a:br>
            <a:r>
              <a:rPr lang="en-US" sz="1800" b="1" dirty="0"/>
              <a:t>22EC2210R</a:t>
            </a:r>
            <a:br>
              <a:rPr lang="en-US" sz="1800" b="1" dirty="0">
                <a:ln/>
                <a:solidFill>
                  <a:srgbClr val="C00000"/>
                </a:solidFill>
                <a:cs typeface="Poppins" panose="00000500000000000000" pitchFamily="2" charset="0"/>
                <a:sym typeface="BioRhyme ExtraBold"/>
              </a:rPr>
            </a:br>
            <a:br>
              <a:rPr lang="en-US" sz="1600" b="1" dirty="0">
                <a:solidFill>
                  <a:schemeClr val="bg1">
                    <a:lumMod val="50000"/>
                  </a:schemeClr>
                </a:solidFill>
                <a:ea typeface="BioRhyme ExtraBold"/>
                <a:cs typeface="Poppins" panose="00000500000000000000" pitchFamily="2" charset="0"/>
                <a:sym typeface="BioRhyme ExtraBold"/>
              </a:rPr>
            </a:br>
            <a:r>
              <a:rPr lang="en-US" sz="1600" b="1" dirty="0">
                <a:solidFill>
                  <a:schemeClr val="bg1">
                    <a:lumMod val="50000"/>
                  </a:schemeClr>
                </a:solidFill>
                <a:ea typeface="BioRhyme ExtraBold"/>
                <a:cs typeface="Poppins" panose="00000500000000000000" pitchFamily="2" charset="0"/>
                <a:sym typeface="BioRhyme ExtraBold"/>
              </a:rPr>
              <a:t>Topic: </a:t>
            </a:r>
            <a:br>
              <a:rPr lang="en-US" sz="1600" b="1" dirty="0">
                <a:solidFill>
                  <a:schemeClr val="bg1">
                    <a:lumMod val="50000"/>
                  </a:schemeClr>
                </a:solidFill>
                <a:ea typeface="BioRhyme ExtraBold"/>
                <a:cs typeface="Poppins" panose="00000500000000000000" pitchFamily="2" charset="0"/>
                <a:sym typeface="BioRhyme ExtraBold"/>
              </a:rPr>
            </a:br>
            <a:r>
              <a:rPr lang="en-IN" sz="3200" b="1" dirty="0">
                <a:ea typeface="BioRhyme ExtraBold"/>
                <a:cs typeface="Poppins" panose="00000500000000000000" pitchFamily="2" charset="0"/>
                <a:sym typeface="BioRhyme ExtraBold"/>
              </a:rPr>
              <a:t>NETWORK HARDWARE  </a:t>
            </a:r>
            <a:br>
              <a:rPr lang="en-IN" sz="3200" b="1" dirty="0">
                <a:ea typeface="BioRhyme ExtraBold"/>
                <a:cs typeface="Poppins" panose="00000500000000000000" pitchFamily="2" charset="0"/>
                <a:sym typeface="BioRhyme ExtraBold"/>
              </a:rPr>
            </a:br>
            <a:r>
              <a:rPr lang="en-IN" sz="3200" b="1" dirty="0">
                <a:ea typeface="BioRhyme ExtraBold"/>
                <a:cs typeface="Poppins" panose="00000500000000000000" pitchFamily="2" charset="0"/>
                <a:sym typeface="BioRhyme ExtraBold"/>
              </a:rPr>
              <a:t>NETWORKSOFTWARE </a:t>
            </a:r>
            <a:endParaRPr lang="en-IN" sz="1800" dirty="0"/>
          </a:p>
        </p:txBody>
      </p:sp>
      <p:pic>
        <p:nvPicPr>
          <p:cNvPr id="4" name="Google Shape;464;p16"/>
          <p:cNvPicPr preferRelativeResize="0"/>
          <p:nvPr/>
        </p:nvPicPr>
        <p:blipFill>
          <a:blip r:embed="rId2" cstate="print">
            <a:extLst>
              <a:ext uri="{28A0092B-C50C-407E-A947-70E740481C1C}">
                <a14:useLocalDpi xmlns:a14="http://schemas.microsoft.com/office/drawing/2010/main" val="0"/>
              </a:ext>
            </a:extLst>
          </a:blip>
          <a:stretch>
            <a:fillRect/>
          </a:stretch>
        </p:blipFill>
        <p:spPr>
          <a:xfrm>
            <a:off x="1" y="117035"/>
            <a:ext cx="4493622" cy="5068920"/>
          </a:xfrm>
          <a:prstGeom prst="rect">
            <a:avLst/>
          </a:prstGeom>
          <a:noFill/>
          <a:ln>
            <a:noFill/>
          </a:ln>
        </p:spPr>
      </p:pic>
      <p:sp>
        <p:nvSpPr>
          <p:cNvPr id="5" name="Google Shape;502;p17">
            <a:extLst>
              <a:ext uri="{FF2B5EF4-FFF2-40B4-BE49-F238E27FC236}">
                <a16:creationId xmlns:a16="http://schemas.microsoft.com/office/drawing/2014/main" id="{7153E61F-4441-DBE3-3DFF-6E9EF6C48D23}"/>
              </a:ext>
            </a:extLst>
          </p:cNvPr>
          <p:cNvSpPr>
            <a:spLocks noGrp="1"/>
          </p:cNvSpPr>
          <p:nvPr>
            <p:ph type="subTitle" idx="1"/>
          </p:nvPr>
        </p:nvSpPr>
        <p:spPr>
          <a:xfrm>
            <a:off x="5656216" y="3531204"/>
            <a:ext cx="5398635" cy="977621"/>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- 02</a:t>
            </a:r>
            <a:endParaRPr sz="2400"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Repeaters, Hubs, and Switches</a:t>
            </a:r>
          </a:p>
        </p:txBody>
      </p:sp>
      <p:sp>
        <p:nvSpPr>
          <p:cNvPr id="3" name="Content Placeholder 2"/>
          <p:cNvSpPr>
            <a:spLocks noGrp="1"/>
          </p:cNvSpPr>
          <p:nvPr>
            <p:ph idx="1"/>
          </p:nvPr>
        </p:nvSpPr>
        <p:spPr/>
        <p:txBody>
          <a:bodyPr>
            <a:normAutofit fontScale="92500"/>
          </a:bodyPr>
          <a:lstStyle/>
          <a:p>
            <a:r>
              <a:rPr lang="en-US" dirty="0"/>
              <a:t>Repeaters, hubs and switches connect network devices together so that they can function as a single segment.</a:t>
            </a:r>
          </a:p>
          <a:p>
            <a:r>
              <a:rPr lang="en-US" dirty="0"/>
              <a:t>A repeater receives a signal and regenerates it before re-transmitting so that it can travel longer distances.</a:t>
            </a:r>
          </a:p>
          <a:p>
            <a:r>
              <a:rPr lang="en-US" dirty="0"/>
              <a:t>A hub is a multiport repeater having several input/output ports, so that input at any port is available at every other port.</a:t>
            </a:r>
          </a:p>
          <a:p>
            <a:r>
              <a:rPr lang="en-US" dirty="0"/>
              <a:t>A switch receives data from a port, uses packet switching to resolve the destination device and then forwards the data to the particular destination, rather than broadcasting it as a hub.</a:t>
            </a:r>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487B9-470E-AD8C-DF54-687F8103A722}"/>
              </a:ext>
            </a:extLst>
          </p:cNvPr>
          <p:cNvSpPr txBox="1"/>
          <p:nvPr/>
        </p:nvSpPr>
        <p:spPr>
          <a:xfrm>
            <a:off x="488624" y="999980"/>
            <a:ext cx="10722077" cy="954107"/>
          </a:xfrm>
          <a:prstGeom prst="rect">
            <a:avLst/>
          </a:prstGeom>
          <a:noFill/>
        </p:spPr>
        <p:txBody>
          <a:bodyPr wrap="square">
            <a:spAutoFit/>
          </a:bodyPr>
          <a:lstStyle/>
          <a:p>
            <a:pPr algn="ctr"/>
            <a:r>
              <a:rPr lang="en-US" sz="2800" b="1" dirty="0"/>
              <a:t>Network Card</a:t>
            </a:r>
            <a:endParaRPr lang="en-US" sz="2800" dirty="0"/>
          </a:p>
          <a:p>
            <a:pPr algn="ctr"/>
            <a:endParaRPr lang="en-US" sz="2800" dirty="0"/>
          </a:p>
        </p:txBody>
      </p:sp>
      <p:sp>
        <p:nvSpPr>
          <p:cNvPr id="6" name="TextBox 5">
            <a:extLst>
              <a:ext uri="{FF2B5EF4-FFF2-40B4-BE49-F238E27FC236}">
                <a16:creationId xmlns:a16="http://schemas.microsoft.com/office/drawing/2014/main" id="{12E6E3CD-062E-AE15-11ED-EA287A365E76}"/>
              </a:ext>
            </a:extLst>
          </p:cNvPr>
          <p:cNvSpPr txBox="1"/>
          <p:nvPr/>
        </p:nvSpPr>
        <p:spPr>
          <a:xfrm>
            <a:off x="984455" y="1758728"/>
            <a:ext cx="10649528" cy="2569934"/>
          </a:xfrm>
          <a:prstGeom prst="rect">
            <a:avLst/>
          </a:prstGeom>
          <a:noFill/>
        </p:spPr>
        <p:txBody>
          <a:bodyPr wrap="square" rtlCol="0">
            <a:spAutoFit/>
          </a:bodyPr>
          <a:lstStyle/>
          <a:p>
            <a:r>
              <a:rPr lang="en-US" sz="2800" dirty="0"/>
              <a:t>A network card is a component of a computer connected to a network computer. It is sometimes referred to as a network adapter or Network Interface Card (NIC). Most brand-name computers come with a network card pre-installed. Internal and external network cards are the two types of network cards.</a:t>
            </a:r>
          </a:p>
          <a:p>
            <a:pPr algn="just">
              <a:lnSpc>
                <a:spcPct val="150000"/>
              </a:lnSpc>
            </a:pPr>
            <a:endParaRPr lang="en-US" sz="1400" dirty="0">
              <a:solidFill>
                <a:srgbClr val="002060"/>
              </a:solidFill>
              <a:latin typeface="Bookman Old Style" panose="02050604050505020204" pitchFamily="18" charset="0"/>
            </a:endParaRPr>
          </a:p>
        </p:txBody>
      </p:sp>
      <p:pic>
        <p:nvPicPr>
          <p:cNvPr id="2"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5" y="81947"/>
            <a:ext cx="2509863" cy="1061599"/>
          </a:xfrm>
          <a:prstGeom prst="rect">
            <a:avLst/>
          </a:prstGeom>
          <a:noFill/>
        </p:spPr>
      </p:pic>
      <p:pic>
        <p:nvPicPr>
          <p:cNvPr id="8" name="Picture 7" descr="Network Card"/>
          <p:cNvPicPr/>
          <p:nvPr/>
        </p:nvPicPr>
        <p:blipFill>
          <a:blip r:embed="rId3" cstate="print"/>
          <a:srcRect/>
          <a:stretch>
            <a:fillRect/>
          </a:stretch>
        </p:blipFill>
        <p:spPr bwMode="auto">
          <a:xfrm>
            <a:off x="1417751" y="4664410"/>
            <a:ext cx="2519600" cy="1440000"/>
          </a:xfrm>
          <a:prstGeom prst="rect">
            <a:avLst/>
          </a:prstGeom>
          <a:noFill/>
          <a:ln w="9525">
            <a:noFill/>
            <a:miter lim="800000"/>
            <a:headEnd/>
            <a:tailEnd/>
          </a:ln>
        </p:spPr>
      </p:pic>
      <p:pic>
        <p:nvPicPr>
          <p:cNvPr id="9" name="Picture 8" descr="External Network Card"/>
          <p:cNvPicPr/>
          <p:nvPr/>
        </p:nvPicPr>
        <p:blipFill>
          <a:blip r:embed="rId4" cstate="print"/>
          <a:srcRect/>
          <a:stretch>
            <a:fillRect/>
          </a:stretch>
        </p:blipFill>
        <p:spPr bwMode="auto">
          <a:xfrm>
            <a:off x="8765229" y="4706613"/>
            <a:ext cx="1807931" cy="1440000"/>
          </a:xfrm>
          <a:prstGeom prst="rect">
            <a:avLst/>
          </a:prstGeom>
          <a:noFill/>
          <a:ln w="9525">
            <a:noFill/>
            <a:miter lim="800000"/>
            <a:headEnd/>
            <a:tailEnd/>
          </a:ln>
        </p:spPr>
      </p:pic>
    </p:spTree>
    <p:extLst>
      <p:ext uri="{BB962C8B-B14F-4D97-AF65-F5344CB8AC3E}">
        <p14:creationId xmlns:p14="http://schemas.microsoft.com/office/powerpoint/2010/main" val="10663016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TYPES OF NETWORKS </a:t>
            </a:r>
            <a:endParaRPr lang="en-US" dirty="0"/>
          </a:p>
        </p:txBody>
      </p:sp>
      <p:sp>
        <p:nvSpPr>
          <p:cNvPr id="4" name="Content Placeholder 3"/>
          <p:cNvSpPr>
            <a:spLocks noGrp="1"/>
          </p:cNvSpPr>
          <p:nvPr>
            <p:ph idx="1"/>
          </p:nvPr>
        </p:nvSpPr>
        <p:spPr/>
        <p:txBody>
          <a:bodyPr/>
          <a:lstStyle/>
          <a:p>
            <a:r>
              <a:rPr lang="en-US" dirty="0"/>
              <a:t>LAN(Local Area Network)</a:t>
            </a:r>
          </a:p>
          <a:p>
            <a:r>
              <a:rPr lang="en-US" dirty="0"/>
              <a:t>PAN(Personal Area Network)</a:t>
            </a:r>
          </a:p>
          <a:p>
            <a:r>
              <a:rPr lang="en-US" dirty="0"/>
              <a:t>MAN(Metropolitan Area Network)</a:t>
            </a:r>
          </a:p>
          <a:p>
            <a:r>
              <a:rPr lang="en-US" dirty="0"/>
              <a:t>WAN(Wide Area Network)</a:t>
            </a:r>
          </a:p>
          <a:p>
            <a:endParaRPr lang="en-US" dirty="0"/>
          </a:p>
        </p:txBody>
      </p:sp>
      <p:sp>
        <p:nvSpPr>
          <p:cNvPr id="2" name="Slide Number Placeholder 1"/>
          <p:cNvSpPr>
            <a:spLocks noGrp="1"/>
          </p:cNvSpPr>
          <p:nvPr>
            <p:ph type="sldNum" sz="quarter" idx="12"/>
          </p:nvPr>
        </p:nvSpPr>
        <p:spPr/>
        <p:txBody>
          <a:bodyPr/>
          <a:lstStyle/>
          <a:p>
            <a:fld id="{CBABCCC1-BF11-4F37-963E-1BCD5B23FD72}"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4880" y="1151255"/>
            <a:ext cx="5113020" cy="505267"/>
          </a:xfrm>
          <a:prstGeom prst="rect">
            <a:avLst/>
          </a:prstGeom>
        </p:spPr>
        <p:txBody>
          <a:bodyPr vert="horz" wrap="square" lIns="0" tIns="12700" rIns="0" bIns="0" rtlCol="0">
            <a:spAutoFit/>
          </a:bodyPr>
          <a:lstStyle/>
          <a:p>
            <a:pPr marL="12700">
              <a:spcBef>
                <a:spcPts val="100"/>
              </a:spcBef>
            </a:pPr>
            <a:r>
              <a:rPr sz="3200" dirty="0"/>
              <a:t>Local</a:t>
            </a:r>
            <a:r>
              <a:rPr sz="3200" spc="-70" dirty="0"/>
              <a:t> </a:t>
            </a:r>
            <a:r>
              <a:rPr sz="3200" dirty="0"/>
              <a:t>Area</a:t>
            </a:r>
            <a:r>
              <a:rPr sz="3200" spc="-60" dirty="0"/>
              <a:t> </a:t>
            </a:r>
            <a:r>
              <a:rPr sz="3200" dirty="0"/>
              <a:t>Networks</a:t>
            </a:r>
            <a:endParaRPr sz="3200"/>
          </a:p>
        </p:txBody>
      </p:sp>
      <p:sp>
        <p:nvSpPr>
          <p:cNvPr id="5" name="object 5"/>
          <p:cNvSpPr txBox="1">
            <a:spLocks noGrp="1"/>
          </p:cNvSpPr>
          <p:nvPr>
            <p:ph type="sldNum" sz="quarter" idx="12"/>
          </p:nvPr>
        </p:nvSpPr>
        <p:spPr>
          <a:xfrm>
            <a:off x="10864764" y="6295958"/>
            <a:ext cx="342053"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13</a:t>
            </a:fld>
            <a:endParaRPr dirty="0"/>
          </a:p>
        </p:txBody>
      </p:sp>
      <p:sp>
        <p:nvSpPr>
          <p:cNvPr id="3" name="object 3"/>
          <p:cNvSpPr txBox="1"/>
          <p:nvPr/>
        </p:nvSpPr>
        <p:spPr>
          <a:xfrm>
            <a:off x="2514600" y="5530083"/>
            <a:ext cx="8175625" cy="289823"/>
          </a:xfrm>
          <a:prstGeom prst="rect">
            <a:avLst/>
          </a:prstGeom>
        </p:spPr>
        <p:txBody>
          <a:bodyPr vert="horz" wrap="square" lIns="0" tIns="12700" rIns="0" bIns="0" rtlCol="0">
            <a:spAutoFit/>
          </a:bodyPr>
          <a:lstStyle/>
          <a:p>
            <a:pPr marL="12700">
              <a:spcBef>
                <a:spcPts val="100"/>
              </a:spcBef>
            </a:pPr>
            <a:r>
              <a:rPr spc="-5" dirty="0">
                <a:solidFill>
                  <a:srgbClr val="00B050"/>
                </a:solidFill>
                <a:latin typeface="Cambria" panose="02040503050406030204" pitchFamily="18" charset="0"/>
                <a:ea typeface="Cambria" panose="02040503050406030204" pitchFamily="18" charset="0"/>
                <a:cs typeface="Arial MT"/>
              </a:rPr>
              <a:t>Wireless</a:t>
            </a:r>
            <a:r>
              <a:rPr dirty="0">
                <a:solidFill>
                  <a:srgbClr val="00B050"/>
                </a:solidFill>
                <a:latin typeface="Cambria" panose="02040503050406030204" pitchFamily="18" charset="0"/>
                <a:ea typeface="Cambria" panose="02040503050406030204" pitchFamily="18" charset="0"/>
                <a:cs typeface="Arial MT"/>
              </a:rPr>
              <a:t> </a:t>
            </a:r>
            <a:r>
              <a:rPr spc="-5" dirty="0">
                <a:solidFill>
                  <a:srgbClr val="00B050"/>
                </a:solidFill>
                <a:latin typeface="Cambria" panose="02040503050406030204" pitchFamily="18" charset="0"/>
                <a:ea typeface="Cambria" panose="02040503050406030204" pitchFamily="18" charset="0"/>
                <a:cs typeface="Arial MT"/>
              </a:rPr>
              <a:t>and</a:t>
            </a:r>
            <a:r>
              <a:rPr spc="10" dirty="0">
                <a:solidFill>
                  <a:srgbClr val="00B050"/>
                </a:solidFill>
                <a:latin typeface="Cambria" panose="02040503050406030204" pitchFamily="18" charset="0"/>
                <a:ea typeface="Cambria" panose="02040503050406030204" pitchFamily="18" charset="0"/>
                <a:cs typeface="Arial MT"/>
              </a:rPr>
              <a:t> </a:t>
            </a:r>
            <a:r>
              <a:rPr spc="-5" dirty="0">
                <a:solidFill>
                  <a:srgbClr val="00B050"/>
                </a:solidFill>
                <a:latin typeface="Cambria" panose="02040503050406030204" pitchFamily="18" charset="0"/>
                <a:ea typeface="Cambria" panose="02040503050406030204" pitchFamily="18" charset="0"/>
                <a:cs typeface="Arial MT"/>
              </a:rPr>
              <a:t>wired</a:t>
            </a:r>
            <a:r>
              <a:rPr spc="15" dirty="0">
                <a:solidFill>
                  <a:srgbClr val="00B050"/>
                </a:solidFill>
                <a:latin typeface="Cambria" panose="02040503050406030204" pitchFamily="18" charset="0"/>
                <a:ea typeface="Cambria" panose="02040503050406030204" pitchFamily="18" charset="0"/>
                <a:cs typeface="Arial MT"/>
              </a:rPr>
              <a:t> </a:t>
            </a:r>
            <a:r>
              <a:rPr spc="-5" dirty="0">
                <a:solidFill>
                  <a:srgbClr val="00B050"/>
                </a:solidFill>
                <a:latin typeface="Cambria" panose="02040503050406030204" pitchFamily="18" charset="0"/>
                <a:ea typeface="Cambria" panose="02040503050406030204" pitchFamily="18" charset="0"/>
                <a:cs typeface="Arial MT"/>
              </a:rPr>
              <a:t>LANs.</a:t>
            </a:r>
            <a:r>
              <a:rPr spc="5" dirty="0">
                <a:solidFill>
                  <a:srgbClr val="00B050"/>
                </a:solidFill>
                <a:latin typeface="Cambria" panose="02040503050406030204" pitchFamily="18" charset="0"/>
                <a:ea typeface="Cambria" panose="02040503050406030204" pitchFamily="18" charset="0"/>
                <a:cs typeface="Arial MT"/>
              </a:rPr>
              <a:t> </a:t>
            </a:r>
            <a:r>
              <a:rPr dirty="0">
                <a:solidFill>
                  <a:srgbClr val="00B050"/>
                </a:solidFill>
                <a:latin typeface="Cambria" panose="02040503050406030204" pitchFamily="18" charset="0"/>
                <a:ea typeface="Cambria" panose="02040503050406030204" pitchFamily="18" charset="0"/>
                <a:cs typeface="Arial MT"/>
              </a:rPr>
              <a:t>(a) </a:t>
            </a:r>
            <a:r>
              <a:rPr spc="-5" dirty="0">
                <a:solidFill>
                  <a:srgbClr val="00B050"/>
                </a:solidFill>
                <a:latin typeface="Cambria" panose="02040503050406030204" pitchFamily="18" charset="0"/>
                <a:ea typeface="Cambria" panose="02040503050406030204" pitchFamily="18" charset="0"/>
                <a:cs typeface="Arial MT"/>
              </a:rPr>
              <a:t>802.11.</a:t>
            </a:r>
            <a:r>
              <a:rPr spc="5" dirty="0">
                <a:solidFill>
                  <a:srgbClr val="00B050"/>
                </a:solidFill>
                <a:latin typeface="Cambria" panose="02040503050406030204" pitchFamily="18" charset="0"/>
                <a:ea typeface="Cambria" panose="02040503050406030204" pitchFamily="18" charset="0"/>
                <a:cs typeface="Arial MT"/>
              </a:rPr>
              <a:t> </a:t>
            </a:r>
            <a:r>
              <a:rPr dirty="0">
                <a:solidFill>
                  <a:srgbClr val="00B050"/>
                </a:solidFill>
                <a:latin typeface="Cambria" panose="02040503050406030204" pitchFamily="18" charset="0"/>
                <a:ea typeface="Cambria" panose="02040503050406030204" pitchFamily="18" charset="0"/>
                <a:cs typeface="Arial MT"/>
              </a:rPr>
              <a:t>(b)</a:t>
            </a:r>
            <a:r>
              <a:rPr spc="5" dirty="0">
                <a:solidFill>
                  <a:srgbClr val="00B050"/>
                </a:solidFill>
                <a:latin typeface="Cambria" panose="02040503050406030204" pitchFamily="18" charset="0"/>
                <a:ea typeface="Cambria" panose="02040503050406030204" pitchFamily="18" charset="0"/>
                <a:cs typeface="Arial MT"/>
              </a:rPr>
              <a:t> </a:t>
            </a:r>
            <a:r>
              <a:rPr spc="-5" dirty="0">
                <a:solidFill>
                  <a:srgbClr val="00B050"/>
                </a:solidFill>
                <a:latin typeface="Cambria" panose="02040503050406030204" pitchFamily="18" charset="0"/>
                <a:ea typeface="Cambria" panose="02040503050406030204" pitchFamily="18" charset="0"/>
                <a:cs typeface="Arial MT"/>
              </a:rPr>
              <a:t>Switched</a:t>
            </a:r>
            <a:r>
              <a:rPr spc="25" dirty="0">
                <a:solidFill>
                  <a:srgbClr val="00B050"/>
                </a:solidFill>
                <a:latin typeface="Cambria" panose="02040503050406030204" pitchFamily="18" charset="0"/>
                <a:ea typeface="Cambria" panose="02040503050406030204" pitchFamily="18" charset="0"/>
                <a:cs typeface="Arial MT"/>
              </a:rPr>
              <a:t> </a:t>
            </a:r>
            <a:r>
              <a:rPr dirty="0">
                <a:solidFill>
                  <a:srgbClr val="00B050"/>
                </a:solidFill>
                <a:latin typeface="Cambria" panose="02040503050406030204" pitchFamily="18" charset="0"/>
                <a:ea typeface="Cambria" panose="02040503050406030204" pitchFamily="18" charset="0"/>
                <a:cs typeface="Arial MT"/>
              </a:rPr>
              <a:t>Ethernet.</a:t>
            </a:r>
            <a:endParaRPr>
              <a:solidFill>
                <a:srgbClr val="00B050"/>
              </a:solidFill>
              <a:latin typeface="Cambria" panose="02040503050406030204" pitchFamily="18" charset="0"/>
              <a:ea typeface="Cambria" panose="02040503050406030204" pitchFamily="18" charset="0"/>
              <a:cs typeface="Arial MT"/>
            </a:endParaRPr>
          </a:p>
        </p:txBody>
      </p:sp>
      <p:pic>
        <p:nvPicPr>
          <p:cNvPr id="4" name="object 4"/>
          <p:cNvPicPr/>
          <p:nvPr/>
        </p:nvPicPr>
        <p:blipFill>
          <a:blip r:embed="rId2" cstate="print"/>
          <a:stretch>
            <a:fillRect/>
          </a:stretch>
        </p:blipFill>
        <p:spPr>
          <a:xfrm>
            <a:off x="2059683" y="2200547"/>
            <a:ext cx="8151803" cy="3200400"/>
          </a:xfrm>
          <a:prstGeom prst="rect">
            <a:avLst/>
          </a:prstGeom>
        </p:spPr>
      </p:pic>
      <p:pic>
        <p:nvPicPr>
          <p:cNvPr id="9"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3" cstate="print"/>
          <a:srcRect/>
          <a:stretch>
            <a:fillRect/>
          </a:stretch>
        </p:blipFill>
        <p:spPr bwMode="auto">
          <a:xfrm>
            <a:off x="222703" y="81945"/>
            <a:ext cx="2509863" cy="106159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263332"/>
            <a:ext cx="5642610" cy="505267"/>
          </a:xfrm>
          <a:prstGeom prst="rect">
            <a:avLst/>
          </a:prstGeom>
        </p:spPr>
        <p:txBody>
          <a:bodyPr vert="horz" wrap="square" lIns="0" tIns="12700" rIns="0" bIns="0" rtlCol="0">
            <a:spAutoFit/>
          </a:bodyPr>
          <a:lstStyle/>
          <a:p>
            <a:pPr marL="12700">
              <a:spcBef>
                <a:spcPts val="100"/>
              </a:spcBef>
            </a:pPr>
            <a:r>
              <a:rPr sz="3200" dirty="0"/>
              <a:t>Personal</a:t>
            </a:r>
            <a:r>
              <a:rPr sz="3200" spc="-65" dirty="0"/>
              <a:t> </a:t>
            </a:r>
            <a:r>
              <a:rPr sz="3200" dirty="0"/>
              <a:t>Area</a:t>
            </a:r>
            <a:r>
              <a:rPr sz="3200" spc="-45" dirty="0"/>
              <a:t> </a:t>
            </a:r>
            <a:r>
              <a:rPr sz="3200" dirty="0"/>
              <a:t>Network</a:t>
            </a:r>
            <a:endParaRPr sz="3200"/>
          </a:p>
        </p:txBody>
      </p:sp>
      <p:sp>
        <p:nvSpPr>
          <p:cNvPr id="5" name="object 5"/>
          <p:cNvSpPr txBox="1">
            <a:spLocks noGrp="1"/>
          </p:cNvSpPr>
          <p:nvPr>
            <p:ph type="sldNum" sz="quarter" idx="12"/>
          </p:nvPr>
        </p:nvSpPr>
        <p:spPr>
          <a:xfrm>
            <a:off x="10864764" y="6295958"/>
            <a:ext cx="342053"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14</a:t>
            </a:fld>
            <a:endParaRPr dirty="0"/>
          </a:p>
        </p:txBody>
      </p:sp>
      <p:sp>
        <p:nvSpPr>
          <p:cNvPr id="3" name="object 3"/>
          <p:cNvSpPr txBox="1"/>
          <p:nvPr/>
        </p:nvSpPr>
        <p:spPr>
          <a:xfrm>
            <a:off x="4177664" y="5827268"/>
            <a:ext cx="3836670" cy="289823"/>
          </a:xfrm>
          <a:prstGeom prst="rect">
            <a:avLst/>
          </a:prstGeom>
        </p:spPr>
        <p:txBody>
          <a:bodyPr vert="horz" wrap="square" lIns="0" tIns="12700" rIns="0" bIns="0" rtlCol="0">
            <a:spAutoFit/>
          </a:bodyPr>
          <a:lstStyle/>
          <a:p>
            <a:pPr marL="12700" algn="ctr">
              <a:spcBef>
                <a:spcPts val="100"/>
              </a:spcBef>
            </a:pPr>
            <a:r>
              <a:rPr spc="-5" dirty="0">
                <a:solidFill>
                  <a:srgbClr val="00B050"/>
                </a:solidFill>
                <a:latin typeface="Cambria" panose="02040503050406030204" pitchFamily="18" charset="0"/>
                <a:ea typeface="Cambria" panose="02040503050406030204" pitchFamily="18" charset="0"/>
                <a:cs typeface="Arial MT"/>
              </a:rPr>
              <a:t>Bluetooth</a:t>
            </a:r>
            <a:r>
              <a:rPr spc="-60" dirty="0">
                <a:solidFill>
                  <a:srgbClr val="00B050"/>
                </a:solidFill>
                <a:latin typeface="Cambria" panose="02040503050406030204" pitchFamily="18" charset="0"/>
                <a:ea typeface="Cambria" panose="02040503050406030204" pitchFamily="18" charset="0"/>
                <a:cs typeface="Arial MT"/>
              </a:rPr>
              <a:t> </a:t>
            </a:r>
            <a:r>
              <a:rPr spc="-10" dirty="0">
                <a:solidFill>
                  <a:srgbClr val="00B050"/>
                </a:solidFill>
                <a:latin typeface="Cambria" panose="02040503050406030204" pitchFamily="18" charset="0"/>
                <a:ea typeface="Cambria" panose="02040503050406030204" pitchFamily="18" charset="0"/>
                <a:cs typeface="Arial MT"/>
              </a:rPr>
              <a:t>PAN</a:t>
            </a:r>
            <a:r>
              <a:rPr spc="-65" dirty="0">
                <a:solidFill>
                  <a:srgbClr val="00B050"/>
                </a:solidFill>
                <a:latin typeface="Cambria" panose="02040503050406030204" pitchFamily="18" charset="0"/>
                <a:ea typeface="Cambria" panose="02040503050406030204" pitchFamily="18" charset="0"/>
                <a:cs typeface="Arial MT"/>
              </a:rPr>
              <a:t> </a:t>
            </a:r>
            <a:r>
              <a:rPr spc="-5" dirty="0">
                <a:solidFill>
                  <a:srgbClr val="00B050"/>
                </a:solidFill>
                <a:latin typeface="Cambria" panose="02040503050406030204" pitchFamily="18" charset="0"/>
                <a:ea typeface="Cambria" panose="02040503050406030204" pitchFamily="18" charset="0"/>
                <a:cs typeface="Arial MT"/>
              </a:rPr>
              <a:t>configuration</a:t>
            </a:r>
            <a:endParaRPr dirty="0">
              <a:solidFill>
                <a:srgbClr val="00B050"/>
              </a:solidFill>
              <a:latin typeface="Cambria" panose="02040503050406030204" pitchFamily="18" charset="0"/>
              <a:ea typeface="Cambria" panose="02040503050406030204" pitchFamily="18" charset="0"/>
              <a:cs typeface="Arial MT"/>
            </a:endParaRPr>
          </a:p>
        </p:txBody>
      </p:sp>
      <p:pic>
        <p:nvPicPr>
          <p:cNvPr id="4" name="object 4"/>
          <p:cNvPicPr/>
          <p:nvPr/>
        </p:nvPicPr>
        <p:blipFill>
          <a:blip r:embed="rId2" cstate="print"/>
          <a:stretch>
            <a:fillRect/>
          </a:stretch>
        </p:blipFill>
        <p:spPr>
          <a:xfrm>
            <a:off x="4126230" y="2058416"/>
            <a:ext cx="4319523" cy="3571875"/>
          </a:xfrm>
          <a:prstGeom prst="rect">
            <a:avLst/>
          </a:prstGeom>
        </p:spPr>
      </p:pic>
      <p:pic>
        <p:nvPicPr>
          <p:cNvPr id="8"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3" cstate="print"/>
          <a:srcRect/>
          <a:stretch>
            <a:fillRect/>
          </a:stretch>
        </p:blipFill>
        <p:spPr bwMode="auto">
          <a:xfrm>
            <a:off x="222703" y="81945"/>
            <a:ext cx="2509863" cy="106159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23028" y="679791"/>
            <a:ext cx="7526214" cy="456663"/>
          </a:xfrm>
          <a:prstGeom prst="rect">
            <a:avLst/>
          </a:prstGeom>
        </p:spPr>
        <p:txBody>
          <a:bodyPr vert="horz" wrap="square" lIns="0" tIns="13335" rIns="0" bIns="0" rtlCol="0">
            <a:spAutoFit/>
          </a:bodyPr>
          <a:lstStyle/>
          <a:p>
            <a:pPr marL="12700">
              <a:spcBef>
                <a:spcPts val="105"/>
              </a:spcBef>
            </a:pPr>
            <a:r>
              <a:rPr sz="3200" b="1" dirty="0"/>
              <a:t>Local</a:t>
            </a:r>
            <a:r>
              <a:rPr sz="3200" b="1" spc="-50" dirty="0"/>
              <a:t> </a:t>
            </a:r>
            <a:r>
              <a:rPr sz="3200" b="1" dirty="0"/>
              <a:t>Area</a:t>
            </a:r>
            <a:r>
              <a:rPr sz="3200" b="1" spc="-55" dirty="0"/>
              <a:t> </a:t>
            </a:r>
            <a:r>
              <a:rPr sz="3200" b="1" dirty="0"/>
              <a:t>Networks</a:t>
            </a:r>
          </a:p>
        </p:txBody>
      </p:sp>
      <p:sp>
        <p:nvSpPr>
          <p:cNvPr id="6" name="Slide Number Placeholder 5"/>
          <p:cNvSpPr>
            <a:spLocks noGrp="1"/>
          </p:cNvSpPr>
          <p:nvPr>
            <p:ph type="sldNum" sz="quarter" idx="12"/>
          </p:nvPr>
        </p:nvSpPr>
        <p:spPr>
          <a:xfrm>
            <a:off x="10864764" y="6295958"/>
            <a:ext cx="342053" cy="205184"/>
          </a:xfrm>
          <a:prstGeom prst="rect">
            <a:avLst/>
          </a:prstGeom>
        </p:spPr>
        <p:txBody>
          <a:bodyPr/>
          <a:lstStyle/>
          <a:p>
            <a:pPr marL="38100">
              <a:lnSpc>
                <a:spcPts val="1630"/>
              </a:lnSpc>
            </a:pPr>
            <a:fld id="{81D60167-4931-47E6-BA6A-407CBD079E47}" type="slidenum">
              <a:rPr lang="en-IN" smtClean="0"/>
              <a:pPr marL="38100">
                <a:lnSpc>
                  <a:spcPts val="1630"/>
                </a:lnSpc>
              </a:pPr>
              <a:t>15</a:t>
            </a:fld>
            <a:endParaRPr lang="en-IN" dirty="0"/>
          </a:p>
        </p:txBody>
      </p:sp>
      <p:sp>
        <p:nvSpPr>
          <p:cNvPr id="4" name="object 4"/>
          <p:cNvSpPr txBox="1"/>
          <p:nvPr/>
        </p:nvSpPr>
        <p:spPr>
          <a:xfrm>
            <a:off x="1447800" y="2011680"/>
            <a:ext cx="10178963" cy="2108911"/>
          </a:xfrm>
          <a:prstGeom prst="rect">
            <a:avLst/>
          </a:prstGeom>
        </p:spPr>
        <p:txBody>
          <a:bodyPr vert="horz" wrap="square" lIns="0" tIns="99695" rIns="0" bIns="0" rtlCol="0">
            <a:spAutoFit/>
          </a:bodyPr>
          <a:lstStyle/>
          <a:p>
            <a:pPr marL="355600" indent="-343535">
              <a:spcBef>
                <a:spcPts val="785"/>
              </a:spcBef>
              <a:buClr>
                <a:srgbClr val="3333CC"/>
              </a:buClr>
              <a:buSzPct val="64285"/>
              <a:buFont typeface="Wingdings"/>
              <a:buChar char=""/>
              <a:tabLst>
                <a:tab pos="355600" algn="l"/>
                <a:tab pos="356235" algn="l"/>
              </a:tabLst>
            </a:pPr>
            <a:r>
              <a:rPr spc="-5" dirty="0">
                <a:latin typeface="Times New Roman"/>
                <a:cs typeface="Times New Roman"/>
              </a:rPr>
              <a:t>Characteristics</a:t>
            </a:r>
            <a:endParaRPr dirty="0">
              <a:latin typeface="Times New Roman"/>
              <a:cs typeface="Times New Roman"/>
            </a:endParaRPr>
          </a:p>
          <a:p>
            <a:pPr marL="756285" lvl="1" indent="-287020">
              <a:spcBef>
                <a:spcPts val="590"/>
              </a:spcBef>
              <a:buClr>
                <a:srgbClr val="3333CC"/>
              </a:buClr>
              <a:buFont typeface="Wingdings" panose="05000000000000000000" pitchFamily="2" charset="2"/>
              <a:buChar char="Ø"/>
              <a:tabLst>
                <a:tab pos="756285" algn="l"/>
                <a:tab pos="756920" algn="l"/>
              </a:tabLst>
            </a:pPr>
            <a:r>
              <a:rPr spc="-5" dirty="0">
                <a:latin typeface="Times New Roman"/>
                <a:cs typeface="Times New Roman"/>
              </a:rPr>
              <a:t>small</a:t>
            </a:r>
            <a:r>
              <a:rPr spc="-60" dirty="0">
                <a:latin typeface="Times New Roman"/>
                <a:cs typeface="Times New Roman"/>
              </a:rPr>
              <a:t> </a:t>
            </a:r>
            <a:r>
              <a:rPr dirty="0">
                <a:latin typeface="Times New Roman"/>
                <a:cs typeface="Times New Roman"/>
              </a:rPr>
              <a:t>size</a:t>
            </a:r>
          </a:p>
          <a:p>
            <a:pPr marL="756285" lvl="1" indent="-287020">
              <a:spcBef>
                <a:spcPts val="580"/>
              </a:spcBef>
              <a:buClr>
                <a:srgbClr val="3333CC"/>
              </a:buClr>
              <a:buFont typeface="Wingdings" panose="05000000000000000000" pitchFamily="2" charset="2"/>
              <a:buChar char="Ø"/>
              <a:tabLst>
                <a:tab pos="756285" algn="l"/>
                <a:tab pos="756920" algn="l"/>
              </a:tabLst>
            </a:pPr>
            <a:r>
              <a:rPr spc="-5" dirty="0">
                <a:latin typeface="Times New Roman"/>
                <a:cs typeface="Times New Roman"/>
              </a:rPr>
              <a:t>transmission</a:t>
            </a:r>
            <a:r>
              <a:rPr spc="-50" dirty="0">
                <a:latin typeface="Times New Roman"/>
                <a:cs typeface="Times New Roman"/>
              </a:rPr>
              <a:t> </a:t>
            </a:r>
            <a:r>
              <a:rPr dirty="0">
                <a:latin typeface="Times New Roman"/>
                <a:cs typeface="Times New Roman"/>
              </a:rPr>
              <a:t>technology</a:t>
            </a:r>
          </a:p>
          <a:p>
            <a:pPr marL="1155700" lvl="2" indent="-229235">
              <a:spcBef>
                <a:spcPts val="495"/>
              </a:spcBef>
              <a:buClr>
                <a:srgbClr val="3333CC"/>
              </a:buClr>
              <a:buChar char="•"/>
              <a:tabLst>
                <a:tab pos="1155700" algn="l"/>
                <a:tab pos="1156335" algn="l"/>
              </a:tabLst>
            </a:pPr>
            <a:r>
              <a:rPr dirty="0">
                <a:latin typeface="Times New Roman"/>
                <a:cs typeface="Times New Roman"/>
              </a:rPr>
              <a:t>single</a:t>
            </a:r>
            <a:r>
              <a:rPr spc="-60" dirty="0">
                <a:latin typeface="Times New Roman"/>
                <a:cs typeface="Times New Roman"/>
              </a:rPr>
              <a:t> </a:t>
            </a:r>
            <a:r>
              <a:rPr dirty="0">
                <a:latin typeface="Times New Roman"/>
                <a:cs typeface="Times New Roman"/>
              </a:rPr>
              <a:t>cable</a:t>
            </a:r>
            <a:r>
              <a:rPr spc="-35" dirty="0">
                <a:latin typeface="Times New Roman"/>
                <a:cs typeface="Times New Roman"/>
              </a:rPr>
              <a:t> </a:t>
            </a:r>
            <a:r>
              <a:rPr dirty="0">
                <a:latin typeface="Times New Roman"/>
                <a:cs typeface="Times New Roman"/>
              </a:rPr>
              <a:t>(single</a:t>
            </a:r>
            <a:r>
              <a:rPr spc="-55" dirty="0">
                <a:latin typeface="Times New Roman"/>
                <a:cs typeface="Times New Roman"/>
              </a:rPr>
              <a:t> </a:t>
            </a:r>
            <a:r>
              <a:rPr dirty="0">
                <a:latin typeface="Times New Roman"/>
                <a:cs typeface="Times New Roman"/>
              </a:rPr>
              <a:t>channel)</a:t>
            </a:r>
          </a:p>
          <a:p>
            <a:pPr marL="1155700" lvl="2" indent="-229235">
              <a:spcBef>
                <a:spcPts val="480"/>
              </a:spcBef>
              <a:buClr>
                <a:srgbClr val="3333CC"/>
              </a:buClr>
              <a:buChar char="•"/>
              <a:tabLst>
                <a:tab pos="1155700" algn="l"/>
                <a:tab pos="1156335" algn="l"/>
              </a:tabLst>
            </a:pPr>
            <a:r>
              <a:rPr dirty="0">
                <a:latin typeface="Times New Roman"/>
                <a:cs typeface="Times New Roman"/>
              </a:rPr>
              <a:t>10Mbps</a:t>
            </a:r>
            <a:r>
              <a:rPr spc="-85" dirty="0">
                <a:latin typeface="Times New Roman"/>
                <a:cs typeface="Times New Roman"/>
              </a:rPr>
              <a:t> </a:t>
            </a:r>
            <a:r>
              <a:rPr dirty="0">
                <a:latin typeface="Times New Roman"/>
                <a:cs typeface="Times New Roman"/>
              </a:rPr>
              <a:t>~</a:t>
            </a:r>
            <a:r>
              <a:rPr spc="-15" dirty="0">
                <a:latin typeface="Times New Roman"/>
                <a:cs typeface="Times New Roman"/>
              </a:rPr>
              <a:t> </a:t>
            </a:r>
            <a:r>
              <a:rPr spc="5" dirty="0">
                <a:latin typeface="Times New Roman"/>
                <a:cs typeface="Times New Roman"/>
              </a:rPr>
              <a:t>10Gb/s</a:t>
            </a:r>
            <a:endParaRPr dirty="0">
              <a:latin typeface="Times New Roman"/>
              <a:cs typeface="Times New Roman"/>
            </a:endParaRPr>
          </a:p>
          <a:p>
            <a:pPr marL="1155700" lvl="2" indent="-229235">
              <a:spcBef>
                <a:spcPts val="480"/>
              </a:spcBef>
              <a:buClr>
                <a:srgbClr val="3333CC"/>
              </a:buClr>
              <a:buChar char="•"/>
              <a:tabLst>
                <a:tab pos="1155700" algn="l"/>
                <a:tab pos="1156335" algn="l"/>
              </a:tabLst>
            </a:pPr>
            <a:r>
              <a:rPr spc="5" dirty="0">
                <a:latin typeface="Times New Roman"/>
                <a:cs typeface="Times New Roman"/>
              </a:rPr>
              <a:t>10Gb/s</a:t>
            </a:r>
            <a:r>
              <a:rPr spc="-65" dirty="0">
                <a:latin typeface="Times New Roman"/>
                <a:cs typeface="Times New Roman"/>
              </a:rPr>
              <a:t> </a:t>
            </a:r>
            <a:r>
              <a:rPr dirty="0">
                <a:latin typeface="Times New Roman"/>
                <a:cs typeface="Times New Roman"/>
              </a:rPr>
              <a:t>:</a:t>
            </a:r>
            <a:r>
              <a:rPr spc="-30" dirty="0">
                <a:latin typeface="Times New Roman"/>
                <a:cs typeface="Times New Roman"/>
              </a:rPr>
              <a:t> </a:t>
            </a:r>
            <a:r>
              <a:rPr dirty="0">
                <a:latin typeface="Times New Roman"/>
                <a:cs typeface="Times New Roman"/>
              </a:rPr>
              <a:t>10,000,000.000</a:t>
            </a:r>
            <a:r>
              <a:rPr spc="-60" dirty="0">
                <a:latin typeface="Times New Roman"/>
                <a:cs typeface="Times New Roman"/>
              </a:rPr>
              <a:t> </a:t>
            </a:r>
            <a:r>
              <a:rPr spc="5" dirty="0">
                <a:latin typeface="Times New Roman"/>
                <a:cs typeface="Times New Roman"/>
              </a:rPr>
              <a:t>bps</a:t>
            </a:r>
            <a:endParaRPr dirty="0">
              <a:latin typeface="Times New Roman"/>
              <a:cs typeface="Times New Roman"/>
            </a:endParaRPr>
          </a:p>
        </p:txBody>
      </p:sp>
      <p:pic>
        <p:nvPicPr>
          <p:cNvPr id="8"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3" y="81945"/>
            <a:ext cx="2509863" cy="106159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97973" y="6276543"/>
            <a:ext cx="205740" cy="228268"/>
          </a:xfrm>
          <a:prstGeom prst="rect">
            <a:avLst/>
          </a:prstGeom>
        </p:spPr>
        <p:txBody>
          <a:bodyPr vert="horz" wrap="square" lIns="0" tIns="12700" rIns="0" bIns="0" rtlCol="0">
            <a:spAutoFit/>
          </a:bodyPr>
          <a:lstStyle/>
          <a:p>
            <a:pPr marL="12700">
              <a:spcBef>
                <a:spcPts val="100"/>
              </a:spcBef>
            </a:pPr>
            <a:r>
              <a:rPr sz="1400" spc="5" dirty="0">
                <a:latin typeface="Times New Roman"/>
                <a:cs typeface="Times New Roman"/>
              </a:rPr>
              <a:t>24</a:t>
            </a:r>
            <a:endParaRPr sz="1400">
              <a:latin typeface="Times New Roman"/>
              <a:cs typeface="Times New Roman"/>
            </a:endParaRPr>
          </a:p>
        </p:txBody>
      </p:sp>
      <p:sp>
        <p:nvSpPr>
          <p:cNvPr id="3" name="object 3"/>
          <p:cNvSpPr txBox="1">
            <a:spLocks noGrp="1"/>
          </p:cNvSpPr>
          <p:nvPr>
            <p:ph type="title"/>
          </p:nvPr>
        </p:nvSpPr>
        <p:spPr>
          <a:xfrm>
            <a:off x="672782" y="1268980"/>
            <a:ext cx="6944995" cy="505267"/>
          </a:xfrm>
          <a:prstGeom prst="rect">
            <a:avLst/>
          </a:prstGeom>
        </p:spPr>
        <p:txBody>
          <a:bodyPr vert="horz" wrap="square" lIns="0" tIns="12700" rIns="0" bIns="0" rtlCol="0">
            <a:spAutoFit/>
          </a:bodyPr>
          <a:lstStyle/>
          <a:p>
            <a:pPr marL="12700">
              <a:spcBef>
                <a:spcPts val="100"/>
              </a:spcBef>
            </a:pPr>
            <a:r>
              <a:rPr sz="3200" dirty="0"/>
              <a:t>Metropolitan</a:t>
            </a:r>
            <a:r>
              <a:rPr sz="3200" spc="-70" dirty="0"/>
              <a:t> </a:t>
            </a:r>
            <a:r>
              <a:rPr sz="3200" dirty="0"/>
              <a:t>Area</a:t>
            </a:r>
            <a:r>
              <a:rPr sz="3200" spc="-55" dirty="0"/>
              <a:t> </a:t>
            </a:r>
            <a:r>
              <a:rPr sz="3200" dirty="0"/>
              <a:t>Networks</a:t>
            </a:r>
            <a:endParaRPr sz="3200"/>
          </a:p>
        </p:txBody>
      </p:sp>
      <p:sp>
        <p:nvSpPr>
          <p:cNvPr id="7" name="Slide Number Placeholder 6"/>
          <p:cNvSpPr>
            <a:spLocks noGrp="1"/>
          </p:cNvSpPr>
          <p:nvPr>
            <p:ph type="sldNum" sz="quarter" idx="12"/>
          </p:nvPr>
        </p:nvSpPr>
        <p:spPr>
          <a:xfrm>
            <a:off x="10864764" y="6295958"/>
            <a:ext cx="342053" cy="205184"/>
          </a:xfrm>
          <a:prstGeom prst="rect">
            <a:avLst/>
          </a:prstGeom>
        </p:spPr>
        <p:txBody>
          <a:bodyPr/>
          <a:lstStyle/>
          <a:p>
            <a:pPr marL="38100">
              <a:lnSpc>
                <a:spcPts val="1630"/>
              </a:lnSpc>
            </a:pPr>
            <a:fld id="{81D60167-4931-47E6-BA6A-407CBD079E47}" type="slidenum">
              <a:rPr lang="en-IN" smtClean="0"/>
              <a:pPr marL="38100">
                <a:lnSpc>
                  <a:spcPts val="1630"/>
                </a:lnSpc>
              </a:pPr>
              <a:t>16</a:t>
            </a:fld>
            <a:endParaRPr lang="en-IN" dirty="0"/>
          </a:p>
        </p:txBody>
      </p:sp>
      <p:sp>
        <p:nvSpPr>
          <p:cNvPr id="4" name="object 4"/>
          <p:cNvSpPr txBox="1"/>
          <p:nvPr/>
        </p:nvSpPr>
        <p:spPr>
          <a:xfrm>
            <a:off x="3018181" y="5532310"/>
            <a:ext cx="6550025" cy="391795"/>
          </a:xfrm>
          <a:prstGeom prst="rect">
            <a:avLst/>
          </a:prstGeom>
        </p:spPr>
        <p:txBody>
          <a:bodyPr vert="horz" wrap="square" lIns="0" tIns="12700" rIns="0" bIns="0" rtlCol="0">
            <a:spAutoFit/>
          </a:bodyPr>
          <a:lstStyle/>
          <a:p>
            <a:pPr marL="12700" algn="ctr">
              <a:spcBef>
                <a:spcPts val="100"/>
              </a:spcBef>
            </a:pPr>
            <a:r>
              <a:rPr sz="2400" dirty="0">
                <a:solidFill>
                  <a:srgbClr val="00B050"/>
                </a:solidFill>
                <a:latin typeface="Cambria" panose="02040503050406030204" pitchFamily="18" charset="0"/>
                <a:ea typeface="Cambria" panose="02040503050406030204" pitchFamily="18" charset="0"/>
                <a:cs typeface="Arial MT"/>
              </a:rPr>
              <a:t>A</a:t>
            </a:r>
            <a:r>
              <a:rPr sz="2400" spc="-20" dirty="0">
                <a:solidFill>
                  <a:srgbClr val="00B050"/>
                </a:solidFill>
                <a:latin typeface="Cambria" panose="02040503050406030204" pitchFamily="18" charset="0"/>
                <a:ea typeface="Cambria" panose="02040503050406030204" pitchFamily="18" charset="0"/>
                <a:cs typeface="Arial MT"/>
              </a:rPr>
              <a:t> </a:t>
            </a:r>
            <a:r>
              <a:rPr sz="2400" dirty="0">
                <a:solidFill>
                  <a:srgbClr val="00B050"/>
                </a:solidFill>
                <a:latin typeface="Cambria" panose="02040503050406030204" pitchFamily="18" charset="0"/>
                <a:ea typeface="Cambria" panose="02040503050406030204" pitchFamily="18" charset="0"/>
                <a:cs typeface="Arial MT"/>
              </a:rPr>
              <a:t>metropolitan</a:t>
            </a:r>
            <a:r>
              <a:rPr sz="2400" spc="5" dirty="0">
                <a:solidFill>
                  <a:srgbClr val="00B050"/>
                </a:solidFill>
                <a:latin typeface="Cambria" panose="02040503050406030204" pitchFamily="18" charset="0"/>
                <a:ea typeface="Cambria" panose="02040503050406030204" pitchFamily="18" charset="0"/>
                <a:cs typeface="Arial MT"/>
              </a:rPr>
              <a:t> </a:t>
            </a:r>
            <a:r>
              <a:rPr sz="2400" dirty="0">
                <a:solidFill>
                  <a:srgbClr val="00B050"/>
                </a:solidFill>
                <a:latin typeface="Cambria" panose="02040503050406030204" pitchFamily="18" charset="0"/>
                <a:ea typeface="Cambria" panose="02040503050406030204" pitchFamily="18" charset="0"/>
                <a:cs typeface="Arial MT"/>
              </a:rPr>
              <a:t>area </a:t>
            </a:r>
            <a:r>
              <a:rPr sz="2400" spc="-5" dirty="0">
                <a:solidFill>
                  <a:srgbClr val="00B050"/>
                </a:solidFill>
                <a:latin typeface="Cambria" panose="02040503050406030204" pitchFamily="18" charset="0"/>
                <a:ea typeface="Cambria" panose="02040503050406030204" pitchFamily="18" charset="0"/>
                <a:cs typeface="Arial MT"/>
              </a:rPr>
              <a:t>network based</a:t>
            </a:r>
            <a:r>
              <a:rPr sz="2400" spc="5" dirty="0">
                <a:solidFill>
                  <a:srgbClr val="00B050"/>
                </a:solidFill>
                <a:latin typeface="Cambria" panose="02040503050406030204" pitchFamily="18" charset="0"/>
                <a:ea typeface="Cambria" panose="02040503050406030204" pitchFamily="18" charset="0"/>
                <a:cs typeface="Arial MT"/>
              </a:rPr>
              <a:t> </a:t>
            </a:r>
            <a:r>
              <a:rPr sz="2400" dirty="0">
                <a:solidFill>
                  <a:srgbClr val="00B050"/>
                </a:solidFill>
                <a:latin typeface="Cambria" panose="02040503050406030204" pitchFamily="18" charset="0"/>
                <a:ea typeface="Cambria" panose="02040503050406030204" pitchFamily="18" charset="0"/>
                <a:cs typeface="Arial MT"/>
              </a:rPr>
              <a:t>on</a:t>
            </a:r>
            <a:r>
              <a:rPr sz="2400" spc="5" dirty="0">
                <a:solidFill>
                  <a:srgbClr val="00B050"/>
                </a:solidFill>
                <a:latin typeface="Cambria" panose="02040503050406030204" pitchFamily="18" charset="0"/>
                <a:ea typeface="Cambria" panose="02040503050406030204" pitchFamily="18" charset="0"/>
                <a:cs typeface="Arial MT"/>
              </a:rPr>
              <a:t> </a:t>
            </a:r>
            <a:r>
              <a:rPr sz="2400" spc="-5" dirty="0">
                <a:solidFill>
                  <a:srgbClr val="00B050"/>
                </a:solidFill>
                <a:latin typeface="Cambria" panose="02040503050406030204" pitchFamily="18" charset="0"/>
                <a:ea typeface="Cambria" panose="02040503050406030204" pitchFamily="18" charset="0"/>
                <a:cs typeface="Arial MT"/>
              </a:rPr>
              <a:t>cable</a:t>
            </a:r>
            <a:r>
              <a:rPr sz="2400" spc="5" dirty="0">
                <a:solidFill>
                  <a:srgbClr val="00B050"/>
                </a:solidFill>
                <a:latin typeface="Cambria" panose="02040503050406030204" pitchFamily="18" charset="0"/>
                <a:ea typeface="Cambria" panose="02040503050406030204" pitchFamily="18" charset="0"/>
                <a:cs typeface="Arial MT"/>
              </a:rPr>
              <a:t> </a:t>
            </a:r>
            <a:r>
              <a:rPr sz="2400" spc="-5" dirty="0">
                <a:solidFill>
                  <a:srgbClr val="00B050"/>
                </a:solidFill>
                <a:latin typeface="Cambria" panose="02040503050406030204" pitchFamily="18" charset="0"/>
                <a:ea typeface="Cambria" panose="02040503050406030204" pitchFamily="18" charset="0"/>
                <a:cs typeface="Arial MT"/>
              </a:rPr>
              <a:t>TV.</a:t>
            </a:r>
            <a:endParaRPr sz="2400">
              <a:solidFill>
                <a:srgbClr val="00B050"/>
              </a:solidFill>
              <a:latin typeface="Cambria" panose="02040503050406030204" pitchFamily="18" charset="0"/>
              <a:ea typeface="Cambria" panose="02040503050406030204" pitchFamily="18" charset="0"/>
              <a:cs typeface="Arial MT"/>
            </a:endParaRPr>
          </a:p>
        </p:txBody>
      </p:sp>
      <p:pic>
        <p:nvPicPr>
          <p:cNvPr id="5" name="object 5"/>
          <p:cNvPicPr/>
          <p:nvPr/>
        </p:nvPicPr>
        <p:blipFill>
          <a:blip r:embed="rId2" cstate="print"/>
          <a:stretch>
            <a:fillRect/>
          </a:stretch>
        </p:blipFill>
        <p:spPr>
          <a:xfrm>
            <a:off x="3235986" y="1981201"/>
            <a:ext cx="6332220" cy="3324192"/>
          </a:xfrm>
          <a:prstGeom prst="rect">
            <a:avLst/>
          </a:prstGeom>
        </p:spPr>
      </p:pic>
      <p:pic>
        <p:nvPicPr>
          <p:cNvPr id="10"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3" cstate="print"/>
          <a:srcRect/>
          <a:stretch>
            <a:fillRect/>
          </a:stretch>
        </p:blipFill>
        <p:spPr bwMode="auto">
          <a:xfrm>
            <a:off x="222703" y="81945"/>
            <a:ext cx="2509863" cy="106159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97973" y="6276543"/>
            <a:ext cx="205740" cy="228268"/>
          </a:xfrm>
          <a:prstGeom prst="rect">
            <a:avLst/>
          </a:prstGeom>
        </p:spPr>
        <p:txBody>
          <a:bodyPr vert="horz" wrap="square" lIns="0" tIns="12700" rIns="0" bIns="0" rtlCol="0">
            <a:spAutoFit/>
          </a:bodyPr>
          <a:lstStyle/>
          <a:p>
            <a:pPr marL="12700">
              <a:spcBef>
                <a:spcPts val="100"/>
              </a:spcBef>
            </a:pPr>
            <a:r>
              <a:rPr sz="1400" spc="5" dirty="0">
                <a:latin typeface="Times New Roman"/>
                <a:cs typeface="Times New Roman"/>
              </a:rPr>
              <a:t>25</a:t>
            </a:r>
            <a:endParaRPr sz="1400">
              <a:latin typeface="Times New Roman"/>
              <a:cs typeface="Times New Roman"/>
            </a:endParaRPr>
          </a:p>
        </p:txBody>
      </p:sp>
      <p:sp>
        <p:nvSpPr>
          <p:cNvPr id="3" name="object 3"/>
          <p:cNvSpPr txBox="1">
            <a:spLocks noGrp="1"/>
          </p:cNvSpPr>
          <p:nvPr>
            <p:ph type="title"/>
          </p:nvPr>
        </p:nvSpPr>
        <p:spPr>
          <a:xfrm>
            <a:off x="2522627" y="203708"/>
            <a:ext cx="7147559" cy="696595"/>
          </a:xfrm>
          <a:prstGeom prst="rect">
            <a:avLst/>
          </a:prstGeom>
        </p:spPr>
        <p:txBody>
          <a:bodyPr vert="horz" wrap="square" lIns="0" tIns="12700" rIns="0" bIns="0" rtlCol="0">
            <a:spAutoFit/>
          </a:bodyPr>
          <a:lstStyle/>
          <a:p>
            <a:pPr marL="12700">
              <a:spcBef>
                <a:spcPts val="100"/>
              </a:spcBef>
            </a:pPr>
            <a:r>
              <a:rPr sz="4400" dirty="0"/>
              <a:t>Wide</a:t>
            </a:r>
            <a:r>
              <a:rPr sz="4400" spc="-40" dirty="0"/>
              <a:t> </a:t>
            </a:r>
            <a:r>
              <a:rPr sz="4400" dirty="0"/>
              <a:t>Area</a:t>
            </a:r>
            <a:r>
              <a:rPr sz="4400" spc="-35" dirty="0"/>
              <a:t> </a:t>
            </a:r>
            <a:r>
              <a:rPr sz="4400" dirty="0"/>
              <a:t>Networks</a:t>
            </a:r>
            <a:r>
              <a:rPr sz="4400" spc="-50" dirty="0"/>
              <a:t> </a:t>
            </a:r>
            <a:r>
              <a:rPr sz="4400" dirty="0"/>
              <a:t>(WANs)</a:t>
            </a:r>
            <a:endParaRPr sz="4400"/>
          </a:p>
        </p:txBody>
      </p:sp>
      <p:sp>
        <p:nvSpPr>
          <p:cNvPr id="8" name="Slide Number Placeholder 7"/>
          <p:cNvSpPr>
            <a:spLocks noGrp="1"/>
          </p:cNvSpPr>
          <p:nvPr>
            <p:ph type="sldNum" sz="quarter" idx="12"/>
          </p:nvPr>
        </p:nvSpPr>
        <p:spPr>
          <a:xfrm>
            <a:off x="10864764" y="6295958"/>
            <a:ext cx="342053" cy="205184"/>
          </a:xfrm>
          <a:prstGeom prst="rect">
            <a:avLst/>
          </a:prstGeom>
        </p:spPr>
        <p:txBody>
          <a:bodyPr/>
          <a:lstStyle/>
          <a:p>
            <a:pPr marL="38100">
              <a:lnSpc>
                <a:spcPts val="1630"/>
              </a:lnSpc>
            </a:pPr>
            <a:fld id="{81D60167-4931-47E6-BA6A-407CBD079E47}" type="slidenum">
              <a:rPr lang="en-IN" smtClean="0"/>
              <a:pPr marL="38100">
                <a:lnSpc>
                  <a:spcPts val="1630"/>
                </a:lnSpc>
              </a:pPr>
              <a:t>17</a:t>
            </a:fld>
            <a:endParaRPr lang="en-IN" dirty="0"/>
          </a:p>
        </p:txBody>
      </p:sp>
      <p:sp>
        <p:nvSpPr>
          <p:cNvPr id="4" name="object 4"/>
          <p:cNvSpPr txBox="1"/>
          <p:nvPr/>
        </p:nvSpPr>
        <p:spPr>
          <a:xfrm>
            <a:off x="2778659" y="5791200"/>
            <a:ext cx="6633209" cy="391160"/>
          </a:xfrm>
          <a:prstGeom prst="rect">
            <a:avLst/>
          </a:prstGeom>
        </p:spPr>
        <p:txBody>
          <a:bodyPr vert="horz" wrap="square" lIns="0" tIns="12700" rIns="0" bIns="0" rtlCol="0">
            <a:spAutoFit/>
          </a:bodyPr>
          <a:lstStyle/>
          <a:p>
            <a:pPr marL="12700">
              <a:spcBef>
                <a:spcPts val="100"/>
              </a:spcBef>
            </a:pPr>
            <a:r>
              <a:rPr sz="2400" spc="-5" dirty="0">
                <a:latin typeface="Times New Roman" panose="02020603050405020304" pitchFamily="18" charset="0"/>
                <a:cs typeface="Times New Roman" panose="02020603050405020304" pitchFamily="18" charset="0"/>
              </a:rPr>
              <a:t>Relation</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between</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hosts </a:t>
            </a:r>
            <a:r>
              <a:rPr sz="2400" spc="-10" dirty="0">
                <a:latin typeface="Times New Roman" panose="02020603050405020304" pitchFamily="18" charset="0"/>
                <a:cs typeface="Times New Roman" panose="02020603050405020304" pitchFamily="18" charset="0"/>
              </a:rPr>
              <a:t>on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LANs</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subnet.</a:t>
            </a:r>
            <a:endParaRPr sz="240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2224088" y="3043646"/>
            <a:ext cx="7808849" cy="2625316"/>
          </a:xfrm>
          <a:prstGeom prst="rect">
            <a:avLst/>
          </a:prstGeom>
        </p:spPr>
      </p:pic>
      <p:sp>
        <p:nvSpPr>
          <p:cNvPr id="6" name="object 6"/>
          <p:cNvSpPr txBox="1"/>
          <p:nvPr/>
        </p:nvSpPr>
        <p:spPr>
          <a:xfrm>
            <a:off x="2305305" y="1698170"/>
            <a:ext cx="7378065" cy="1293944"/>
          </a:xfrm>
          <a:prstGeom prst="rect">
            <a:avLst/>
          </a:prstGeom>
        </p:spPr>
        <p:txBody>
          <a:bodyPr vert="horz" wrap="square" lIns="0" tIns="95250" rIns="0" bIns="0" rtlCol="0">
            <a:spAutoFit/>
          </a:bodyPr>
          <a:lstStyle/>
          <a:p>
            <a:pPr marL="1670050">
              <a:spcBef>
                <a:spcPts val="750"/>
              </a:spcBef>
            </a:pPr>
            <a:r>
              <a:rPr spc="-50" dirty="0">
                <a:latin typeface="Arial MT"/>
                <a:cs typeface="Arial MT"/>
              </a:rPr>
              <a:t>·</a:t>
            </a:r>
            <a:r>
              <a:rPr spc="-50" dirty="0">
                <a:latin typeface="Times New Roman"/>
                <a:cs typeface="Times New Roman"/>
              </a:rPr>
              <a:t>WANs</a:t>
            </a:r>
            <a:r>
              <a:rPr dirty="0">
                <a:latin typeface="Times New Roman"/>
                <a:cs typeface="Times New Roman"/>
              </a:rPr>
              <a:t> are</a:t>
            </a:r>
            <a:r>
              <a:rPr spc="-10" dirty="0">
                <a:latin typeface="Times New Roman"/>
                <a:cs typeface="Times New Roman"/>
              </a:rPr>
              <a:t> </a:t>
            </a:r>
            <a:r>
              <a:rPr b="1" spc="-5" dirty="0">
                <a:latin typeface="Times New Roman"/>
                <a:cs typeface="Times New Roman"/>
              </a:rPr>
              <a:t>point-to-point</a:t>
            </a:r>
            <a:r>
              <a:rPr b="1" spc="15" dirty="0">
                <a:latin typeface="Times New Roman"/>
                <a:cs typeface="Times New Roman"/>
              </a:rPr>
              <a:t> </a:t>
            </a:r>
            <a:r>
              <a:rPr dirty="0">
                <a:latin typeface="Times New Roman"/>
                <a:cs typeface="Times New Roman"/>
              </a:rPr>
              <a:t>networks</a:t>
            </a:r>
          </a:p>
          <a:p>
            <a:pPr marL="1699260">
              <a:spcBef>
                <a:spcPts val="655"/>
              </a:spcBef>
            </a:pPr>
            <a:r>
              <a:rPr spc="-80" dirty="0">
                <a:latin typeface="Times New Roman"/>
                <a:cs typeface="Times New Roman"/>
              </a:rPr>
              <a:t>·WANs</a:t>
            </a:r>
            <a:r>
              <a:rPr dirty="0">
                <a:latin typeface="Times New Roman"/>
                <a:cs typeface="Times New Roman"/>
              </a:rPr>
              <a:t> </a:t>
            </a:r>
            <a:r>
              <a:rPr spc="-5" dirty="0">
                <a:latin typeface="Times New Roman"/>
                <a:cs typeface="Times New Roman"/>
              </a:rPr>
              <a:t>consist </a:t>
            </a:r>
            <a:r>
              <a:rPr dirty="0">
                <a:latin typeface="Times New Roman"/>
                <a:cs typeface="Times New Roman"/>
              </a:rPr>
              <a:t>of</a:t>
            </a:r>
            <a:r>
              <a:rPr spc="-15" dirty="0">
                <a:latin typeface="Times New Roman"/>
                <a:cs typeface="Times New Roman"/>
              </a:rPr>
              <a:t> </a:t>
            </a:r>
            <a:r>
              <a:rPr spc="-5" dirty="0">
                <a:latin typeface="Times New Roman"/>
                <a:cs typeface="Times New Roman"/>
              </a:rPr>
              <a:t>two </a:t>
            </a:r>
            <a:r>
              <a:rPr dirty="0">
                <a:latin typeface="Times New Roman"/>
                <a:cs typeface="Times New Roman"/>
              </a:rPr>
              <a:t>distinct</a:t>
            </a:r>
            <a:r>
              <a:rPr spc="-20" dirty="0">
                <a:latin typeface="Times New Roman"/>
                <a:cs typeface="Times New Roman"/>
              </a:rPr>
              <a:t> </a:t>
            </a:r>
            <a:r>
              <a:rPr dirty="0">
                <a:latin typeface="Times New Roman"/>
                <a:cs typeface="Times New Roman"/>
              </a:rPr>
              <a:t>components:</a:t>
            </a:r>
          </a:p>
          <a:p>
            <a:pPr marL="12700"/>
            <a:r>
              <a:rPr b="1" spc="-5" dirty="0">
                <a:latin typeface="Times New Roman"/>
                <a:cs typeface="Times New Roman"/>
              </a:rPr>
              <a:t>transmission</a:t>
            </a:r>
            <a:r>
              <a:rPr b="1" spc="-15" dirty="0">
                <a:latin typeface="Times New Roman"/>
                <a:cs typeface="Times New Roman"/>
              </a:rPr>
              <a:t> </a:t>
            </a:r>
            <a:r>
              <a:rPr b="1" dirty="0">
                <a:latin typeface="Times New Roman"/>
                <a:cs typeface="Times New Roman"/>
              </a:rPr>
              <a:t>lines</a:t>
            </a:r>
            <a:r>
              <a:rPr b="1" spc="-5" dirty="0">
                <a:latin typeface="Times New Roman"/>
                <a:cs typeface="Times New Roman"/>
              </a:rPr>
              <a:t> </a:t>
            </a:r>
            <a:r>
              <a:rPr spc="-10" dirty="0">
                <a:latin typeface="Times New Roman"/>
                <a:cs typeface="Times New Roman"/>
              </a:rPr>
              <a:t>(copper,</a:t>
            </a:r>
            <a:r>
              <a:rPr dirty="0">
                <a:latin typeface="Times New Roman"/>
                <a:cs typeface="Times New Roman"/>
              </a:rPr>
              <a:t> </a:t>
            </a:r>
            <a:r>
              <a:rPr spc="-15" dirty="0">
                <a:latin typeface="Times New Roman"/>
                <a:cs typeface="Times New Roman"/>
              </a:rPr>
              <a:t>fiber, </a:t>
            </a:r>
            <a:r>
              <a:rPr dirty="0">
                <a:latin typeface="Times New Roman"/>
                <a:cs typeface="Times New Roman"/>
              </a:rPr>
              <a:t>microwave) and</a:t>
            </a:r>
            <a:r>
              <a:rPr spc="10" dirty="0">
                <a:latin typeface="Times New Roman"/>
                <a:cs typeface="Times New Roman"/>
              </a:rPr>
              <a:t> </a:t>
            </a:r>
            <a:r>
              <a:rPr b="1" dirty="0">
                <a:latin typeface="Times New Roman"/>
                <a:cs typeface="Times New Roman"/>
              </a:rPr>
              <a:t>switches</a:t>
            </a:r>
            <a:r>
              <a:rPr b="1" spc="-20" dirty="0">
                <a:latin typeface="Times New Roman"/>
                <a:cs typeface="Times New Roman"/>
              </a:rPr>
              <a:t> </a:t>
            </a:r>
            <a:r>
              <a:rPr dirty="0">
                <a:latin typeface="Times New Roman"/>
                <a:cs typeface="Times New Roman"/>
              </a:rPr>
              <a:t>(electronics,</a:t>
            </a:r>
            <a:r>
              <a:rPr spc="-25" dirty="0">
                <a:latin typeface="Times New Roman"/>
                <a:cs typeface="Times New Roman"/>
              </a:rPr>
              <a:t> </a:t>
            </a:r>
            <a:r>
              <a:rPr dirty="0">
                <a:latin typeface="Times New Roman"/>
                <a:cs typeface="Times New Roman"/>
              </a:rPr>
              <a:t>optics)</a:t>
            </a:r>
          </a:p>
          <a:p>
            <a:pPr marL="288290" indent="-261620">
              <a:buFont typeface="Wingdings"/>
              <a:buChar char=""/>
              <a:tabLst>
                <a:tab pos="288925" algn="l"/>
              </a:tabLst>
            </a:pPr>
            <a:r>
              <a:rPr b="1" spc="-5" dirty="0">
                <a:latin typeface="Times New Roman"/>
                <a:cs typeface="Times New Roman"/>
              </a:rPr>
              <a:t>Store-and-forward</a:t>
            </a:r>
            <a:r>
              <a:rPr b="1" spc="-30" dirty="0">
                <a:latin typeface="Times New Roman"/>
                <a:cs typeface="Times New Roman"/>
              </a:rPr>
              <a:t> </a:t>
            </a:r>
            <a:r>
              <a:rPr dirty="0">
                <a:latin typeface="Times New Roman"/>
                <a:cs typeface="Times New Roman"/>
              </a:rPr>
              <a:t>or</a:t>
            </a:r>
            <a:r>
              <a:rPr spc="-15" dirty="0">
                <a:latin typeface="Times New Roman"/>
                <a:cs typeface="Times New Roman"/>
              </a:rPr>
              <a:t> </a:t>
            </a:r>
            <a:r>
              <a:rPr b="1" dirty="0">
                <a:latin typeface="Times New Roman"/>
                <a:cs typeface="Times New Roman"/>
              </a:rPr>
              <a:t>packet-switched</a:t>
            </a:r>
            <a:r>
              <a:rPr b="1" spc="-25" dirty="0">
                <a:latin typeface="Times New Roman"/>
                <a:cs typeface="Times New Roman"/>
              </a:rPr>
              <a:t> </a:t>
            </a:r>
            <a:r>
              <a:rPr spc="-5" dirty="0">
                <a:latin typeface="Times New Roman"/>
                <a:cs typeface="Times New Roman"/>
              </a:rPr>
              <a:t>subnet</a:t>
            </a:r>
            <a:endParaRPr dirty="0">
              <a:latin typeface="Times New Roman"/>
              <a:cs typeface="Times New Roman"/>
            </a:endParaRPr>
          </a:p>
        </p:txBody>
      </p:sp>
      <p:pic>
        <p:nvPicPr>
          <p:cNvPr id="9"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3" cstate="print"/>
          <a:srcRect/>
          <a:stretch>
            <a:fillRect/>
          </a:stretch>
        </p:blipFill>
        <p:spPr bwMode="auto">
          <a:xfrm>
            <a:off x="222703" y="81945"/>
            <a:ext cx="2509863" cy="1061599"/>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10673" y="6308659"/>
            <a:ext cx="90170" cy="197485"/>
          </a:xfrm>
          <a:prstGeom prst="rect">
            <a:avLst/>
          </a:prstGeom>
        </p:spPr>
        <p:txBody>
          <a:bodyPr vert="horz" wrap="square" lIns="0" tIns="0" rIns="0" bIns="0" rtlCol="0">
            <a:spAutoFit/>
          </a:bodyPr>
          <a:lstStyle/>
          <a:p>
            <a:pPr>
              <a:lnSpc>
                <a:spcPts val="1530"/>
              </a:lnSpc>
            </a:pPr>
            <a:r>
              <a:rPr sz="1400" spc="5" dirty="0">
                <a:latin typeface="Times New Roman"/>
                <a:cs typeface="Times New Roman"/>
              </a:rPr>
              <a:t>2</a:t>
            </a:r>
            <a:endParaRPr sz="1400">
              <a:latin typeface="Times New Roman"/>
              <a:cs typeface="Times New Roman"/>
            </a:endParaRPr>
          </a:p>
        </p:txBody>
      </p:sp>
      <p:sp>
        <p:nvSpPr>
          <p:cNvPr id="3" name="object 3"/>
          <p:cNvSpPr txBox="1">
            <a:spLocks noGrp="1"/>
          </p:cNvSpPr>
          <p:nvPr>
            <p:ph type="title"/>
          </p:nvPr>
        </p:nvSpPr>
        <p:spPr>
          <a:xfrm>
            <a:off x="3885058" y="279857"/>
            <a:ext cx="4421505" cy="697230"/>
          </a:xfrm>
          <a:prstGeom prst="rect">
            <a:avLst/>
          </a:prstGeom>
        </p:spPr>
        <p:txBody>
          <a:bodyPr vert="horz" wrap="square" lIns="0" tIns="13335" rIns="0" bIns="0" rtlCol="0">
            <a:spAutoFit/>
          </a:bodyPr>
          <a:lstStyle/>
          <a:p>
            <a:pPr marL="12700">
              <a:spcBef>
                <a:spcPts val="105"/>
              </a:spcBef>
            </a:pPr>
            <a:r>
              <a:rPr sz="4400" dirty="0"/>
              <a:t>Network</a:t>
            </a:r>
            <a:r>
              <a:rPr sz="4400" spc="-175" dirty="0"/>
              <a:t> </a:t>
            </a:r>
            <a:r>
              <a:rPr sz="4400" spc="-50" dirty="0"/>
              <a:t>Topology</a:t>
            </a:r>
            <a:endParaRPr sz="4400"/>
          </a:p>
        </p:txBody>
      </p:sp>
      <p:sp>
        <p:nvSpPr>
          <p:cNvPr id="7" name="Slide Number Placeholder 6"/>
          <p:cNvSpPr>
            <a:spLocks noGrp="1"/>
          </p:cNvSpPr>
          <p:nvPr>
            <p:ph type="sldNum" sz="quarter" idx="12"/>
          </p:nvPr>
        </p:nvSpPr>
        <p:spPr>
          <a:xfrm>
            <a:off x="10864764" y="6295958"/>
            <a:ext cx="342053" cy="205184"/>
          </a:xfrm>
          <a:prstGeom prst="rect">
            <a:avLst/>
          </a:prstGeom>
        </p:spPr>
        <p:txBody>
          <a:bodyPr/>
          <a:lstStyle/>
          <a:p>
            <a:pPr marL="38100">
              <a:lnSpc>
                <a:spcPts val="1630"/>
              </a:lnSpc>
            </a:pPr>
            <a:fld id="{81D60167-4931-47E6-BA6A-407CBD079E47}" type="slidenum">
              <a:rPr lang="en-IN" smtClean="0"/>
              <a:pPr marL="38100">
                <a:lnSpc>
                  <a:spcPts val="1630"/>
                </a:lnSpc>
              </a:pPr>
              <a:t>18</a:t>
            </a:fld>
            <a:endParaRPr lang="en-IN" dirty="0"/>
          </a:p>
        </p:txBody>
      </p:sp>
      <p:sp>
        <p:nvSpPr>
          <p:cNvPr id="5" name="object 5"/>
          <p:cNvSpPr txBox="1"/>
          <p:nvPr/>
        </p:nvSpPr>
        <p:spPr>
          <a:xfrm>
            <a:off x="9787890" y="6295958"/>
            <a:ext cx="115570" cy="205184"/>
          </a:xfrm>
          <a:prstGeom prst="rect">
            <a:avLst/>
          </a:prstGeom>
        </p:spPr>
        <p:txBody>
          <a:bodyPr vert="horz" wrap="square" lIns="0" tIns="0" rIns="0" bIns="0" rtlCol="0">
            <a:spAutoFit/>
          </a:bodyPr>
          <a:lstStyle/>
          <a:p>
            <a:pPr marL="12700">
              <a:lnSpc>
                <a:spcPts val="1630"/>
              </a:lnSpc>
            </a:pPr>
            <a:r>
              <a:rPr sz="1400" spc="5" dirty="0">
                <a:latin typeface="Times New Roman"/>
                <a:cs typeface="Times New Roman"/>
              </a:rPr>
              <a:t>9</a:t>
            </a:r>
            <a:endParaRPr sz="1400">
              <a:latin typeface="Times New Roman"/>
              <a:cs typeface="Times New Roman"/>
            </a:endParaRPr>
          </a:p>
        </p:txBody>
      </p:sp>
      <p:pic>
        <p:nvPicPr>
          <p:cNvPr id="8" name="Picture 7"/>
          <p:cNvPicPr>
            <a:picLocks noChangeAspect="1"/>
          </p:cNvPicPr>
          <p:nvPr/>
        </p:nvPicPr>
        <p:blipFill rotWithShape="1">
          <a:blip r:embed="rId2" cstate="print"/>
          <a:srcRect l="13509" t="24452" r="10023" b="5115"/>
          <a:stretch/>
        </p:blipFill>
        <p:spPr>
          <a:xfrm>
            <a:off x="990600" y="926985"/>
            <a:ext cx="10777580" cy="5501057"/>
          </a:xfrm>
          <a:prstGeom prst="rect">
            <a:avLst/>
          </a:prstGeom>
        </p:spPr>
      </p:pic>
      <p:pic>
        <p:nvPicPr>
          <p:cNvPr id="9"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3" cstate="print"/>
          <a:srcRect/>
          <a:stretch>
            <a:fillRect/>
          </a:stretch>
        </p:blipFill>
        <p:spPr bwMode="auto">
          <a:xfrm>
            <a:off x="222703" y="81945"/>
            <a:ext cx="2509863" cy="106159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98" y="365125"/>
            <a:ext cx="8174502" cy="1325563"/>
          </a:xfrm>
        </p:spPr>
        <p:txBody>
          <a:bodyPr/>
          <a:lstStyle/>
          <a:p>
            <a:r>
              <a:rPr lang="en-US" b="1" dirty="0"/>
              <a:t>Bus Topology</a:t>
            </a:r>
            <a:endParaRPr lang="en-US" dirty="0"/>
          </a:p>
        </p:txBody>
      </p:sp>
      <p:sp>
        <p:nvSpPr>
          <p:cNvPr id="3" name="TextBox 2"/>
          <p:cNvSpPr txBox="1"/>
          <p:nvPr/>
        </p:nvSpPr>
        <p:spPr>
          <a:xfrm>
            <a:off x="900332" y="1744394"/>
            <a:ext cx="10353822" cy="2308324"/>
          </a:xfrm>
          <a:prstGeom prst="rect">
            <a:avLst/>
          </a:prstGeom>
          <a:noFill/>
        </p:spPr>
        <p:txBody>
          <a:bodyPr wrap="square" rtlCol="0">
            <a:spAutoFit/>
          </a:bodyPr>
          <a:lstStyle/>
          <a:p>
            <a:endParaRPr lang="en-US" dirty="0"/>
          </a:p>
          <a:p>
            <a:r>
              <a:rPr lang="en-US" dirty="0"/>
              <a:t>A </a:t>
            </a:r>
            <a:r>
              <a:rPr lang="en-US" b="1" dirty="0"/>
              <a:t>bus topology is multipoint connection, one long cable acts as a backbone to link all the devices in a network. Here the cable is called the bus. </a:t>
            </a:r>
          </a:p>
          <a:p>
            <a:r>
              <a:rPr lang="en-US" dirty="0"/>
              <a:t>Bus topology was the one of the first topologies used in the design of early local area networks. </a:t>
            </a:r>
          </a:p>
          <a:p>
            <a:r>
              <a:rPr lang="en-US" dirty="0"/>
              <a:t>Nodes are connected to the bus cable by drop lines and taps. </a:t>
            </a:r>
          </a:p>
          <a:p>
            <a:r>
              <a:rPr lang="en-US" dirty="0"/>
              <a:t>A drop line is a connection running between the device and the main cable. </a:t>
            </a:r>
          </a:p>
          <a:p>
            <a:r>
              <a:rPr lang="en-US" dirty="0"/>
              <a:t>A tap is a connector that splices into (attached to) the main cable. </a:t>
            </a:r>
          </a:p>
          <a:p>
            <a:endParaRPr lang="en-US" dirty="0"/>
          </a:p>
        </p:txBody>
      </p:sp>
      <p:pic>
        <p:nvPicPr>
          <p:cNvPr id="4"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3" y="81945"/>
            <a:ext cx="2509863" cy="1061599"/>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1842868" y="3910818"/>
            <a:ext cx="8539089" cy="157177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84469"/>
            <a:ext cx="10731286" cy="785343"/>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 of computer networks and its necessity</a:t>
            </a: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661993"/>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lvl="0" indent="-342900">
              <a:buFontTx/>
              <a:buAutoNum type="arabicPeriod"/>
            </a:pPr>
            <a:r>
              <a:rPr lang="en-US" dirty="0"/>
              <a:t>Introduction to </a:t>
            </a:r>
            <a:r>
              <a:rPr lang="en-IN" b="1" dirty="0">
                <a:ea typeface="BioRhyme ExtraBold"/>
                <a:cs typeface="Poppins" panose="00000500000000000000" pitchFamily="2" charset="0"/>
                <a:sym typeface="BioRhyme ExtraBold"/>
              </a:rPr>
              <a:t>NETWORK HARDWARE</a:t>
            </a:r>
          </a:p>
          <a:p>
            <a:pPr marL="342900" lvl="0" indent="-342900">
              <a:buFontTx/>
              <a:buAutoNum type="arabicPeriod"/>
            </a:pPr>
            <a:r>
              <a:rPr lang="en-US" dirty="0">
                <a:latin typeface="Arial"/>
                <a:cs typeface="Arial"/>
              </a:rPr>
              <a:t>Describe </a:t>
            </a:r>
            <a:r>
              <a:rPr lang="en-US" dirty="0">
                <a:latin typeface="Arial" panose="020B0604020202020204" pitchFamily="34" charset="0"/>
              </a:rPr>
              <a:t>the </a:t>
            </a:r>
            <a:r>
              <a:rPr lang="en-IN" b="1" dirty="0">
                <a:ea typeface="BioRhyme ExtraBold"/>
                <a:cs typeface="Poppins" panose="00000500000000000000" pitchFamily="2" charset="0"/>
                <a:sym typeface="BioRhyme ExtraBold"/>
              </a:rPr>
              <a:t>Features Of Computer network</a:t>
            </a:r>
          </a:p>
          <a:p>
            <a:pPr marL="342900" lvl="0" indent="-342900">
              <a:buFontTx/>
              <a:buAutoNum type="arabicPeriod"/>
            </a:pPr>
            <a:r>
              <a:rPr lang="en-US" dirty="0"/>
              <a:t>Introduction to </a:t>
            </a:r>
            <a:r>
              <a:rPr lang="en-IN" b="1" dirty="0">
                <a:ea typeface="BioRhyme ExtraBold"/>
                <a:cs typeface="Poppins" panose="00000500000000000000" pitchFamily="2" charset="0"/>
                <a:sym typeface="BioRhyme ExtraBold"/>
              </a:rPr>
              <a:t>NETWORK TOPOLOGIES </a:t>
            </a:r>
          </a:p>
          <a:p>
            <a:pPr marL="342900" indent="-342900">
              <a:buFontTx/>
              <a:buAutoNum type="arabicPeriod"/>
            </a:pPr>
            <a:endParaRPr lang="en-US" sz="1600" b="0" i="0" dirty="0">
              <a:effectLst/>
              <a:latin typeface="Arial" panose="020B0604020202020204" pitchFamily="34" charset="0"/>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1107996"/>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lvl="0" indent="-342900">
              <a:buFontTx/>
              <a:buAutoNum type="arabicPeriod"/>
            </a:pPr>
            <a:r>
              <a:rPr lang="en-US" sz="1600" dirty="0">
                <a:latin typeface="Arial"/>
                <a:cs typeface="Arial"/>
              </a:rPr>
              <a:t>Describe </a:t>
            </a:r>
            <a:r>
              <a:rPr lang="en-US" sz="1600" dirty="0">
                <a:latin typeface="Arial" panose="020B0604020202020204" pitchFamily="34" charset="0"/>
              </a:rPr>
              <a:t>the </a:t>
            </a:r>
            <a:r>
              <a:rPr lang="en-US" sz="1600" dirty="0"/>
              <a:t>Introduction to </a:t>
            </a:r>
            <a:r>
              <a:rPr lang="en-IN" sz="1600" b="1" dirty="0">
                <a:ea typeface="BioRhyme ExtraBold"/>
                <a:cs typeface="Poppins" panose="00000500000000000000" pitchFamily="2" charset="0"/>
                <a:sym typeface="BioRhyme ExtraBold"/>
              </a:rPr>
              <a:t>NETWORK HARDWARE</a:t>
            </a:r>
          </a:p>
          <a:p>
            <a:pPr marL="342900" lvl="0" indent="-342900">
              <a:buFontTx/>
              <a:buAutoNum type="arabicPeriod"/>
            </a:pPr>
            <a:r>
              <a:rPr lang="en-US" sz="1600" dirty="0">
                <a:latin typeface="Arial" panose="020B0604020202020204" pitchFamily="34" charset="0"/>
              </a:rPr>
              <a:t>Describe the </a:t>
            </a:r>
            <a:r>
              <a:rPr lang="en-US" sz="1600" dirty="0"/>
              <a:t>Introduction to </a:t>
            </a:r>
            <a:r>
              <a:rPr lang="en-IN" sz="1600" b="1" dirty="0">
                <a:ea typeface="BioRhyme ExtraBold"/>
                <a:cs typeface="Poppins" panose="00000500000000000000" pitchFamily="2" charset="0"/>
                <a:sym typeface="BioRhyme ExtraBold"/>
              </a:rPr>
              <a:t>NETWORK TOPOLOGIES </a:t>
            </a:r>
          </a:p>
        </p:txBody>
      </p:sp>
      <p:pic>
        <p:nvPicPr>
          <p:cNvPr id="12" name="Picture 2" descr="KL Deemed to be University Logo"/>
          <p:cNvPicPr>
            <a:picLocks noChangeAspect="1" noChangeArrowheads="1"/>
          </p:cNvPicPr>
          <p:nvPr/>
        </p:nvPicPr>
        <p:blipFill>
          <a:blip r:embed="rId8" cstate="print"/>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3886079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85000" lnSpcReduction="10000"/>
          </a:bodyPr>
          <a:lstStyle/>
          <a:p>
            <a:r>
              <a:rPr lang="en-US" b="1" dirty="0"/>
              <a:t>Advantages: </a:t>
            </a:r>
            <a:br>
              <a:rPr lang="en-US" dirty="0"/>
            </a:br>
            <a:r>
              <a:rPr lang="en-US" dirty="0"/>
              <a:t>1. Installation is easy. Bus Backbone cable can be laid along the most efficient path and then connected to the nodes by drop lines of various lengths. </a:t>
            </a:r>
            <a:br>
              <a:rPr lang="en-US" dirty="0"/>
            </a:br>
            <a:r>
              <a:rPr lang="en-US" dirty="0"/>
              <a:t>2. A bus uses less cabling than mesh or star topologies. </a:t>
            </a:r>
            <a:br>
              <a:rPr lang="en-US" dirty="0"/>
            </a:br>
            <a:br>
              <a:rPr lang="en-US" dirty="0"/>
            </a:br>
            <a:r>
              <a:rPr lang="en-US" b="1" dirty="0"/>
              <a:t>Disadvantages: </a:t>
            </a:r>
            <a:br>
              <a:rPr lang="en-US" dirty="0"/>
            </a:br>
            <a:r>
              <a:rPr lang="en-US" dirty="0"/>
              <a:t>1. All the devices are connected to bus backbone cable, so that if the backbone cable fails the entire system fails.</a:t>
            </a:r>
            <a:br>
              <a:rPr lang="en-US" dirty="0"/>
            </a:br>
            <a:r>
              <a:rPr lang="en-US" dirty="0"/>
              <a:t>2. Difficult Reconnection and Fault Isolation. It is difficult to add new devices. </a:t>
            </a:r>
            <a:br>
              <a:rPr lang="en-US" dirty="0"/>
            </a:br>
            <a:r>
              <a:rPr lang="en-US" dirty="0"/>
              <a:t>3. There is a limit on the number of taps a bus can support and on the distance between those taps. </a:t>
            </a:r>
            <a:br>
              <a:rPr lang="en-US" dirty="0"/>
            </a:br>
            <a:r>
              <a:rPr lang="en-US" dirty="0"/>
              <a:t>4. More heat is generated if the number of taps are more. Heat degrades the quality of signal. </a:t>
            </a:r>
          </a:p>
        </p:txBody>
      </p:sp>
      <p:sp>
        <p:nvSpPr>
          <p:cNvPr id="3" name="Slide Number Placeholder 2"/>
          <p:cNvSpPr>
            <a:spLocks noGrp="1"/>
          </p:cNvSpPr>
          <p:nvPr>
            <p:ph type="sldNum" sz="quarter" idx="12"/>
          </p:nvPr>
        </p:nvSpPr>
        <p:spPr/>
        <p:txBody>
          <a:bodyPr/>
          <a:lstStyle/>
          <a:p>
            <a:fld id="{CBABCCC1-BF11-4F37-963E-1BCD5B23FD72}" type="slidenum">
              <a:rPr lang="en-IN" smtClean="0"/>
              <a:pPr/>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Ring Topology</a:t>
            </a:r>
            <a:endParaRPr lang="en-US" dirty="0"/>
          </a:p>
        </p:txBody>
      </p:sp>
      <p:sp>
        <p:nvSpPr>
          <p:cNvPr id="3" name="Content Placeholder 2"/>
          <p:cNvSpPr>
            <a:spLocks noGrp="1"/>
          </p:cNvSpPr>
          <p:nvPr>
            <p:ph idx="1"/>
          </p:nvPr>
        </p:nvSpPr>
        <p:spPr/>
        <p:txBody>
          <a:bodyPr/>
          <a:lstStyle/>
          <a:p>
            <a:r>
              <a:rPr lang="en-US" dirty="0"/>
              <a:t>In a ring topology, each device has a dedicated point-to-point connection with only the two devices on either side of it. </a:t>
            </a:r>
            <a:br>
              <a:rPr lang="en-US" dirty="0"/>
            </a:br>
            <a:r>
              <a:rPr lang="en-US" dirty="0"/>
              <a:t>A signal is passed along the ring in one direction from device to device, until it reaches its destination. </a:t>
            </a:r>
            <a:br>
              <a:rPr lang="en-US" dirty="0"/>
            </a:br>
            <a:r>
              <a:rPr lang="en-US" dirty="0"/>
              <a:t>Each device in the ring incorporates a repeater. When a device receives a signal intended for another device, its repeater regenerates the bits and passes them along.</a:t>
            </a:r>
          </a:p>
          <a:p>
            <a:endParaRPr lang="en-US" dirty="0"/>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21</a:t>
            </a:fld>
            <a:endParaRPr lang="en-IN"/>
          </a:p>
        </p:txBody>
      </p:sp>
      <p:pic>
        <p:nvPicPr>
          <p:cNvPr id="5" name="Picture 2"/>
          <p:cNvPicPr>
            <a:picLocks noChangeAspect="1" noChangeArrowheads="1"/>
          </p:cNvPicPr>
          <p:nvPr/>
        </p:nvPicPr>
        <p:blipFill>
          <a:blip r:embed="rId2" cstate="print"/>
          <a:srcRect/>
          <a:stretch>
            <a:fillRect/>
          </a:stretch>
        </p:blipFill>
        <p:spPr bwMode="auto">
          <a:xfrm>
            <a:off x="2809656" y="4376057"/>
            <a:ext cx="6600825" cy="140620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Advantages: </a:t>
            </a:r>
            <a:br>
              <a:rPr lang="en-US" dirty="0"/>
            </a:br>
            <a:r>
              <a:rPr lang="en-US" dirty="0"/>
              <a:t>1. A ring is relatively easy to install and reconfigure. Each device is linked to only its immediate neighbors (either physically or logically). </a:t>
            </a:r>
            <a:br>
              <a:rPr lang="en-US" dirty="0"/>
            </a:br>
            <a:r>
              <a:rPr lang="en-US" dirty="0"/>
              <a:t>2. To add or delete a device requires changing only two connections. </a:t>
            </a:r>
            <a:br>
              <a:rPr lang="en-US" dirty="0"/>
            </a:br>
            <a:r>
              <a:rPr lang="en-US" dirty="0"/>
              <a:t>3. The only constraints are media and traffic considerations (maximum ring length and number of devices). </a:t>
            </a:r>
            <a:br>
              <a:rPr lang="en-US" dirty="0"/>
            </a:br>
            <a:r>
              <a:rPr lang="en-US" b="1" dirty="0"/>
              <a:t>Disadvantage: </a:t>
            </a:r>
            <a:br>
              <a:rPr lang="en-US" dirty="0"/>
            </a:br>
            <a:r>
              <a:rPr lang="en-US" dirty="0"/>
              <a:t>1. Unidirectional traffic can be a disadvantage. </a:t>
            </a:r>
            <a:br>
              <a:rPr lang="en-US" dirty="0"/>
            </a:br>
            <a:r>
              <a:rPr lang="en-US" dirty="0"/>
              <a:t>2. In a simple ring, a break in the ring (such as a disabled station) can disable the entire network. </a:t>
            </a:r>
            <a:br>
              <a:rPr lang="en-US" dirty="0"/>
            </a:br>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402" y="365125"/>
            <a:ext cx="8568397" cy="1325563"/>
          </a:xfrm>
        </p:spPr>
        <p:txBody>
          <a:bodyPr/>
          <a:lstStyle/>
          <a:p>
            <a:r>
              <a:rPr lang="en-US" b="1" dirty="0"/>
              <a:t>Star Topology</a:t>
            </a:r>
            <a:endParaRPr lang="en-US" dirty="0"/>
          </a:p>
        </p:txBody>
      </p:sp>
      <p:pic>
        <p:nvPicPr>
          <p:cNvPr id="3"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3" y="81945"/>
            <a:ext cx="2509863" cy="1061599"/>
          </a:xfrm>
          <a:prstGeom prst="rect">
            <a:avLst/>
          </a:prstGeom>
          <a:noFill/>
        </p:spPr>
      </p:pic>
      <p:sp>
        <p:nvSpPr>
          <p:cNvPr id="4" name="TextBox 3"/>
          <p:cNvSpPr txBox="1"/>
          <p:nvPr/>
        </p:nvSpPr>
        <p:spPr>
          <a:xfrm>
            <a:off x="450166" y="1617785"/>
            <a:ext cx="11366696" cy="2031325"/>
          </a:xfrm>
          <a:prstGeom prst="rect">
            <a:avLst/>
          </a:prstGeom>
          <a:noFill/>
        </p:spPr>
        <p:txBody>
          <a:bodyPr wrap="square" rtlCol="0">
            <a:spAutoFit/>
          </a:bodyPr>
          <a:lstStyle/>
          <a:p>
            <a:endParaRPr lang="en-US" dirty="0"/>
          </a:p>
          <a:p>
            <a:r>
              <a:rPr lang="en-US" dirty="0"/>
              <a:t>In a star topology, each device has a dedicated point-to-point link only to a central controller called a Hub or Switch. The devices are not directly linked to one another. </a:t>
            </a:r>
          </a:p>
          <a:p>
            <a:r>
              <a:rPr lang="en-US" dirty="0"/>
              <a:t>A star topology does not allow direct traffic between devices. The controller acts as an exchange: If one device wants to send data to another, it sends the data to the controller, and the controller transfers the data to the other connected device. </a:t>
            </a:r>
          </a:p>
          <a:p>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913206" y="3249638"/>
            <a:ext cx="8004517" cy="243818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92500" lnSpcReduction="20000"/>
          </a:bodyPr>
          <a:lstStyle/>
          <a:p>
            <a:r>
              <a:rPr lang="en-US" b="1" dirty="0"/>
              <a:t>Advantages: </a:t>
            </a:r>
            <a:br>
              <a:rPr lang="en-US" dirty="0"/>
            </a:br>
            <a:r>
              <a:rPr lang="en-US" dirty="0"/>
              <a:t>1. A star topology is less expensive than a mesh topology. In a star, each device needs only one link and one I/O port to connect it to any number of others. This factor also makes it easy to install and reconfigure </a:t>
            </a:r>
            <a:br>
              <a:rPr lang="en-US" dirty="0"/>
            </a:br>
            <a:r>
              <a:rPr lang="en-US" dirty="0"/>
              <a:t>2. Less cabling is required than mesh topology. </a:t>
            </a:r>
            <a:br>
              <a:rPr lang="en-US" dirty="0"/>
            </a:br>
            <a:r>
              <a:rPr lang="en-US" dirty="0"/>
              <a:t>3. Star topology is robust, If one link fails, only that link is affected. All other links remain active. </a:t>
            </a:r>
            <a:br>
              <a:rPr lang="en-US" dirty="0"/>
            </a:br>
            <a:br>
              <a:rPr lang="en-US" dirty="0"/>
            </a:br>
            <a:r>
              <a:rPr lang="en-US" b="1" dirty="0"/>
              <a:t>Disadvantages: </a:t>
            </a:r>
            <a:br>
              <a:rPr lang="en-US" dirty="0"/>
            </a:br>
            <a:r>
              <a:rPr lang="en-US" dirty="0"/>
              <a:t>1. If hub fails entire processing will be stopped working. Uses: </a:t>
            </a:r>
            <a:br>
              <a:rPr lang="en-US" dirty="0"/>
            </a:br>
            <a:r>
              <a:rPr lang="en-US" dirty="0"/>
              <a:t>1. It is used in High-speed LAN’s often use a star topology with a central hub.</a:t>
            </a:r>
          </a:p>
          <a:p>
            <a:endParaRPr lang="en-US" dirty="0"/>
          </a:p>
        </p:txBody>
      </p:sp>
      <p:sp>
        <p:nvSpPr>
          <p:cNvPr id="3" name="Slide Number Placeholder 2"/>
          <p:cNvSpPr>
            <a:spLocks noGrp="1"/>
          </p:cNvSpPr>
          <p:nvPr>
            <p:ph type="sldNum" sz="quarter" idx="12"/>
          </p:nvPr>
        </p:nvSpPr>
        <p:spPr/>
        <p:txBody>
          <a:bodyPr/>
          <a:lstStyle/>
          <a:p>
            <a:fld id="{CBABCCC1-BF11-4F37-963E-1BCD5B23FD72}" type="slidenum">
              <a:rPr lang="en-IN" smtClean="0"/>
              <a:pPr/>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111" y="365125"/>
            <a:ext cx="8005688" cy="1325563"/>
          </a:xfrm>
        </p:spPr>
        <p:txBody>
          <a:bodyPr/>
          <a:lstStyle/>
          <a:p>
            <a:r>
              <a:rPr lang="en-US" b="1" dirty="0"/>
              <a:t>Mesh Topology </a:t>
            </a:r>
            <a:endParaRPr lang="en-US" dirty="0"/>
          </a:p>
        </p:txBody>
      </p:sp>
      <p:pic>
        <p:nvPicPr>
          <p:cNvPr id="3"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3" y="81945"/>
            <a:ext cx="2509863" cy="1061599"/>
          </a:xfrm>
          <a:prstGeom prst="rect">
            <a:avLst/>
          </a:prstGeom>
          <a:noFill/>
        </p:spPr>
      </p:pic>
      <p:sp>
        <p:nvSpPr>
          <p:cNvPr id="5" name="TextBox 4"/>
          <p:cNvSpPr txBox="1"/>
          <p:nvPr/>
        </p:nvSpPr>
        <p:spPr>
          <a:xfrm>
            <a:off x="506437" y="1617785"/>
            <a:ext cx="11380763" cy="2523768"/>
          </a:xfrm>
          <a:prstGeom prst="rect">
            <a:avLst/>
          </a:prstGeom>
          <a:noFill/>
        </p:spPr>
        <p:txBody>
          <a:bodyPr wrap="square" rtlCol="0">
            <a:spAutoFit/>
          </a:bodyPr>
          <a:lstStyle/>
          <a:p>
            <a:endParaRPr lang="en-US" sz="2800" dirty="0"/>
          </a:p>
          <a:p>
            <a:r>
              <a:rPr lang="en-US" sz="2800" dirty="0"/>
              <a:t>In a mesh topology, every device has a </a:t>
            </a:r>
            <a:r>
              <a:rPr lang="en-US" sz="2800" b="1" dirty="0"/>
              <a:t>Dedicated Point-to-Point link to every other device. (i.e.) for each node there is a link to all other nodes. </a:t>
            </a:r>
          </a:p>
          <a:p>
            <a:r>
              <a:rPr lang="en-US" sz="2800" dirty="0"/>
              <a:t>The term </a:t>
            </a:r>
            <a:r>
              <a:rPr lang="en-US" sz="2800" b="1" dirty="0"/>
              <a:t>Dedicated means that the link carries traffic only between the two devices it connects. </a:t>
            </a:r>
          </a:p>
          <a:p>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3629463" y="4185359"/>
            <a:ext cx="4839287" cy="22574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4388" y="365125"/>
            <a:ext cx="8779412" cy="1325563"/>
          </a:xfrm>
        </p:spPr>
        <p:txBody>
          <a:bodyPr>
            <a:normAutofit/>
          </a:bodyPr>
          <a:lstStyle/>
          <a:p>
            <a:r>
              <a:rPr lang="en-US" b="1" dirty="0"/>
              <a:t>Hybrid Topology </a:t>
            </a:r>
            <a:br>
              <a:rPr lang="en-US" b="1" dirty="0"/>
            </a:br>
            <a:endParaRPr lang="en-US" dirty="0"/>
          </a:p>
        </p:txBody>
      </p:sp>
      <p:pic>
        <p:nvPicPr>
          <p:cNvPr id="3"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3" y="81945"/>
            <a:ext cx="2509863" cy="1061599"/>
          </a:xfrm>
          <a:prstGeom prst="rect">
            <a:avLst/>
          </a:prstGeom>
          <a:noFill/>
        </p:spPr>
      </p:pic>
      <p:sp>
        <p:nvSpPr>
          <p:cNvPr id="4" name="TextBox 3"/>
          <p:cNvSpPr txBox="1"/>
          <p:nvPr/>
        </p:nvSpPr>
        <p:spPr>
          <a:xfrm>
            <a:off x="520505" y="1688123"/>
            <a:ext cx="11127544" cy="1938992"/>
          </a:xfrm>
          <a:prstGeom prst="rect">
            <a:avLst/>
          </a:prstGeom>
          <a:noFill/>
        </p:spPr>
        <p:txBody>
          <a:bodyPr wrap="square" rtlCol="0">
            <a:spAutoFit/>
          </a:bodyPr>
          <a:lstStyle/>
          <a:p>
            <a:pPr algn="just"/>
            <a:r>
              <a:rPr lang="en-US" sz="4000" dirty="0"/>
              <a:t>It is a combination of two or more topologies for example star topology with each branch connecting several stations in a bus topology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Network Software</a:t>
            </a:r>
          </a:p>
        </p:txBody>
      </p:sp>
      <p:sp>
        <p:nvSpPr>
          <p:cNvPr id="5" name="Content Placeholder 4"/>
          <p:cNvSpPr>
            <a:spLocks noGrp="1"/>
          </p:cNvSpPr>
          <p:nvPr>
            <p:ph idx="1"/>
          </p:nvPr>
        </p:nvSpPr>
        <p:spPr/>
        <p:txBody>
          <a:bodyPr/>
          <a:lstStyle/>
          <a:p>
            <a:pPr algn="just"/>
            <a:r>
              <a:rPr lang="en-US" dirty="0"/>
              <a:t>Network software encompasses a broad range of software used for design, implementation, and operation and monitoring of computer networks. Traditional networks were hardware based with software embedded. With the advent of Software – Defined Networking (SDN), software is separated from the hardware thus making it more adaptable to the ever-changing nature of the computer network.</a:t>
            </a:r>
          </a:p>
          <a:p>
            <a:pPr algn="just"/>
            <a:endParaRPr lang="en-US" dirty="0"/>
          </a:p>
        </p:txBody>
      </p:sp>
      <p:sp>
        <p:nvSpPr>
          <p:cNvPr id="3" name="Slide Number Placeholder 2"/>
          <p:cNvSpPr>
            <a:spLocks noGrp="1"/>
          </p:cNvSpPr>
          <p:nvPr>
            <p:ph type="sldNum" sz="quarter" idx="12"/>
          </p:nvPr>
        </p:nvSpPr>
        <p:spPr/>
        <p:txBody>
          <a:bodyPr/>
          <a:lstStyle/>
          <a:p>
            <a:fld id="{CBABCCC1-BF11-4F37-963E-1BCD5B23FD72}" type="slidenum">
              <a:rPr lang="en-IN" smtClean="0"/>
              <a:pPr/>
              <a:t>27</a:t>
            </a:fld>
            <a:endParaRPr lang="en-IN"/>
          </a:p>
        </p:txBody>
      </p:sp>
      <p:pic>
        <p:nvPicPr>
          <p:cNvPr id="6" name="Picture 5" descr="162821-1531472314.png"/>
          <p:cNvPicPr>
            <a:picLocks noChangeAspect="1"/>
          </p:cNvPicPr>
          <p:nvPr/>
        </p:nvPicPr>
        <p:blipFill>
          <a:blip r:embed="rId2" cstate="print"/>
          <a:stretch>
            <a:fillRect/>
          </a:stretch>
        </p:blipFill>
        <p:spPr>
          <a:xfrm>
            <a:off x="2964180" y="3971109"/>
            <a:ext cx="5715000" cy="263583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a:t>SDN Framework</a:t>
            </a:r>
          </a:p>
          <a:p>
            <a:r>
              <a:rPr lang="en-US" dirty="0"/>
              <a:t>The Software Defined Networking framework has three layers as depicted in the following diagram −</a:t>
            </a:r>
          </a:p>
          <a:p>
            <a:r>
              <a:rPr lang="en-US" b="1" dirty="0"/>
              <a:t>APPLICATION LAYER</a:t>
            </a:r>
            <a:r>
              <a:rPr lang="en-US" dirty="0"/>
              <a:t> − SDN applications reside in the Application Layer. The applications convey their needs for resources and services to the control layer through APIs.</a:t>
            </a:r>
          </a:p>
          <a:p>
            <a:r>
              <a:rPr lang="en-US" b="1" dirty="0"/>
              <a:t>CONTROL LAYER</a:t>
            </a:r>
            <a:r>
              <a:rPr lang="en-US" dirty="0"/>
              <a:t> − The Network Control Software, bundled into the Network Operating System, lies in this layer. It provides an abstract view of the underlying network infrastructure. It receives the requirements of the SDN applications and relays them to the network components.</a:t>
            </a:r>
          </a:p>
          <a:p>
            <a:r>
              <a:rPr lang="en-US" b="1" dirty="0"/>
              <a:t>INFRASTRUCTURE LAYER</a:t>
            </a:r>
            <a:r>
              <a:rPr lang="en-US" dirty="0"/>
              <a:t> − Also called the Data Plane Layer, this layer contains the actual network components. The network devices reside in this layer that shows their network capabilities through the Control to data-Plane Interface.</a:t>
            </a:r>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7" name="Google Shape;502;p17">
            <a:extLst>
              <a:ext uri="{FF2B5EF4-FFF2-40B4-BE49-F238E27FC236}">
                <a16:creationId xmlns:a16="http://schemas.microsoft.com/office/drawing/2014/main" id="{AE3D0AA7-0A5F-7BD6-7BC7-1D38F326B8B4}"/>
              </a:ext>
            </a:extLst>
          </p:cNvPr>
          <p:cNvSpPr/>
          <p:nvPr/>
        </p:nvSpPr>
        <p:spPr>
          <a:xfrm>
            <a:off x="963400" y="910382"/>
            <a:ext cx="10172210" cy="61730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fontAlgn="base"/>
            <a:r>
              <a:rPr lang="en-US" b="1" dirty="0"/>
              <a:t>COMPUTER TOPOLOGIES ARE ………….. TYEPS</a:t>
            </a:r>
            <a:endParaRPr lang="en-US" dirty="0"/>
          </a:p>
        </p:txBody>
      </p:sp>
      <p:sp>
        <p:nvSpPr>
          <p:cNvPr id="11" name="Rounded Rectangle 17">
            <a:extLst>
              <a:ext uri="{FF2B5EF4-FFF2-40B4-BE49-F238E27FC236}">
                <a16:creationId xmlns:a16="http://schemas.microsoft.com/office/drawing/2014/main" id="{5D8B791C-9B35-CF16-C192-D202E0DB9A60}"/>
              </a:ext>
            </a:extLst>
          </p:cNvPr>
          <p:cNvSpPr/>
          <p:nvPr/>
        </p:nvSpPr>
        <p:spPr>
          <a:xfrm>
            <a:off x="1110372" y="1681527"/>
            <a:ext cx="3767394" cy="935776"/>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600" b="1" dirty="0"/>
              <a:t>6</a:t>
            </a:r>
          </a:p>
          <a:p>
            <a:pPr fontAlgn="base"/>
            <a:r>
              <a:rPr lang="en-IN" sz="1600" b="1" dirty="0"/>
              <a:t>7</a:t>
            </a:r>
          </a:p>
          <a:p>
            <a:pPr fontAlgn="base"/>
            <a:r>
              <a:rPr lang="en-IN" sz="1600" b="1" dirty="0"/>
              <a:t>5</a:t>
            </a:r>
          </a:p>
          <a:p>
            <a:pPr fontAlgn="base"/>
            <a:r>
              <a:rPr lang="en-IN" sz="1600" b="1" dirty="0"/>
              <a:t>3</a:t>
            </a:r>
            <a:endParaRPr lang="en-US" sz="1600" dirty="0"/>
          </a:p>
        </p:txBody>
      </p:sp>
      <p:sp>
        <p:nvSpPr>
          <p:cNvPr id="13" name="Google Shape;502;p17">
            <a:extLst>
              <a:ext uri="{FF2B5EF4-FFF2-40B4-BE49-F238E27FC236}">
                <a16:creationId xmlns:a16="http://schemas.microsoft.com/office/drawing/2014/main" id="{BB41B87C-BE5F-4BF2-531D-57DC21D1A451}"/>
              </a:ext>
            </a:extLst>
          </p:cNvPr>
          <p:cNvSpPr/>
          <p:nvPr/>
        </p:nvSpPr>
        <p:spPr>
          <a:xfrm>
            <a:off x="995362" y="2772462"/>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1612900" lvl="3" indent="-229235">
              <a:spcBef>
                <a:spcPts val="480"/>
              </a:spcBef>
              <a:buClr>
                <a:srgbClr val="3333CC"/>
              </a:buClr>
              <a:tabLst>
                <a:tab pos="1613535" algn="l"/>
              </a:tabLst>
            </a:pPr>
            <a:r>
              <a:rPr lang="en-US" dirty="0">
                <a:latin typeface="Times New Roman"/>
                <a:cs typeface="Times New Roman"/>
              </a:rPr>
              <a:t>Ethernet</a:t>
            </a:r>
            <a:r>
              <a:rPr lang="en-US" spc="-50" dirty="0">
                <a:latin typeface="Times New Roman"/>
                <a:cs typeface="Times New Roman"/>
              </a:rPr>
              <a:t> </a:t>
            </a:r>
            <a:r>
              <a:rPr lang="en-US" dirty="0">
                <a:latin typeface="Times New Roman"/>
                <a:cs typeface="Times New Roman"/>
              </a:rPr>
              <a:t>(IEEE</a:t>
            </a:r>
            <a:r>
              <a:rPr lang="en-US" spc="-10" dirty="0">
                <a:latin typeface="Times New Roman"/>
                <a:cs typeface="Times New Roman"/>
              </a:rPr>
              <a:t> </a:t>
            </a:r>
            <a:r>
              <a:rPr lang="en-US" dirty="0">
                <a:latin typeface="Times New Roman"/>
                <a:cs typeface="Times New Roman"/>
              </a:rPr>
              <a:t>802.3):</a:t>
            </a:r>
            <a:r>
              <a:rPr lang="en-US" spc="-65" dirty="0">
                <a:latin typeface="Times New Roman"/>
                <a:cs typeface="Times New Roman"/>
              </a:rPr>
              <a:t> </a:t>
            </a:r>
            <a:r>
              <a:rPr lang="en-US" dirty="0">
                <a:latin typeface="Times New Roman"/>
                <a:cs typeface="Times New Roman"/>
              </a:rPr>
              <a:t>……………………..Mbps</a:t>
            </a:r>
            <a:r>
              <a:rPr lang="en-US" spc="-20" dirty="0">
                <a:latin typeface="Times New Roman"/>
                <a:cs typeface="Times New Roman"/>
              </a:rPr>
              <a:t> </a:t>
            </a:r>
            <a:r>
              <a:rPr lang="en-US" dirty="0">
                <a:latin typeface="Times New Roman"/>
                <a:cs typeface="Times New Roman"/>
              </a:rPr>
              <a:t>(10Gb/s)</a:t>
            </a:r>
          </a:p>
        </p:txBody>
      </p:sp>
      <p:pic>
        <p:nvPicPr>
          <p:cNvPr id="8"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40866700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1916CF-A865-1742-ECDF-D3E5F5F091A5}"/>
              </a:ext>
            </a:extLst>
          </p:cNvPr>
          <p:cNvSpPr txBox="1"/>
          <p:nvPr/>
        </p:nvSpPr>
        <p:spPr>
          <a:xfrm>
            <a:off x="672895" y="1273730"/>
            <a:ext cx="10846210" cy="1236300"/>
          </a:xfrm>
          <a:prstGeom prst="rect">
            <a:avLst/>
          </a:prstGeom>
          <a:noFill/>
        </p:spPr>
        <p:txBody>
          <a:bodyPr wrap="square">
            <a:spAutoFit/>
          </a:bodyPr>
          <a:lstStyle/>
          <a:p>
            <a:pPr algn="just">
              <a:lnSpc>
                <a:spcPct val="200000"/>
              </a:lnSpc>
            </a:pPr>
            <a:r>
              <a:rPr lang="en-US" sz="2000" b="1" dirty="0"/>
              <a:t>Introduction to networks: </a:t>
            </a:r>
            <a:r>
              <a:rPr lang="en-US" sz="2000" dirty="0"/>
              <a:t>Introduction to Computer networks Use of Computer Networks, Network Topologies, types of networks, Reference models: OSI and TCP/IP,</a:t>
            </a:r>
            <a:endParaRPr lang="en-US" sz="2000" dirty="0">
              <a:latin typeface="Bookman Old Style" panose="02050604050505020204" pitchFamily="18" charset="0"/>
            </a:endParaRPr>
          </a:p>
        </p:txBody>
      </p:sp>
      <p:sp>
        <p:nvSpPr>
          <p:cNvPr id="4" name="TextBox 3">
            <a:extLst>
              <a:ext uri="{FF2B5EF4-FFF2-40B4-BE49-F238E27FC236}">
                <a16:creationId xmlns:a16="http://schemas.microsoft.com/office/drawing/2014/main" id="{10B91733-92E4-B43B-43BD-FC46D83BE31D}"/>
              </a:ext>
            </a:extLst>
          </p:cNvPr>
          <p:cNvSpPr txBox="1"/>
          <p:nvPr/>
        </p:nvSpPr>
        <p:spPr>
          <a:xfrm>
            <a:off x="3046771" y="384714"/>
            <a:ext cx="6098458" cy="769441"/>
          </a:xfrm>
          <a:prstGeom prst="rect">
            <a:avLst/>
          </a:prstGeom>
          <a:noFill/>
        </p:spPr>
        <p:txBody>
          <a:bodyPr wrap="square" rtlCol="0">
            <a:spAutoFit/>
          </a:bodyPr>
          <a:lstStyle/>
          <a:p>
            <a:pPr algn="ctr"/>
            <a:r>
              <a:rPr lang="en-US" sz="4400" u="sng" dirty="0">
                <a:solidFill>
                  <a:srgbClr val="C00000"/>
                </a:solidFill>
                <a:latin typeface="Stencil" panose="040409050D0802020404" pitchFamily="82" charset="0"/>
              </a:rPr>
              <a:t>Syllabus</a:t>
            </a:r>
          </a:p>
        </p:txBody>
      </p:sp>
      <p:pic>
        <p:nvPicPr>
          <p:cNvPr id="2" name="Picture 2" descr="KL Deemed to be University Logo">
            <a:extLst>
              <a:ext uri="{FF2B5EF4-FFF2-40B4-BE49-F238E27FC236}">
                <a16:creationId xmlns:a16="http://schemas.microsoft.com/office/drawing/2014/main" id="{5D3CCCAA-A31D-FE39-B7E4-2049F26346AC}"/>
              </a:ext>
            </a:extLst>
          </p:cNvPr>
          <p:cNvPicPr>
            <a:picLocks noChangeAspect="1" noChangeArrowheads="1"/>
          </p:cNvPicPr>
          <p:nvPr/>
        </p:nvPicPr>
        <p:blipFill>
          <a:blip r:embed="rId2" cstate="print"/>
          <a:srcRect/>
          <a:stretch>
            <a:fillRect/>
          </a:stretch>
        </p:blipFill>
        <p:spPr bwMode="auto">
          <a:xfrm>
            <a:off x="222703" y="110081"/>
            <a:ext cx="2509863" cy="1061599"/>
          </a:xfrm>
          <a:prstGeom prst="rect">
            <a:avLst/>
          </a:prstGeom>
          <a:noFill/>
        </p:spPr>
      </p:pic>
    </p:spTree>
    <p:extLst>
      <p:ext uri="{BB962C8B-B14F-4D97-AF65-F5344CB8AC3E}">
        <p14:creationId xmlns:p14="http://schemas.microsoft.com/office/powerpoint/2010/main" val="40921242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900332" y="1167618"/>
            <a:ext cx="9608234" cy="2308324"/>
          </a:xfrm>
          <a:prstGeom prst="rect">
            <a:avLst/>
          </a:prstGeom>
          <a:noFill/>
        </p:spPr>
        <p:txBody>
          <a:bodyPr wrap="square" rtlCol="0">
            <a:spAutoFit/>
          </a:bodyPr>
          <a:lstStyle/>
          <a:p>
            <a:pPr marL="457200" indent="-457200" algn="just">
              <a:lnSpc>
                <a:spcPct val="200000"/>
              </a:lnSpc>
              <a:buFont typeface="+mj-lt"/>
              <a:buAutoNum type="arabicPeriod"/>
            </a:pPr>
            <a:r>
              <a:rPr lang="en-US" sz="2400" b="1" dirty="0"/>
              <a:t>Describe the NETWORK HARDWARE</a:t>
            </a:r>
          </a:p>
          <a:p>
            <a:pPr marL="457200" indent="-457200" algn="just">
              <a:lnSpc>
                <a:spcPct val="200000"/>
              </a:lnSpc>
              <a:buFont typeface="+mj-lt"/>
              <a:buAutoNum type="arabicPeriod"/>
            </a:pPr>
            <a:r>
              <a:rPr lang="en-US" sz="2400" b="1" dirty="0">
                <a:solidFill>
                  <a:srgbClr val="FF0000"/>
                </a:solidFill>
              </a:rPr>
              <a:t>List out the FEATURES OF COMPUTER NETWORK</a:t>
            </a:r>
          </a:p>
          <a:p>
            <a:pPr marL="457200" indent="-457200" algn="just">
              <a:lnSpc>
                <a:spcPct val="200000"/>
              </a:lnSpc>
              <a:buFont typeface="+mj-lt"/>
              <a:buAutoNum type="arabicPeriod"/>
            </a:pPr>
            <a:r>
              <a:rPr lang="en-US" sz="2400" b="1" dirty="0">
                <a:solidFill>
                  <a:srgbClr val="0070C0"/>
                </a:solidFill>
              </a:rPr>
              <a:t>Describe the Purpose of. the TOPOLOGIES </a:t>
            </a:r>
          </a:p>
        </p:txBody>
      </p:sp>
      <p:pic>
        <p:nvPicPr>
          <p:cNvPr id="10"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3500435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2161309" y="93891"/>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00332" y="1167618"/>
            <a:ext cx="9608234" cy="4801314"/>
          </a:xfrm>
          <a:prstGeom prst="rect">
            <a:avLst/>
          </a:prstGeom>
          <a:noFill/>
        </p:spPr>
        <p:txBody>
          <a:bodyPr wrap="square" rtlCol="0">
            <a:spAutoFit/>
          </a:bodyPr>
          <a:lstStyle/>
          <a:p>
            <a:pPr>
              <a:lnSpc>
                <a:spcPct val="150000"/>
              </a:lnSpc>
            </a:pPr>
            <a:r>
              <a:rPr lang="en-US" b="1" dirty="0"/>
              <a:t>Reference Books:</a:t>
            </a:r>
            <a:endParaRPr lang="en-US" dirty="0"/>
          </a:p>
          <a:p>
            <a:pPr marL="342900" indent="-342900" algn="just">
              <a:buFont typeface="+mj-lt"/>
              <a:buAutoNum type="arabicPeriod"/>
            </a:pPr>
            <a:r>
              <a:rPr lang="en-IN" dirty="0">
                <a:solidFill>
                  <a:srgbClr val="000000"/>
                </a:solidFill>
                <a:latin typeface="Times New Roman"/>
              </a:rPr>
              <a:t>Simon </a:t>
            </a:r>
            <a:r>
              <a:rPr lang="en-IN" dirty="0" err="1">
                <a:solidFill>
                  <a:srgbClr val="000000"/>
                </a:solidFill>
                <a:latin typeface="Times New Roman"/>
              </a:rPr>
              <a:t>Haykin</a:t>
            </a:r>
            <a:r>
              <a:rPr lang="en-IN" dirty="0">
                <a:solidFill>
                  <a:srgbClr val="000000"/>
                </a:solidFill>
                <a:latin typeface="Times New Roman"/>
              </a:rPr>
              <a:t> and Michael </a:t>
            </a:r>
            <a:r>
              <a:rPr lang="en-IN" dirty="0" err="1">
                <a:solidFill>
                  <a:srgbClr val="000000"/>
                </a:solidFill>
                <a:latin typeface="Times New Roman"/>
              </a:rPr>
              <a:t>Moher</a:t>
            </a:r>
            <a:r>
              <a:rPr lang="en-IN" dirty="0">
                <a:solidFill>
                  <a:srgbClr val="000000"/>
                </a:solidFill>
                <a:latin typeface="Times New Roman"/>
              </a:rPr>
              <a:t>, “An Introduction to </a:t>
            </a:r>
            <a:r>
              <a:rPr lang="en-IN" dirty="0" err="1">
                <a:solidFill>
                  <a:srgbClr val="000000"/>
                </a:solidFill>
                <a:latin typeface="Times New Roman"/>
              </a:rPr>
              <a:t>Analog</a:t>
            </a:r>
            <a:r>
              <a:rPr lang="en-IN" dirty="0">
                <a:solidFill>
                  <a:srgbClr val="000000"/>
                </a:solidFill>
                <a:latin typeface="Times New Roman"/>
              </a:rPr>
              <a:t> and Digital Communications”, 2nd Ed., Wiley, (2007).</a:t>
            </a:r>
          </a:p>
          <a:p>
            <a:pPr marL="342900" indent="-342900" algn="just">
              <a:buFont typeface="+mj-lt"/>
              <a:buAutoNum type="arabicPeriod"/>
            </a:pPr>
            <a:r>
              <a:rPr lang="en-IN" dirty="0">
                <a:solidFill>
                  <a:srgbClr val="000000"/>
                </a:solidFill>
                <a:latin typeface="Times New Roman"/>
              </a:rPr>
              <a:t>Wayne </a:t>
            </a:r>
            <a:r>
              <a:rPr lang="en-IN" dirty="0" err="1">
                <a:solidFill>
                  <a:srgbClr val="000000"/>
                </a:solidFill>
                <a:latin typeface="Times New Roman"/>
              </a:rPr>
              <a:t>Tomasi,”Advanced</a:t>
            </a:r>
            <a:r>
              <a:rPr lang="en-IN" dirty="0">
                <a:solidFill>
                  <a:srgbClr val="000000"/>
                </a:solidFill>
                <a:latin typeface="Times New Roman"/>
              </a:rPr>
              <a:t> Electronic Communication Systems”, 6th Ed., Pearson Education.</a:t>
            </a:r>
          </a:p>
          <a:p>
            <a:pPr marL="342900" indent="-342900" algn="just">
              <a:buFont typeface="+mj-lt"/>
              <a:buAutoNum type="arabicPeriod"/>
            </a:pPr>
            <a:r>
              <a:rPr lang="en-IN" dirty="0">
                <a:solidFill>
                  <a:srgbClr val="000000"/>
                </a:solidFill>
                <a:latin typeface="Times New Roman"/>
              </a:rPr>
              <a:t>B P </a:t>
            </a:r>
            <a:r>
              <a:rPr lang="en-IN" dirty="0" err="1">
                <a:solidFill>
                  <a:srgbClr val="000000"/>
                </a:solidFill>
                <a:latin typeface="Times New Roman"/>
              </a:rPr>
              <a:t>Lathi</a:t>
            </a:r>
            <a:r>
              <a:rPr lang="en-IN" dirty="0">
                <a:solidFill>
                  <a:srgbClr val="000000"/>
                </a:solidFill>
                <a:latin typeface="Times New Roman"/>
              </a:rPr>
              <a:t> and </a:t>
            </a:r>
            <a:r>
              <a:rPr lang="en-IN" dirty="0" err="1">
                <a:solidFill>
                  <a:srgbClr val="000000"/>
                </a:solidFill>
                <a:latin typeface="Times New Roman"/>
              </a:rPr>
              <a:t>W.Ding</a:t>
            </a:r>
            <a:r>
              <a:rPr lang="en-IN" dirty="0">
                <a:solidFill>
                  <a:srgbClr val="000000"/>
                </a:solidFill>
                <a:latin typeface="Times New Roman"/>
              </a:rPr>
              <a:t>, “Modern Digital and Digital and </a:t>
            </a:r>
            <a:r>
              <a:rPr lang="en-IN" dirty="0" err="1">
                <a:solidFill>
                  <a:srgbClr val="000000"/>
                </a:solidFill>
                <a:latin typeface="Times New Roman"/>
              </a:rPr>
              <a:t>Analog</a:t>
            </a:r>
            <a:r>
              <a:rPr lang="en-IN" dirty="0">
                <a:solidFill>
                  <a:srgbClr val="000000"/>
                </a:solidFill>
                <a:latin typeface="Times New Roman"/>
              </a:rPr>
              <a:t> Communication,” ”, 4</a:t>
            </a:r>
            <a:r>
              <a:rPr lang="en-IN" baseline="30000" dirty="0">
                <a:solidFill>
                  <a:srgbClr val="000000"/>
                </a:solidFill>
                <a:latin typeface="Times New Roman"/>
              </a:rPr>
              <a:t>th</a:t>
            </a:r>
            <a:r>
              <a:rPr lang="en-IN" dirty="0">
                <a:solidFill>
                  <a:srgbClr val="000000"/>
                </a:solidFill>
                <a:latin typeface="Times New Roman"/>
              </a:rPr>
              <a:t> Ed., Wiley, (2007).</a:t>
            </a:r>
          </a:p>
          <a:p>
            <a:pPr>
              <a:lnSpc>
                <a:spcPct val="150000"/>
              </a:lnSpc>
            </a:pPr>
            <a:endParaRPr lang="en-US" dirty="0"/>
          </a:p>
          <a:p>
            <a:pPr>
              <a:lnSpc>
                <a:spcPct val="150000"/>
              </a:lnSpc>
            </a:pPr>
            <a:endParaRPr lang="en-US" dirty="0"/>
          </a:p>
          <a:p>
            <a:pPr>
              <a:lnSpc>
                <a:spcPct val="150000"/>
              </a:lnSpc>
            </a:pPr>
            <a:r>
              <a:rPr lang="en-US" b="1" dirty="0"/>
              <a:t>Sites and Web links:</a:t>
            </a:r>
          </a:p>
          <a:p>
            <a:pPr>
              <a:lnSpc>
                <a:spcPct val="150000"/>
              </a:lnSpc>
            </a:pPr>
            <a:r>
              <a:rPr lang="en-US" dirty="0"/>
              <a:t>1. https://archive.nptel.ac.in/courses/108/106/108106163/</a:t>
            </a:r>
          </a:p>
          <a:p>
            <a:pPr>
              <a:lnSpc>
                <a:spcPct val="150000"/>
              </a:lnSpc>
            </a:pPr>
            <a:r>
              <a:rPr lang="en-US" dirty="0"/>
              <a:t>2. https://onlinecourses.nptel.ac.in/noc22_ee32/preview</a:t>
            </a:r>
          </a:p>
          <a:p>
            <a:pPr>
              <a:lnSpc>
                <a:spcPct val="150000"/>
              </a:lnSpc>
            </a:pPr>
            <a:r>
              <a:rPr lang="en-US" dirty="0"/>
              <a:t>3. https://onlinecourses.nptel.ac.in/noc23_ee05/preview</a:t>
            </a:r>
          </a:p>
          <a:p>
            <a:pPr>
              <a:lnSpc>
                <a:spcPct val="150000"/>
              </a:lnSpc>
            </a:pPr>
            <a:endParaRPr lang="en-US" dirty="0"/>
          </a:p>
        </p:txBody>
      </p:sp>
      <p:pic>
        <p:nvPicPr>
          <p:cNvPr id="5"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792783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Team –</a:t>
            </a:r>
            <a:r>
              <a:rPr lang="en-US" sz="2400" dirty="0"/>
              <a:t>NETWORK PROTOCOLS &amp; SECURITY (NPS)</a:t>
            </a:r>
          </a:p>
          <a:p>
            <a:pPr algn="ctr"/>
            <a:endParaRPr lang="en-US" sz="2400" b="1" cap="all" dirty="0">
              <a:ln/>
              <a:solidFill>
                <a:srgbClr val="C00000"/>
              </a:solidFill>
              <a:cs typeface="Poppins" panose="00000500000000000000" pitchFamily="2" charset="0"/>
              <a:sym typeface="BioRhyme ExtraBold"/>
            </a:endParaRPr>
          </a:p>
          <a:p>
            <a:pPr algn="ctr"/>
            <a:endParaRPr lang="en-US" sz="2400" b="1" dirty="0">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cstate="print"/>
          <a:srcRect/>
          <a:stretch>
            <a:fillRect/>
          </a:stretch>
        </p:blipFill>
        <p:spPr bwMode="auto">
          <a:xfrm>
            <a:off x="5514534" y="2560321"/>
            <a:ext cx="3235570" cy="1083212"/>
          </a:xfrm>
          <a:prstGeom prst="rect">
            <a:avLst/>
          </a:prstGeom>
          <a:noFill/>
        </p:spPr>
      </p:pic>
    </p:spTree>
    <p:extLst>
      <p:ext uri="{BB962C8B-B14F-4D97-AF65-F5344CB8AC3E}">
        <p14:creationId xmlns:p14="http://schemas.microsoft.com/office/powerpoint/2010/main" val="76030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487B9-470E-AD8C-DF54-687F8103A722}"/>
              </a:ext>
            </a:extLst>
          </p:cNvPr>
          <p:cNvSpPr txBox="1"/>
          <p:nvPr/>
        </p:nvSpPr>
        <p:spPr>
          <a:xfrm>
            <a:off x="376083" y="999978"/>
            <a:ext cx="10722077" cy="523220"/>
          </a:xfrm>
          <a:prstGeom prst="rect">
            <a:avLst/>
          </a:prstGeom>
          <a:noFill/>
        </p:spPr>
        <p:txBody>
          <a:bodyPr wrap="square">
            <a:spAutoFit/>
          </a:bodyPr>
          <a:lstStyle/>
          <a:p>
            <a:pPr algn="ctr"/>
            <a:r>
              <a:rPr lang="en-US" sz="2800" b="1" dirty="0">
                <a:solidFill>
                  <a:srgbClr val="FF0000"/>
                </a:solidFill>
              </a:rPr>
              <a:t>COMPUTER NETWORK</a:t>
            </a:r>
            <a:r>
              <a:rPr lang="en-US" sz="2800" dirty="0">
                <a:solidFill>
                  <a:srgbClr val="FF0000"/>
                </a:solidFill>
              </a:rPr>
              <a:t> </a:t>
            </a:r>
            <a:r>
              <a:rPr lang="en-US" sz="2800" b="1" dirty="0">
                <a:solidFill>
                  <a:srgbClr val="FF0000"/>
                </a:solidFill>
              </a:rPr>
              <a:t>HARDWARE </a:t>
            </a:r>
            <a:endParaRPr lang="en-US" sz="2800" u="sng" dirty="0">
              <a:solidFill>
                <a:srgbClr val="FF0000"/>
              </a:solidFill>
              <a:latin typeface="Stencil" panose="040409050D0802020404" pitchFamily="82" charset="0"/>
            </a:endParaRPr>
          </a:p>
        </p:txBody>
      </p:sp>
      <p:sp>
        <p:nvSpPr>
          <p:cNvPr id="6" name="TextBox 5">
            <a:extLst>
              <a:ext uri="{FF2B5EF4-FFF2-40B4-BE49-F238E27FC236}">
                <a16:creationId xmlns:a16="http://schemas.microsoft.com/office/drawing/2014/main" id="{12E6E3CD-062E-AE15-11ED-EA287A365E76}"/>
              </a:ext>
            </a:extLst>
          </p:cNvPr>
          <p:cNvSpPr txBox="1"/>
          <p:nvPr/>
        </p:nvSpPr>
        <p:spPr>
          <a:xfrm>
            <a:off x="984455" y="1758729"/>
            <a:ext cx="10649528" cy="4401205"/>
          </a:xfrm>
          <a:prstGeom prst="rect">
            <a:avLst/>
          </a:prstGeom>
          <a:noFill/>
        </p:spPr>
        <p:txBody>
          <a:bodyPr wrap="square" rtlCol="0">
            <a:spAutoFit/>
          </a:bodyPr>
          <a:lstStyle/>
          <a:p>
            <a:pPr lvl="0">
              <a:buFont typeface="Arial" pitchFamily="34" charset="0"/>
              <a:buChar char="•"/>
            </a:pPr>
            <a:r>
              <a:rPr lang="en-US" sz="4000" dirty="0"/>
              <a:t>Network Cables</a:t>
            </a:r>
          </a:p>
          <a:p>
            <a:pPr lvl="0">
              <a:buFont typeface="Arial" pitchFamily="34" charset="0"/>
              <a:buChar char="•"/>
            </a:pPr>
            <a:r>
              <a:rPr lang="en-US" sz="4000" dirty="0"/>
              <a:t>Distributors</a:t>
            </a:r>
          </a:p>
          <a:p>
            <a:pPr lvl="0">
              <a:buFont typeface="Arial" pitchFamily="34" charset="0"/>
              <a:buChar char="•"/>
            </a:pPr>
            <a:r>
              <a:rPr lang="en-US" sz="4000" dirty="0"/>
              <a:t>Routers</a:t>
            </a:r>
          </a:p>
          <a:p>
            <a:pPr fontAlgn="base">
              <a:buFont typeface="Arial" pitchFamily="34" charset="0"/>
              <a:buChar char="•"/>
            </a:pPr>
            <a:r>
              <a:rPr lang="en-US" sz="4000" b="1" dirty="0"/>
              <a:t>Socket.</a:t>
            </a:r>
          </a:p>
          <a:p>
            <a:pPr fontAlgn="base">
              <a:buFont typeface="Arial" pitchFamily="34" charset="0"/>
              <a:buChar char="•"/>
            </a:pPr>
            <a:r>
              <a:rPr lang="en-IN" sz="4000" b="1" dirty="0"/>
              <a:t>Port</a:t>
            </a:r>
          </a:p>
          <a:p>
            <a:pPr fontAlgn="base">
              <a:buFont typeface="Arial" pitchFamily="34" charset="0"/>
              <a:buChar char="•"/>
            </a:pPr>
            <a:r>
              <a:rPr lang="en-US" sz="4000" b="1" dirty="0"/>
              <a:t>Network Card</a:t>
            </a:r>
            <a:endParaRPr lang="en-US" sz="4000" dirty="0"/>
          </a:p>
          <a:p>
            <a:pPr fontAlgn="base">
              <a:buFont typeface="Arial" pitchFamily="34" charset="0"/>
              <a:buChar char="•"/>
            </a:pPr>
            <a:endParaRPr lang="en-US" sz="4000" b="1" dirty="0"/>
          </a:p>
        </p:txBody>
      </p:sp>
      <p:pic>
        <p:nvPicPr>
          <p:cNvPr id="2"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5" y="81947"/>
            <a:ext cx="2509863" cy="1061599"/>
          </a:xfrm>
          <a:prstGeom prst="rect">
            <a:avLst/>
          </a:prstGeom>
          <a:noFill/>
        </p:spPr>
      </p:pic>
    </p:spTree>
    <p:extLst>
      <p:ext uri="{BB962C8B-B14F-4D97-AF65-F5344CB8AC3E}">
        <p14:creationId xmlns:p14="http://schemas.microsoft.com/office/powerpoint/2010/main" val="10663016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487B9-470E-AD8C-DF54-687F8103A722}"/>
              </a:ext>
            </a:extLst>
          </p:cNvPr>
          <p:cNvSpPr txBox="1"/>
          <p:nvPr/>
        </p:nvSpPr>
        <p:spPr>
          <a:xfrm>
            <a:off x="376083" y="999978"/>
            <a:ext cx="10722077" cy="523220"/>
          </a:xfrm>
          <a:prstGeom prst="rect">
            <a:avLst/>
          </a:prstGeom>
          <a:noFill/>
        </p:spPr>
        <p:txBody>
          <a:bodyPr wrap="square">
            <a:spAutoFit/>
          </a:bodyPr>
          <a:lstStyle/>
          <a:p>
            <a:pPr algn="ctr"/>
            <a:r>
              <a:rPr lang="en-US" sz="2800" b="1" dirty="0">
                <a:solidFill>
                  <a:srgbClr val="FF0000"/>
                </a:solidFill>
              </a:rPr>
              <a:t>Network Cables</a:t>
            </a:r>
            <a:endParaRPr lang="en-US" sz="2800" dirty="0">
              <a:solidFill>
                <a:srgbClr val="FF0000"/>
              </a:solidFill>
            </a:endParaRPr>
          </a:p>
        </p:txBody>
      </p:sp>
      <p:sp>
        <p:nvSpPr>
          <p:cNvPr id="6" name="TextBox 5">
            <a:extLst>
              <a:ext uri="{FF2B5EF4-FFF2-40B4-BE49-F238E27FC236}">
                <a16:creationId xmlns:a16="http://schemas.microsoft.com/office/drawing/2014/main" id="{12E6E3CD-062E-AE15-11ED-EA287A365E76}"/>
              </a:ext>
            </a:extLst>
          </p:cNvPr>
          <p:cNvSpPr txBox="1"/>
          <p:nvPr/>
        </p:nvSpPr>
        <p:spPr>
          <a:xfrm>
            <a:off x="984455" y="1758729"/>
            <a:ext cx="10649528" cy="2077492"/>
          </a:xfrm>
          <a:prstGeom prst="rect">
            <a:avLst/>
          </a:prstGeom>
          <a:noFill/>
        </p:spPr>
        <p:txBody>
          <a:bodyPr wrap="square" rtlCol="0">
            <a:spAutoFit/>
          </a:bodyPr>
          <a:lstStyle/>
          <a:p>
            <a:pPr algn="just">
              <a:lnSpc>
                <a:spcPct val="150000"/>
              </a:lnSpc>
            </a:pPr>
            <a:r>
              <a:rPr lang="en-US" sz="3600" dirty="0"/>
              <a:t>Network cables are used to connect computers. RJ-45 Category 5 cable is the most often used cable.</a:t>
            </a:r>
          </a:p>
          <a:p>
            <a:pPr algn="just">
              <a:lnSpc>
                <a:spcPct val="150000"/>
              </a:lnSpc>
            </a:pPr>
            <a:endParaRPr lang="en-US" sz="1400" dirty="0">
              <a:solidFill>
                <a:srgbClr val="002060"/>
              </a:solidFill>
              <a:latin typeface="Bookman Old Style" panose="02050604050505020204" pitchFamily="18" charset="0"/>
            </a:endParaRPr>
          </a:p>
        </p:txBody>
      </p:sp>
      <p:pic>
        <p:nvPicPr>
          <p:cNvPr id="2"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5" y="81947"/>
            <a:ext cx="2509863" cy="1061599"/>
          </a:xfrm>
          <a:prstGeom prst="rect">
            <a:avLst/>
          </a:prstGeom>
          <a:noFill/>
        </p:spPr>
      </p:pic>
      <p:pic>
        <p:nvPicPr>
          <p:cNvPr id="5" name="Picture 4" descr="Network Cables"/>
          <p:cNvPicPr/>
          <p:nvPr/>
        </p:nvPicPr>
        <p:blipFill>
          <a:blip r:embed="rId3" cstate="print"/>
          <a:srcRect/>
          <a:stretch>
            <a:fillRect/>
          </a:stretch>
        </p:blipFill>
        <p:spPr bwMode="auto">
          <a:xfrm>
            <a:off x="3559127" y="3615399"/>
            <a:ext cx="5120639" cy="2306133"/>
          </a:xfrm>
          <a:prstGeom prst="rect">
            <a:avLst/>
          </a:prstGeom>
          <a:noFill/>
          <a:ln w="9525">
            <a:noFill/>
            <a:miter lim="800000"/>
            <a:headEnd/>
            <a:tailEnd/>
          </a:ln>
        </p:spPr>
      </p:pic>
    </p:spTree>
    <p:extLst>
      <p:ext uri="{BB962C8B-B14F-4D97-AF65-F5344CB8AC3E}">
        <p14:creationId xmlns:p14="http://schemas.microsoft.com/office/powerpoint/2010/main" val="10663016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487B9-470E-AD8C-DF54-687F8103A722}"/>
              </a:ext>
            </a:extLst>
          </p:cNvPr>
          <p:cNvSpPr txBox="1"/>
          <p:nvPr/>
        </p:nvSpPr>
        <p:spPr>
          <a:xfrm>
            <a:off x="376083" y="999978"/>
            <a:ext cx="10722077" cy="523220"/>
          </a:xfrm>
          <a:prstGeom prst="rect">
            <a:avLst/>
          </a:prstGeom>
          <a:noFill/>
        </p:spPr>
        <p:txBody>
          <a:bodyPr wrap="square">
            <a:spAutoFit/>
          </a:bodyPr>
          <a:lstStyle/>
          <a:p>
            <a:pPr algn="ctr"/>
            <a:r>
              <a:rPr lang="en-US" sz="2800" b="1" dirty="0"/>
              <a:t>Distributors</a:t>
            </a:r>
            <a:endParaRPr lang="en-US" sz="2800" dirty="0"/>
          </a:p>
        </p:txBody>
      </p:sp>
      <p:sp>
        <p:nvSpPr>
          <p:cNvPr id="6" name="TextBox 5">
            <a:extLst>
              <a:ext uri="{FF2B5EF4-FFF2-40B4-BE49-F238E27FC236}">
                <a16:creationId xmlns:a16="http://schemas.microsoft.com/office/drawing/2014/main" id="{12E6E3CD-062E-AE15-11ED-EA287A365E76}"/>
              </a:ext>
            </a:extLst>
          </p:cNvPr>
          <p:cNvSpPr txBox="1"/>
          <p:nvPr/>
        </p:nvSpPr>
        <p:spPr>
          <a:xfrm>
            <a:off x="984455" y="1758728"/>
            <a:ext cx="10649528" cy="2354491"/>
          </a:xfrm>
          <a:prstGeom prst="rect">
            <a:avLst/>
          </a:prstGeom>
          <a:noFill/>
        </p:spPr>
        <p:txBody>
          <a:bodyPr wrap="square" rtlCol="0">
            <a:spAutoFit/>
          </a:bodyPr>
          <a:lstStyle/>
          <a:p>
            <a:pPr algn="just">
              <a:lnSpc>
                <a:spcPct val="150000"/>
              </a:lnSpc>
            </a:pPr>
            <a:r>
              <a:rPr lang="en-US" sz="2800" dirty="0"/>
              <a:t>A computer may be connected to another using a serial port; however, if we need to connect numerous computers to create a network, this serial connection will fail.</a:t>
            </a:r>
          </a:p>
          <a:p>
            <a:pPr algn="just">
              <a:lnSpc>
                <a:spcPct val="150000"/>
              </a:lnSpc>
            </a:pPr>
            <a:endParaRPr lang="en-US" sz="1400" dirty="0">
              <a:solidFill>
                <a:srgbClr val="002060"/>
              </a:solidFill>
              <a:latin typeface="Bookman Old Style" panose="02050604050505020204" pitchFamily="18" charset="0"/>
            </a:endParaRPr>
          </a:p>
        </p:txBody>
      </p:sp>
      <p:pic>
        <p:nvPicPr>
          <p:cNvPr id="2"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5" y="81947"/>
            <a:ext cx="2509863" cy="1061599"/>
          </a:xfrm>
          <a:prstGeom prst="rect">
            <a:avLst/>
          </a:prstGeom>
          <a:noFill/>
        </p:spPr>
      </p:pic>
      <p:pic>
        <p:nvPicPr>
          <p:cNvPr id="5" name="Picture 4" descr="Network Distributors"/>
          <p:cNvPicPr/>
          <p:nvPr/>
        </p:nvPicPr>
        <p:blipFill>
          <a:blip r:embed="rId3" cstate="print"/>
          <a:srcRect/>
          <a:stretch>
            <a:fillRect/>
          </a:stretch>
        </p:blipFill>
        <p:spPr bwMode="auto">
          <a:xfrm>
            <a:off x="3207435" y="3671670"/>
            <a:ext cx="5134708" cy="2460877"/>
          </a:xfrm>
          <a:prstGeom prst="rect">
            <a:avLst/>
          </a:prstGeom>
          <a:noFill/>
          <a:ln w="9525">
            <a:noFill/>
            <a:miter lim="800000"/>
            <a:headEnd/>
            <a:tailEnd/>
          </a:ln>
        </p:spPr>
      </p:pic>
    </p:spTree>
    <p:extLst>
      <p:ext uri="{BB962C8B-B14F-4D97-AF65-F5344CB8AC3E}">
        <p14:creationId xmlns:p14="http://schemas.microsoft.com/office/powerpoint/2010/main" val="10663016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487B9-470E-AD8C-DF54-687F8103A722}"/>
              </a:ext>
            </a:extLst>
          </p:cNvPr>
          <p:cNvSpPr txBox="1"/>
          <p:nvPr/>
        </p:nvSpPr>
        <p:spPr>
          <a:xfrm>
            <a:off x="376083" y="999980"/>
            <a:ext cx="10722077" cy="954107"/>
          </a:xfrm>
          <a:prstGeom prst="rect">
            <a:avLst/>
          </a:prstGeom>
          <a:noFill/>
        </p:spPr>
        <p:txBody>
          <a:bodyPr wrap="square">
            <a:spAutoFit/>
          </a:bodyPr>
          <a:lstStyle/>
          <a:p>
            <a:pPr algn="ctr"/>
            <a:r>
              <a:rPr lang="en-US" sz="2800" b="1" dirty="0"/>
              <a:t>Router</a:t>
            </a:r>
            <a:endParaRPr lang="en-US" sz="2800" dirty="0"/>
          </a:p>
          <a:p>
            <a:pPr algn="ctr"/>
            <a:endParaRPr lang="en-US" sz="2800" dirty="0"/>
          </a:p>
        </p:txBody>
      </p:sp>
      <p:sp>
        <p:nvSpPr>
          <p:cNvPr id="6" name="TextBox 5">
            <a:extLst>
              <a:ext uri="{FF2B5EF4-FFF2-40B4-BE49-F238E27FC236}">
                <a16:creationId xmlns:a16="http://schemas.microsoft.com/office/drawing/2014/main" id="{12E6E3CD-062E-AE15-11ED-EA287A365E76}"/>
              </a:ext>
            </a:extLst>
          </p:cNvPr>
          <p:cNvSpPr txBox="1"/>
          <p:nvPr/>
        </p:nvSpPr>
        <p:spPr>
          <a:xfrm>
            <a:off x="984455" y="1758728"/>
            <a:ext cx="10649528" cy="1646605"/>
          </a:xfrm>
          <a:prstGeom prst="rect">
            <a:avLst/>
          </a:prstGeom>
          <a:noFill/>
        </p:spPr>
        <p:txBody>
          <a:bodyPr wrap="square" rtlCol="0">
            <a:spAutoFit/>
          </a:bodyPr>
          <a:lstStyle/>
          <a:p>
            <a:pPr algn="just"/>
            <a:r>
              <a:rPr lang="en-US" sz="2000" dirty="0"/>
              <a:t>A router is an equipment that serves as the hub for computers and other network-connected devices. It has openings called ports in it. Computers and other devices are connected to a router through network cables. Nowadays, routers are available in wireless modes, allowing computers to be connected without needing a physical connection.</a:t>
            </a:r>
          </a:p>
          <a:p>
            <a:pPr algn="just">
              <a:lnSpc>
                <a:spcPct val="150000"/>
              </a:lnSpc>
            </a:pPr>
            <a:endParaRPr lang="en-US" sz="1400" dirty="0">
              <a:solidFill>
                <a:srgbClr val="002060"/>
              </a:solidFill>
              <a:latin typeface="Bookman Old Style" panose="02050604050505020204" pitchFamily="18" charset="0"/>
            </a:endParaRPr>
          </a:p>
        </p:txBody>
      </p:sp>
      <p:pic>
        <p:nvPicPr>
          <p:cNvPr id="2"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5" y="81947"/>
            <a:ext cx="2509863" cy="1061599"/>
          </a:xfrm>
          <a:prstGeom prst="rect">
            <a:avLst/>
          </a:prstGeom>
          <a:noFill/>
        </p:spPr>
      </p:pic>
      <p:pic>
        <p:nvPicPr>
          <p:cNvPr id="8" name="Picture 7" descr="Network Router"/>
          <p:cNvPicPr/>
          <p:nvPr/>
        </p:nvPicPr>
        <p:blipFill>
          <a:blip r:embed="rId3" cstate="print"/>
          <a:srcRect/>
          <a:stretch>
            <a:fillRect/>
          </a:stretch>
        </p:blipFill>
        <p:spPr bwMode="auto">
          <a:xfrm>
            <a:off x="3038623" y="3376246"/>
            <a:ext cx="5331655" cy="2221726"/>
          </a:xfrm>
          <a:prstGeom prst="rect">
            <a:avLst/>
          </a:prstGeom>
          <a:noFill/>
          <a:ln w="9525">
            <a:noFill/>
            <a:miter lim="800000"/>
            <a:headEnd/>
            <a:tailEnd/>
          </a:ln>
        </p:spPr>
      </p:pic>
    </p:spTree>
    <p:extLst>
      <p:ext uri="{BB962C8B-B14F-4D97-AF65-F5344CB8AC3E}">
        <p14:creationId xmlns:p14="http://schemas.microsoft.com/office/powerpoint/2010/main" val="10663016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socket</a:t>
            </a:r>
            <a:endParaRPr lang="en-US" dirty="0"/>
          </a:p>
        </p:txBody>
      </p:sp>
      <p:sp>
        <p:nvSpPr>
          <p:cNvPr id="3" name="Content Placeholder 2"/>
          <p:cNvSpPr>
            <a:spLocks noGrp="1"/>
          </p:cNvSpPr>
          <p:nvPr>
            <p:ph idx="1"/>
          </p:nvPr>
        </p:nvSpPr>
        <p:spPr/>
        <p:txBody>
          <a:bodyPr/>
          <a:lstStyle/>
          <a:p>
            <a:r>
              <a:rPr lang="en-US" dirty="0"/>
              <a:t>A </a:t>
            </a:r>
            <a:r>
              <a:rPr lang="en-US" b="1" dirty="0"/>
              <a:t>socket</a:t>
            </a:r>
            <a:r>
              <a:rPr lang="en-US" dirty="0"/>
              <a:t> is one endpoint of a </a:t>
            </a:r>
            <a:r>
              <a:rPr lang="en-US" b="1" dirty="0"/>
              <a:t>two way</a:t>
            </a:r>
            <a:r>
              <a:rPr lang="en-US" dirty="0"/>
              <a:t> communication link between two programs running on the network. The socket mechanism provides a means of inter-process communication (IPC) by establishing named contact points between which the communication take place. </a:t>
            </a:r>
          </a:p>
        </p:txBody>
      </p:sp>
      <p:sp>
        <p:nvSpPr>
          <p:cNvPr id="4" name="Slide Number Placeholder 3"/>
          <p:cNvSpPr>
            <a:spLocks noGrp="1"/>
          </p:cNvSpPr>
          <p:nvPr>
            <p:ph type="sldNum" sz="quarter" idx="12"/>
          </p:nvPr>
        </p:nvSpPr>
        <p:spPr/>
        <p:txBody>
          <a:bodyPr/>
          <a:lstStyle/>
          <a:p>
            <a:fld id="{CBABCCC1-BF11-4F37-963E-1BCD5B23FD72}" type="slidenum">
              <a:rPr lang="en-IN" smtClean="0"/>
              <a:pPr/>
              <a:t>8</a:t>
            </a:fld>
            <a:endParaRPr lang="en-IN"/>
          </a:p>
        </p:txBody>
      </p:sp>
      <p:pic>
        <p:nvPicPr>
          <p:cNvPr id="5" name="Picture 4" descr="123.jpeg"/>
          <p:cNvPicPr>
            <a:picLocks noChangeAspect="1"/>
          </p:cNvPicPr>
          <p:nvPr/>
        </p:nvPicPr>
        <p:blipFill>
          <a:blip r:embed="rId2" cstate="print"/>
          <a:stretch>
            <a:fillRect/>
          </a:stretch>
        </p:blipFill>
        <p:spPr>
          <a:xfrm>
            <a:off x="4121059" y="4173176"/>
            <a:ext cx="3714751" cy="1228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port</a:t>
            </a:r>
            <a:endParaRPr lang="en-US" dirty="0"/>
          </a:p>
        </p:txBody>
      </p:sp>
      <p:sp>
        <p:nvSpPr>
          <p:cNvPr id="3" name="Content Placeholder 2"/>
          <p:cNvSpPr>
            <a:spLocks noGrp="1"/>
          </p:cNvSpPr>
          <p:nvPr>
            <p:ph idx="1"/>
          </p:nvPr>
        </p:nvSpPr>
        <p:spPr/>
        <p:txBody>
          <a:bodyPr>
            <a:normAutofit/>
          </a:bodyPr>
          <a:lstStyle/>
          <a:p>
            <a:r>
              <a:rPr lang="en-US" dirty="0"/>
              <a:t>In </a:t>
            </a:r>
            <a:r>
              <a:rPr lang="en-US" dirty="0">
                <a:hlinkClick r:id="rId2" tooltip="Computer networking"/>
              </a:rPr>
              <a:t>computer networking</a:t>
            </a:r>
            <a:r>
              <a:rPr lang="en-US" dirty="0"/>
              <a:t>, a </a:t>
            </a:r>
            <a:r>
              <a:rPr lang="en-US" b="1" dirty="0"/>
              <a:t>port</a:t>
            </a:r>
            <a:r>
              <a:rPr lang="en-US" dirty="0"/>
              <a:t> or </a:t>
            </a:r>
            <a:r>
              <a:rPr lang="en-US" b="1" dirty="0"/>
              <a:t>port number</a:t>
            </a:r>
            <a:r>
              <a:rPr lang="en-US" dirty="0"/>
              <a:t> is a number assigned to uniquely identify a connection endpoint and to direct data to a specific service. At the software level, within an </a:t>
            </a:r>
            <a:r>
              <a:rPr lang="en-US" dirty="0">
                <a:hlinkClick r:id="rId3" tooltip="Operating system"/>
              </a:rPr>
              <a:t>operating system</a:t>
            </a:r>
            <a:r>
              <a:rPr lang="en-US" dirty="0"/>
              <a:t>, a port is a logical construct that identifies a specific </a:t>
            </a:r>
            <a:r>
              <a:rPr lang="en-US" dirty="0">
                <a:hlinkClick r:id="rId4" tooltip="Process (computing)"/>
              </a:rPr>
              <a:t>process</a:t>
            </a:r>
            <a:r>
              <a:rPr lang="en-US" dirty="0"/>
              <a:t> or a type of </a:t>
            </a:r>
            <a:r>
              <a:rPr lang="en-US" dirty="0">
                <a:hlinkClick r:id="rId5" tooltip="Network service"/>
              </a:rPr>
              <a:t>network service</a:t>
            </a:r>
            <a:r>
              <a:rPr lang="en-US" dirty="0"/>
              <a:t>. A port at the software level is identified for each </a:t>
            </a:r>
            <a:r>
              <a:rPr lang="en-US" dirty="0">
                <a:hlinkClick r:id="rId6" tooltip="Transport protocol"/>
              </a:rPr>
              <a:t>transport protocol</a:t>
            </a:r>
            <a:r>
              <a:rPr lang="en-US" dirty="0"/>
              <a:t> and address combination by the port number assigned to it. The most common transport protocols that use port numbers are the </a:t>
            </a:r>
            <a:r>
              <a:rPr lang="en-US" dirty="0">
                <a:hlinkClick r:id="rId7" tooltip="Transmission Control Protocol"/>
              </a:rPr>
              <a:t>Transmission Control Protocol</a:t>
            </a:r>
            <a:r>
              <a:rPr lang="en-US" dirty="0"/>
              <a:t> (TCP) and the </a:t>
            </a:r>
            <a:r>
              <a:rPr lang="en-US" dirty="0">
                <a:hlinkClick r:id="rId8" tooltip="User Datagram Protocol"/>
              </a:rPr>
              <a:t>User Datagram Protocol</a:t>
            </a:r>
            <a:r>
              <a:rPr lang="en-US" dirty="0"/>
              <a:t> (UDP); those port numbers are 16-bit </a:t>
            </a:r>
            <a:r>
              <a:rPr lang="en-US" dirty="0">
                <a:hlinkClick r:id="rId9" tooltip="Unsigned number"/>
              </a:rPr>
              <a:t>unsigned numbers</a:t>
            </a:r>
            <a:r>
              <a:rPr lang="en-US" dirty="0"/>
              <a:t>.</a:t>
            </a:r>
          </a:p>
        </p:txBody>
      </p:sp>
      <p:sp>
        <p:nvSpPr>
          <p:cNvPr id="4" name="Slide Number Placeholder 3"/>
          <p:cNvSpPr>
            <a:spLocks noGrp="1"/>
          </p:cNvSpPr>
          <p:nvPr>
            <p:ph type="sldNum" sz="quarter" idx="12"/>
          </p:nvPr>
        </p:nvSpPr>
        <p:spPr/>
        <p:txBody>
          <a:bodyPr/>
          <a:lstStyle/>
          <a:p>
            <a:fld id="{CBABCCC1-BF11-4F37-963E-1BCD5B23FD72}" type="slidenum">
              <a:rPr lang="en-IN" smtClean="0"/>
              <a:pPr/>
              <a:t>9</a:t>
            </a:fld>
            <a:endParaRPr lang="en-IN"/>
          </a:p>
        </p:txBody>
      </p:sp>
      <p:pic>
        <p:nvPicPr>
          <p:cNvPr id="5" name="Picture 4" descr="1234.png"/>
          <p:cNvPicPr>
            <a:picLocks noChangeAspect="1"/>
          </p:cNvPicPr>
          <p:nvPr/>
        </p:nvPicPr>
        <p:blipFill>
          <a:blip r:embed="rId10" cstate="print"/>
          <a:stretch>
            <a:fillRect/>
          </a:stretch>
        </p:blipFill>
        <p:spPr>
          <a:xfrm>
            <a:off x="4676775" y="4675007"/>
            <a:ext cx="2838451" cy="1609725"/>
          </a:xfrm>
          <a:prstGeom prst="rect">
            <a:avLst/>
          </a:prstGeom>
        </p:spPr>
      </p:pic>
    </p:spTree>
  </p:cSld>
  <p:clrMapOvr>
    <a:masterClrMapping/>
  </p:clrMapOvr>
</p:sld>
</file>

<file path=ppt/theme/theme1.xml><?xml version="1.0" encoding="utf-8"?>
<a:theme xmlns:a="http://schemas.openxmlformats.org/drawingml/2006/main" name="S2_NETWORK HARDWARE ,NETWORKSOFTWARE-CO1">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S2_NETWORK HARDWARE ,NETWORKSOFTWARE-CO1</Template>
  <TotalTime>515</TotalTime>
  <Words>1798</Words>
  <Application>Microsoft Office PowerPoint</Application>
  <PresentationFormat>Widescreen</PresentationFormat>
  <Paragraphs>148</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Arial MT</vt:lpstr>
      <vt:lpstr>Bookman Old Style</vt:lpstr>
      <vt:lpstr>Calibri</vt:lpstr>
      <vt:lpstr>Cambria</vt:lpstr>
      <vt:lpstr>Gill Sans MT</vt:lpstr>
      <vt:lpstr>Poppins</vt:lpstr>
      <vt:lpstr>Stencil</vt:lpstr>
      <vt:lpstr>Times New Roman</vt:lpstr>
      <vt:lpstr>Wingdings</vt:lpstr>
      <vt:lpstr>S2_NETWORK HARDWARE ,NETWORKSOFTWARE-CO1</vt:lpstr>
      <vt:lpstr>NETWORKS, PROTOCOLS &amp; SECURITY (NPS) 22EC2210R  Topic:  NETWORK HARDWARE   NETWORKSOFTWARE </vt:lpstr>
      <vt:lpstr>PowerPoint Presentation</vt:lpstr>
      <vt:lpstr>PowerPoint Presentation</vt:lpstr>
      <vt:lpstr>PowerPoint Presentation</vt:lpstr>
      <vt:lpstr>PowerPoint Presentation</vt:lpstr>
      <vt:lpstr>PowerPoint Presentation</vt:lpstr>
      <vt:lpstr>PowerPoint Presentation</vt:lpstr>
      <vt:lpstr>socket</vt:lpstr>
      <vt:lpstr>port</vt:lpstr>
      <vt:lpstr>Repeaters, Hubs, and Switches</vt:lpstr>
      <vt:lpstr>PowerPoint Presentation</vt:lpstr>
      <vt:lpstr>TYPES OF NETWORKS </vt:lpstr>
      <vt:lpstr>Local Area Networks</vt:lpstr>
      <vt:lpstr>Personal Area Network</vt:lpstr>
      <vt:lpstr>Local Area Networks</vt:lpstr>
      <vt:lpstr>Metropolitan Area Networks</vt:lpstr>
      <vt:lpstr>Wide Area Networks (WANs)</vt:lpstr>
      <vt:lpstr>Network Topology</vt:lpstr>
      <vt:lpstr>Bus Topology</vt:lpstr>
      <vt:lpstr>PowerPoint Presentation</vt:lpstr>
      <vt:lpstr>Ring Topology</vt:lpstr>
      <vt:lpstr>CONTD</vt:lpstr>
      <vt:lpstr>Star Topology</vt:lpstr>
      <vt:lpstr>PowerPoint Presentation</vt:lpstr>
      <vt:lpstr>Mesh Topology </vt:lpstr>
      <vt:lpstr>Hybrid Topology  </vt:lpstr>
      <vt:lpstr>Network Software</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NETWORKS, PROTOCOLS &amp; SECURITY (DNPS) 22EC2210R  Topic:  NETWORK HARDWARE   NETWORKSOFTWARE</dc:title>
  <dc:creator>Tushar</dc:creator>
  <cp:lastModifiedBy>Ravi kiran Duvvuri</cp:lastModifiedBy>
  <cp:revision>4</cp:revision>
  <dcterms:created xsi:type="dcterms:W3CDTF">2023-06-18T19:25:23Z</dcterms:created>
  <dcterms:modified xsi:type="dcterms:W3CDTF">2023-12-20T06:24:47Z</dcterms:modified>
</cp:coreProperties>
</file>