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7"/>
  </p:notesMasterIdLst>
  <p:sldIdLst>
    <p:sldId id="428" r:id="rId5"/>
    <p:sldId id="429" r:id="rId6"/>
    <p:sldId id="430" r:id="rId7"/>
    <p:sldId id="351" r:id="rId8"/>
    <p:sldId id="352" r:id="rId9"/>
    <p:sldId id="353" r:id="rId10"/>
    <p:sldId id="354" r:id="rId11"/>
    <p:sldId id="355" r:id="rId12"/>
    <p:sldId id="399" r:id="rId13"/>
    <p:sldId id="400" r:id="rId14"/>
    <p:sldId id="357" r:id="rId15"/>
    <p:sldId id="434" r:id="rId16"/>
    <p:sldId id="358" r:id="rId17"/>
    <p:sldId id="359" r:id="rId18"/>
    <p:sldId id="435" r:id="rId19"/>
    <p:sldId id="436" r:id="rId20"/>
    <p:sldId id="437" r:id="rId21"/>
    <p:sldId id="438" r:id="rId22"/>
    <p:sldId id="431" r:id="rId23"/>
    <p:sldId id="439" r:id="rId24"/>
    <p:sldId id="432" r:id="rId25"/>
    <p:sldId id="43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BC9D6-5A95-A29A-6868-10E7FF43BEB6}" v="1" dt="2023-12-18T06:47:21.465"/>
    <p1510:client id="{51E00B32-5CD6-7DDD-9846-913DFCF4364E}" v="1" dt="2023-12-18T06:53:46.685"/>
    <p1510:client id="{63976DC5-472A-EE32-FE80-3B2F84F0CD92}" v="21" dt="2023-12-18T06:54:12.712"/>
    <p1510:client id="{7BBC8159-CEA9-3C42-EFB2-CD934FA66881}" v="4" dt="2023-07-20T08:33:29.676"/>
    <p1510:client id="{864E5632-1C00-42D0-2086-C22161181080}" v="11" dt="2023-12-18T06:53:39.502"/>
    <p1510:client id="{B7754BD6-3A7C-1840-3809-49A6D62A9266}" v="1" dt="2023-07-15T05:32:57.477"/>
    <p1510:client id="{E12EEDEC-9A4F-1EE8-96FA-5BFDB52E0BFB}" v="1" dt="2023-12-18T07:14:48.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03a71f5da10958a63fe92636f7ca89614a4baf8fa630ed99b98cff6e9c6644a::" providerId="AD" clId="Web-{51E00B32-5CD6-7DDD-9846-913DFCF4364E}"/>
    <pc:docChg chg="modSld">
      <pc:chgData name="Guest User" userId="S::urn:spo:anon#603a71f5da10958a63fe92636f7ca89614a4baf8fa630ed99b98cff6e9c6644a::" providerId="AD" clId="Web-{51E00B32-5CD6-7DDD-9846-913DFCF4364E}" dt="2023-12-18T06:53:46.685" v="0" actId="1076"/>
      <pc:docMkLst>
        <pc:docMk/>
      </pc:docMkLst>
      <pc:sldChg chg="modSp">
        <pc:chgData name="Guest User" userId="S::urn:spo:anon#603a71f5da10958a63fe92636f7ca89614a4baf8fa630ed99b98cff6e9c6644a::" providerId="AD" clId="Web-{51E00B32-5CD6-7DDD-9846-913DFCF4364E}" dt="2023-12-18T06:53:46.685" v="0" actId="1076"/>
        <pc:sldMkLst>
          <pc:docMk/>
          <pc:sldMk cId="0" sldId="352"/>
        </pc:sldMkLst>
        <pc:picChg chg="mod">
          <ac:chgData name="Guest User" userId="S::urn:spo:anon#603a71f5da10958a63fe92636f7ca89614a4baf8fa630ed99b98cff6e9c6644a::" providerId="AD" clId="Web-{51E00B32-5CD6-7DDD-9846-913DFCF4364E}" dt="2023-12-18T06:53:46.685" v="0" actId="1076"/>
          <ac:picMkLst>
            <pc:docMk/>
            <pc:sldMk cId="0" sldId="352"/>
            <ac:picMk id="6" creationId="{00000000-0000-0000-0000-000000000000}"/>
          </ac:picMkLst>
        </pc:picChg>
      </pc:sldChg>
    </pc:docChg>
  </pc:docChgLst>
  <pc:docChgLst>
    <pc:chgData name="Thummapudi Nasaramma" userId="S::tnasarama@kluniversity.in::40bedd21-a6c4-47cb-9d46-29e71dcef951" providerId="AD" clId="Web-{B7754BD6-3A7C-1840-3809-49A6D62A9266}"/>
    <pc:docChg chg="sldOrd">
      <pc:chgData name="Thummapudi Nasaramma" userId="S::tnasarama@kluniversity.in::40bedd21-a6c4-47cb-9d46-29e71dcef951" providerId="AD" clId="Web-{B7754BD6-3A7C-1840-3809-49A6D62A9266}" dt="2023-07-15T05:32:57.477" v="0"/>
      <pc:docMkLst>
        <pc:docMk/>
      </pc:docMkLst>
      <pc:sldChg chg="ord">
        <pc:chgData name="Thummapudi Nasaramma" userId="S::tnasarama@kluniversity.in::40bedd21-a6c4-47cb-9d46-29e71dcef951" providerId="AD" clId="Web-{B7754BD6-3A7C-1840-3809-49A6D62A9266}" dt="2023-07-15T05:32:57.477" v="0"/>
        <pc:sldMkLst>
          <pc:docMk/>
          <pc:sldMk cId="2563688380" sldId="431"/>
        </pc:sldMkLst>
      </pc:sldChg>
    </pc:docChg>
  </pc:docChgLst>
  <pc:docChgLst>
    <pc:chgData name="AVVARU VENKATA BHANU TEJA" userId="S::2200032804@kluniversity.in::12c49f67-9cd5-4d1b-8430-45d5aaecdf28" providerId="AD" clId="Web-{63976DC5-472A-EE32-FE80-3B2F84F0CD92}"/>
    <pc:docChg chg="modSld">
      <pc:chgData name="AVVARU VENKATA BHANU TEJA" userId="S::2200032804@kluniversity.in::12c49f67-9cd5-4d1b-8430-45d5aaecdf28" providerId="AD" clId="Web-{63976DC5-472A-EE32-FE80-3B2F84F0CD92}" dt="2023-12-18T06:52:41.600" v="9" actId="20577"/>
      <pc:docMkLst>
        <pc:docMk/>
      </pc:docMkLst>
      <pc:sldChg chg="modSp">
        <pc:chgData name="AVVARU VENKATA BHANU TEJA" userId="S::2200032804@kluniversity.in::12c49f67-9cd5-4d1b-8430-45d5aaecdf28" providerId="AD" clId="Web-{63976DC5-472A-EE32-FE80-3B2F84F0CD92}" dt="2023-12-18T06:51:00.426" v="6" actId="20577"/>
        <pc:sldMkLst>
          <pc:docMk/>
          <pc:sldMk cId="0" sldId="353"/>
        </pc:sldMkLst>
        <pc:spChg chg="mod">
          <ac:chgData name="AVVARU VENKATA BHANU TEJA" userId="S::2200032804@kluniversity.in::12c49f67-9cd5-4d1b-8430-45d5aaecdf28" providerId="AD" clId="Web-{63976DC5-472A-EE32-FE80-3B2F84F0CD92}" dt="2023-12-18T06:51:00.426" v="6" actId="20577"/>
          <ac:spMkLst>
            <pc:docMk/>
            <pc:sldMk cId="0" sldId="353"/>
            <ac:spMk id="4" creationId="{00000000-0000-0000-0000-000000000000}"/>
          </ac:spMkLst>
        </pc:spChg>
      </pc:sldChg>
      <pc:sldChg chg="modSp">
        <pc:chgData name="AVVARU VENKATA BHANU TEJA" userId="S::2200032804@kluniversity.in::12c49f67-9cd5-4d1b-8430-45d5aaecdf28" providerId="AD" clId="Web-{63976DC5-472A-EE32-FE80-3B2F84F0CD92}" dt="2023-12-18T06:52:41.600" v="9" actId="20577"/>
        <pc:sldMkLst>
          <pc:docMk/>
          <pc:sldMk cId="756961058" sldId="434"/>
        </pc:sldMkLst>
        <pc:spChg chg="mod">
          <ac:chgData name="AVVARU VENKATA BHANU TEJA" userId="S::2200032804@kluniversity.in::12c49f67-9cd5-4d1b-8430-45d5aaecdf28" providerId="AD" clId="Web-{63976DC5-472A-EE32-FE80-3B2F84F0CD92}" dt="2023-12-18T06:52:41.600" v="9" actId="20577"/>
          <ac:spMkLst>
            <pc:docMk/>
            <pc:sldMk cId="756961058" sldId="434"/>
            <ac:spMk id="3" creationId="{00000000-0000-0000-0000-000000000000}"/>
          </ac:spMkLst>
        </pc:spChg>
      </pc:sldChg>
    </pc:docChg>
  </pc:docChgLst>
  <pc:docChgLst>
    <pc:chgData name="Guest User" userId="S::urn:spo:anon#603a71f5da10958a63fe92636f7ca89614a4baf8fa630ed99b98cff6e9c6644a::" providerId="AD" clId="Web-{E12EEDEC-9A4F-1EE8-96FA-5BFDB52E0BFB}"/>
    <pc:docChg chg="modSld">
      <pc:chgData name="Guest User" userId="S::urn:spo:anon#603a71f5da10958a63fe92636f7ca89614a4baf8fa630ed99b98cff6e9c6644a::" providerId="AD" clId="Web-{E12EEDEC-9A4F-1EE8-96FA-5BFDB52E0BFB}" dt="2023-12-18T07:14:48.037" v="0" actId="1076"/>
      <pc:docMkLst>
        <pc:docMk/>
      </pc:docMkLst>
      <pc:sldChg chg="modSp">
        <pc:chgData name="Guest User" userId="S::urn:spo:anon#603a71f5da10958a63fe92636f7ca89614a4baf8fa630ed99b98cff6e9c6644a::" providerId="AD" clId="Web-{E12EEDEC-9A4F-1EE8-96FA-5BFDB52E0BFB}" dt="2023-12-18T07:14:48.037" v="0" actId="1076"/>
        <pc:sldMkLst>
          <pc:docMk/>
          <pc:sldMk cId="2226075765" sldId="438"/>
        </pc:sldMkLst>
        <pc:picChg chg="mod">
          <ac:chgData name="Guest User" userId="S::urn:spo:anon#603a71f5da10958a63fe92636f7ca89614a4baf8fa630ed99b98cff6e9c6644a::" providerId="AD" clId="Web-{E12EEDEC-9A4F-1EE8-96FA-5BFDB52E0BFB}" dt="2023-12-18T07:14:48.037" v="0" actId="1076"/>
          <ac:picMkLst>
            <pc:docMk/>
            <pc:sldMk cId="2226075765" sldId="438"/>
            <ac:picMk id="5" creationId="{00000000-0000-0000-0000-000000000000}"/>
          </ac:picMkLst>
        </pc:picChg>
      </pc:sldChg>
    </pc:docChg>
  </pc:docChgLst>
  <pc:docChgLst>
    <pc:chgData name="Dr  Sadhana Kodali" userId="S::ksadhana@kluniversity.in::fe42c784-c26c-488d-9c3e-26994474bc67" providerId="AD" clId="Web-{7BBC8159-CEA9-3C42-EFB2-CD934FA66881}"/>
    <pc:docChg chg="modSld">
      <pc:chgData name="Dr  Sadhana Kodali" userId="S::ksadhana@kluniversity.in::fe42c784-c26c-488d-9c3e-26994474bc67" providerId="AD" clId="Web-{7BBC8159-CEA9-3C42-EFB2-CD934FA66881}" dt="2023-07-20T08:33:19.098" v="0" actId="20577"/>
      <pc:docMkLst>
        <pc:docMk/>
      </pc:docMkLst>
      <pc:sldChg chg="modSp">
        <pc:chgData name="Dr  Sadhana Kodali" userId="S::ksadhana@kluniversity.in::fe42c784-c26c-488d-9c3e-26994474bc67" providerId="AD" clId="Web-{7BBC8159-CEA9-3C42-EFB2-CD934FA66881}" dt="2023-07-20T08:33:19.098" v="0" actId="20577"/>
        <pc:sldMkLst>
          <pc:docMk/>
          <pc:sldMk cId="4257191394" sldId="437"/>
        </pc:sldMkLst>
        <pc:spChg chg="mod">
          <ac:chgData name="Dr  Sadhana Kodali" userId="S::ksadhana@kluniversity.in::fe42c784-c26c-488d-9c3e-26994474bc67" providerId="AD" clId="Web-{7BBC8159-CEA9-3C42-EFB2-CD934FA66881}" dt="2023-07-20T08:33:19.098" v="0" actId="20577"/>
          <ac:spMkLst>
            <pc:docMk/>
            <pc:sldMk cId="4257191394" sldId="437"/>
            <ac:spMk id="4" creationId="{00000000-0000-0000-0000-000000000000}"/>
          </ac:spMkLst>
        </pc:spChg>
      </pc:sldChg>
    </pc:docChg>
  </pc:docChgLst>
  <pc:docChgLst>
    <pc:chgData name="Guest User" userId="S::urn:spo:anon#603a71f5da10958a63fe92636f7ca89614a4baf8fa630ed99b98cff6e9c6644a::" providerId="AD" clId="Web-{864E5632-1C00-42D0-2086-C22161181080}"/>
    <pc:docChg chg="modSld">
      <pc:chgData name="Guest User" userId="S::urn:spo:anon#603a71f5da10958a63fe92636f7ca89614a4baf8fa630ed99b98cff6e9c6644a::" providerId="AD" clId="Web-{864E5632-1C00-42D0-2086-C22161181080}" dt="2023-12-18T06:53:39.502" v="10" actId="1076"/>
      <pc:docMkLst>
        <pc:docMk/>
      </pc:docMkLst>
      <pc:sldChg chg="modSp">
        <pc:chgData name="Guest User" userId="S::urn:spo:anon#603a71f5da10958a63fe92636f7ca89614a4baf8fa630ed99b98cff6e9c6644a::" providerId="AD" clId="Web-{864E5632-1C00-42D0-2086-C22161181080}" dt="2023-12-18T06:53:39.502" v="10" actId="1076"/>
        <pc:sldMkLst>
          <pc:docMk/>
          <pc:sldMk cId="0" sldId="352"/>
        </pc:sldMkLst>
        <pc:picChg chg="mod">
          <ac:chgData name="Guest User" userId="S::urn:spo:anon#603a71f5da10958a63fe92636f7ca89614a4baf8fa630ed99b98cff6e9c6644a::" providerId="AD" clId="Web-{864E5632-1C00-42D0-2086-C22161181080}" dt="2023-12-18T06:53:39.502" v="10" actId="1076"/>
          <ac:picMkLst>
            <pc:docMk/>
            <pc:sldMk cId="0" sldId="352"/>
            <ac:picMk id="6" creationId="{00000000-0000-0000-0000-000000000000}"/>
          </ac:picMkLst>
        </pc:picChg>
      </pc:sldChg>
      <pc:sldChg chg="modSp">
        <pc:chgData name="Guest User" userId="S::urn:spo:anon#603a71f5da10958a63fe92636f7ca89614a4baf8fa630ed99b98cff6e9c6644a::" providerId="AD" clId="Web-{864E5632-1C00-42D0-2086-C22161181080}" dt="2023-12-18T06:53:19.157" v="8" actId="1076"/>
        <pc:sldMkLst>
          <pc:docMk/>
          <pc:sldMk cId="0" sldId="358"/>
        </pc:sldMkLst>
        <pc:picChg chg="mod">
          <ac:chgData name="Guest User" userId="S::urn:spo:anon#603a71f5da10958a63fe92636f7ca89614a4baf8fa630ed99b98cff6e9c6644a::" providerId="AD" clId="Web-{864E5632-1C00-42D0-2086-C22161181080}" dt="2023-12-18T06:53:19.157" v="8" actId="1076"/>
          <ac:picMkLst>
            <pc:docMk/>
            <pc:sldMk cId="0" sldId="358"/>
            <ac:picMk id="6" creationId="{00000000-0000-0000-0000-000000000000}"/>
          </ac:picMkLst>
        </pc:picChg>
      </pc:sldChg>
      <pc:sldChg chg="modSp">
        <pc:chgData name="Guest User" userId="S::urn:spo:anon#603a71f5da10958a63fe92636f7ca89614a4baf8fa630ed99b98cff6e9c6644a::" providerId="AD" clId="Web-{864E5632-1C00-42D0-2086-C22161181080}" dt="2023-12-18T06:52:50.157" v="6" actId="1076"/>
        <pc:sldMkLst>
          <pc:docMk/>
          <pc:sldMk cId="2896757493" sldId="439"/>
        </pc:sldMkLst>
        <pc:picChg chg="mod">
          <ac:chgData name="Guest User" userId="S::urn:spo:anon#603a71f5da10958a63fe92636f7ca89614a4baf8fa630ed99b98cff6e9c6644a::" providerId="AD" clId="Web-{864E5632-1C00-42D0-2086-C22161181080}" dt="2023-12-18T06:52:50.157" v="6" actId="1076"/>
          <ac:picMkLst>
            <pc:docMk/>
            <pc:sldMk cId="2896757493" sldId="439"/>
            <ac:picMk id="4" creationId="{00000000-0000-0000-0000-000000000000}"/>
          </ac:picMkLst>
        </pc:picChg>
      </pc:sldChg>
    </pc:docChg>
  </pc:docChgLst>
  <pc:docChgLst>
    <pc:chgData name="Guest User" userId="S::urn:spo:anon#603a71f5da10958a63fe92636f7ca89614a4baf8fa630ed99b98cff6e9c6644a::" providerId="AD" clId="Web-{230BC9D6-5A95-A29A-6868-10E7FF43BEB6}"/>
    <pc:docChg chg="modSld">
      <pc:chgData name="Guest User" userId="S::urn:spo:anon#603a71f5da10958a63fe92636f7ca89614a4baf8fa630ed99b98cff6e9c6644a::" providerId="AD" clId="Web-{230BC9D6-5A95-A29A-6868-10E7FF43BEB6}" dt="2023-12-18T06:47:21.465" v="0" actId="1076"/>
      <pc:docMkLst>
        <pc:docMk/>
      </pc:docMkLst>
      <pc:sldChg chg="modSp">
        <pc:chgData name="Guest User" userId="S::urn:spo:anon#603a71f5da10958a63fe92636f7ca89614a4baf8fa630ed99b98cff6e9c6644a::" providerId="AD" clId="Web-{230BC9D6-5A95-A29A-6868-10E7FF43BEB6}" dt="2023-12-18T06:47:21.465" v="0" actId="1076"/>
        <pc:sldMkLst>
          <pc:docMk/>
          <pc:sldMk cId="0" sldId="352"/>
        </pc:sldMkLst>
        <pc:picChg chg="mod">
          <ac:chgData name="Guest User" userId="S::urn:spo:anon#603a71f5da10958a63fe92636f7ca89614a4baf8fa630ed99b98cff6e9c6644a::" providerId="AD" clId="Web-{230BC9D6-5A95-A29A-6868-10E7FF43BEB6}" dt="2023-12-18T06:47:21.465" v="0" actId="1076"/>
          <ac:picMkLst>
            <pc:docMk/>
            <pc:sldMk cId="0" sldId="352"/>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20/12/2023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39194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8187FF5-4BF9-4B21-B0D2-9B7FF2B27D7F}" type="slidenum">
              <a:rPr lang="en-AU" smtClean="0"/>
              <a:pPr/>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52850" y="5251479"/>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8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8" y="-1059"/>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26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9" y="-59248"/>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4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References</a:t>
            </a:r>
            <a:endParaRPr lang="en-AU"/>
          </a:p>
        </p:txBody>
      </p:sp>
      <p:sp>
        <p:nvSpPr>
          <p:cNvPr id="3" name="Footer Placeholder 2"/>
          <p:cNvSpPr>
            <a:spLocks noGrp="1"/>
          </p:cNvSpPr>
          <p:nvPr>
            <p:ph type="ftr" sz="quarter" idx="10"/>
          </p:nvPr>
        </p:nvSpPr>
        <p:spPr>
          <a:xfrm>
            <a:off x="838200" y="6356350"/>
            <a:ext cx="9153698" cy="365125"/>
          </a:xfrm>
          <a:prstGeom prst="rect">
            <a:avLst/>
          </a:prstGeom>
        </p:spPr>
        <p:txBody>
          <a:bodyPr/>
          <a:lstStyle/>
          <a:p>
            <a:r>
              <a:rPr lang="en-AU">
                <a:solidFill>
                  <a:srgbClr val="C00000"/>
                </a:solidFill>
              </a:rPr>
              <a:t>© 2016 KL University </a:t>
            </a:r>
            <a:r>
              <a:rPr lang="en-AU"/>
              <a:t>– The contents of this presentation are an intellectual and copyrighted property of KL University. </a:t>
            </a:r>
            <a:r>
              <a:rPr lang="en-AU">
                <a:solidFill>
                  <a:srgbClr val="C00000"/>
                </a:solidFill>
              </a:rPr>
              <a:t>ALL RIGHTS RESERVED</a:t>
            </a:r>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9"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554"/>
          <a:stretch/>
        </p:blipFill>
        <p:spPr bwMode="auto">
          <a:xfrm>
            <a:off x="11140094" y="-15902"/>
            <a:ext cx="105190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5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descr="K L University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AU"/>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376"/>
          <a:stretch/>
        </p:blipFill>
        <p:spPr bwMode="auto">
          <a:xfrm>
            <a:off x="11131781" y="0"/>
            <a:ext cx="106021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2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&lt;COURSE TITLE&gt;, &lt;TOPIC NAME&gt;</a:t>
            </a:r>
            <a:endParaRPr lang="en-IN"/>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3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&lt;COURSE TITLE&gt;, &lt;TOPIC NAME&gt;</a:t>
            </a:r>
            <a:endParaRPr lang="en-IN"/>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4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a:p>
        </p:txBody>
      </p:sp>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pic>
        <p:nvPicPr>
          <p:cNvPr id="5"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5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3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7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68187FF5-4BF9-4B21-B0D2-9B7FF2B27D7F}" type="slidenum">
              <a:rPr lang="en-AU" smtClean="0"/>
              <a:pPr/>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F2701-9033-488D-8A6B-BB7984DFD0D3}"/>
              </a:ext>
            </a:extLst>
          </p:cNvPr>
          <p:cNvSpPr txBox="1"/>
          <p:nvPr/>
        </p:nvSpPr>
        <p:spPr>
          <a:xfrm>
            <a:off x="1349115" y="1091268"/>
            <a:ext cx="9878518" cy="507831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rPr>
              <a:t>Network</a:t>
            </a:r>
            <a:r>
              <a:rPr kumimoji="0" lang="en-IN" sz="4000" b="1" i="0" u="none" strike="noStrike" kern="1200" cap="none" spc="0" normalizeH="0" noProof="0" dirty="0">
                <a:ln>
                  <a:noFill/>
                </a:ln>
                <a:solidFill>
                  <a:prstClr val="black"/>
                </a:solidFill>
                <a:effectLst/>
                <a:uLnTx/>
                <a:uFillTx/>
                <a:latin typeface="Gill Sans MT" panose="020B0502020104020203"/>
              </a:rPr>
              <a:t> </a:t>
            </a:r>
            <a:r>
              <a:rPr kumimoji="0" lang="en-IN" sz="4000" b="1" i="0" u="none" strike="noStrike" kern="1200" cap="none" spc="0" normalizeH="0" baseline="0" noProof="0" dirty="0">
                <a:ln>
                  <a:noFill/>
                </a:ln>
                <a:solidFill>
                  <a:prstClr val="black"/>
                </a:solidFill>
                <a:effectLst/>
                <a:uLnTx/>
                <a:uFillTx/>
                <a:latin typeface="Gill Sans MT" panose="020B0502020104020203"/>
              </a:rPr>
              <a:t>Protocols &amp;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b="1" dirty="0">
                <a:solidFill>
                  <a:prstClr val="black"/>
                </a:solidFill>
                <a:latin typeface="Gill Sans MT" panose="020B0502020104020203"/>
              </a:rPr>
              <a:t>[22EC2210R]</a:t>
            </a:r>
            <a:endParaRPr kumimoji="0" lang="en-IN" sz="4000" b="1" i="0" u="none" strike="noStrike" kern="1200" cap="none" spc="0" normalizeH="0" baseline="0" noProof="0" dirty="0">
              <a:ln>
                <a:noFill/>
              </a:ln>
              <a:solidFill>
                <a:prstClr val="black"/>
              </a:solidFill>
              <a:effectLst/>
              <a:uLnTx/>
              <a:uFillTx/>
              <a:latin typeface="Gill Sans MT" panose="020B0502020104020203"/>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ea typeface="+mn-ea"/>
                <a:cs typeface="+mn-cs"/>
              </a:rPr>
              <a:t>CO-1</a:t>
            </a:r>
          </a:p>
          <a:p>
            <a:pPr algn="ctr" fontAlgn="ctr"/>
            <a:r>
              <a:rPr lang="en-IN" sz="4000" dirty="0"/>
              <a:t>Reference models: OSI, TCP/IP, Example Networks</a:t>
            </a:r>
            <a:endParaRPr lang="en-IN" sz="4000" dirty="0">
              <a:solidFill>
                <a:srgbClr val="000000"/>
              </a:solidFill>
              <a:latin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dirty="0">
                <a:solidFill>
                  <a:prstClr val="black"/>
                </a:solidFill>
                <a:latin typeface="Gill Sans MT" panose="020B0502020104020203"/>
              </a:rPr>
              <a:t>                  </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Gill Sans MT" panose="020B0502020104020203"/>
                <a:ea typeface="+mn-ea"/>
                <a:cs typeface="+mn-cs"/>
              </a:rPr>
              <a:t>		</a:t>
            </a:r>
            <a:endParaRPr kumimoji="0" lang="en-IN" sz="3200" b="0" i="0" u="none" strike="noStrike" kern="1200" cap="none" spc="0" normalizeH="0" baseline="0" noProof="0" dirty="0">
              <a:ln>
                <a:noFill/>
              </a:ln>
              <a:solidFill>
                <a:prstClr val="black"/>
              </a:solidFill>
              <a:effectLst/>
              <a:uLnTx/>
              <a:uFillTx/>
              <a:latin typeface="Gill Sans MT" panose="020B0502020104020203"/>
            </a:endParaRPr>
          </a:p>
        </p:txBody>
      </p:sp>
    </p:spTree>
    <p:extLst>
      <p:ext uri="{BB962C8B-B14F-4D97-AF65-F5344CB8AC3E}">
        <p14:creationId xmlns:p14="http://schemas.microsoft.com/office/powerpoint/2010/main" val="383616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effectLst>
                  <a:outerShdw blurRad="38100" dist="38100" dir="2700000" algn="tl">
                    <a:srgbClr val="C0C0C0"/>
                  </a:outerShdw>
                </a:effectLst>
                <a:latin typeface="Times" pitchFamily="18" charset="0"/>
              </a:rPr>
              <a:t>Session layer</a:t>
            </a:r>
            <a:endParaRPr lang="en-US"/>
          </a:p>
        </p:txBody>
      </p:sp>
      <p:sp>
        <p:nvSpPr>
          <p:cNvPr id="5" name="Slide Number Placeholder 4"/>
          <p:cNvSpPr>
            <a:spLocks noGrp="1"/>
          </p:cNvSpPr>
          <p:nvPr>
            <p:ph type="sldNum" sz="quarter" idx="12"/>
          </p:nvPr>
        </p:nvSpPr>
        <p:spPr/>
        <p:txBody>
          <a:bodyPr/>
          <a:lstStyle/>
          <a:p>
            <a:fld id="{68187FF5-4BF9-4B21-B0D2-9B7FF2B27D7F}" type="slidenum">
              <a:rPr lang="en-AU" smtClean="0"/>
              <a:pPr/>
              <a:t>10</a:t>
            </a:fld>
            <a:endParaRPr lang="en-AU"/>
          </a:p>
        </p:txBody>
      </p:sp>
      <p:sp>
        <p:nvSpPr>
          <p:cNvPr id="6" name="Rectangle 5"/>
          <p:cNvSpPr/>
          <p:nvPr/>
        </p:nvSpPr>
        <p:spPr>
          <a:xfrm>
            <a:off x="1480457" y="1957257"/>
            <a:ext cx="9535886" cy="2224904"/>
          </a:xfrm>
          <a:prstGeom prst="rect">
            <a:avLst/>
          </a:prstGeom>
        </p:spPr>
        <p:txBody>
          <a:bodyPr wrap="square">
            <a:spAutoFit/>
          </a:bodyPr>
          <a:lstStyle/>
          <a:p>
            <a:pPr>
              <a:lnSpc>
                <a:spcPct val="200000"/>
              </a:lnSpc>
            </a:pPr>
            <a:r>
              <a:rPr lang="en-US" b="1"/>
              <a:t>Session Layer-</a:t>
            </a:r>
            <a:r>
              <a:rPr lang="en-US"/>
              <a:t> The session layer is responsible for dialog control and synchronization.</a:t>
            </a:r>
            <a:endParaRPr lang="en-IN"/>
          </a:p>
          <a:p>
            <a:pPr>
              <a:lnSpc>
                <a:spcPct val="200000"/>
              </a:lnSpc>
            </a:pPr>
            <a:r>
              <a:rPr lang="en-US"/>
              <a:t>Specific responsibilities of the session layer include the following: </a:t>
            </a:r>
            <a:endParaRPr lang="en-IN"/>
          </a:p>
          <a:p>
            <a:pPr marL="285750" lvl="0" indent="-285750" algn="just">
              <a:lnSpc>
                <a:spcPct val="200000"/>
              </a:lnSpc>
              <a:buFont typeface="Wingdings" pitchFamily="2" charset="2"/>
              <a:buChar char="Ø"/>
            </a:pPr>
            <a:r>
              <a:rPr lang="en-US" i="1"/>
              <a:t>Dialog control.</a:t>
            </a:r>
            <a:r>
              <a:rPr lang="en-US"/>
              <a:t> </a:t>
            </a:r>
            <a:endParaRPr lang="en-IN"/>
          </a:p>
          <a:p>
            <a:pPr marL="285750" lvl="0" indent="-285750" algn="just">
              <a:lnSpc>
                <a:spcPct val="200000"/>
              </a:lnSpc>
              <a:buFont typeface="Wingdings" pitchFamily="2" charset="2"/>
              <a:buChar char="Ø"/>
            </a:pPr>
            <a:r>
              <a:rPr lang="en-US" i="1"/>
              <a:t>Synchronization.</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a:solidFill>
                  <a:srgbClr val="000000"/>
                </a:solidFill>
                <a:effectLst>
                  <a:outerShdw blurRad="38100" dist="38100" dir="2700000" algn="tl">
                    <a:srgbClr val="FFFFFF"/>
                  </a:outerShdw>
                </a:effectLst>
              </a:rPr>
              <a:t>Presentation layer</a:t>
            </a:r>
            <a:endParaRPr lang="en-US"/>
          </a:p>
        </p:txBody>
      </p:sp>
      <p:sp>
        <p:nvSpPr>
          <p:cNvPr id="5" name="Rectangle 4"/>
          <p:cNvSpPr/>
          <p:nvPr/>
        </p:nvSpPr>
        <p:spPr>
          <a:xfrm>
            <a:off x="1422399" y="1937833"/>
            <a:ext cx="9608457" cy="3332900"/>
          </a:xfrm>
          <a:prstGeom prst="rect">
            <a:avLst/>
          </a:prstGeom>
        </p:spPr>
        <p:txBody>
          <a:bodyPr wrap="square">
            <a:spAutoFit/>
          </a:bodyPr>
          <a:lstStyle/>
          <a:p>
            <a:pPr>
              <a:lnSpc>
                <a:spcPct val="200000"/>
              </a:lnSpc>
            </a:pPr>
            <a:r>
              <a:rPr lang="en-US" b="1"/>
              <a:t>Presentation Layer</a:t>
            </a:r>
            <a:r>
              <a:rPr lang="en-US"/>
              <a:t>- The presentation layer is responsible for translation, compression, and encryption.</a:t>
            </a:r>
            <a:endParaRPr lang="en-IN"/>
          </a:p>
          <a:p>
            <a:pPr>
              <a:lnSpc>
                <a:spcPct val="200000"/>
              </a:lnSpc>
            </a:pPr>
            <a:r>
              <a:rPr lang="en-US"/>
              <a:t>Specific responsibilities of the presentation layer include the following: </a:t>
            </a:r>
            <a:endParaRPr lang="en-IN"/>
          </a:p>
          <a:p>
            <a:pPr marL="285750" lvl="0" indent="-285750">
              <a:lnSpc>
                <a:spcPct val="200000"/>
              </a:lnSpc>
              <a:buFont typeface="Wingdings" pitchFamily="2" charset="2"/>
              <a:buChar char="Ø"/>
            </a:pPr>
            <a:r>
              <a:rPr lang="en-US" i="1"/>
              <a:t>Translation.</a:t>
            </a:r>
            <a:endParaRPr lang="en-IN"/>
          </a:p>
          <a:p>
            <a:pPr marL="285750" lvl="0" indent="-285750">
              <a:lnSpc>
                <a:spcPct val="200000"/>
              </a:lnSpc>
              <a:buFont typeface="Wingdings" pitchFamily="2" charset="2"/>
              <a:buChar char="Ø"/>
            </a:pPr>
            <a:r>
              <a:rPr lang="en-US" i="1"/>
              <a:t>Encryption.</a:t>
            </a:r>
            <a:r>
              <a:rPr lang="en-US"/>
              <a:t> </a:t>
            </a:r>
            <a:endParaRPr lang="en-IN"/>
          </a:p>
          <a:p>
            <a:pPr marL="285750" lvl="0" indent="-285750">
              <a:lnSpc>
                <a:spcPct val="200000"/>
              </a:lnSpc>
              <a:buFont typeface="Wingdings" pitchFamily="2" charset="2"/>
              <a:buChar char="Ø"/>
            </a:pPr>
            <a:r>
              <a:rPr lang="en-US" i="1"/>
              <a:t>Compression.</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a:solidFill>
                  <a:srgbClr val="000000"/>
                </a:solidFill>
                <a:effectLst>
                  <a:outerShdw blurRad="38100" dist="38100" dir="2700000" algn="tl">
                    <a:srgbClr val="FFFFFF"/>
                  </a:outerShdw>
                </a:effectLst>
              </a:rPr>
              <a:t>application layer</a:t>
            </a:r>
            <a:endParaRPr lang="en-US"/>
          </a:p>
        </p:txBody>
      </p:sp>
      <p:sp>
        <p:nvSpPr>
          <p:cNvPr id="3" name="Rectangle 2"/>
          <p:cNvSpPr/>
          <p:nvPr/>
        </p:nvSpPr>
        <p:spPr>
          <a:xfrm>
            <a:off x="1451428" y="1931189"/>
            <a:ext cx="9637485" cy="3970318"/>
          </a:xfrm>
          <a:prstGeom prst="rect">
            <a:avLst/>
          </a:prstGeom>
        </p:spPr>
        <p:txBody>
          <a:bodyPr wrap="square" lIns="91440" tIns="45720" rIns="91440" bIns="45720" anchor="t">
            <a:spAutoFit/>
          </a:bodyPr>
          <a:lstStyle/>
          <a:p>
            <a:pPr>
              <a:lnSpc>
                <a:spcPct val="200000"/>
              </a:lnSpc>
            </a:pPr>
            <a:r>
              <a:rPr lang="en-US" b="1"/>
              <a:t>Application Layer</a:t>
            </a:r>
            <a:r>
              <a:rPr lang="en-US"/>
              <a:t>- The application layer is responsible for providing services to the user.</a:t>
            </a:r>
            <a:endParaRPr lang="en-IN"/>
          </a:p>
          <a:p>
            <a:pPr>
              <a:lnSpc>
                <a:spcPct val="200000"/>
              </a:lnSpc>
            </a:pPr>
            <a:r>
              <a:rPr lang="en-US"/>
              <a:t>Specific services provided by the application layer include the following: </a:t>
            </a:r>
            <a:endParaRPr lang="en-IN"/>
          </a:p>
          <a:p>
            <a:pPr marL="285750" indent="-285750">
              <a:lnSpc>
                <a:spcPct val="200000"/>
              </a:lnSpc>
              <a:buFont typeface="Wingdings" pitchFamily="2" charset="2"/>
              <a:buChar char="Ø"/>
            </a:pPr>
            <a:r>
              <a:rPr lang="en-US" i="1"/>
              <a:t>Network virtual terminal.</a:t>
            </a:r>
            <a:r>
              <a:rPr lang="en-US"/>
              <a:t> </a:t>
            </a:r>
            <a:endParaRPr lang="en-IN"/>
          </a:p>
          <a:p>
            <a:pPr marL="285750" lvl="0" indent="-285750">
              <a:lnSpc>
                <a:spcPct val="200000"/>
              </a:lnSpc>
              <a:buFont typeface="Wingdings" pitchFamily="2" charset="2"/>
              <a:buChar char="Ø"/>
            </a:pPr>
            <a:r>
              <a:rPr lang="en-US" i="1"/>
              <a:t>File transfer, access, and management.</a:t>
            </a:r>
            <a:r>
              <a:rPr lang="en-US"/>
              <a:t> </a:t>
            </a:r>
            <a:endParaRPr lang="en-IN"/>
          </a:p>
          <a:p>
            <a:pPr marL="285750" indent="-285750">
              <a:lnSpc>
                <a:spcPct val="200000"/>
              </a:lnSpc>
              <a:buFont typeface="Wingdings" pitchFamily="2" charset="2"/>
              <a:buChar char="Ø"/>
            </a:pPr>
            <a:r>
              <a:rPr lang="en-US" i="1"/>
              <a:t>Mail services.</a:t>
            </a:r>
            <a:r>
              <a:rPr lang="en-US"/>
              <a:t> </a:t>
            </a:r>
            <a:endParaRPr lang="en-IN"/>
          </a:p>
          <a:p>
            <a:pPr marL="285750" lvl="0" indent="-285750">
              <a:lnSpc>
                <a:spcPct val="200000"/>
              </a:lnSpc>
              <a:buFont typeface="Wingdings" pitchFamily="2" charset="2"/>
              <a:buChar char="Ø"/>
            </a:pPr>
            <a:r>
              <a:rPr lang="en-US" i="1"/>
              <a:t>Directory services.</a:t>
            </a:r>
            <a:endParaRPr lang="en-IN"/>
          </a:p>
          <a:p>
            <a:br>
              <a:rPr lang="en-US"/>
            </a:br>
            <a:endParaRPr lang="en-IN"/>
          </a:p>
        </p:txBody>
      </p:sp>
    </p:spTree>
    <p:extLst>
      <p:ext uri="{BB962C8B-B14F-4D97-AF65-F5344CB8AC3E}">
        <p14:creationId xmlns:p14="http://schemas.microsoft.com/office/powerpoint/2010/main" val="75696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b="1"/>
              <a:t>TCP/IP Model (Transmission Control Protocol/Internet Protocol)</a:t>
            </a:r>
            <a:endParaRPr lang="en-US"/>
          </a:p>
        </p:txBody>
      </p:sp>
      <p:pic>
        <p:nvPicPr>
          <p:cNvPr id="6" name="image48.png" descr="Graphical user interface&#10;&#10;Description automatically generated"/>
          <p:cNvPicPr/>
          <p:nvPr/>
        </p:nvPicPr>
        <p:blipFill>
          <a:blip r:embed="rId2" cstate="print"/>
          <a:stretch>
            <a:fillRect/>
          </a:stretch>
        </p:blipFill>
        <p:spPr>
          <a:xfrm>
            <a:off x="2911905" y="1849785"/>
            <a:ext cx="5793195" cy="40742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a:solidFill>
                  <a:srgbClr val="000000"/>
                </a:solidFill>
                <a:effectLst>
                  <a:outerShdw blurRad="38100" dist="38100" dir="2700000" algn="tl">
                    <a:srgbClr val="FFFFFF"/>
                  </a:outerShdw>
                </a:effectLst>
              </a:rPr>
              <a:t>Application layer</a:t>
            </a:r>
            <a:endParaRPr lang="en-US"/>
          </a:p>
        </p:txBody>
      </p:sp>
      <p:sp>
        <p:nvSpPr>
          <p:cNvPr id="6" name="Rectangle 5"/>
          <p:cNvSpPr/>
          <p:nvPr/>
        </p:nvSpPr>
        <p:spPr>
          <a:xfrm>
            <a:off x="1465943" y="2133884"/>
            <a:ext cx="9593943" cy="3139321"/>
          </a:xfrm>
          <a:prstGeom prst="rect">
            <a:avLst/>
          </a:prstGeom>
        </p:spPr>
        <p:txBody>
          <a:bodyPr wrap="square">
            <a:spAutoFit/>
          </a:bodyPr>
          <a:lstStyle/>
          <a:p>
            <a:r>
              <a:rPr lang="en-US" b="1"/>
              <a:t>Application Layer</a:t>
            </a:r>
            <a:endParaRPr lang="en-IN"/>
          </a:p>
          <a:p>
            <a:pPr lvl="0"/>
            <a:r>
              <a:rPr lang="en-US"/>
              <a:t>Application layer protocols define the rules when implementing specific network applications.</a:t>
            </a:r>
            <a:endParaRPr lang="en-IN"/>
          </a:p>
          <a:p>
            <a:pPr lvl="0"/>
            <a:r>
              <a:rPr lang="en-US"/>
              <a:t>Rely on the underlying layers to provide accurate and efficient data delivery.</a:t>
            </a:r>
          </a:p>
          <a:p>
            <a:pPr lvl="0"/>
            <a:endParaRPr lang="en-IN"/>
          </a:p>
          <a:p>
            <a:pPr lvl="0"/>
            <a:r>
              <a:rPr lang="en-US"/>
              <a:t>Typical protocols:</a:t>
            </a:r>
          </a:p>
          <a:p>
            <a:pPr lvl="0"/>
            <a:endParaRPr lang="en-IN"/>
          </a:p>
          <a:p>
            <a:pPr lvl="0"/>
            <a:r>
              <a:rPr lang="en-US"/>
              <a:t>FTP – File Transfer Protocol, For file transfer</a:t>
            </a:r>
            <a:endParaRPr lang="en-IN"/>
          </a:p>
          <a:p>
            <a:pPr lvl="0"/>
            <a:r>
              <a:rPr lang="en-US"/>
              <a:t>Telnet – Remote terminal protocol, For remote login on any other computer on the network</a:t>
            </a:r>
            <a:endParaRPr lang="en-IN"/>
          </a:p>
          <a:p>
            <a:pPr lvl="0"/>
            <a:r>
              <a:rPr lang="en-US"/>
              <a:t>SMTP – Simple Mail Transfer Protocol, For mail transfer</a:t>
            </a:r>
            <a:endParaRPr lang="en-IN"/>
          </a:p>
          <a:p>
            <a:pPr lvl="0"/>
            <a:r>
              <a:rPr lang="en-US"/>
              <a:t>HTTP – Hypertext Transfer Protocol, For Web browsing.</a:t>
            </a:r>
            <a:endParaRPr lang="en-IN"/>
          </a:p>
          <a:p>
            <a:pPr lvl="0"/>
            <a:r>
              <a:rPr lang="en-US"/>
              <a:t>Encompasses same functions as these OSI Model layers application presentation session.</a:t>
            </a:r>
            <a:endParaRPr lang="en-IN">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a:solidFill>
                  <a:srgbClr val="000000"/>
                </a:solidFill>
                <a:effectLst>
                  <a:outerShdw blurRad="38100" dist="38100" dir="2700000" algn="tl">
                    <a:srgbClr val="FFFFFF"/>
                  </a:outerShdw>
                </a:effectLst>
              </a:rPr>
              <a:t>transport layer</a:t>
            </a:r>
            <a:endParaRPr lang="en-US"/>
          </a:p>
        </p:txBody>
      </p:sp>
      <p:sp>
        <p:nvSpPr>
          <p:cNvPr id="3" name="Rectangle 2"/>
          <p:cNvSpPr/>
          <p:nvPr/>
        </p:nvSpPr>
        <p:spPr>
          <a:xfrm>
            <a:off x="1480456" y="2002028"/>
            <a:ext cx="9608457" cy="3693319"/>
          </a:xfrm>
          <a:prstGeom prst="rect">
            <a:avLst/>
          </a:prstGeom>
        </p:spPr>
        <p:txBody>
          <a:bodyPr wrap="square">
            <a:spAutoFit/>
          </a:bodyPr>
          <a:lstStyle/>
          <a:p>
            <a:r>
              <a:rPr lang="en-US" b="1"/>
              <a:t>Transport Layer</a:t>
            </a:r>
          </a:p>
          <a:p>
            <a:endParaRPr lang="en-IN"/>
          </a:p>
          <a:p>
            <a:pPr marL="285750" lvl="0" indent="-285750">
              <a:buFont typeface="Wingdings" pitchFamily="2" charset="2"/>
              <a:buChar char="Ø"/>
            </a:pPr>
            <a:r>
              <a:rPr lang="en-US"/>
              <a:t>TCP is a connection-oriented protocol.</a:t>
            </a:r>
            <a:endParaRPr lang="en-IN"/>
          </a:p>
          <a:p>
            <a:pPr marL="711200" lvl="0">
              <a:buFont typeface="Wingdings" pitchFamily="2" charset="2"/>
              <a:buChar char="v"/>
            </a:pPr>
            <a:r>
              <a:rPr lang="en-US"/>
              <a:t> Does not mean it has a physical connection between sender and receiver.</a:t>
            </a:r>
            <a:endParaRPr lang="en-IN"/>
          </a:p>
          <a:p>
            <a:pPr marL="711200" lvl="0">
              <a:buFont typeface="Wingdings" pitchFamily="2" charset="2"/>
              <a:buChar char="v"/>
            </a:pPr>
            <a:r>
              <a:rPr lang="en-US"/>
              <a:t> TCP provides the function to allow a connection virtually exists – also called virtual circuit.</a:t>
            </a:r>
            <a:endParaRPr lang="en-IN"/>
          </a:p>
          <a:p>
            <a:pPr marL="285750" lvl="0" indent="-285750">
              <a:buFont typeface="Wingdings" pitchFamily="2" charset="2"/>
              <a:buChar char="Ø"/>
            </a:pPr>
            <a:r>
              <a:rPr lang="en-US"/>
              <a:t>UDP provides the functions:</a:t>
            </a:r>
            <a:endParaRPr lang="en-IN"/>
          </a:p>
          <a:p>
            <a:pPr marL="711200" lvl="0">
              <a:buFont typeface="Wingdings" pitchFamily="2" charset="2"/>
              <a:buChar char="v"/>
            </a:pPr>
            <a:r>
              <a:rPr lang="en-US"/>
              <a:t> Dividing a chunk of data into segments</a:t>
            </a:r>
            <a:endParaRPr lang="en-IN"/>
          </a:p>
          <a:p>
            <a:pPr marL="711200" lvl="0">
              <a:buFont typeface="Wingdings" pitchFamily="2" charset="2"/>
              <a:buChar char="v"/>
            </a:pPr>
            <a:r>
              <a:rPr lang="en-US"/>
              <a:t> Reassembly segments into the original chunk</a:t>
            </a:r>
            <a:endParaRPr lang="en-IN"/>
          </a:p>
          <a:p>
            <a:pPr marL="711200" lvl="0">
              <a:buFont typeface="Wingdings" pitchFamily="2" charset="2"/>
              <a:buChar char="v"/>
            </a:pPr>
            <a:r>
              <a:rPr lang="en-US"/>
              <a:t> Provide further the functions such as reordering, and data resend.</a:t>
            </a:r>
            <a:endParaRPr lang="en-IN"/>
          </a:p>
          <a:p>
            <a:pPr marL="285750" lvl="0" indent="-285750">
              <a:buFont typeface="Wingdings" pitchFamily="2" charset="2"/>
              <a:buChar char="Ø"/>
            </a:pPr>
            <a:r>
              <a:rPr lang="en-US"/>
              <a:t>Offering a reliable byte-stream delivery service</a:t>
            </a:r>
            <a:endParaRPr lang="en-IN"/>
          </a:p>
          <a:p>
            <a:pPr marL="285750" lvl="0" indent="-285750">
              <a:buFont typeface="Wingdings" pitchFamily="2" charset="2"/>
              <a:buChar char="Ø"/>
            </a:pPr>
            <a:r>
              <a:rPr lang="en-US"/>
              <a:t>Functions the same as the Transport layer in OSI.</a:t>
            </a:r>
            <a:endParaRPr lang="en-IN"/>
          </a:p>
          <a:p>
            <a:pPr marL="285750" lvl="0" indent="-285750">
              <a:buFont typeface="Wingdings" pitchFamily="2" charset="2"/>
              <a:buChar char="Ø"/>
            </a:pPr>
            <a:r>
              <a:rPr lang="en-US"/>
              <a:t>Synchronize source and destination computers to set up the session between the respective computers.</a:t>
            </a:r>
            <a:endParaRPr lang="en-IN">
              <a:effectLst/>
            </a:endParaRPr>
          </a:p>
        </p:txBody>
      </p:sp>
    </p:spTree>
    <p:extLst>
      <p:ext uri="{BB962C8B-B14F-4D97-AF65-F5344CB8AC3E}">
        <p14:creationId xmlns:p14="http://schemas.microsoft.com/office/powerpoint/2010/main" val="398716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a:solidFill>
                  <a:srgbClr val="000000"/>
                </a:solidFill>
                <a:effectLst>
                  <a:outerShdw blurRad="38100" dist="38100" dir="2700000" algn="tl">
                    <a:srgbClr val="FFFFFF"/>
                  </a:outerShdw>
                </a:effectLst>
              </a:rPr>
              <a:t>internet layer</a:t>
            </a:r>
            <a:endParaRPr lang="en-US"/>
          </a:p>
        </p:txBody>
      </p:sp>
      <p:sp>
        <p:nvSpPr>
          <p:cNvPr id="3" name="Rectangle 2"/>
          <p:cNvSpPr/>
          <p:nvPr/>
        </p:nvSpPr>
        <p:spPr>
          <a:xfrm>
            <a:off x="1422399" y="1985780"/>
            <a:ext cx="9608457" cy="1477328"/>
          </a:xfrm>
          <a:prstGeom prst="rect">
            <a:avLst/>
          </a:prstGeom>
        </p:spPr>
        <p:txBody>
          <a:bodyPr wrap="square">
            <a:spAutoFit/>
          </a:bodyPr>
          <a:lstStyle/>
          <a:p>
            <a:r>
              <a:rPr lang="en-US" b="1"/>
              <a:t>Internet Layer</a:t>
            </a:r>
          </a:p>
          <a:p>
            <a:endParaRPr lang="en-IN"/>
          </a:p>
          <a:p>
            <a:pPr algn="just"/>
            <a:r>
              <a:rPr lang="en-US"/>
              <a:t>The network layer, also called the internet layer, deals with packets and connects independent networks to transport the packets across network boundaries. The network layer protocols are the IP and the Internet Control Message Protocol (ICMP), which is used for error reporting.</a:t>
            </a:r>
            <a:endParaRPr lang="en-IN"/>
          </a:p>
        </p:txBody>
      </p:sp>
    </p:spTree>
    <p:extLst>
      <p:ext uri="{BB962C8B-B14F-4D97-AF65-F5344CB8AC3E}">
        <p14:creationId xmlns:p14="http://schemas.microsoft.com/office/powerpoint/2010/main" val="219465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a:solidFill>
                  <a:srgbClr val="000000"/>
                </a:solidFill>
                <a:effectLst>
                  <a:outerShdw blurRad="38100" dist="38100" dir="2700000" algn="tl">
                    <a:srgbClr val="FFFFFF"/>
                  </a:outerShdw>
                </a:effectLst>
              </a:rPr>
              <a:t>Host-to-network layer</a:t>
            </a:r>
            <a:endParaRPr lang="en-US"/>
          </a:p>
        </p:txBody>
      </p:sp>
      <p:sp>
        <p:nvSpPr>
          <p:cNvPr id="4" name="Rectangle 3"/>
          <p:cNvSpPr/>
          <p:nvPr/>
        </p:nvSpPr>
        <p:spPr>
          <a:xfrm>
            <a:off x="1407885" y="2000295"/>
            <a:ext cx="9622971" cy="1754326"/>
          </a:xfrm>
          <a:prstGeom prst="rect">
            <a:avLst/>
          </a:prstGeom>
        </p:spPr>
        <p:txBody>
          <a:bodyPr wrap="square" lIns="91440" tIns="45720" rIns="91440" bIns="45720" anchor="t">
            <a:spAutoFit/>
          </a:bodyPr>
          <a:lstStyle/>
          <a:p>
            <a:pPr>
              <a:lnSpc>
                <a:spcPct val="150000"/>
              </a:lnSpc>
            </a:pPr>
            <a:r>
              <a:rPr lang="en-US" b="1"/>
              <a:t>Host-to-network layer</a:t>
            </a:r>
            <a:endParaRPr lang="en-IN"/>
          </a:p>
          <a:p>
            <a:pPr algn="just">
              <a:lnSpc>
                <a:spcPct val="150000"/>
              </a:lnSpc>
            </a:pPr>
            <a:r>
              <a:rPr lang="en-US"/>
              <a:t>The Host-to-network layer is the lowest layer of the TCP/IP reference model. It combines the link layer and the physical layer of the ISO/OSI model.  At this layer, data is transferred between adjacent network nodes in a WAN or between nodes on the same LAN.</a:t>
            </a:r>
            <a:endParaRPr lang="en-IN"/>
          </a:p>
        </p:txBody>
      </p:sp>
    </p:spTree>
    <p:extLst>
      <p:ext uri="{BB962C8B-B14F-4D97-AF65-F5344CB8AC3E}">
        <p14:creationId xmlns:p14="http://schemas.microsoft.com/office/powerpoint/2010/main" val="425719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eaLnBrk="1" fontAlgn="auto" hangingPunct="1">
              <a:spcAft>
                <a:spcPts val="0"/>
              </a:spcAft>
              <a:defRPr/>
            </a:pPr>
            <a:r>
              <a:rPr lang="en-US" altLang="ko-KR" err="1">
                <a:solidFill>
                  <a:srgbClr val="000000"/>
                </a:solidFill>
                <a:effectLst>
                  <a:outerShdw blurRad="38100" dist="38100" dir="2700000" algn="tl">
                    <a:srgbClr val="FFFFFF"/>
                  </a:outerShdw>
                </a:effectLst>
              </a:rPr>
              <a:t>Tcp</a:t>
            </a:r>
            <a:r>
              <a:rPr lang="en-US" altLang="ko-KR">
                <a:solidFill>
                  <a:srgbClr val="000000"/>
                </a:solidFill>
                <a:effectLst>
                  <a:outerShdw blurRad="38100" dist="38100" dir="2700000" algn="tl">
                    <a:srgbClr val="FFFFFF"/>
                  </a:outerShdw>
                </a:effectLst>
              </a:rPr>
              <a:t>/</a:t>
            </a:r>
            <a:r>
              <a:rPr lang="en-US" altLang="ko-KR" err="1">
                <a:solidFill>
                  <a:srgbClr val="000000"/>
                </a:solidFill>
                <a:effectLst>
                  <a:outerShdw blurRad="38100" dist="38100" dir="2700000" algn="tl">
                    <a:srgbClr val="FFFFFF"/>
                  </a:outerShdw>
                </a:effectLst>
              </a:rPr>
              <a:t>ip</a:t>
            </a:r>
            <a:r>
              <a:rPr lang="en-US" altLang="ko-KR">
                <a:solidFill>
                  <a:srgbClr val="000000"/>
                </a:solidFill>
                <a:effectLst>
                  <a:outerShdw blurRad="38100" dist="38100" dir="2700000" algn="tl">
                    <a:srgbClr val="FFFFFF"/>
                  </a:outerShdw>
                </a:effectLst>
              </a:rPr>
              <a:t> model AND RELATION TO PROTOCOLS OF TCP/IP SUITE</a:t>
            </a:r>
            <a:endParaRPr lang="en-US"/>
          </a:p>
        </p:txBody>
      </p:sp>
      <p:pic>
        <p:nvPicPr>
          <p:cNvPr id="5" name="image49.jpeg" descr="Timeline&#10;&#10;Description automatically generated"/>
          <p:cNvPicPr/>
          <p:nvPr/>
        </p:nvPicPr>
        <p:blipFill>
          <a:blip r:embed="rId2" cstate="print"/>
          <a:stretch>
            <a:fillRect/>
          </a:stretch>
        </p:blipFill>
        <p:spPr>
          <a:xfrm>
            <a:off x="1620395" y="1853964"/>
            <a:ext cx="9177473" cy="4106681"/>
          </a:xfrm>
          <a:prstGeom prst="rect">
            <a:avLst/>
          </a:prstGeom>
        </p:spPr>
      </p:pic>
    </p:spTree>
    <p:extLst>
      <p:ext uri="{BB962C8B-B14F-4D97-AF65-F5344CB8AC3E}">
        <p14:creationId xmlns:p14="http://schemas.microsoft.com/office/powerpoint/2010/main" val="222607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19</a:t>
            </a:fld>
            <a:endParaRPr lang="en-IN"/>
          </a:p>
        </p:txBody>
      </p:sp>
      <p:sp>
        <p:nvSpPr>
          <p:cNvPr id="5" name="Content Placeholder 4">
            <a:extLst>
              <a:ext uri="{FF2B5EF4-FFF2-40B4-BE49-F238E27FC236}">
                <a16:creationId xmlns:a16="http://schemas.microsoft.com/office/drawing/2014/main" id="{DFF6EA41-1230-77F6-EAB2-910DFB6BF949}"/>
              </a:ext>
            </a:extLst>
          </p:cNvPr>
          <p:cNvSpPr>
            <a:spLocks noGrp="1"/>
          </p:cNvSpPr>
          <p:nvPr>
            <p:ph idx="1"/>
          </p:nvPr>
        </p:nvSpPr>
        <p:spPr>
          <a:xfrm>
            <a:off x="1451579" y="1870592"/>
            <a:ext cx="9603275" cy="3450613"/>
          </a:xfrm>
        </p:spPr>
        <p:txBody>
          <a:bodyPr>
            <a:noAutofit/>
          </a:bodyPr>
          <a:lstStyle/>
          <a:p>
            <a:pPr marL="342900" lvl="0" indent="-342900" algn="just">
              <a:buFont typeface="+mj-lt"/>
              <a:buAutoNum type="arabicPeriod"/>
            </a:pPr>
            <a:r>
              <a:rPr lang="en-US" sz="1800"/>
              <a:t>Which layer is responsible for reliable connection?</a:t>
            </a:r>
            <a:endParaRPr lang="en-IN" sz="1800"/>
          </a:p>
          <a:p>
            <a:pPr marL="342900" lvl="0" indent="-342900" algn="just">
              <a:buFont typeface="+mj-lt"/>
              <a:buAutoNum type="arabicPeriod"/>
            </a:pPr>
            <a:r>
              <a:rPr lang="en-US" sz="1800"/>
              <a:t>What are the different protocols that work at each of the layers in OSI model?</a:t>
            </a:r>
            <a:endParaRPr lang="en-IN" sz="1800"/>
          </a:p>
          <a:p>
            <a:pPr marL="342900" lvl="0" indent="-342900" algn="just">
              <a:buFont typeface="+mj-lt"/>
              <a:buAutoNum type="arabicPeriod"/>
            </a:pPr>
            <a:r>
              <a:rPr lang="en-US" sz="1800"/>
              <a:t>List the layers of TCP/IP model.</a:t>
            </a:r>
            <a:endParaRPr lang="en-IN" sz="1800"/>
          </a:p>
          <a:p>
            <a:pPr marL="342900" lvl="0" indent="-342900" algn="just">
              <a:buFont typeface="+mj-lt"/>
              <a:buAutoNum type="arabicPeriod"/>
            </a:pPr>
            <a:r>
              <a:rPr lang="en-US" sz="1800"/>
              <a:t>What is the difference between error control and flow control?</a:t>
            </a:r>
            <a:endParaRPr lang="en-IN" sz="1800"/>
          </a:p>
          <a:p>
            <a:pPr marL="342900" lvl="0" indent="-342900" algn="just">
              <a:buFont typeface="+mj-lt"/>
              <a:buAutoNum type="arabicPeriod"/>
            </a:pPr>
            <a:r>
              <a:rPr lang="en-US" sz="1800"/>
              <a:t>What is the function of a router?</a:t>
            </a:r>
            <a:endParaRPr lang="en-IN" sz="1800"/>
          </a:p>
          <a:p>
            <a:pPr marL="342900" lvl="0" indent="-342900" algn="just">
              <a:buFont typeface="+mj-lt"/>
              <a:buAutoNum type="arabicPeriod"/>
            </a:pPr>
            <a:r>
              <a:rPr lang="en-US" sz="1800"/>
              <a:t>What are the advantages of OSI over TCP/IP model?</a:t>
            </a:r>
            <a:endParaRPr lang="en-IN" sz="1800"/>
          </a:p>
        </p:txBody>
      </p:sp>
    </p:spTree>
    <p:extLst>
      <p:ext uri="{BB962C8B-B14F-4D97-AF65-F5344CB8AC3E}">
        <p14:creationId xmlns:p14="http://schemas.microsoft.com/office/powerpoint/2010/main" val="256368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1350497" y="879730"/>
            <a:ext cx="9791113" cy="892552"/>
          </a:xfrm>
          <a:prstGeom prst="rect">
            <a:avLst/>
          </a:prstGeom>
          <a:noFill/>
        </p:spPr>
        <p:txBody>
          <a:bodyPr wrap="square">
            <a:spAutoFit/>
          </a:bodyPr>
          <a:lstStyle/>
          <a:p>
            <a:pPr algn="ctr"/>
            <a:r>
              <a:rPr lang="en-US" sz="1800" b="1">
                <a:solidFill>
                  <a:srgbClr val="C00000"/>
                </a:solidFill>
              </a:rPr>
              <a:t>AIM OF THE SESSION</a:t>
            </a:r>
          </a:p>
          <a:p>
            <a:pPr algn="ctr"/>
            <a:endParaRPr lang="en-US" sz="1600" b="1">
              <a:solidFill>
                <a:srgbClr val="C00000"/>
              </a:solidFill>
            </a:endParaRPr>
          </a:p>
          <a:p>
            <a:r>
              <a:rPr lang="en-US" sz="1600" b="1" i="1"/>
              <a:t>Study of OSI and TCP/IP Layers with their comparison.</a:t>
            </a:r>
            <a:endParaRPr lang="en-IN" sz="1600"/>
          </a:p>
        </p:txBody>
      </p:sp>
      <p:sp>
        <p:nvSpPr>
          <p:cNvPr id="16" name="TextBox 15">
            <a:extLst>
              <a:ext uri="{FF2B5EF4-FFF2-40B4-BE49-F238E27FC236}">
                <a16:creationId xmlns:a16="http://schemas.microsoft.com/office/drawing/2014/main" id="{541394E6-0C99-8F26-C67B-D88D560EB229}"/>
              </a:ext>
            </a:extLst>
          </p:cNvPr>
          <p:cNvSpPr txBox="1"/>
          <p:nvPr/>
        </p:nvSpPr>
        <p:spPr>
          <a:xfrm>
            <a:off x="769857" y="2023744"/>
            <a:ext cx="5476197" cy="3139321"/>
          </a:xfrm>
          <a:prstGeom prst="rect">
            <a:avLst/>
          </a:prstGeom>
          <a:noFill/>
        </p:spPr>
        <p:txBody>
          <a:bodyPr wrap="square">
            <a:spAutoFit/>
          </a:bodyPr>
          <a:lstStyle/>
          <a:p>
            <a:pPr algn="ctr"/>
            <a:r>
              <a:rPr lang="en-US" sz="1800" b="1">
                <a:solidFill>
                  <a:srgbClr val="C00000"/>
                </a:solidFill>
              </a:rPr>
              <a:t>INSTRUCTIONAL OBJECTIVES</a:t>
            </a:r>
          </a:p>
          <a:p>
            <a:pPr marL="285750" lvl="0" indent="-285750" algn="just">
              <a:buFont typeface="Wingdings" pitchFamily="2" charset="2"/>
              <a:buChar char="Ø"/>
            </a:pPr>
            <a:r>
              <a:rPr lang="en-US"/>
              <a:t>The objective of this course is to understand data communications and gain practical skills on configuration of network devices. </a:t>
            </a:r>
            <a:endParaRPr lang="en-IN"/>
          </a:p>
          <a:p>
            <a:pPr marL="285750" lvl="0" indent="-285750" algn="just">
              <a:buFont typeface="Wingdings" pitchFamily="2" charset="2"/>
              <a:buChar char="Ø"/>
            </a:pPr>
            <a:r>
              <a:rPr lang="en-US"/>
              <a:t>Students will remember and understand the terminology of networking and apply different design issues in different layers of computer networking. </a:t>
            </a:r>
            <a:endParaRPr lang="en-IN"/>
          </a:p>
          <a:p>
            <a:pPr marL="285750" lvl="0" indent="-285750" algn="just">
              <a:buFont typeface="Wingdings" pitchFamily="2" charset="2"/>
              <a:buChar char="Ø"/>
            </a:pPr>
            <a:r>
              <a:rPr lang="en-US"/>
              <a:t>Students will also remember and understand the basics of cryptography and network security and advanced topics. </a:t>
            </a:r>
            <a:endParaRPr lang="en-IN"/>
          </a:p>
          <a:p>
            <a:pPr algn="just"/>
            <a:endParaRPr lang="en-US" sz="180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147053" cy="4062651"/>
          </a:xfrm>
          <a:prstGeom prst="rect">
            <a:avLst/>
          </a:prstGeom>
          <a:noFill/>
        </p:spPr>
        <p:txBody>
          <a:bodyPr wrap="square">
            <a:spAutoFit/>
          </a:bodyPr>
          <a:lstStyle/>
          <a:p>
            <a:pPr algn="ctr"/>
            <a:r>
              <a:rPr lang="en-US" sz="1800" b="1">
                <a:solidFill>
                  <a:srgbClr val="C00000"/>
                </a:solidFill>
              </a:rPr>
              <a:t>LEARNING OUTCOMES</a:t>
            </a:r>
          </a:p>
          <a:p>
            <a:pPr algn="just"/>
            <a:r>
              <a:rPr lang="en-IN" sz="1600"/>
              <a:t>By the end of the module on Error Detection in Computer Networks, students will be able to:</a:t>
            </a:r>
            <a:endParaRPr lang="en-IN" sz="1600" b="1" u="sng"/>
          </a:p>
          <a:p>
            <a:pPr marL="285750" indent="-285750" algn="just">
              <a:buFont typeface="Wingdings" pitchFamily="2" charset="2"/>
              <a:buChar char="Ø"/>
            </a:pPr>
            <a:r>
              <a:rPr lang="en-IN" sz="1600"/>
              <a:t>Understanding of layered architecture: Students should be able to explain the concept of a layered model and understand the purpose and benefits of dividing network functionality into different layers.</a:t>
            </a:r>
          </a:p>
          <a:p>
            <a:pPr marL="285750" indent="-285750" algn="just">
              <a:buFont typeface="Wingdings" pitchFamily="2" charset="2"/>
              <a:buChar char="Ø"/>
            </a:pPr>
            <a:r>
              <a:rPr lang="en-IN" sz="1600"/>
              <a:t>Knowledge of OSI model layers: Students should be familiar with the seven layers of the OSI model (Physical, Data Link, Network, Transport, Session, Presentation, and Application) and their respective functions.</a:t>
            </a:r>
          </a:p>
          <a:p>
            <a:pPr marL="285750" indent="-285750" algn="just">
              <a:buFont typeface="Wingdings" pitchFamily="2" charset="2"/>
              <a:buChar char="Ø"/>
            </a:pPr>
            <a:r>
              <a:rPr lang="en-IN" sz="1600"/>
              <a:t>Understanding of encapsulation and de-encapsulation: Students should comprehend the process of encapsulating data at each layer as it moves down the protocol stack and de-encapsulating it as it moves up the stack.</a:t>
            </a:r>
          </a:p>
        </p:txBody>
      </p:sp>
    </p:spTree>
    <p:extLst>
      <p:ext uri="{BB962C8B-B14F-4D97-AF65-F5344CB8AC3E}">
        <p14:creationId xmlns:p14="http://schemas.microsoft.com/office/powerpoint/2010/main" val="163811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eaLnBrk="1" fontAlgn="auto" hangingPunct="1">
              <a:spcAft>
                <a:spcPts val="0"/>
              </a:spcAft>
              <a:defRPr/>
            </a:pPr>
            <a:r>
              <a:rPr lang="en-US" altLang="ko-KR">
                <a:solidFill>
                  <a:srgbClr val="000000"/>
                </a:solidFill>
                <a:effectLst>
                  <a:outerShdw blurRad="38100" dist="38100" dir="2700000" algn="tl">
                    <a:srgbClr val="FFFFFF"/>
                  </a:outerShdw>
                </a:effectLst>
              </a:rPr>
              <a:t>DIFFERENCE BETWEEN OSI MODEL AND TCP/IP MODEL</a:t>
            </a:r>
            <a:endParaRPr lang="en-US"/>
          </a:p>
        </p:txBody>
      </p:sp>
      <p:pic>
        <p:nvPicPr>
          <p:cNvPr id="4" name="image50.jpeg" descr="A screenshot of a computer&#10;&#10;Description automatically generated with low confidence"/>
          <p:cNvPicPr/>
          <p:nvPr/>
        </p:nvPicPr>
        <p:blipFill>
          <a:blip r:embed="rId2" cstate="print"/>
          <a:stretch>
            <a:fillRect/>
          </a:stretch>
        </p:blipFill>
        <p:spPr>
          <a:xfrm>
            <a:off x="1770296" y="2000004"/>
            <a:ext cx="8207012" cy="4004810"/>
          </a:xfrm>
          <a:prstGeom prst="rect">
            <a:avLst/>
          </a:prstGeom>
        </p:spPr>
      </p:pic>
    </p:spTree>
    <p:extLst>
      <p:ext uri="{BB962C8B-B14F-4D97-AF65-F5344CB8AC3E}">
        <p14:creationId xmlns:p14="http://schemas.microsoft.com/office/powerpoint/2010/main" val="2896757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21</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1491176" y="1955558"/>
            <a:ext cx="9453490" cy="3277820"/>
          </a:xfrm>
          <a:prstGeom prst="rect">
            <a:avLst/>
          </a:prstGeom>
          <a:noFill/>
        </p:spPr>
        <p:txBody>
          <a:bodyPr wrap="square" rtlCol="0">
            <a:spAutoFit/>
          </a:bodyPr>
          <a:lstStyle/>
          <a:p>
            <a:pPr fontAlgn="base"/>
            <a:r>
              <a:rPr lang="en-US"/>
              <a:t> </a:t>
            </a:r>
            <a:r>
              <a:rPr lang="en-IN" b="1"/>
              <a:t>Reference Books:</a:t>
            </a:r>
          </a:p>
          <a:p>
            <a:pPr fontAlgn="base"/>
            <a:endParaRPr lang="en-IN"/>
          </a:p>
          <a:p>
            <a:pPr fontAlgn="base"/>
            <a:r>
              <a:rPr lang="en-IN"/>
              <a:t>1. Data Communications and Networking, </a:t>
            </a:r>
            <a:r>
              <a:rPr lang="en-IN" err="1"/>
              <a:t>Behrouz</a:t>
            </a:r>
            <a:r>
              <a:rPr lang="en-IN"/>
              <a:t> A. </a:t>
            </a:r>
            <a:r>
              <a:rPr lang="en-IN" err="1"/>
              <a:t>Forouzan</a:t>
            </a:r>
            <a:r>
              <a:rPr lang="en-IN"/>
              <a:t>, 4</a:t>
            </a:r>
            <a:r>
              <a:rPr lang="en-IN" baseline="30000"/>
              <a:t>th</a:t>
            </a:r>
            <a:r>
              <a:rPr lang="en-IN"/>
              <a:t> Edition, McGraw Hill.  </a:t>
            </a:r>
          </a:p>
          <a:p>
            <a:pPr fontAlgn="base"/>
            <a:r>
              <a:rPr lang="en-IN"/>
              <a:t>2. Computer Networks, </a:t>
            </a:r>
            <a:r>
              <a:rPr lang="en-IN" err="1"/>
              <a:t>Tanenbaum</a:t>
            </a:r>
            <a:r>
              <a:rPr lang="en-IN"/>
              <a:t>, 6</a:t>
            </a:r>
            <a:r>
              <a:rPr lang="en-IN" baseline="30000"/>
              <a:t>th</a:t>
            </a:r>
            <a:r>
              <a:rPr lang="en-IN"/>
              <a:t> Edition, Pearson.</a:t>
            </a:r>
          </a:p>
          <a:p>
            <a:pPr fontAlgn="base"/>
            <a:endParaRPr lang="en-IN"/>
          </a:p>
          <a:p>
            <a:pPr fontAlgn="base"/>
            <a:r>
              <a:rPr lang="en-IN" b="1"/>
              <a:t>Sites and Web links:</a:t>
            </a:r>
            <a:endParaRPr lang="en-IN"/>
          </a:p>
          <a:p>
            <a:pPr lvl="0" fontAlgn="base"/>
            <a:endParaRPr lang="en-IN"/>
          </a:p>
          <a:p>
            <a:pPr lvl="0" fontAlgn="base"/>
            <a:r>
              <a:rPr lang="en-IN"/>
              <a:t>CISCO Academy</a:t>
            </a:r>
          </a:p>
          <a:p>
            <a:pPr lvl="0" fontAlgn="base"/>
            <a:r>
              <a:rPr lang="en-IN"/>
              <a:t>NPTEL, Computer Networks and Internet Protocols, Prof. </a:t>
            </a:r>
            <a:r>
              <a:rPr lang="en-IN" err="1"/>
              <a:t>Soumya</a:t>
            </a:r>
            <a:r>
              <a:rPr lang="en-IN"/>
              <a:t> </a:t>
            </a:r>
            <a:r>
              <a:rPr lang="en-IN" err="1"/>
              <a:t>Kanti</a:t>
            </a:r>
            <a:r>
              <a:rPr lang="en-IN"/>
              <a:t> </a:t>
            </a:r>
            <a:r>
              <a:rPr lang="en-IN" err="1"/>
              <a:t>Ghosh</a:t>
            </a:r>
            <a:r>
              <a:rPr lang="en-IN"/>
              <a:t>, Prof. </a:t>
            </a:r>
            <a:r>
              <a:rPr lang="en-IN" err="1"/>
              <a:t>Sandip</a:t>
            </a:r>
            <a:r>
              <a:rPr lang="en-IN"/>
              <a:t> </a:t>
            </a:r>
            <a:r>
              <a:rPr lang="en-IN" err="1"/>
              <a:t>Chakraborty</a:t>
            </a:r>
            <a:r>
              <a:rPr lang="en-IN"/>
              <a:t> IIT </a:t>
            </a:r>
            <a:r>
              <a:rPr lang="en-IN" err="1"/>
              <a:t>Kharagpur</a:t>
            </a:r>
            <a:r>
              <a:rPr lang="en-IN"/>
              <a:t>. (https://nptel.ac.in/courses/106105183)</a:t>
            </a:r>
          </a:p>
          <a:p>
            <a:pPr>
              <a:lnSpc>
                <a:spcPct val="150000"/>
              </a:lnSpc>
            </a:pPr>
            <a:endParaRPr lang="en-US"/>
          </a:p>
        </p:txBody>
      </p:sp>
    </p:spTree>
    <p:extLst>
      <p:ext uri="{BB962C8B-B14F-4D97-AF65-F5344CB8AC3E}">
        <p14:creationId xmlns:p14="http://schemas.microsoft.com/office/powerpoint/2010/main" val="1996078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601913" y="1857375"/>
            <a:ext cx="7920037" cy="2882900"/>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latin typeface="Poppins" pitchFamily="2" charset="77"/>
              <a:cs typeface="Poppins" pitchFamily="2" charset="77"/>
            </a:endParaRPr>
          </a:p>
          <a:p>
            <a:pPr algn="ctr" fontAlgn="auto">
              <a:spcBef>
                <a:spcPts val="0"/>
              </a:spcBef>
              <a:spcAft>
                <a:spcPts val="0"/>
              </a:spcAft>
              <a:defRPr/>
            </a:pPr>
            <a:endParaRPr lang="en-US" sz="2400" b="1">
              <a:latin typeface="Poppins" pitchFamily="2" charset="77"/>
              <a:cs typeface="Poppins" pitchFamily="2" charset="77"/>
            </a:endParaRPr>
          </a:p>
          <a:p>
            <a:pPr algn="ctr" fontAlgn="auto">
              <a:spcBef>
                <a:spcPts val="0"/>
              </a:spcBef>
              <a:spcAft>
                <a:spcPts val="0"/>
              </a:spcAft>
              <a:defRPr/>
            </a:pPr>
            <a:r>
              <a:rPr lang="en-US" sz="2400" b="1">
                <a:latin typeface="Poppins" pitchFamily="2" charset="77"/>
                <a:cs typeface="Poppins" pitchFamily="2" charset="77"/>
              </a:rPr>
              <a:t>THANK YOU</a:t>
            </a:r>
          </a:p>
          <a:p>
            <a:pPr algn="ctr" fontAlgn="auto">
              <a:spcBef>
                <a:spcPts val="0"/>
              </a:spcBef>
              <a:spcAft>
                <a:spcPts val="0"/>
              </a:spcAft>
              <a:defRPr/>
            </a:pPr>
            <a:endParaRPr lang="en-US" sz="2400">
              <a:latin typeface="Poppins" pitchFamily="2" charset="77"/>
              <a:cs typeface="Poppins" pitchFamily="2" charset="77"/>
            </a:endParaRPr>
          </a:p>
          <a:p>
            <a:pPr algn="ctr" fontAlgn="auto">
              <a:spcBef>
                <a:spcPts val="0"/>
              </a:spcBef>
              <a:spcAft>
                <a:spcPts val="0"/>
              </a:spcAft>
              <a:defRPr/>
            </a:pPr>
            <a:endParaRPr lang="en-US" sz="2400">
              <a:latin typeface="Poppins" pitchFamily="2" charset="77"/>
              <a:cs typeface="Poppins" pitchFamily="2" charset="77"/>
            </a:endParaRPr>
          </a:p>
          <a:p>
            <a:pPr algn="ctr" fontAlgn="auto">
              <a:spcBef>
                <a:spcPts val="0"/>
              </a:spcBef>
              <a:spcAft>
                <a:spcPts val="0"/>
              </a:spcAft>
              <a:defRPr/>
            </a:pPr>
            <a:endParaRPr lang="en-US" sz="2400">
              <a:latin typeface="Poppins" pitchFamily="2" charset="77"/>
              <a:cs typeface="Poppins" pitchFamily="2" charset="77"/>
            </a:endParaRPr>
          </a:p>
          <a:p>
            <a:pPr algn="ctr" fontAlgn="auto">
              <a:spcBef>
                <a:spcPts val="0"/>
              </a:spcBef>
              <a:spcAft>
                <a:spcPts val="0"/>
              </a:spcAft>
              <a:defRPr/>
            </a:pPr>
            <a:endParaRPr lang="en-US" sz="2400">
              <a:latin typeface="Poppins" pitchFamily="2" charset="77"/>
              <a:cs typeface="Poppins" pitchFamily="2" charset="77"/>
            </a:endParaRPr>
          </a:p>
          <a:p>
            <a:pPr lvl="0" algn="ctr" defTabSz="457200">
              <a:defRPr/>
            </a:pPr>
            <a:r>
              <a:rPr lang="en-US" sz="2400" b="1">
                <a:latin typeface="Poppins" pitchFamily="2" charset="77"/>
                <a:cs typeface="Poppins" pitchFamily="2" charset="77"/>
              </a:rPr>
              <a:t>Team – </a:t>
            </a:r>
            <a:r>
              <a:rPr lang="en-IN" sz="2400" b="1">
                <a:solidFill>
                  <a:prstClr val="black"/>
                </a:solidFill>
              </a:rPr>
              <a:t>Networks Protocols &amp; Security</a:t>
            </a:r>
          </a:p>
          <a:p>
            <a:pPr algn="ctr" fontAlgn="auto">
              <a:spcBef>
                <a:spcPts val="0"/>
              </a:spcBef>
              <a:spcAft>
                <a:spcPts val="0"/>
              </a:spcAft>
              <a:defRPr/>
            </a:pPr>
            <a:endParaRPr lang="en-US" sz="2400">
              <a:solidFill>
                <a:schemeClr val="bg1"/>
              </a:solidFill>
              <a:latin typeface="Poppins" pitchFamily="2" charset="77"/>
              <a:cs typeface="Poppins" pitchFamily="2" charset="77"/>
            </a:endParaRPr>
          </a:p>
          <a:p>
            <a:pPr algn="ctr" fontAlgn="auto">
              <a:spcBef>
                <a:spcPts val="0"/>
              </a:spcBef>
              <a:spcAft>
                <a:spcPts val="0"/>
              </a:spcAft>
              <a:defRPr/>
            </a:pPr>
            <a:endParaRPr lang="en-US" sz="2400">
              <a:solidFill>
                <a:schemeClr val="bg1"/>
              </a:solidFill>
              <a:latin typeface="Poppins" pitchFamily="2" charset="77"/>
              <a:cs typeface="Poppins" pitchFamily="2" charset="77"/>
            </a:endParaRPr>
          </a:p>
          <a:p>
            <a:pPr algn="ctr" fontAlgn="auto">
              <a:spcBef>
                <a:spcPts val="0"/>
              </a:spcBef>
              <a:spcAft>
                <a:spcPts val="0"/>
              </a:spcAft>
              <a:defRPr/>
            </a:pPr>
            <a:endParaRPr lang="en-US" sz="2400">
              <a:solidFill>
                <a:schemeClr val="bg1"/>
              </a:solidFill>
              <a:latin typeface="Poppins" pitchFamily="2" charset="77"/>
              <a:cs typeface="Poppins" pitchFamily="2" charset="77"/>
            </a:endParaRPr>
          </a:p>
        </p:txBody>
      </p:sp>
      <p:pic>
        <p:nvPicPr>
          <p:cNvPr id="18" name="Picture 2" descr="KL Deemed to be Universit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2560638"/>
            <a:ext cx="32353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6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F138E-C7D1-623B-2842-3F39EC816139}"/>
              </a:ext>
            </a:extLst>
          </p:cNvPr>
          <p:cNvSpPr>
            <a:spLocks noGrp="1"/>
          </p:cNvSpPr>
          <p:nvPr>
            <p:ph idx="1"/>
          </p:nvPr>
        </p:nvSpPr>
        <p:spPr>
          <a:xfrm>
            <a:off x="1434953" y="1801787"/>
            <a:ext cx="9603275" cy="4192613"/>
          </a:xfrm>
        </p:spPr>
        <p:txBody>
          <a:bodyPr>
            <a:noAutofit/>
          </a:bodyPr>
          <a:lstStyle/>
          <a:p>
            <a:pPr>
              <a:lnSpc>
                <a:spcPct val="100000"/>
              </a:lnSpc>
              <a:spcBef>
                <a:spcPts val="0"/>
              </a:spcBef>
              <a:buFont typeface="Wingdings" pitchFamily="2" charset="2"/>
              <a:buChar char="v"/>
            </a:pPr>
            <a:r>
              <a:rPr lang="en-US" sz="1600">
                <a:latin typeface="Times New Roman" pitchFamily="18" charset="0"/>
                <a:cs typeface="Times New Roman" pitchFamily="18" charset="0"/>
              </a:rPr>
              <a:t>OSI (Open System Interconnection) MODEL</a:t>
            </a:r>
            <a:endParaRPr lang="en-IN" sz="1600">
              <a:latin typeface="Times New Roman" pitchFamily="18" charset="0"/>
              <a:cs typeface="Times New Roman" pitchFamily="18" charset="0"/>
            </a:endParaRPr>
          </a:p>
          <a:p>
            <a:pPr>
              <a:lnSpc>
                <a:spcPct val="100000"/>
              </a:lnSpc>
              <a:spcBef>
                <a:spcPts val="0"/>
              </a:spcBef>
              <a:buFont typeface="Wingdings" pitchFamily="2" charset="2"/>
              <a:buChar char="v"/>
            </a:pPr>
            <a:r>
              <a:rPr lang="en-IN" sz="1600">
                <a:latin typeface="Times New Roman" pitchFamily="18" charset="0"/>
                <a:cs typeface="Times New Roman" pitchFamily="18" charset="0"/>
              </a:rPr>
              <a:t>OSI Model Layers</a:t>
            </a:r>
          </a:p>
          <a:p>
            <a:pPr marL="711200" indent="101600">
              <a:lnSpc>
                <a:spcPct val="100000"/>
              </a:lnSpc>
              <a:spcBef>
                <a:spcPts val="0"/>
              </a:spcBef>
              <a:buFont typeface="Wingdings" pitchFamily="2" charset="2"/>
              <a:buChar char="Ø"/>
            </a:pPr>
            <a:r>
              <a:rPr lang="en-IN" sz="1600">
                <a:latin typeface="Times New Roman" pitchFamily="18" charset="0"/>
                <a:cs typeface="Times New Roman" pitchFamily="18" charset="0"/>
              </a:rPr>
              <a:t>	Physical Layer</a:t>
            </a:r>
          </a:p>
          <a:p>
            <a:pPr marL="711200" indent="101600">
              <a:lnSpc>
                <a:spcPct val="100000"/>
              </a:lnSpc>
              <a:spcBef>
                <a:spcPts val="0"/>
              </a:spcBef>
              <a:buFont typeface="Wingdings" pitchFamily="2" charset="2"/>
              <a:buChar char="Ø"/>
            </a:pPr>
            <a:r>
              <a:rPr lang="en-IN" sz="1600">
                <a:latin typeface="Times New Roman" pitchFamily="18" charset="0"/>
                <a:cs typeface="Times New Roman" pitchFamily="18" charset="0"/>
              </a:rPr>
              <a:t>	Data Link Layer</a:t>
            </a:r>
          </a:p>
          <a:p>
            <a:pPr marL="711200" indent="101600">
              <a:lnSpc>
                <a:spcPct val="100000"/>
              </a:lnSpc>
              <a:spcBef>
                <a:spcPts val="0"/>
              </a:spcBef>
              <a:buFont typeface="Wingdings" pitchFamily="2" charset="2"/>
              <a:buChar char="Ø"/>
            </a:pPr>
            <a:r>
              <a:rPr lang="en-IN" sz="1600">
                <a:latin typeface="Times New Roman" pitchFamily="18" charset="0"/>
                <a:cs typeface="Times New Roman" pitchFamily="18" charset="0"/>
              </a:rPr>
              <a:t>	Network Layer</a:t>
            </a:r>
          </a:p>
          <a:p>
            <a:pPr marL="711200" indent="101600">
              <a:lnSpc>
                <a:spcPct val="100000"/>
              </a:lnSpc>
              <a:spcBef>
                <a:spcPts val="0"/>
              </a:spcBef>
              <a:buFont typeface="Wingdings" pitchFamily="2" charset="2"/>
              <a:buChar char="Ø"/>
            </a:pPr>
            <a:r>
              <a:rPr lang="en-IN" sz="1600">
                <a:latin typeface="Times New Roman" pitchFamily="18" charset="0"/>
                <a:cs typeface="Times New Roman" pitchFamily="18" charset="0"/>
              </a:rPr>
              <a:t>	Transport Layer</a:t>
            </a:r>
          </a:p>
          <a:p>
            <a:pPr marL="711200" indent="101600">
              <a:lnSpc>
                <a:spcPct val="100000"/>
              </a:lnSpc>
              <a:spcBef>
                <a:spcPts val="0"/>
              </a:spcBef>
              <a:buFont typeface="Wingdings" pitchFamily="2" charset="2"/>
              <a:buChar char="Ø"/>
            </a:pPr>
            <a:r>
              <a:rPr lang="en-IN" sz="1600">
                <a:latin typeface="Times New Roman" pitchFamily="18" charset="0"/>
                <a:cs typeface="Times New Roman" pitchFamily="18" charset="0"/>
              </a:rPr>
              <a:t>	Session Layer</a:t>
            </a:r>
          </a:p>
          <a:p>
            <a:pPr marL="711200" indent="101600">
              <a:lnSpc>
                <a:spcPct val="100000"/>
              </a:lnSpc>
              <a:spcBef>
                <a:spcPts val="0"/>
              </a:spcBef>
              <a:buFont typeface="Wingdings" pitchFamily="2" charset="2"/>
              <a:buChar char="Ø"/>
            </a:pPr>
            <a:r>
              <a:rPr lang="en-IN" sz="1600">
                <a:latin typeface="Times New Roman" pitchFamily="18" charset="0"/>
                <a:cs typeface="Times New Roman" pitchFamily="18" charset="0"/>
              </a:rPr>
              <a:t>	Presentation Layer</a:t>
            </a:r>
          </a:p>
          <a:p>
            <a:pPr marL="711200" indent="101600">
              <a:lnSpc>
                <a:spcPct val="100000"/>
              </a:lnSpc>
              <a:spcBef>
                <a:spcPts val="0"/>
              </a:spcBef>
              <a:buFont typeface="Wingdings" pitchFamily="2" charset="2"/>
              <a:buChar char="Ø"/>
            </a:pPr>
            <a:r>
              <a:rPr lang="en-IN" sz="1600">
                <a:latin typeface="Times New Roman" pitchFamily="18" charset="0"/>
                <a:cs typeface="Times New Roman" pitchFamily="18" charset="0"/>
              </a:rPr>
              <a:t>	Application Layer</a:t>
            </a:r>
          </a:p>
          <a:p>
            <a:pPr>
              <a:lnSpc>
                <a:spcPct val="100000"/>
              </a:lnSpc>
              <a:spcBef>
                <a:spcPts val="0"/>
              </a:spcBef>
              <a:buFont typeface="Wingdings" pitchFamily="2" charset="2"/>
              <a:buChar char="v"/>
            </a:pPr>
            <a:r>
              <a:rPr lang="en-US" sz="1600">
                <a:latin typeface="Times New Roman" pitchFamily="18" charset="0"/>
                <a:cs typeface="Times New Roman" pitchFamily="18" charset="0"/>
              </a:rPr>
              <a:t>TCP/IP Model (Transmission Control Protocol/Internet Protocol)</a:t>
            </a:r>
            <a:endParaRPr lang="en-IN" sz="1600">
              <a:latin typeface="Times New Roman" pitchFamily="18" charset="0"/>
              <a:cs typeface="Times New Roman" pitchFamily="18" charset="0"/>
            </a:endParaRPr>
          </a:p>
          <a:p>
            <a:pPr marL="711200" indent="0">
              <a:lnSpc>
                <a:spcPct val="100000"/>
              </a:lnSpc>
              <a:spcBef>
                <a:spcPts val="0"/>
              </a:spcBef>
              <a:buFont typeface="Wingdings" pitchFamily="2" charset="2"/>
              <a:buChar char="Ø"/>
            </a:pPr>
            <a:r>
              <a:rPr lang="en-US" sz="1600" b="1">
                <a:latin typeface="Times New Roman" pitchFamily="18" charset="0"/>
                <a:cs typeface="Times New Roman" pitchFamily="18" charset="0"/>
              </a:rPr>
              <a:t>	</a:t>
            </a:r>
            <a:r>
              <a:rPr lang="en-US" sz="1600">
                <a:latin typeface="Times New Roman" pitchFamily="18" charset="0"/>
                <a:cs typeface="Times New Roman" pitchFamily="18" charset="0"/>
              </a:rPr>
              <a:t>Application Layer</a:t>
            </a:r>
            <a:endParaRPr lang="en-IN" sz="1600">
              <a:latin typeface="Times New Roman" pitchFamily="18" charset="0"/>
              <a:cs typeface="Times New Roman" pitchFamily="18" charset="0"/>
            </a:endParaRPr>
          </a:p>
          <a:p>
            <a:pPr marL="711200" indent="0">
              <a:lnSpc>
                <a:spcPct val="100000"/>
              </a:lnSpc>
              <a:spcBef>
                <a:spcPts val="0"/>
              </a:spcBef>
              <a:buFont typeface="Wingdings" pitchFamily="2" charset="2"/>
              <a:buChar char="Ø"/>
            </a:pPr>
            <a:r>
              <a:rPr lang="en-US" sz="1600">
                <a:latin typeface="Times New Roman" pitchFamily="18" charset="0"/>
                <a:cs typeface="Times New Roman" pitchFamily="18" charset="0"/>
              </a:rPr>
              <a:t>	Transport Layer</a:t>
            </a:r>
            <a:endParaRPr lang="en-IN" sz="1600">
              <a:latin typeface="Times New Roman" pitchFamily="18" charset="0"/>
              <a:cs typeface="Times New Roman" pitchFamily="18" charset="0"/>
            </a:endParaRPr>
          </a:p>
          <a:p>
            <a:pPr marL="711200" indent="0">
              <a:lnSpc>
                <a:spcPct val="100000"/>
              </a:lnSpc>
              <a:spcBef>
                <a:spcPts val="0"/>
              </a:spcBef>
              <a:buFont typeface="Wingdings" pitchFamily="2" charset="2"/>
              <a:buChar char="Ø"/>
            </a:pPr>
            <a:r>
              <a:rPr lang="en-US" sz="1600">
                <a:latin typeface="Times New Roman" pitchFamily="18" charset="0"/>
                <a:cs typeface="Times New Roman" pitchFamily="18" charset="0"/>
              </a:rPr>
              <a:t>	Internet Layer</a:t>
            </a:r>
            <a:endParaRPr lang="en-IN" sz="1600">
              <a:latin typeface="Times New Roman" pitchFamily="18" charset="0"/>
              <a:cs typeface="Times New Roman" pitchFamily="18" charset="0"/>
            </a:endParaRPr>
          </a:p>
          <a:p>
            <a:pPr marL="711200" indent="0">
              <a:lnSpc>
                <a:spcPct val="100000"/>
              </a:lnSpc>
              <a:spcBef>
                <a:spcPts val="0"/>
              </a:spcBef>
              <a:buFont typeface="Wingdings" pitchFamily="2" charset="2"/>
              <a:buChar char="Ø"/>
            </a:pPr>
            <a:r>
              <a:rPr lang="en-US" sz="1600">
                <a:latin typeface="Times New Roman" pitchFamily="18" charset="0"/>
                <a:cs typeface="Times New Roman" pitchFamily="18" charset="0"/>
              </a:rPr>
              <a:t>	Host-to-Network Layer</a:t>
            </a:r>
            <a:endParaRPr lang="en-IN" sz="1600">
              <a:latin typeface="Times New Roman" pitchFamily="18" charset="0"/>
              <a:cs typeface="Times New Roman" pitchFamily="18" charset="0"/>
            </a:endParaRPr>
          </a:p>
          <a:p>
            <a:pPr>
              <a:lnSpc>
                <a:spcPct val="100000"/>
              </a:lnSpc>
              <a:spcBef>
                <a:spcPts val="0"/>
              </a:spcBef>
              <a:buFont typeface="Wingdings" pitchFamily="2" charset="2"/>
              <a:buChar char="v"/>
            </a:pPr>
            <a:r>
              <a:rPr lang="en-US" sz="1600">
                <a:latin typeface="Times New Roman" pitchFamily="18" charset="0"/>
                <a:cs typeface="Times New Roman" pitchFamily="18" charset="0"/>
              </a:rPr>
              <a:t>TCP/IP  model and relation to Protocols of TCP/IP </a:t>
            </a:r>
            <a:endParaRPr lang="en-IN" sz="1600">
              <a:latin typeface="Times New Roman" pitchFamily="18" charset="0"/>
              <a:cs typeface="Times New Roman" pitchFamily="18" charset="0"/>
            </a:endParaRPr>
          </a:p>
          <a:p>
            <a:pPr>
              <a:lnSpc>
                <a:spcPct val="100000"/>
              </a:lnSpc>
              <a:spcBef>
                <a:spcPts val="0"/>
              </a:spcBef>
              <a:buFont typeface="Wingdings" pitchFamily="2" charset="2"/>
              <a:buChar char="v"/>
            </a:pPr>
            <a:r>
              <a:rPr lang="en-US" sz="1600">
                <a:latin typeface="Times New Roman" pitchFamily="18" charset="0"/>
                <a:cs typeface="Times New Roman" pitchFamily="18" charset="0"/>
              </a:rPr>
              <a:t>Difference between OSI Model and TCP/IP Model</a:t>
            </a:r>
            <a:endParaRPr lang="en-IN" sz="160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464C45C-D82B-56E6-54E4-3972FAEAAC0E}"/>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54B4EB8B-F374-DF0E-47FD-1702A670AF3F}"/>
              </a:ext>
            </a:extLst>
          </p:cNvPr>
          <p:cNvSpPr txBox="1"/>
          <p:nvPr/>
        </p:nvSpPr>
        <p:spPr>
          <a:xfrm>
            <a:off x="3041072" y="1190938"/>
            <a:ext cx="6109854" cy="707886"/>
          </a:xfrm>
          <a:prstGeom prst="rect">
            <a:avLst/>
          </a:prstGeom>
          <a:noFill/>
        </p:spPr>
        <p:txBody>
          <a:bodyPr wrap="square">
            <a:spAutoFit/>
          </a:bodyPr>
          <a:lstStyle/>
          <a:p>
            <a:pPr algn="ctr">
              <a:spcBef>
                <a:spcPts val="600"/>
              </a:spcBef>
              <a:spcAft>
                <a:spcPts val="600"/>
              </a:spcAft>
            </a:pPr>
            <a:r>
              <a:rPr lang="en-IN" sz="4000" b="1">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99576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r>
              <a:rPr lang="en-US" b="1"/>
              <a:t>OSI (Open System Interconnection) MODEL</a:t>
            </a:r>
          </a:p>
        </p:txBody>
      </p:sp>
      <p:sp>
        <p:nvSpPr>
          <p:cNvPr id="6" name="Rectangle 5"/>
          <p:cNvSpPr/>
          <p:nvPr/>
        </p:nvSpPr>
        <p:spPr>
          <a:xfrm>
            <a:off x="1500682" y="1974226"/>
            <a:ext cx="9573717" cy="2862322"/>
          </a:xfrm>
          <a:prstGeom prst="rect">
            <a:avLst/>
          </a:prstGeom>
        </p:spPr>
        <p:txBody>
          <a:bodyPr wrap="square">
            <a:spAutoFit/>
          </a:bodyPr>
          <a:lstStyle/>
          <a:p>
            <a:r>
              <a:rPr lang="en-US" b="1"/>
              <a:t>The OSI (Open System Interconnection) MODEL</a:t>
            </a:r>
          </a:p>
          <a:p>
            <a:endParaRPr lang="en-IN"/>
          </a:p>
          <a:p>
            <a:pPr marL="285750" lvl="0" indent="-285750" algn="just">
              <a:buFont typeface="Wingdings" pitchFamily="2" charset="2"/>
              <a:buChar char="Ø"/>
            </a:pPr>
            <a:r>
              <a:rPr lang="en-US"/>
              <a:t>Established in 1947, the International Standards Organization (ISO) is a multinational body dedicated to worldwide agreement on international standards. </a:t>
            </a:r>
            <a:endParaRPr lang="en-IN"/>
          </a:p>
          <a:p>
            <a:pPr marL="285750" lvl="0" indent="-285750" algn="just">
              <a:buFont typeface="Wingdings" pitchFamily="2" charset="2"/>
              <a:buChar char="Ø"/>
            </a:pPr>
            <a:r>
              <a:rPr lang="en-US"/>
              <a:t>An ISO standard that covers all aspects of network communications is the Open Systems Interconnection model. It was first introduced in the late 1970s.</a:t>
            </a:r>
            <a:endParaRPr lang="en-IN"/>
          </a:p>
          <a:p>
            <a:pPr marL="285750" lvl="0" indent="-285750" algn="just">
              <a:buFont typeface="Wingdings" pitchFamily="2" charset="2"/>
              <a:buChar char="Ø"/>
            </a:pPr>
            <a:r>
              <a:rPr lang="en-US"/>
              <a:t>The OSI model shows how to facilitate communication between different systems without requiring changes to the logic of the underlying hardware and software.</a:t>
            </a:r>
            <a:endParaRPr lang="en-IN"/>
          </a:p>
          <a:p>
            <a:pPr marL="285750" lvl="0" indent="-285750" algn="just">
              <a:buFont typeface="Wingdings" pitchFamily="2" charset="2"/>
              <a:buChar char="Ø"/>
            </a:pPr>
            <a:r>
              <a:rPr lang="en-US"/>
              <a:t>The OSI model is not a protocol; it is a model for understanding and designing a network architecture that is flexible, robust, and interoperable.</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eaLnBrk="1" hangingPunct="1"/>
            <a:r>
              <a:rPr lang="en-US" altLang="ko-KR"/>
              <a:t>OSI Model Layers</a:t>
            </a:r>
            <a:endParaRPr lang="en-US"/>
          </a:p>
        </p:txBody>
      </p:sp>
      <p:pic>
        <p:nvPicPr>
          <p:cNvPr id="6" name="Picture 5" descr="Graphical user interface&#10;&#10;Description automatically generated with medium confidence"/>
          <p:cNvPicPr/>
          <p:nvPr/>
        </p:nvPicPr>
        <p:blipFill>
          <a:blip r:embed="rId2" cstate="print">
            <a:extLst>
              <a:ext uri="{28A0092B-C50C-407E-A947-70E740481C1C}">
                <a14:useLocalDpi xmlns:a14="http://schemas.microsoft.com/office/drawing/2010/main" val="0"/>
              </a:ext>
            </a:extLst>
          </a:blip>
          <a:stretch>
            <a:fillRect/>
          </a:stretch>
        </p:blipFill>
        <p:spPr>
          <a:xfrm>
            <a:off x="3194076" y="1851084"/>
            <a:ext cx="5168992" cy="4054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eaLnBrk="1" hangingPunct="1"/>
            <a:r>
              <a:rPr lang="en-US" altLang="ko-KR"/>
              <a:t>Physical layer</a:t>
            </a:r>
            <a:endParaRPr lang="en-US"/>
          </a:p>
        </p:txBody>
      </p:sp>
      <p:sp>
        <p:nvSpPr>
          <p:cNvPr id="4" name="Rectangle 3"/>
          <p:cNvSpPr/>
          <p:nvPr/>
        </p:nvSpPr>
        <p:spPr>
          <a:xfrm>
            <a:off x="1407885" y="1854432"/>
            <a:ext cx="9710057" cy="4197559"/>
          </a:xfrm>
          <a:prstGeom prst="rect">
            <a:avLst/>
          </a:prstGeom>
        </p:spPr>
        <p:txBody>
          <a:bodyPr wrap="square" lIns="91440" tIns="45720" rIns="91440" bIns="45720" anchor="t">
            <a:spAutoFit/>
          </a:bodyPr>
          <a:lstStyle/>
          <a:p>
            <a:pPr algn="just">
              <a:lnSpc>
                <a:spcPct val="150000"/>
              </a:lnSpc>
            </a:pPr>
            <a:r>
              <a:rPr lang="en-US" b="1">
                <a:latin typeface="Times New Roman"/>
                <a:cs typeface="Times New Roman"/>
              </a:rPr>
              <a:t>Physical Layer-</a:t>
            </a:r>
            <a:r>
              <a:rPr lang="en-US">
                <a:latin typeface="Times New Roman"/>
                <a:cs typeface="Times New Roman"/>
              </a:rPr>
              <a:t> The physical layer is responsible for movements of individual bits from one hop (node) to the next.</a:t>
            </a:r>
            <a:endParaRPr lang="en-IN">
              <a:latin typeface="Times New Roman"/>
              <a:cs typeface="Times New Roman"/>
            </a:endParaRPr>
          </a:p>
          <a:p>
            <a:pPr algn="just">
              <a:lnSpc>
                <a:spcPct val="150000"/>
              </a:lnSpc>
            </a:pPr>
            <a:r>
              <a:rPr lang="en-US">
                <a:latin typeface="Times New Roman"/>
                <a:cs typeface="Times New Roman"/>
              </a:rPr>
              <a:t>The physical layer is also concerned with the following:</a:t>
            </a:r>
            <a:endParaRPr lang="en-IN">
              <a:latin typeface="Times New Roman"/>
              <a:cs typeface="Times New Roman"/>
            </a:endParaRPr>
          </a:p>
          <a:p>
            <a:pPr marL="285750" indent="-285750" algn="just">
              <a:lnSpc>
                <a:spcPct val="150000"/>
              </a:lnSpc>
              <a:buFont typeface="Wingdings" pitchFamily="2" charset="2"/>
              <a:buChar char="Ø"/>
            </a:pPr>
            <a:r>
              <a:rPr lang="en-US" i="1">
                <a:latin typeface="Times New Roman"/>
                <a:cs typeface="Times New Roman"/>
              </a:rPr>
              <a:t>Physical characteristics of interfaces and medium.</a:t>
            </a:r>
            <a:r>
              <a:rPr lang="en-US">
                <a:latin typeface="Times New Roman"/>
                <a:cs typeface="Times New Roman"/>
              </a:rPr>
              <a:t> </a:t>
            </a:r>
          </a:p>
          <a:p>
            <a:pPr marL="285750" lvl="0" indent="-285750" algn="just">
              <a:lnSpc>
                <a:spcPct val="150000"/>
              </a:lnSpc>
              <a:buFont typeface="Wingdings" pitchFamily="2" charset="2"/>
              <a:buChar char="Ø"/>
            </a:pPr>
            <a:r>
              <a:rPr lang="en-US" i="1">
                <a:latin typeface="Times New Roman"/>
                <a:cs typeface="Times New Roman"/>
              </a:rPr>
              <a:t>Representation of bits.</a:t>
            </a:r>
            <a:endParaRPr lang="en-IN">
              <a:latin typeface="Times New Roman"/>
              <a:cs typeface="Times New Roman"/>
            </a:endParaRPr>
          </a:p>
          <a:p>
            <a:pPr marL="285750" indent="-285750" algn="just">
              <a:lnSpc>
                <a:spcPct val="150000"/>
              </a:lnSpc>
              <a:buFont typeface="Wingdings" pitchFamily="2" charset="2"/>
              <a:buChar char="Ø"/>
            </a:pPr>
            <a:r>
              <a:rPr lang="en-US" i="1">
                <a:latin typeface="Times New Roman"/>
                <a:cs typeface="Times New Roman"/>
              </a:rPr>
              <a:t>Data rate.</a:t>
            </a:r>
            <a:r>
              <a:rPr lang="en-US">
                <a:latin typeface="Times New Roman"/>
                <a:cs typeface="Times New Roman"/>
              </a:rPr>
              <a:t> </a:t>
            </a:r>
            <a:endParaRPr lang="en-IN">
              <a:latin typeface="Times New Roman" pitchFamily="18" charset="0"/>
              <a:cs typeface="Times New Roman" pitchFamily="18" charset="0"/>
            </a:endParaRPr>
          </a:p>
          <a:p>
            <a:pPr marL="285750" lvl="0" indent="-285750" algn="just">
              <a:lnSpc>
                <a:spcPct val="150000"/>
              </a:lnSpc>
              <a:buFont typeface="Wingdings" pitchFamily="2" charset="2"/>
              <a:buChar char="Ø"/>
            </a:pPr>
            <a:r>
              <a:rPr lang="en-US" i="1">
                <a:latin typeface="Times New Roman"/>
                <a:cs typeface="Times New Roman"/>
              </a:rPr>
              <a:t>Synchronization of bits:</a:t>
            </a:r>
            <a:endParaRPr lang="en-IN">
              <a:latin typeface="Times New Roman"/>
              <a:cs typeface="Times New Roman"/>
            </a:endParaRPr>
          </a:p>
          <a:p>
            <a:pPr marL="285750" lvl="0" indent="-285750" algn="just">
              <a:lnSpc>
                <a:spcPct val="150000"/>
              </a:lnSpc>
              <a:buFont typeface="Wingdings" pitchFamily="2" charset="2"/>
              <a:buChar char="Ø"/>
            </a:pPr>
            <a:r>
              <a:rPr lang="en-US">
                <a:latin typeface="Times New Roman"/>
                <a:cs typeface="Times New Roman"/>
              </a:rPr>
              <a:t>Line configuration. point-to-point configuration and multipoint configuration.</a:t>
            </a:r>
            <a:endParaRPr lang="en-IN">
              <a:latin typeface="Times New Roman"/>
              <a:cs typeface="Times New Roman"/>
            </a:endParaRPr>
          </a:p>
          <a:p>
            <a:pPr marL="285750" lvl="0" indent="-285750" algn="just">
              <a:lnSpc>
                <a:spcPct val="150000"/>
              </a:lnSpc>
              <a:buFont typeface="Wingdings" pitchFamily="2" charset="2"/>
              <a:buChar char="Ø"/>
            </a:pPr>
            <a:r>
              <a:rPr lang="en-US" i="1">
                <a:latin typeface="Times New Roman"/>
                <a:cs typeface="Times New Roman"/>
              </a:rPr>
              <a:t>Physical topology:</a:t>
            </a:r>
            <a:r>
              <a:rPr lang="en-US">
                <a:latin typeface="Times New Roman"/>
                <a:cs typeface="Times New Roman"/>
              </a:rPr>
              <a:t> Mesh, Bus, Star, Ring and Hybrid Topology.</a:t>
            </a:r>
            <a:endParaRPr lang="en-IN">
              <a:latin typeface="Times New Roman"/>
              <a:cs typeface="Times New Roman"/>
            </a:endParaRPr>
          </a:p>
          <a:p>
            <a:pPr marL="285750" lvl="0" indent="-285750" algn="just">
              <a:lnSpc>
                <a:spcPct val="150000"/>
              </a:lnSpc>
              <a:buFont typeface="Wingdings" pitchFamily="2" charset="2"/>
              <a:buChar char="Ø"/>
            </a:pPr>
            <a:r>
              <a:rPr lang="en-US" i="1">
                <a:latin typeface="Times New Roman"/>
                <a:cs typeface="Times New Roman"/>
              </a:rPr>
              <a:t>Transmission mode:</a:t>
            </a:r>
            <a:r>
              <a:rPr lang="en-US">
                <a:latin typeface="Times New Roman"/>
                <a:cs typeface="Times New Roman"/>
              </a:rPr>
              <a:t> Simplex, half-duplex, or full duplex.</a:t>
            </a:r>
            <a:endParaRPr lang="en-IN">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eaLnBrk="1" hangingPunct="1"/>
            <a:r>
              <a:rPr lang="en-US" altLang="ko-KR"/>
              <a:t>Data link layer</a:t>
            </a:r>
            <a:endParaRPr lang="en-US"/>
          </a:p>
        </p:txBody>
      </p:sp>
      <p:sp>
        <p:nvSpPr>
          <p:cNvPr id="3" name="Rectangle 2"/>
          <p:cNvSpPr/>
          <p:nvPr/>
        </p:nvSpPr>
        <p:spPr>
          <a:xfrm>
            <a:off x="1349827" y="1897032"/>
            <a:ext cx="9710057" cy="3367525"/>
          </a:xfrm>
          <a:prstGeom prst="rect">
            <a:avLst/>
          </a:prstGeom>
        </p:spPr>
        <p:txBody>
          <a:bodyPr wrap="square">
            <a:spAutoFit/>
          </a:bodyPr>
          <a:lstStyle/>
          <a:p>
            <a:pPr>
              <a:lnSpc>
                <a:spcPct val="150000"/>
              </a:lnSpc>
            </a:pPr>
            <a:r>
              <a:rPr lang="en-US" b="1"/>
              <a:t>Data Link Layer- </a:t>
            </a:r>
            <a:r>
              <a:rPr lang="en-US"/>
              <a:t>The data link layer is responsible for moving frames from one hop (node) to the next. </a:t>
            </a:r>
            <a:endParaRPr lang="en-IN"/>
          </a:p>
          <a:p>
            <a:pPr>
              <a:lnSpc>
                <a:spcPct val="150000"/>
              </a:lnSpc>
            </a:pPr>
            <a:r>
              <a:rPr lang="en-US"/>
              <a:t>Other responsibilities of the data link layer include the following: </a:t>
            </a:r>
            <a:endParaRPr lang="en-IN"/>
          </a:p>
          <a:p>
            <a:pPr marL="285750" lvl="0" indent="-285750">
              <a:lnSpc>
                <a:spcPct val="150000"/>
              </a:lnSpc>
              <a:buFont typeface="Wingdings" pitchFamily="2" charset="2"/>
              <a:buChar char="Ø"/>
            </a:pPr>
            <a:r>
              <a:rPr lang="en-US" i="1"/>
              <a:t>Framing.</a:t>
            </a:r>
            <a:endParaRPr lang="en-IN"/>
          </a:p>
          <a:p>
            <a:pPr marL="285750" lvl="0" indent="-285750">
              <a:lnSpc>
                <a:spcPct val="150000"/>
              </a:lnSpc>
              <a:buFont typeface="Wingdings" pitchFamily="2" charset="2"/>
              <a:buChar char="Ø"/>
            </a:pPr>
            <a:r>
              <a:rPr lang="en-US" i="1"/>
              <a:t>Physical addressing.</a:t>
            </a:r>
            <a:r>
              <a:rPr lang="en-US"/>
              <a:t> </a:t>
            </a:r>
            <a:endParaRPr lang="en-IN"/>
          </a:p>
          <a:p>
            <a:pPr marL="285750" lvl="0" indent="-285750">
              <a:lnSpc>
                <a:spcPct val="150000"/>
              </a:lnSpc>
              <a:buFont typeface="Wingdings" pitchFamily="2" charset="2"/>
              <a:buChar char="Ø"/>
            </a:pPr>
            <a:r>
              <a:rPr lang="en-US" i="1"/>
              <a:t>Flow control.</a:t>
            </a:r>
            <a:r>
              <a:rPr lang="en-US"/>
              <a:t> </a:t>
            </a:r>
            <a:endParaRPr lang="en-IN"/>
          </a:p>
          <a:p>
            <a:pPr marL="285750" lvl="0" indent="-285750">
              <a:lnSpc>
                <a:spcPct val="150000"/>
              </a:lnSpc>
              <a:buFont typeface="Wingdings" pitchFamily="2" charset="2"/>
              <a:buChar char="Ø"/>
            </a:pPr>
            <a:r>
              <a:rPr lang="en-US" i="1"/>
              <a:t>Error control.</a:t>
            </a:r>
            <a:r>
              <a:rPr lang="en-US"/>
              <a:t> </a:t>
            </a:r>
            <a:endParaRPr lang="en-IN"/>
          </a:p>
          <a:p>
            <a:pPr marL="285750" lvl="0" indent="-285750">
              <a:lnSpc>
                <a:spcPct val="150000"/>
              </a:lnSpc>
              <a:buFont typeface="Wingdings" pitchFamily="2" charset="2"/>
              <a:buChar char="Ø"/>
            </a:pPr>
            <a:r>
              <a:rPr lang="en-US" i="1"/>
              <a:t>Access control.</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a:solidFill>
                  <a:srgbClr val="000000"/>
                </a:solidFill>
                <a:effectLst>
                  <a:outerShdw blurRad="38100" dist="38100" dir="2700000" algn="tl">
                    <a:srgbClr val="FFFFFF"/>
                  </a:outerShdw>
                </a:effectLst>
              </a:rPr>
              <a:t>Network layer</a:t>
            </a:r>
            <a:endParaRPr lang="en-US"/>
          </a:p>
        </p:txBody>
      </p:sp>
      <p:sp>
        <p:nvSpPr>
          <p:cNvPr id="4" name="Rectangle 3"/>
          <p:cNvSpPr/>
          <p:nvPr/>
        </p:nvSpPr>
        <p:spPr>
          <a:xfrm>
            <a:off x="1480457" y="1994157"/>
            <a:ext cx="9550400" cy="2778902"/>
          </a:xfrm>
          <a:prstGeom prst="rect">
            <a:avLst/>
          </a:prstGeom>
        </p:spPr>
        <p:txBody>
          <a:bodyPr wrap="square">
            <a:spAutoFit/>
          </a:bodyPr>
          <a:lstStyle/>
          <a:p>
            <a:pPr>
              <a:lnSpc>
                <a:spcPct val="200000"/>
              </a:lnSpc>
            </a:pPr>
            <a:r>
              <a:rPr lang="en-US" b="1"/>
              <a:t>Network Layer-</a:t>
            </a:r>
            <a:r>
              <a:rPr lang="en-US"/>
              <a:t> The network layer is responsible for the delivery of individual packets from the source host to the destination host.</a:t>
            </a:r>
            <a:endParaRPr lang="en-IN"/>
          </a:p>
          <a:p>
            <a:pPr>
              <a:lnSpc>
                <a:spcPct val="200000"/>
              </a:lnSpc>
            </a:pPr>
            <a:r>
              <a:rPr lang="en-US"/>
              <a:t>Other responsibilities of the network layer include the following:</a:t>
            </a:r>
            <a:endParaRPr lang="en-IN"/>
          </a:p>
          <a:p>
            <a:pPr marL="285750" lvl="0" indent="-285750">
              <a:lnSpc>
                <a:spcPct val="200000"/>
              </a:lnSpc>
              <a:buFont typeface="Wingdings" pitchFamily="2" charset="2"/>
              <a:buChar char="Ø"/>
            </a:pPr>
            <a:r>
              <a:rPr lang="en-US" i="1"/>
              <a:t>Logical addressing.</a:t>
            </a:r>
            <a:r>
              <a:rPr lang="en-US"/>
              <a:t> </a:t>
            </a:r>
            <a:endParaRPr lang="en-IN"/>
          </a:p>
          <a:p>
            <a:pPr marL="285750" lvl="0" indent="-285750">
              <a:lnSpc>
                <a:spcPct val="200000"/>
              </a:lnSpc>
              <a:buFont typeface="Wingdings" pitchFamily="2" charset="2"/>
              <a:buChar char="Ø"/>
            </a:pPr>
            <a:r>
              <a:rPr lang="en-US" i="1"/>
              <a:t>Routing.</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rPr>
              <a:t>Transport layer</a:t>
            </a:r>
            <a:endParaRPr lang="en-US"/>
          </a:p>
        </p:txBody>
      </p:sp>
      <p:sp>
        <p:nvSpPr>
          <p:cNvPr id="5" name="Slide Number Placeholder 4"/>
          <p:cNvSpPr>
            <a:spLocks noGrp="1"/>
          </p:cNvSpPr>
          <p:nvPr>
            <p:ph type="sldNum" sz="quarter" idx="12"/>
          </p:nvPr>
        </p:nvSpPr>
        <p:spPr/>
        <p:txBody>
          <a:bodyPr/>
          <a:lstStyle/>
          <a:p>
            <a:fld id="{68187FF5-4BF9-4B21-B0D2-9B7FF2B27D7F}" type="slidenum">
              <a:rPr lang="en-AU" smtClean="0"/>
              <a:pPr/>
              <a:t>9</a:t>
            </a:fld>
            <a:endParaRPr lang="en-AU"/>
          </a:p>
        </p:txBody>
      </p:sp>
      <p:sp>
        <p:nvSpPr>
          <p:cNvPr id="4" name="Rectangle 3"/>
          <p:cNvSpPr/>
          <p:nvPr/>
        </p:nvSpPr>
        <p:spPr>
          <a:xfrm>
            <a:off x="1480456" y="1922598"/>
            <a:ext cx="9535887" cy="3416320"/>
          </a:xfrm>
          <a:prstGeom prst="rect">
            <a:avLst/>
          </a:prstGeom>
        </p:spPr>
        <p:txBody>
          <a:bodyPr wrap="square">
            <a:spAutoFit/>
          </a:bodyPr>
          <a:lstStyle/>
          <a:p>
            <a:pPr>
              <a:lnSpc>
                <a:spcPct val="150000"/>
              </a:lnSpc>
            </a:pPr>
            <a:r>
              <a:rPr lang="en-US"/>
              <a:t>Transport Layer: The transport layer is responsible for delivering a message from one process to another.</a:t>
            </a:r>
            <a:endParaRPr lang="en-IN"/>
          </a:p>
          <a:p>
            <a:pPr>
              <a:lnSpc>
                <a:spcPct val="150000"/>
              </a:lnSpc>
            </a:pPr>
            <a:r>
              <a:rPr lang="en-US"/>
              <a:t>Other responsibilities of the transport layer include the following: </a:t>
            </a:r>
            <a:endParaRPr lang="en-IN"/>
          </a:p>
          <a:p>
            <a:pPr marL="285750" lvl="0" indent="-285750">
              <a:lnSpc>
                <a:spcPct val="150000"/>
              </a:lnSpc>
              <a:buFont typeface="Wingdings" pitchFamily="2" charset="2"/>
              <a:buChar char="Ø"/>
            </a:pPr>
            <a:r>
              <a:rPr lang="en-US" i="1"/>
              <a:t>Service-point addressing.</a:t>
            </a:r>
            <a:endParaRPr lang="en-IN" i="1"/>
          </a:p>
          <a:p>
            <a:pPr marL="285750" lvl="0" indent="-285750">
              <a:lnSpc>
                <a:spcPct val="150000"/>
              </a:lnSpc>
              <a:buFont typeface="Wingdings" pitchFamily="2" charset="2"/>
              <a:buChar char="Ø"/>
            </a:pPr>
            <a:r>
              <a:rPr lang="en-US" i="1"/>
              <a:t>Segmentation and reassembly. </a:t>
            </a:r>
            <a:endParaRPr lang="en-IN" i="1"/>
          </a:p>
          <a:p>
            <a:pPr marL="285750" lvl="0" indent="-285750">
              <a:lnSpc>
                <a:spcPct val="150000"/>
              </a:lnSpc>
              <a:buFont typeface="Wingdings" pitchFamily="2" charset="2"/>
              <a:buChar char="Ø"/>
            </a:pPr>
            <a:r>
              <a:rPr lang="en-US" i="1"/>
              <a:t>Connection control. </a:t>
            </a:r>
            <a:endParaRPr lang="en-IN" i="1"/>
          </a:p>
          <a:p>
            <a:pPr marL="285750" lvl="0" indent="-285750">
              <a:lnSpc>
                <a:spcPct val="150000"/>
              </a:lnSpc>
              <a:buFont typeface="Wingdings" pitchFamily="2" charset="2"/>
              <a:buChar char="Ø"/>
            </a:pPr>
            <a:r>
              <a:rPr lang="en-US" i="1"/>
              <a:t>Flow control. </a:t>
            </a:r>
            <a:endParaRPr lang="en-IN" i="1"/>
          </a:p>
          <a:p>
            <a:pPr marL="285750" lvl="0" indent="-285750">
              <a:lnSpc>
                <a:spcPct val="150000"/>
              </a:lnSpc>
              <a:buFont typeface="Wingdings" pitchFamily="2" charset="2"/>
              <a:buChar char="Ø"/>
            </a:pPr>
            <a:r>
              <a:rPr lang="en-US" i="1"/>
              <a:t>Error control.</a:t>
            </a:r>
            <a:endParaRPr lang="en-IN" i="1"/>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2" ma:contentTypeDescription="Create a new document." ma:contentTypeScope="" ma:versionID="4c1744822c704be929cff37fdeaf54d0">
  <xsd:schema xmlns:xsd="http://www.w3.org/2001/XMLSchema" xmlns:xs="http://www.w3.org/2001/XMLSchema" xmlns:p="http://schemas.microsoft.com/office/2006/metadata/properties" xmlns:ns2="5e62a2dd-ff91-4591-8d2f-adadc8198891" targetNamespace="http://schemas.microsoft.com/office/2006/metadata/properties" ma:root="true" ma:fieldsID="b09255625856ef7ac3b4d8dfcdef169f" ns2:_="">
    <xsd:import namespace="5e62a2dd-ff91-4591-8d2f-adadc819889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951B70-9DB6-4529-85A7-BC9F3B7C4C56}">
  <ds:schemaRefs>
    <ds:schemaRef ds:uri="5e62a2dd-ff91-4591-8d2f-adadc81988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3.xml><?xml version="1.0" encoding="utf-8"?>
<ds:datastoreItem xmlns:ds="http://schemas.openxmlformats.org/officeDocument/2006/customXml" ds:itemID="{66989B67-2555-4DB6-B147-5FFEA8141233}">
  <ds:schemaRefs>
    <ds:schemaRef ds:uri="5e62a2dd-ff91-4591-8d2f-adadc819889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5_6233206605559631053</Template>
  <TotalTime>0</TotalTime>
  <Words>1250</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Poppins</vt:lpstr>
      <vt:lpstr>Times</vt:lpstr>
      <vt:lpstr>Times New Roman</vt:lpstr>
      <vt:lpstr>Wingdings</vt:lpstr>
      <vt:lpstr>Gallery</vt:lpstr>
      <vt:lpstr>PowerPoint Presentation</vt:lpstr>
      <vt:lpstr>PowerPoint Presentation</vt:lpstr>
      <vt:lpstr>PowerPoint Presentation</vt:lpstr>
      <vt:lpstr>PowerPoint Presentation</vt:lpstr>
      <vt:lpstr>OSI Model Layers</vt:lpstr>
      <vt:lpstr>Physical layer</vt:lpstr>
      <vt:lpstr>Data link layer</vt:lpstr>
      <vt:lpstr>Network layer</vt:lpstr>
      <vt:lpstr>Transport layer</vt:lpstr>
      <vt:lpstr>Session layer</vt:lpstr>
      <vt:lpstr>Presentation layer</vt:lpstr>
      <vt:lpstr>application layer</vt:lpstr>
      <vt:lpstr>TCP/IP Model (Transmission Control Protocol/Internet Protocol)</vt:lpstr>
      <vt:lpstr>Application layer</vt:lpstr>
      <vt:lpstr>transport layer</vt:lpstr>
      <vt:lpstr>internet layer</vt:lpstr>
      <vt:lpstr>Host-to-network layer</vt:lpstr>
      <vt:lpstr>Tcp/ip model AND RELATION TO PROTOCOLS OF TCP/IP SUITE</vt:lpstr>
      <vt:lpstr>SELF-ASSESSMENT QUESTIONS</vt:lpstr>
      <vt:lpstr>DIFFERENCE BETWEEN OSI MODEL AND TCP/IP MODEL</vt:lpstr>
      <vt:lpstr>REFERENCES FOR FURTHER LEARNING OF THE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vege</dc:creator>
  <cp:lastModifiedBy>Ravi kiran Duvvuri</cp:lastModifiedBy>
  <cp:revision>2</cp:revision>
  <dcterms:created xsi:type="dcterms:W3CDTF">2016-10-27T15:05:54Z</dcterms:created>
  <dcterms:modified xsi:type="dcterms:W3CDTF">2023-12-20T06:24:59Z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