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8"/>
  </p:notesMasterIdLst>
  <p:sldIdLst>
    <p:sldId id="274" r:id="rId2"/>
    <p:sldId id="275" r:id="rId3"/>
    <p:sldId id="301" r:id="rId4"/>
    <p:sldId id="298" r:id="rId5"/>
    <p:sldId id="284" r:id="rId6"/>
    <p:sldId id="285" r:id="rId7"/>
    <p:sldId id="300" r:id="rId8"/>
    <p:sldId id="286" r:id="rId9"/>
    <p:sldId id="287" r:id="rId10"/>
    <p:sldId id="288" r:id="rId11"/>
    <p:sldId id="299" r:id="rId12"/>
    <p:sldId id="289" r:id="rId13"/>
    <p:sldId id="290" r:id="rId14"/>
    <p:sldId id="291" r:id="rId15"/>
    <p:sldId id="292" r:id="rId16"/>
    <p:sldId id="293" r:id="rId17"/>
    <p:sldId id="294" r:id="rId18"/>
    <p:sldId id="295" r:id="rId19"/>
    <p:sldId id="296" r:id="rId20"/>
    <p:sldId id="297"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4F3F1"/>
    <a:srgbClr val="F0EFED"/>
    <a:srgbClr val="E4E1DC"/>
    <a:srgbClr val="A71E25"/>
    <a:srgbClr val="D42A36"/>
    <a:srgbClr val="343434"/>
    <a:srgbClr val="FF2F2F"/>
    <a:srgbClr val="262673"/>
    <a:srgbClr val="075D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CE215-8877-4EEC-9E3F-EC0D561BEABC}" type="datetimeFigureOut">
              <a:rPr lang="en-IN" smtClean="0"/>
              <a:t>20-12-2023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34976F-DEE5-4F3F-A6C4-EF6DCE9E39F6}" type="slidenum">
              <a:rPr lang="en-IN" smtClean="0"/>
              <a:t>‹#›</a:t>
            </a:fld>
            <a:endParaRPr lang="en-IN"/>
          </a:p>
        </p:txBody>
      </p:sp>
    </p:spTree>
    <p:extLst>
      <p:ext uri="{BB962C8B-B14F-4D97-AF65-F5344CB8AC3E}">
        <p14:creationId xmlns:p14="http://schemas.microsoft.com/office/powerpoint/2010/main" val="2916361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0344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C380026F-D66E-407D-8264-8734F9A96986}" type="slidenum">
              <a:rPr lang="en-US" altLang="en-US" sz="1200" b="0" baseline="0">
                <a:latin typeface="Times New Roman" panose="02020603050405020304" pitchFamily="18" charset="0"/>
              </a:rPr>
              <a:pPr/>
              <a:t>13</a:t>
            </a:fld>
            <a:endParaRPr lang="en-US" altLang="en-US" sz="1200" b="0" baseline="0">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31192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D7C0580C-6BAE-4AF3-AB4E-6CCF7D50E810}" type="slidenum">
              <a:rPr lang="en-US" altLang="en-US" sz="1200" b="0" baseline="0">
                <a:latin typeface="Times New Roman" panose="02020603050405020304" pitchFamily="18" charset="0"/>
              </a:rPr>
              <a:pPr/>
              <a:t>16</a:t>
            </a:fld>
            <a:endParaRPr lang="en-US" altLang="en-US" sz="1200" b="0" baseline="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33677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E972A606-839B-4779-A601-89B7E3CEF877}" type="slidenum">
              <a:rPr lang="en-US" altLang="en-US" sz="1200" b="0" baseline="0">
                <a:latin typeface="Times New Roman" panose="02020603050405020304" pitchFamily="18" charset="0"/>
              </a:rPr>
              <a:pPr/>
              <a:t>17</a:t>
            </a:fld>
            <a:endParaRPr lang="en-US" altLang="en-US" sz="1200" b="0" baseline="0">
              <a:latin typeface="Times New Roman" panose="02020603050405020304"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14468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AC9585AA-2982-4910-8D62-E8A26DE2F360}" type="slidenum">
              <a:rPr lang="en-US" altLang="en-US" sz="1200" b="0" baseline="0">
                <a:latin typeface="Times New Roman" panose="02020603050405020304" pitchFamily="18" charset="0"/>
              </a:rPr>
              <a:pPr/>
              <a:t>18</a:t>
            </a:fld>
            <a:endParaRPr lang="en-US" altLang="en-US" sz="1200" b="0" baseline="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7325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935349C1-1FD3-4F89-87EE-C1EDC6F1B37C}" type="slidenum">
              <a:rPr lang="en-US" altLang="en-US" sz="1200" b="0" baseline="0">
                <a:latin typeface="Times New Roman" panose="02020603050405020304" pitchFamily="18" charset="0"/>
              </a:rPr>
              <a:pPr/>
              <a:t>19</a:t>
            </a:fld>
            <a:endParaRPr lang="en-US" altLang="en-US" sz="1200" b="0" baseline="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54206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pPr>
            <a:endParaRPr lang="en-US" altLang="en-US">
              <a:solidFill>
                <a:srgbClr val="1C1C1C"/>
              </a:solidFill>
            </a:endParaRPr>
          </a:p>
        </p:txBody>
      </p:sp>
      <p:sp>
        <p:nvSpPr>
          <p:cNvPr id="6" name="Slide Number Placeholder 5"/>
          <p:cNvSpPr>
            <a:spLocks noGrp="1"/>
          </p:cNvSpPr>
          <p:nvPr>
            <p:ph type="sldNum" sz="quarter" idx="12"/>
          </p:nvPr>
        </p:nvSpPr>
        <p:spPr>
          <a:xfrm>
            <a:off x="1437664" y="798973"/>
            <a:ext cx="811019" cy="503578"/>
          </a:xfrm>
        </p:spPr>
        <p:txBody>
          <a:bodyPr/>
          <a:lstStyle/>
          <a:p>
            <a:pPr fontAlgn="base">
              <a:spcBef>
                <a:spcPct val="0"/>
              </a:spcBef>
              <a:spcAft>
                <a:spcPct val="0"/>
              </a:spcAft>
            </a:pPr>
            <a:fld id="{6ACEC19A-FDB8-443E-AE08-D1DABE2AF3F3}" type="slidenum">
              <a:rPr lang="en-US" altLang="en-US" smtClean="0">
                <a:solidFill>
                  <a:srgbClr val="1C1C1C"/>
                </a:solidFill>
              </a:rPr>
              <a:pPr fontAlgn="base">
                <a:spcBef>
                  <a:spcPct val="0"/>
                </a:spcBef>
                <a:spcAft>
                  <a:spcPct val="0"/>
                </a:spcAft>
              </a:pPr>
              <a:t>‹#›</a:t>
            </a:fld>
            <a:endParaRPr lang="en-US" altLang="en-US">
              <a:solidFill>
                <a:srgbClr val="1C1C1C"/>
              </a:solidFill>
            </a:endParaRP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ext Box 17"/>
          <p:cNvSpPr txBox="1">
            <a:spLocks noChangeArrowheads="1"/>
          </p:cNvSpPr>
          <p:nvPr userDrawn="1"/>
        </p:nvSpPr>
        <p:spPr bwMode="auto">
          <a:xfrm>
            <a:off x="0" y="6553200"/>
            <a:ext cx="294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McGrawHill-Italic" pitchFamily="2" charset="0"/>
                <a:ea typeface="+mn-ea"/>
                <a:cs typeface="+mn-cs"/>
              </a:rPr>
              <a:t>McGraw-Hill</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 name="Text Box 18"/>
          <p:cNvSpPr txBox="1">
            <a:spLocks noChangeArrowheads="1"/>
          </p:cNvSpPr>
          <p:nvPr userDrawn="1"/>
        </p:nvSpPr>
        <p:spPr bwMode="auto">
          <a:xfrm>
            <a:off x="6096000" y="6553200"/>
            <a:ext cx="609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r" defTabSz="914400" rtl="0" eaLnBrk="1" fontAlgn="base" latinLnBrk="0" hangingPunct="1">
              <a:lnSpc>
                <a:spcPct val="100000"/>
              </a:lnSpc>
              <a:spcBef>
                <a:spcPct val="50000"/>
              </a:spcBef>
              <a:spcAft>
                <a:spcPct val="0"/>
              </a:spcAft>
              <a:buClrTx/>
              <a:buSzTx/>
              <a:buFontTx/>
              <a:buChar char="©"/>
              <a:tabLst/>
              <a:defRPr/>
            </a:pPr>
            <a:r>
              <a:rPr kumimoji="0" lang="en-US" altLang="en-US" sz="1400" b="0" i="0" u="none" strike="noStrike" kern="1200" cap="none" spc="0" normalizeH="0" baseline="0" noProof="0">
                <a:ln>
                  <a:noFill/>
                </a:ln>
                <a:solidFill>
                  <a:srgbClr val="000000"/>
                </a:solidFill>
                <a:effectLst/>
                <a:uLnTx/>
                <a:uFillTx/>
                <a:latin typeface="McGrawHill-Italic" pitchFamily="2" charset="0"/>
                <a:ea typeface="+mn-ea"/>
                <a:cs typeface="+mn-cs"/>
              </a:rPr>
              <a:t>The McGraw-Hill Companies, Inc., 2000</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11199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pPr fontAlgn="base">
              <a:spcBef>
                <a:spcPct val="0"/>
              </a:spcBef>
              <a:spcAft>
                <a:spcPct val="0"/>
              </a:spcAft>
            </a:pPr>
            <a:r>
              <a:rPr lang="en-US" altLang="en-US" b="1">
                <a:solidFill>
                  <a:srgbClr val="1C1C1C"/>
                </a:solidFill>
                <a:latin typeface="Arial" panose="020B0604020202020204" pitchFamily="34" charset="0"/>
              </a:rPr>
              <a:t>24.</a:t>
            </a:r>
            <a:fld id="{D9B54039-CFD2-4E4F-AE90-BB459B2ED38C}" type="slidenum">
              <a:rPr lang="en-US" altLang="en-US" b="1" smtClean="0">
                <a:solidFill>
                  <a:srgbClr val="1C1C1C"/>
                </a:solidFill>
                <a:latin typeface="Arial" panose="020B0604020202020204" pitchFamily="34" charset="0"/>
              </a:rPr>
              <a:pPr fontAlgn="base">
                <a:spcBef>
                  <a:spcPct val="0"/>
                </a:spcBef>
                <a:spcAft>
                  <a:spcPct val="0"/>
                </a:spcAft>
              </a:pPr>
              <a:t>‹#›</a:t>
            </a:fld>
            <a:endParaRPr lang="en-US" altLang="en-US" b="1">
              <a:solidFill>
                <a:srgbClr val="1C1C1C"/>
              </a:solidFill>
              <a:latin typeface="Arial" panose="020B0604020202020204" pitchFamily="34" charset="0"/>
            </a:endParaRP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6380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pPr fontAlgn="base">
              <a:spcBef>
                <a:spcPct val="0"/>
              </a:spcBef>
              <a:spcAft>
                <a:spcPct val="0"/>
              </a:spcAft>
            </a:pPr>
            <a:r>
              <a:rPr lang="en-US" altLang="en-US" b="1">
                <a:solidFill>
                  <a:srgbClr val="1C1C1C"/>
                </a:solidFill>
                <a:latin typeface="Arial" panose="020B0604020202020204" pitchFamily="34" charset="0"/>
              </a:rPr>
              <a:t>24.</a:t>
            </a:r>
            <a:fld id="{92CE82C5-AF78-4E52-A5B3-1ADCB5BAEC98}" type="slidenum">
              <a:rPr lang="en-US" altLang="en-US" b="1" smtClean="0">
                <a:solidFill>
                  <a:srgbClr val="1C1C1C"/>
                </a:solidFill>
                <a:latin typeface="Arial" panose="020B0604020202020204" pitchFamily="34" charset="0"/>
              </a:rPr>
              <a:pPr fontAlgn="base">
                <a:spcBef>
                  <a:spcPct val="0"/>
                </a:spcBef>
                <a:spcAft>
                  <a:spcPct val="0"/>
                </a:spcAft>
              </a:pPr>
              <a:t>‹#›</a:t>
            </a:fld>
            <a:endParaRPr lang="en-US" altLang="en-US" b="1">
              <a:solidFill>
                <a:srgbClr val="1C1C1C"/>
              </a:solidFill>
              <a:latin typeface="Arial" panose="020B0604020202020204" pitchFamily="34" charset="0"/>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1740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824049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pPr fontAlgn="base">
              <a:spcBef>
                <a:spcPct val="0"/>
              </a:spcBef>
              <a:spcAft>
                <a:spcPct val="0"/>
              </a:spcAft>
            </a:pPr>
            <a:r>
              <a:rPr lang="en-US" altLang="en-US" b="1">
                <a:solidFill>
                  <a:srgbClr val="1C1C1C"/>
                </a:solidFill>
                <a:latin typeface="Arial" panose="020B0604020202020204" pitchFamily="34" charset="0"/>
              </a:rPr>
              <a:t>24.</a:t>
            </a:r>
            <a:fld id="{25ED95C3-2123-4F74-A84E-32D5F3F40889}" type="slidenum">
              <a:rPr lang="en-US" altLang="en-US" b="1" smtClean="0">
                <a:solidFill>
                  <a:srgbClr val="1C1C1C"/>
                </a:solidFill>
                <a:latin typeface="Arial" panose="020B0604020202020204" pitchFamily="34" charset="0"/>
              </a:rPr>
              <a:pPr fontAlgn="base">
                <a:spcBef>
                  <a:spcPct val="0"/>
                </a:spcBef>
                <a:spcAft>
                  <a:spcPct val="0"/>
                </a:spcAft>
              </a:pPr>
              <a:t>‹#›</a:t>
            </a:fld>
            <a:endParaRPr lang="en-US" altLang="en-US" b="1">
              <a:solidFill>
                <a:srgbClr val="1C1C1C"/>
              </a:solidFill>
              <a:latin typeface="Arial" panose="020B0604020202020204" pitchFamily="34" charset="0"/>
            </a:endParaRP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0961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pPr fontAlgn="base">
              <a:spcBef>
                <a:spcPct val="0"/>
              </a:spcBef>
              <a:spcAft>
                <a:spcPct val="0"/>
              </a:spcAft>
            </a:pPr>
            <a:r>
              <a:rPr lang="en-US" altLang="en-US" b="1">
                <a:solidFill>
                  <a:srgbClr val="1C1C1C"/>
                </a:solidFill>
                <a:latin typeface="Arial" panose="020B0604020202020204" pitchFamily="34" charset="0"/>
              </a:rPr>
              <a:t>24.</a:t>
            </a:r>
            <a:fld id="{F53703B9-0365-4EA8-8E8E-8305639DC2D0}" type="slidenum">
              <a:rPr lang="en-US" altLang="en-US" b="1" smtClean="0">
                <a:solidFill>
                  <a:srgbClr val="1C1C1C"/>
                </a:solidFill>
                <a:latin typeface="Arial" panose="020B0604020202020204" pitchFamily="34" charset="0"/>
              </a:rPr>
              <a:pPr fontAlgn="base">
                <a:spcBef>
                  <a:spcPct val="0"/>
                </a:spcBef>
                <a:spcAft>
                  <a:spcPct val="0"/>
                </a:spcAft>
              </a:pPr>
              <a:t>‹#›</a:t>
            </a:fld>
            <a:endParaRPr lang="en-US" altLang="en-US" b="1">
              <a:solidFill>
                <a:srgbClr val="1C1C1C"/>
              </a:solidFill>
              <a:latin typeface="Arial" panose="020B0604020202020204" pitchFamily="34" charset="0"/>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8563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pPr fontAlgn="base">
              <a:spcBef>
                <a:spcPct val="0"/>
              </a:spcBef>
              <a:spcAft>
                <a:spcPct val="0"/>
              </a:spcAft>
            </a:pPr>
            <a:r>
              <a:rPr lang="en-US" altLang="en-US" b="1">
                <a:solidFill>
                  <a:srgbClr val="1C1C1C"/>
                </a:solidFill>
                <a:latin typeface="Arial" panose="020B0604020202020204" pitchFamily="34" charset="0"/>
              </a:rPr>
              <a:t>24.</a:t>
            </a:r>
            <a:fld id="{D1523D58-FD79-4C89-AE9D-E26CC4D0B37A}" type="slidenum">
              <a:rPr lang="en-US" altLang="en-US" b="1" smtClean="0">
                <a:solidFill>
                  <a:srgbClr val="1C1C1C"/>
                </a:solidFill>
                <a:latin typeface="Arial" panose="020B0604020202020204" pitchFamily="34" charset="0"/>
              </a:rPr>
              <a:pPr fontAlgn="base">
                <a:spcBef>
                  <a:spcPct val="0"/>
                </a:spcBef>
                <a:spcAft>
                  <a:spcPct val="0"/>
                </a:spcAft>
              </a:pPr>
              <a:t>‹#›</a:t>
            </a:fld>
            <a:endParaRPr lang="en-US" altLang="en-US" b="1">
              <a:solidFill>
                <a:srgbClr val="1C1C1C"/>
              </a:solidFill>
              <a:latin typeface="Arial" panose="020B0604020202020204" pitchFamily="34" charset="0"/>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5989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pPr fontAlgn="base">
              <a:spcBef>
                <a:spcPct val="0"/>
              </a:spcBef>
              <a:spcAft>
                <a:spcPct val="0"/>
              </a:spcAft>
            </a:pPr>
            <a:r>
              <a:rPr lang="en-US" altLang="en-US" b="1">
                <a:solidFill>
                  <a:srgbClr val="1C1C1C"/>
                </a:solidFill>
                <a:latin typeface="Arial" panose="020B0604020202020204" pitchFamily="34" charset="0"/>
              </a:rPr>
              <a:t>24.</a:t>
            </a:r>
            <a:fld id="{D7E97684-F160-47C5-97FF-57BE34E01F5C}" type="slidenum">
              <a:rPr lang="en-US" altLang="en-US" b="1" smtClean="0">
                <a:solidFill>
                  <a:srgbClr val="1C1C1C"/>
                </a:solidFill>
                <a:latin typeface="Arial" panose="020B0604020202020204" pitchFamily="34" charset="0"/>
              </a:rPr>
              <a:pPr fontAlgn="base">
                <a:spcBef>
                  <a:spcPct val="0"/>
                </a:spcBef>
                <a:spcAft>
                  <a:spcPct val="0"/>
                </a:spcAft>
              </a:pPr>
              <a:t>‹#›</a:t>
            </a:fld>
            <a:endParaRPr lang="en-US" altLang="en-US" b="1">
              <a:solidFill>
                <a:srgbClr val="1C1C1C"/>
              </a:solidFill>
              <a:latin typeface="Arial" panose="020B0604020202020204" pitchFamily="34" charset="0"/>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4690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pPr fontAlgn="base">
              <a:spcBef>
                <a:spcPct val="0"/>
              </a:spcBef>
              <a:spcAft>
                <a:spcPct val="0"/>
              </a:spcAft>
            </a:pPr>
            <a:r>
              <a:rPr lang="en-US" altLang="en-US" b="1">
                <a:solidFill>
                  <a:srgbClr val="1C1C1C"/>
                </a:solidFill>
                <a:latin typeface="Arial" panose="020B0604020202020204" pitchFamily="34" charset="0"/>
              </a:rPr>
              <a:t>24.</a:t>
            </a:r>
            <a:fld id="{5B9B53AF-20A7-4B6E-ABAD-B2E833CCE010}" type="slidenum">
              <a:rPr lang="en-US" altLang="en-US" b="1" smtClean="0">
                <a:solidFill>
                  <a:srgbClr val="1C1C1C"/>
                </a:solidFill>
                <a:latin typeface="Arial" panose="020B0604020202020204" pitchFamily="34" charset="0"/>
              </a:rPr>
              <a:pPr fontAlgn="base">
                <a:spcBef>
                  <a:spcPct val="0"/>
                </a:spcBef>
                <a:spcAft>
                  <a:spcPct val="0"/>
                </a:spcAft>
              </a:pPr>
              <a:t>‹#›</a:t>
            </a:fld>
            <a:endParaRPr lang="en-US" altLang="en-US" b="1">
              <a:solidFill>
                <a:srgbClr val="1C1C1C"/>
              </a:solidFill>
              <a:latin typeface="Arial" panose="020B0604020202020204" pitchFamily="34" charset="0"/>
            </a:endParaRP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814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pPr fontAlgn="base">
              <a:spcBef>
                <a:spcPct val="0"/>
              </a:spcBef>
              <a:spcAft>
                <a:spcPct val="0"/>
              </a:spcAft>
            </a:pPr>
            <a:r>
              <a:rPr lang="en-US" altLang="en-US" b="1">
                <a:solidFill>
                  <a:srgbClr val="1C1C1C"/>
                </a:solidFill>
                <a:latin typeface="Arial" panose="020B0604020202020204" pitchFamily="34" charset="0"/>
              </a:rPr>
              <a:t>24.</a:t>
            </a:r>
            <a:fld id="{13C6EA92-EB54-41F4-920C-2E5E886483CF}" type="slidenum">
              <a:rPr lang="en-US" altLang="en-US" b="1" smtClean="0">
                <a:solidFill>
                  <a:srgbClr val="1C1C1C"/>
                </a:solidFill>
                <a:latin typeface="Arial" panose="020B0604020202020204" pitchFamily="34" charset="0"/>
              </a:rPr>
              <a:pPr fontAlgn="base">
                <a:spcBef>
                  <a:spcPct val="0"/>
                </a:spcBef>
                <a:spcAft>
                  <a:spcPct val="0"/>
                </a:spcAft>
              </a:pPr>
              <a:t>‹#›</a:t>
            </a:fld>
            <a:endParaRPr lang="en-US" altLang="en-US" b="1">
              <a:solidFill>
                <a:srgbClr val="1C1C1C"/>
              </a:solidFill>
              <a:latin typeface="Arial" panose="020B0604020202020204" pitchFamily="34" charset="0"/>
            </a:endParaRPr>
          </a:p>
        </p:txBody>
      </p:sp>
    </p:spTree>
    <p:extLst>
      <p:ext uri="{BB962C8B-B14F-4D97-AF65-F5344CB8AC3E}">
        <p14:creationId xmlns:p14="http://schemas.microsoft.com/office/powerpoint/2010/main" val="2379676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pPr fontAlgn="base">
              <a:spcBef>
                <a:spcPct val="0"/>
              </a:spcBef>
              <a:spcAft>
                <a:spcPct val="0"/>
              </a:spcAft>
            </a:pPr>
            <a:r>
              <a:rPr lang="en-US" altLang="en-US" b="1">
                <a:solidFill>
                  <a:srgbClr val="1C1C1C"/>
                </a:solidFill>
                <a:latin typeface="Arial" panose="020B0604020202020204" pitchFamily="34" charset="0"/>
              </a:rPr>
              <a:t>24.</a:t>
            </a:r>
            <a:fld id="{F433B035-69FD-49AA-BCD1-3F612EC80E97}" type="slidenum">
              <a:rPr lang="en-US" altLang="en-US" b="1" smtClean="0">
                <a:solidFill>
                  <a:srgbClr val="1C1C1C"/>
                </a:solidFill>
                <a:latin typeface="Arial" panose="020B0604020202020204" pitchFamily="34" charset="0"/>
              </a:rPr>
              <a:pPr fontAlgn="base">
                <a:spcBef>
                  <a:spcPct val="0"/>
                </a:spcBef>
                <a:spcAft>
                  <a:spcPct val="0"/>
                </a:spcAft>
              </a:pPr>
              <a:t>‹#›</a:t>
            </a:fld>
            <a:endParaRPr lang="en-US" altLang="en-US" b="1">
              <a:solidFill>
                <a:srgbClr val="1C1C1C"/>
              </a:solidFill>
              <a:latin typeface="Arial" panose="020B0604020202020204" pitchFamily="34" charset="0"/>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6090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pPr fontAlgn="base">
              <a:spcBef>
                <a:spcPct val="0"/>
              </a:spcBef>
              <a:spcAft>
                <a:spcPct val="0"/>
              </a:spcAft>
            </a:pPr>
            <a:r>
              <a:rPr lang="en-US" altLang="en-US" b="1">
                <a:solidFill>
                  <a:srgbClr val="1C1C1C"/>
                </a:solidFill>
                <a:latin typeface="Arial" panose="020B0604020202020204" pitchFamily="34" charset="0"/>
              </a:rPr>
              <a:t>24.</a:t>
            </a:r>
            <a:fld id="{25A7A8CB-C470-45FD-B6BF-865A8CA82444}" type="slidenum">
              <a:rPr lang="en-US" altLang="en-US" b="1" smtClean="0">
                <a:solidFill>
                  <a:srgbClr val="1C1C1C"/>
                </a:solidFill>
                <a:latin typeface="Arial" panose="020B0604020202020204" pitchFamily="34" charset="0"/>
              </a:rPr>
              <a:pPr fontAlgn="base">
                <a:spcBef>
                  <a:spcPct val="0"/>
                </a:spcBef>
                <a:spcAft>
                  <a:spcPct val="0"/>
                </a:spcAft>
              </a:pPr>
              <a:t>‹#›</a:t>
            </a:fld>
            <a:endParaRPr lang="en-US" altLang="en-US" b="1">
              <a:solidFill>
                <a:srgbClr val="1C1C1C"/>
              </a:solidFill>
              <a:latin typeface="Arial" panose="020B0604020202020204" pitchFamily="34" charset="0"/>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9731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pPr fontAlgn="base">
              <a:spcBef>
                <a:spcPct val="0"/>
              </a:spcBef>
              <a:spcAft>
                <a:spcPct val="0"/>
              </a:spcAft>
            </a:pPr>
            <a:r>
              <a:rPr lang="en-US" altLang="en-US" b="1">
                <a:solidFill>
                  <a:srgbClr val="1C1C1C"/>
                </a:solidFill>
                <a:latin typeface="Arial" panose="020B0604020202020204" pitchFamily="34" charset="0"/>
              </a:rPr>
              <a:t>24.</a:t>
            </a:r>
            <a:fld id="{92B9091B-045B-49ED-99C0-930A775AD9A9}" type="slidenum">
              <a:rPr lang="en-US" altLang="en-US" b="1" smtClean="0">
                <a:solidFill>
                  <a:srgbClr val="1C1C1C"/>
                </a:solidFill>
                <a:latin typeface="Arial" panose="020B0604020202020204" pitchFamily="34" charset="0"/>
              </a:rPr>
              <a:pPr fontAlgn="base">
                <a:spcBef>
                  <a:spcPct val="0"/>
                </a:spcBef>
                <a:spcAft>
                  <a:spcPct val="0"/>
                </a:spcAft>
              </a:pPr>
              <a:t>‹#›</a:t>
            </a:fld>
            <a:endParaRPr lang="en-US" altLang="en-US" b="1">
              <a:solidFill>
                <a:srgbClr val="1C1C1C"/>
              </a:solidFill>
              <a:latin typeface="Arial" panose="020B0604020202020204" pitchFamily="34" charset="0"/>
            </a:endParaRP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98379545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8" name="Google Shape;502;p17">
            <a:extLst>
              <a:ext uri="{FF2B5EF4-FFF2-40B4-BE49-F238E27FC236}">
                <a16:creationId xmlns:a16="http://schemas.microsoft.com/office/drawing/2014/main" id="{7153E61F-4441-DBE3-3DFF-6E9EF6C48D23}"/>
              </a:ext>
            </a:extLst>
          </p:cNvPr>
          <p:cNvSpPr/>
          <p:nvPr/>
        </p:nvSpPr>
        <p:spPr>
          <a:xfrm>
            <a:off x="5501605" y="4117634"/>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a:cs typeface="Poppins" panose="00000500000000000000" pitchFamily="2" charset="0"/>
                <a:sym typeface="Calibri"/>
              </a:rPr>
              <a:t>Session - 07</a:t>
            </a:r>
            <a:endParaRPr sz="2400" dirty="0">
              <a:solidFill>
                <a:schemeClr val="lt1"/>
              </a:solidFill>
              <a:ea typeface="Calibri"/>
              <a:cs typeface="Poppins" panose="00000500000000000000" pitchFamily="2" charset="0"/>
              <a:sym typeface="Calibri"/>
            </a:endParaRPr>
          </a:p>
        </p:txBody>
      </p:sp>
      <p:sp>
        <p:nvSpPr>
          <p:cNvPr id="33" name="Rectangle 32">
            <a:extLst>
              <a:ext uri="{FF2B5EF4-FFF2-40B4-BE49-F238E27FC236}">
                <a16:creationId xmlns:a16="http://schemas.microsoft.com/office/drawing/2014/main" id="{A2BDCC77-0491-FC57-401C-380586D8ED1D}"/>
              </a:ext>
            </a:extLst>
          </p:cNvPr>
          <p:cNvSpPr/>
          <p:nvPr/>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354237" y="2757853"/>
            <a:ext cx="8529852" cy="931024"/>
          </a:xfrm>
          <a:prstGeom prst="rect">
            <a:avLst/>
          </a:prstGeom>
        </p:spPr>
        <p:txBody>
          <a:bodyPr wrap="square">
            <a:spAutoFit/>
          </a:bodyPr>
          <a:lstStyle/>
          <a:p>
            <a:pPr lvl="0" algn="ctr"/>
            <a:r>
              <a:rPr lang="en-US" sz="2000" b="1" dirty="0">
                <a:ea typeface="BioRhyme ExtraBold"/>
                <a:cs typeface="Poppins" panose="00000500000000000000" pitchFamily="2" charset="0"/>
                <a:sym typeface="BioRhyme ExtraBold"/>
              </a:rPr>
              <a:t>Topic: </a:t>
            </a:r>
          </a:p>
          <a:p>
            <a:pPr lvl="0" algn="ctr"/>
            <a:endParaRPr lang="en-US" sz="1050" b="1" dirty="0">
              <a:solidFill>
                <a:srgbClr val="FFFFFF">
                  <a:lumMod val="50000"/>
                </a:srgbClr>
              </a:solidFill>
              <a:ea typeface="BioRhyme ExtraBold"/>
              <a:cs typeface="Poppins" panose="00000500000000000000" pitchFamily="2" charset="0"/>
              <a:sym typeface="BioRhyme ExtraBold"/>
            </a:endParaRPr>
          </a:p>
          <a:p>
            <a:pPr lvl="0" algn="ctr"/>
            <a:r>
              <a:rPr lang="en-US" sz="2400" dirty="0">
                <a:solidFill>
                  <a:srgbClr val="C00000"/>
                </a:solidFill>
                <a:latin typeface="Stencil" panose="040409050D0802020404" pitchFamily="82" charset="0"/>
              </a:rPr>
              <a:t>Data Link Layer: DLL design issues. Framing </a:t>
            </a:r>
          </a:p>
        </p:txBody>
      </p:sp>
      <p:sp>
        <p:nvSpPr>
          <p:cNvPr id="4" name="Rectangle 3"/>
          <p:cNvSpPr/>
          <p:nvPr/>
        </p:nvSpPr>
        <p:spPr>
          <a:xfrm>
            <a:off x="2129050" y="2283377"/>
            <a:ext cx="8980227" cy="45719"/>
          </a:xfrm>
          <a:prstGeom prst="rect">
            <a:avLst/>
          </a:prstGeom>
          <a:solidFill>
            <a:srgbClr val="A71E2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Google Shape;476;p16"/>
          <p:cNvSpPr txBox="1"/>
          <p:nvPr/>
        </p:nvSpPr>
        <p:spPr>
          <a:xfrm>
            <a:off x="1462954" y="944142"/>
            <a:ext cx="10235141" cy="1200288"/>
          </a:xfrm>
          <a:prstGeom prst="rect">
            <a:avLst/>
          </a:prstGeom>
          <a:noFill/>
          <a:ln>
            <a:noFill/>
          </a:ln>
        </p:spPr>
        <p:txBody>
          <a:bodyPr spcFirstLastPara="1" wrap="square" lIns="91425" tIns="45700" rIns="91425" bIns="45700" anchor="t" anchorCtr="0">
            <a:spAutoFit/>
          </a:bodyPr>
          <a:lstStyle/>
          <a:p>
            <a:pPr marR="0" lvl="0" indent="0" algn="ctr">
              <a:lnSpc>
                <a:spcPct val="150000"/>
              </a:lnSpc>
              <a:spcBef>
                <a:spcPts val="0"/>
              </a:spcBef>
              <a:spcAft>
                <a:spcPts val="0"/>
              </a:spcAft>
              <a:buNone/>
            </a:pPr>
            <a:r>
              <a:rPr lang="en-US" sz="2400" b="1" cap="all" dirty="0">
                <a:ln/>
                <a:solidFill>
                  <a:srgbClr val="C00000"/>
                </a:solidFill>
                <a:latin typeface="Cambria" panose="02040503050406030204" pitchFamily="18" charset="0"/>
                <a:ea typeface="Cambria" panose="02040503050406030204" pitchFamily="18" charset="0"/>
                <a:cs typeface="Poppins" panose="00000500000000000000" pitchFamily="2" charset="0"/>
              </a:rPr>
              <a:t>Course name - NETWORK PROTOCOLS &amp; SECURITY</a:t>
            </a:r>
          </a:p>
          <a:p>
            <a:pPr marR="0" lvl="0" indent="0" algn="ctr">
              <a:lnSpc>
                <a:spcPct val="150000"/>
              </a:lnSpc>
              <a:spcBef>
                <a:spcPts val="0"/>
              </a:spcBef>
              <a:spcAft>
                <a:spcPts val="0"/>
              </a:spcAft>
              <a:buNone/>
            </a:pPr>
            <a:r>
              <a:rPr lang="en-US" sz="2400" b="1" cap="all" dirty="0">
                <a:ln/>
                <a:solidFill>
                  <a:srgbClr val="C00000"/>
                </a:solidFill>
                <a:latin typeface="Cambria" panose="02040503050406030204" pitchFamily="18" charset="0"/>
                <a:ea typeface="Cambria" panose="02040503050406030204" pitchFamily="18" charset="0"/>
                <a:cs typeface="Poppins" panose="00000500000000000000" pitchFamily="2" charset="0"/>
              </a:rPr>
              <a:t>Course Code - </a:t>
            </a:r>
            <a:r>
              <a:rPr lang="en-IN" sz="2400" b="1" cap="all" dirty="0">
                <a:ln/>
                <a:solidFill>
                  <a:srgbClr val="C00000"/>
                </a:solidFill>
                <a:latin typeface="Cambria" panose="02040503050406030204" pitchFamily="18" charset="0"/>
                <a:ea typeface="Cambria" panose="02040503050406030204" pitchFamily="18" charset="0"/>
                <a:cs typeface="Poppins" panose="00000500000000000000" pitchFamily="2" charset="0"/>
                <a:sym typeface="BioRhyme ExtraBold"/>
              </a:rPr>
              <a:t>21EC2210R</a:t>
            </a:r>
            <a:endParaRPr lang="en-US" sz="2400" b="1" cap="all" dirty="0">
              <a:ln/>
              <a:solidFill>
                <a:srgbClr val="C00000"/>
              </a:solidFill>
              <a:latin typeface="Cambria" panose="02040503050406030204" pitchFamily="18" charset="0"/>
              <a:ea typeface="Cambria" panose="02040503050406030204" pitchFamily="18" charset="0"/>
              <a:cs typeface="Poppins" panose="00000500000000000000" pitchFamily="2" charset="0"/>
              <a:sym typeface="BioRhyme ExtraBold"/>
            </a:endParaRPr>
          </a:p>
        </p:txBody>
      </p:sp>
    </p:spTree>
    <p:extLst>
      <p:ext uri="{BB962C8B-B14F-4D97-AF65-F5344CB8AC3E}">
        <p14:creationId xmlns:p14="http://schemas.microsoft.com/office/powerpoint/2010/main" val="1546239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4787" y="2215755"/>
            <a:ext cx="10918209" cy="2169825"/>
          </a:xfrm>
          <a:prstGeom prst="rect">
            <a:avLst/>
          </a:prstGeom>
        </p:spPr>
        <p:txBody>
          <a:bodyPr wrap="square">
            <a:spAutoFit/>
          </a:bodyPr>
          <a:lstStyle/>
          <a:p>
            <a:pPr>
              <a:lnSpc>
                <a:spcPct val="150000"/>
              </a:lnSpc>
            </a:pPr>
            <a:r>
              <a:rPr lang="en-US" dirty="0">
                <a:latin typeface="Cambria" panose="02040503050406030204" pitchFamily="18" charset="0"/>
                <a:ea typeface="Cambria" panose="02040503050406030204" pitchFamily="18" charset="0"/>
              </a:rPr>
              <a:t>The data link layer can be designed to offer various services. The actual services that are offered vary from protocol to protocol. Three reasonable possibilities that we will consider in turn are:</a:t>
            </a:r>
          </a:p>
          <a:p>
            <a:pPr marL="531813">
              <a:lnSpc>
                <a:spcPct val="150000"/>
              </a:lnSpc>
            </a:pPr>
            <a:r>
              <a:rPr lang="en-US" dirty="0">
                <a:latin typeface="Cambria" panose="02040503050406030204" pitchFamily="18" charset="0"/>
                <a:ea typeface="Cambria" panose="02040503050406030204" pitchFamily="18" charset="0"/>
              </a:rPr>
              <a:t>1. Unacknowledged connectionless service.</a:t>
            </a:r>
          </a:p>
          <a:p>
            <a:pPr marL="531813">
              <a:lnSpc>
                <a:spcPct val="150000"/>
              </a:lnSpc>
            </a:pPr>
            <a:r>
              <a:rPr lang="en-US" dirty="0">
                <a:latin typeface="Cambria" panose="02040503050406030204" pitchFamily="18" charset="0"/>
                <a:ea typeface="Cambria" panose="02040503050406030204" pitchFamily="18" charset="0"/>
              </a:rPr>
              <a:t>2. Acknowledged connectionless service.</a:t>
            </a:r>
          </a:p>
          <a:p>
            <a:pPr marL="531813">
              <a:lnSpc>
                <a:spcPct val="150000"/>
              </a:lnSpc>
            </a:pPr>
            <a:r>
              <a:rPr lang="en-US" dirty="0">
                <a:latin typeface="Cambria" panose="02040503050406030204" pitchFamily="18" charset="0"/>
                <a:ea typeface="Cambria" panose="02040503050406030204" pitchFamily="18" charset="0"/>
              </a:rPr>
              <a:t>3. Acknowledged connection-oriented service.</a:t>
            </a:r>
          </a:p>
        </p:txBody>
      </p:sp>
      <p:sp>
        <p:nvSpPr>
          <p:cNvPr id="4" name="Rectangle 3"/>
          <p:cNvSpPr/>
          <p:nvPr/>
        </p:nvSpPr>
        <p:spPr>
          <a:xfrm>
            <a:off x="834787" y="4837646"/>
            <a:ext cx="10640706" cy="923330"/>
          </a:xfrm>
          <a:prstGeom prst="rect">
            <a:avLst/>
          </a:prstGeom>
        </p:spPr>
        <p:txBody>
          <a:bodyPr wrap="square">
            <a:spAutoFit/>
          </a:bodyPr>
          <a:lstStyle/>
          <a:p>
            <a:pPr algn="just">
              <a:lnSpc>
                <a:spcPct val="150000"/>
              </a:lnSpc>
            </a:pPr>
            <a:r>
              <a:rPr lang="en-US" b="1" dirty="0">
                <a:latin typeface="Cambria" panose="02040503050406030204" pitchFamily="18" charset="0"/>
                <a:ea typeface="Cambria" panose="02040503050406030204" pitchFamily="18" charset="0"/>
              </a:rPr>
              <a:t>Unacknowledged connectionless service </a:t>
            </a:r>
            <a:r>
              <a:rPr lang="en-US" dirty="0">
                <a:latin typeface="Cambria" panose="02040503050406030204" pitchFamily="18" charset="0"/>
                <a:ea typeface="Cambria" panose="02040503050406030204" pitchFamily="18" charset="0"/>
              </a:rPr>
              <a:t>consists of having the source machine send independent frames to the destination machine without having the destination machine acknowledge them.</a:t>
            </a:r>
          </a:p>
        </p:txBody>
      </p:sp>
      <p:sp>
        <p:nvSpPr>
          <p:cNvPr id="7" name="Rectangle 6"/>
          <p:cNvSpPr/>
          <p:nvPr/>
        </p:nvSpPr>
        <p:spPr>
          <a:xfrm>
            <a:off x="3127581" y="1302025"/>
            <a:ext cx="6096000" cy="461665"/>
          </a:xfrm>
          <a:prstGeom prst="rect">
            <a:avLst/>
          </a:prstGeom>
        </p:spPr>
        <p:txBody>
          <a:bodyPr>
            <a:spAutoFit/>
          </a:bodyPr>
          <a:lstStyle/>
          <a:p>
            <a:r>
              <a:rPr lang="en-US" sz="2400" b="1" dirty="0">
                <a:solidFill>
                  <a:srgbClr val="C00000"/>
                </a:solidFill>
                <a:latin typeface="Cambria" panose="02040503050406030204" pitchFamily="18" charset="0"/>
                <a:ea typeface="Cambria" panose="02040503050406030204" pitchFamily="18" charset="0"/>
              </a:rPr>
              <a:t>Services Provided to the Network Layer</a:t>
            </a:r>
          </a:p>
        </p:txBody>
      </p:sp>
    </p:spTree>
    <p:extLst>
      <p:ext uri="{BB962C8B-B14F-4D97-AF65-F5344CB8AC3E}">
        <p14:creationId xmlns:p14="http://schemas.microsoft.com/office/powerpoint/2010/main" val="3897238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27581" y="1302025"/>
            <a:ext cx="6096000" cy="461665"/>
          </a:xfrm>
          <a:prstGeom prst="rect">
            <a:avLst/>
          </a:prstGeom>
        </p:spPr>
        <p:txBody>
          <a:bodyPr>
            <a:spAutoFit/>
          </a:bodyPr>
          <a:lstStyle/>
          <a:p>
            <a:r>
              <a:rPr lang="en-US" sz="2400" b="1" dirty="0">
                <a:solidFill>
                  <a:srgbClr val="C00000"/>
                </a:solidFill>
                <a:latin typeface="Cambria" panose="02040503050406030204" pitchFamily="18" charset="0"/>
                <a:ea typeface="Cambria" panose="02040503050406030204" pitchFamily="18" charset="0"/>
              </a:rPr>
              <a:t>Services Provided to the Network Layer</a:t>
            </a:r>
          </a:p>
        </p:txBody>
      </p:sp>
      <p:sp>
        <p:nvSpPr>
          <p:cNvPr id="5" name="Rectangle 4"/>
          <p:cNvSpPr/>
          <p:nvPr/>
        </p:nvSpPr>
        <p:spPr>
          <a:xfrm>
            <a:off x="960661" y="2556748"/>
            <a:ext cx="10640706" cy="2118465"/>
          </a:xfrm>
          <a:prstGeom prst="rect">
            <a:avLst/>
          </a:prstGeom>
        </p:spPr>
        <p:txBody>
          <a:bodyPr wrap="square">
            <a:spAutoFit/>
          </a:bodyPr>
          <a:lstStyle/>
          <a:p>
            <a:pPr algn="just">
              <a:lnSpc>
                <a:spcPct val="150000"/>
              </a:lnSpc>
            </a:pPr>
            <a:r>
              <a:rPr lang="en-US" b="1" dirty="0">
                <a:latin typeface="Cambria" panose="02040503050406030204" pitchFamily="18" charset="0"/>
                <a:ea typeface="Cambria" panose="02040503050406030204" pitchFamily="18" charset="0"/>
              </a:rPr>
              <a:t>Acknowledged connectionless service </a:t>
            </a:r>
            <a:r>
              <a:rPr lang="en-US" dirty="0">
                <a:latin typeface="Cambria" panose="02040503050406030204" pitchFamily="18" charset="0"/>
                <a:ea typeface="Cambria" panose="02040503050406030204" pitchFamily="18" charset="0"/>
              </a:rPr>
              <a:t>is offered, there are still no logical connections used, but each frame sent is individually acknowledged. In this way, the sender knows whether a frame has arrived correctly or been lost. If it has not arrived within a specified time interval, it can be sent again. </a:t>
            </a:r>
          </a:p>
          <a:p>
            <a:pPr algn="just">
              <a:lnSpc>
                <a:spcPct val="150000"/>
              </a:lnSpc>
            </a:pPr>
            <a:r>
              <a:rPr lang="en-US" dirty="0">
                <a:latin typeface="Cambria" panose="02040503050406030204" pitchFamily="18" charset="0"/>
                <a:ea typeface="Cambria" panose="02040503050406030204" pitchFamily="18" charset="0"/>
              </a:rPr>
              <a:t>This service is useful over unreliable channels, such as wireless systems. 802.11 (</a:t>
            </a:r>
            <a:r>
              <a:rPr lang="en-US" dirty="0" err="1">
                <a:latin typeface="Cambria" panose="02040503050406030204" pitchFamily="18" charset="0"/>
                <a:ea typeface="Cambria" panose="02040503050406030204" pitchFamily="18" charset="0"/>
              </a:rPr>
              <a:t>WiFi</a:t>
            </a:r>
            <a:r>
              <a:rPr lang="en-US" dirty="0">
                <a:latin typeface="Cambria" panose="02040503050406030204" pitchFamily="18" charset="0"/>
                <a:ea typeface="Cambria" panose="02040503050406030204" pitchFamily="18" charset="0"/>
              </a:rPr>
              <a:t>) is a good example of this class of service.</a:t>
            </a:r>
          </a:p>
        </p:txBody>
      </p:sp>
    </p:spTree>
    <p:extLst>
      <p:ext uri="{BB962C8B-B14F-4D97-AF65-F5344CB8AC3E}">
        <p14:creationId xmlns:p14="http://schemas.microsoft.com/office/powerpoint/2010/main" val="3334729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93846" y="2423603"/>
            <a:ext cx="10913659" cy="2585323"/>
          </a:xfrm>
          <a:prstGeom prst="rect">
            <a:avLst/>
          </a:prstGeom>
        </p:spPr>
        <p:txBody>
          <a:bodyPr wrap="square">
            <a:spAutoFit/>
          </a:bodyPr>
          <a:lstStyle/>
          <a:p>
            <a:pPr algn="just">
              <a:lnSpc>
                <a:spcPct val="150000"/>
              </a:lnSpc>
            </a:pPr>
            <a:r>
              <a:rPr lang="en-US" b="1" dirty="0">
                <a:latin typeface="Cambria" panose="02040503050406030204" pitchFamily="18" charset="0"/>
                <a:ea typeface="Cambria" panose="02040503050406030204" pitchFamily="18" charset="0"/>
              </a:rPr>
              <a:t>Acknowledged connection-oriented service </a:t>
            </a:r>
            <a:r>
              <a:rPr lang="en-US" dirty="0">
                <a:latin typeface="Cambria" panose="02040503050406030204" pitchFamily="18" charset="0"/>
                <a:ea typeface="Cambria" panose="02040503050406030204" pitchFamily="18" charset="0"/>
              </a:rPr>
              <a:t>is used, transfers go through three distinct phases. </a:t>
            </a:r>
          </a:p>
          <a:p>
            <a:pPr marL="285750" indent="-285750" algn="just">
              <a:lnSpc>
                <a:spcPct val="150000"/>
              </a:lnSpc>
              <a:buFont typeface="Arial" panose="020B0604020202020204" pitchFamily="34" charset="0"/>
              <a:buChar char="•"/>
            </a:pPr>
            <a:r>
              <a:rPr lang="en-US" dirty="0">
                <a:latin typeface="Cambria" panose="02040503050406030204" pitchFamily="18" charset="0"/>
                <a:ea typeface="Cambria" panose="02040503050406030204" pitchFamily="18" charset="0"/>
              </a:rPr>
              <a:t>In the first phase, the connection is established by having both sides initialize variables and counters needed to keep track of which frames have been received and which ones have not. </a:t>
            </a:r>
          </a:p>
          <a:p>
            <a:pPr marL="285750" indent="-285750" algn="just">
              <a:lnSpc>
                <a:spcPct val="150000"/>
              </a:lnSpc>
              <a:buFont typeface="Arial" panose="020B0604020202020204" pitchFamily="34" charset="0"/>
              <a:buChar char="•"/>
            </a:pPr>
            <a:r>
              <a:rPr lang="en-US" dirty="0">
                <a:latin typeface="Cambria" panose="02040503050406030204" pitchFamily="18" charset="0"/>
                <a:ea typeface="Cambria" panose="02040503050406030204" pitchFamily="18" charset="0"/>
              </a:rPr>
              <a:t>In the second phase, one or more frames are actually transmitted. </a:t>
            </a:r>
          </a:p>
          <a:p>
            <a:pPr marL="285750" indent="-285750" algn="just">
              <a:lnSpc>
                <a:spcPct val="150000"/>
              </a:lnSpc>
              <a:buFont typeface="Arial" panose="020B0604020202020204" pitchFamily="34" charset="0"/>
              <a:buChar char="•"/>
            </a:pPr>
            <a:r>
              <a:rPr lang="en-US" dirty="0">
                <a:latin typeface="Cambria" panose="02040503050406030204" pitchFamily="18" charset="0"/>
                <a:ea typeface="Cambria" panose="02040503050406030204" pitchFamily="18" charset="0"/>
              </a:rPr>
              <a:t>In the third and final phase, the connection is released, freeing up the variables, buffers, and other resources used to maintain the connection.</a:t>
            </a:r>
          </a:p>
        </p:txBody>
      </p:sp>
      <p:sp>
        <p:nvSpPr>
          <p:cNvPr id="4" name="Rectangle 3"/>
          <p:cNvSpPr/>
          <p:nvPr/>
        </p:nvSpPr>
        <p:spPr>
          <a:xfrm>
            <a:off x="3127581" y="1302025"/>
            <a:ext cx="6096000" cy="461665"/>
          </a:xfrm>
          <a:prstGeom prst="rect">
            <a:avLst/>
          </a:prstGeom>
        </p:spPr>
        <p:txBody>
          <a:bodyPr>
            <a:spAutoFit/>
          </a:bodyPr>
          <a:lstStyle/>
          <a:p>
            <a:r>
              <a:rPr lang="en-US" sz="2400" b="1" dirty="0">
                <a:solidFill>
                  <a:srgbClr val="C00000"/>
                </a:solidFill>
                <a:latin typeface="Cambria" panose="02040503050406030204" pitchFamily="18" charset="0"/>
                <a:ea typeface="Cambria" panose="02040503050406030204" pitchFamily="18" charset="0"/>
              </a:rPr>
              <a:t>Services Provided to the Network Layer</a:t>
            </a:r>
          </a:p>
        </p:txBody>
      </p:sp>
    </p:spTree>
    <p:extLst>
      <p:ext uri="{BB962C8B-B14F-4D97-AF65-F5344CB8AC3E}">
        <p14:creationId xmlns:p14="http://schemas.microsoft.com/office/powerpoint/2010/main" val="421623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1" name="Text Box 3"/>
          <p:cNvSpPr txBox="1">
            <a:spLocks noChangeArrowheads="1"/>
          </p:cNvSpPr>
          <p:nvPr/>
        </p:nvSpPr>
        <p:spPr bwMode="auto">
          <a:xfrm>
            <a:off x="4939764" y="578054"/>
            <a:ext cx="1766830" cy="461665"/>
          </a:xfrm>
          <a:prstGeom prst="rect">
            <a:avLst/>
          </a:prstGeom>
          <a:noFill/>
          <a:ln w="9525">
            <a:noFill/>
            <a:miter lim="800000"/>
            <a:headEnd/>
            <a:tailEnd/>
          </a:ln>
          <a:effectLst/>
        </p:spPr>
        <p:txBody>
          <a:bodyPr wrap="none">
            <a:spAutoFit/>
          </a:bodyPr>
          <a:lstStyle/>
          <a:p>
            <a:pPr>
              <a:defRPr/>
            </a:pPr>
            <a:r>
              <a:rPr lang="en-US" sz="2400" b="1" dirty="0">
                <a:solidFill>
                  <a:srgbClr val="FF0000"/>
                </a:solidFill>
                <a:latin typeface="Times" pitchFamily="18" charset="0"/>
              </a:rPr>
              <a:t> FRAMING</a:t>
            </a:r>
          </a:p>
        </p:txBody>
      </p:sp>
      <p:sp>
        <p:nvSpPr>
          <p:cNvPr id="10243" name="Text Box 4"/>
          <p:cNvSpPr txBox="1">
            <a:spLocks noChangeArrowheads="1"/>
          </p:cNvSpPr>
          <p:nvPr/>
        </p:nvSpPr>
        <p:spPr bwMode="auto">
          <a:xfrm>
            <a:off x="10972801" y="6400801"/>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altLang="en-US" sz="2400" baseline="0">
              <a:latin typeface="Times New Roman" panose="02020603050405020304" pitchFamily="18" charset="0"/>
            </a:endParaRPr>
          </a:p>
        </p:txBody>
      </p:sp>
      <p:sp>
        <p:nvSpPr>
          <p:cNvPr id="2" name="Rectangle 1"/>
          <p:cNvSpPr/>
          <p:nvPr/>
        </p:nvSpPr>
        <p:spPr>
          <a:xfrm>
            <a:off x="594165" y="942251"/>
            <a:ext cx="11061024" cy="517064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itchFamily="18" charset="0"/>
              </a:rPr>
              <a:t>To provide service to the network layer, the data link layer must use the service provided to it by the physical layer. What the physical layer does is accept a raw bit stream and attempt to deliver it to the destination. </a:t>
            </a:r>
          </a:p>
          <a:p>
            <a:pPr marL="342900" indent="-342900" algn="just">
              <a:lnSpc>
                <a:spcPct val="150000"/>
              </a:lnSpc>
              <a:buFont typeface="Arial" panose="020B0604020202020204" pitchFamily="34" charset="0"/>
              <a:buChar char="•"/>
            </a:pPr>
            <a:r>
              <a:rPr lang="en-US" sz="2000" dirty="0">
                <a:latin typeface="Times New Roman" pitchFamily="18" charset="0"/>
              </a:rPr>
              <a:t>If the channel is noisy, as it is for most wireless and some wired links, the physical layer will add some redundancy to its signals to reduce the bit error rate to a tolerable level. </a:t>
            </a:r>
          </a:p>
          <a:p>
            <a:pPr marL="342900" indent="-342900" algn="just">
              <a:lnSpc>
                <a:spcPct val="150000"/>
              </a:lnSpc>
              <a:buFont typeface="Arial" panose="020B0604020202020204" pitchFamily="34" charset="0"/>
              <a:buChar char="•"/>
            </a:pPr>
            <a:r>
              <a:rPr lang="en-US" sz="2000" dirty="0">
                <a:latin typeface="Times New Roman" pitchFamily="18" charset="0"/>
              </a:rPr>
              <a:t>However, the bit stream received by the data link layer is not guaranteed to be error free. Some bits may have different values and the number of bits received may be less than, equal to, or more than the number of bits transmitted. It is up to the data link layer to detect and, if necessary, correct errors.</a:t>
            </a:r>
          </a:p>
          <a:p>
            <a:pPr marL="342900" indent="-342900" algn="just">
              <a:lnSpc>
                <a:spcPct val="150000"/>
              </a:lnSpc>
              <a:buFont typeface="Arial" panose="020B0604020202020204" pitchFamily="34" charset="0"/>
              <a:buChar char="•"/>
            </a:pPr>
            <a:r>
              <a:rPr lang="en-US" sz="2000" dirty="0">
                <a:latin typeface="Times New Roman" pitchFamily="18" charset="0"/>
              </a:rPr>
              <a:t>The usual approach is for the data link layer to break up the bit stream into discrete frames, compute a short token called a checksum for each frame, and include the checksum in the frame when it is transmitted.</a:t>
            </a:r>
          </a:p>
        </p:txBody>
      </p:sp>
    </p:spTree>
    <p:extLst>
      <p:ext uri="{BB962C8B-B14F-4D97-AF65-F5344CB8AC3E}">
        <p14:creationId xmlns:p14="http://schemas.microsoft.com/office/powerpoint/2010/main" val="7232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1249251" y="1594477"/>
            <a:ext cx="8587928" cy="295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081088" indent="-366713">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lvl="2">
              <a:lnSpc>
                <a:spcPct val="150000"/>
              </a:lnSpc>
              <a:buFont typeface="Arial" panose="020B0604020202020204" pitchFamily="34" charset="0"/>
              <a:buChar char="•"/>
            </a:pPr>
            <a:r>
              <a:rPr lang="en-US" altLang="en-US" baseline="0" dirty="0">
                <a:latin typeface="Times New Roman" panose="02020603050405020304" pitchFamily="18" charset="0"/>
                <a:cs typeface="Times New Roman" panose="02020603050405020304" pitchFamily="18" charset="0"/>
              </a:rPr>
              <a:t>Character count</a:t>
            </a:r>
          </a:p>
          <a:p>
            <a:pPr lvl="2">
              <a:lnSpc>
                <a:spcPct val="150000"/>
              </a:lnSpc>
              <a:buFont typeface="Arial" panose="020B0604020202020204" pitchFamily="34" charset="0"/>
              <a:buChar char="•"/>
            </a:pPr>
            <a:r>
              <a:rPr lang="en-US" altLang="en-US" baseline="0" dirty="0">
                <a:latin typeface="Times New Roman" panose="02020603050405020304" pitchFamily="18" charset="0"/>
                <a:cs typeface="Times New Roman" panose="02020603050405020304" pitchFamily="18" charset="0"/>
              </a:rPr>
              <a:t>Flag Byte with byte stuffing</a:t>
            </a:r>
          </a:p>
          <a:p>
            <a:pPr lvl="2">
              <a:lnSpc>
                <a:spcPct val="150000"/>
              </a:lnSpc>
              <a:buFont typeface="Arial" panose="020B0604020202020204" pitchFamily="34" charset="0"/>
              <a:buChar char="•"/>
            </a:pPr>
            <a:r>
              <a:rPr lang="en-US" altLang="en-US" baseline="0" dirty="0">
                <a:latin typeface="Times New Roman" panose="02020603050405020304" pitchFamily="18" charset="0"/>
                <a:cs typeface="Times New Roman" panose="02020603050405020304" pitchFamily="18" charset="0"/>
              </a:rPr>
              <a:t>Starting and ending flags with bit stuffing</a:t>
            </a:r>
          </a:p>
          <a:p>
            <a:pPr lvl="2">
              <a:lnSpc>
                <a:spcPct val="150000"/>
              </a:lnSpc>
              <a:buFont typeface="Arial" panose="020B0604020202020204" pitchFamily="34" charset="0"/>
              <a:buChar char="•"/>
            </a:pPr>
            <a:r>
              <a:rPr lang="en-US" altLang="en-US" baseline="0" dirty="0">
                <a:latin typeface="Times New Roman" panose="02020603050405020304" pitchFamily="18" charset="0"/>
                <a:cs typeface="Times New Roman" panose="02020603050405020304" pitchFamily="18" charset="0"/>
              </a:rPr>
              <a:t>Physical layer Coding violation</a:t>
            </a:r>
            <a:endParaRPr lang="en-US" altLang="en-US" dirty="0">
              <a:latin typeface="Times New Roman" panose="02020603050405020304" pitchFamily="18" charset="0"/>
              <a:cs typeface="Times New Roman" panose="02020603050405020304" pitchFamily="18" charset="0"/>
            </a:endParaRPr>
          </a:p>
        </p:txBody>
      </p:sp>
      <p:sp>
        <p:nvSpPr>
          <p:cNvPr id="3" name="Line 5"/>
          <p:cNvSpPr>
            <a:spLocks noChangeShapeType="1"/>
          </p:cNvSpPr>
          <p:nvPr/>
        </p:nvSpPr>
        <p:spPr bwMode="auto">
          <a:xfrm flipV="1">
            <a:off x="1249251" y="946184"/>
            <a:ext cx="9852338" cy="1"/>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2" name="Rectangle 1"/>
          <p:cNvSpPr/>
          <p:nvPr/>
        </p:nvSpPr>
        <p:spPr>
          <a:xfrm>
            <a:off x="4024850" y="391206"/>
            <a:ext cx="3801362" cy="461665"/>
          </a:xfrm>
          <a:prstGeom prst="rect">
            <a:avLst/>
          </a:prstGeom>
        </p:spPr>
        <p:txBody>
          <a:bodyPr>
            <a:spAutoFit/>
          </a:bodyPr>
          <a:lstStyle/>
          <a:p>
            <a:r>
              <a:rPr lang="en-US" altLang="en-US" sz="2400" b="1" dirty="0">
                <a:solidFill>
                  <a:srgbClr val="C00000"/>
                </a:solidFill>
                <a:latin typeface="Cambria" panose="02040503050406030204" pitchFamily="18" charset="0"/>
                <a:ea typeface="Cambria" panose="02040503050406030204" pitchFamily="18" charset="0"/>
              </a:rPr>
              <a:t>Framing implemented by </a:t>
            </a:r>
          </a:p>
        </p:txBody>
      </p:sp>
    </p:spTree>
    <p:extLst>
      <p:ext uri="{BB962C8B-B14F-4D97-AF65-F5344CB8AC3E}">
        <p14:creationId xmlns:p14="http://schemas.microsoft.com/office/powerpoint/2010/main" val="1504369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443" y="1460144"/>
            <a:ext cx="7746970" cy="447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Box 2"/>
          <p:cNvSpPr txBox="1">
            <a:spLocks noChangeArrowheads="1"/>
          </p:cNvSpPr>
          <p:nvPr/>
        </p:nvSpPr>
        <p:spPr bwMode="auto">
          <a:xfrm>
            <a:off x="2821904" y="12879"/>
            <a:ext cx="7721600" cy="91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marL="0" lvl="2"/>
            <a:r>
              <a:rPr lang="en-US" altLang="en-US" sz="5333" dirty="0">
                <a:latin typeface="Times New Roman" panose="02020603050405020304" pitchFamily="18" charset="0"/>
                <a:cs typeface="Times New Roman" panose="02020603050405020304" pitchFamily="18" charset="0"/>
              </a:rPr>
              <a:t>Framing</a:t>
            </a:r>
            <a:r>
              <a:rPr lang="en-US" altLang="en-US" sz="5333" baseline="0" dirty="0">
                <a:latin typeface="Times New Roman" panose="02020603050405020304" pitchFamily="18" charset="0"/>
                <a:cs typeface="Times New Roman" panose="02020603050405020304" pitchFamily="18" charset="0"/>
              </a:rPr>
              <a:t> </a:t>
            </a:r>
            <a:r>
              <a:rPr lang="en-US" altLang="en-US" sz="5333" dirty="0">
                <a:latin typeface="Times New Roman" panose="02020603050405020304" pitchFamily="18" charset="0"/>
                <a:cs typeface="Times New Roman" panose="02020603050405020304" pitchFamily="18" charset="0"/>
              </a:rPr>
              <a:t>using Character count</a:t>
            </a:r>
          </a:p>
        </p:txBody>
      </p:sp>
      <p:sp>
        <p:nvSpPr>
          <p:cNvPr id="4" name="Line 5"/>
          <p:cNvSpPr>
            <a:spLocks noChangeShapeType="1"/>
          </p:cNvSpPr>
          <p:nvPr/>
        </p:nvSpPr>
        <p:spPr bwMode="auto">
          <a:xfrm flipV="1">
            <a:off x="1249251" y="946184"/>
            <a:ext cx="9852338" cy="1"/>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sz="2400"/>
          </a:p>
        </p:txBody>
      </p:sp>
    </p:spTree>
    <p:extLst>
      <p:ext uri="{BB962C8B-B14F-4D97-AF65-F5344CB8AC3E}">
        <p14:creationId xmlns:p14="http://schemas.microsoft.com/office/powerpoint/2010/main" val="2791862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1889639" y="241612"/>
            <a:ext cx="8606908" cy="74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4267" i="1" baseline="0" dirty="0">
                <a:solidFill>
                  <a:schemeClr val="folHlink"/>
                </a:solidFill>
                <a:latin typeface="Times New Roman" panose="02020603050405020304" pitchFamily="18" charset="0"/>
              </a:rPr>
              <a:t> </a:t>
            </a:r>
            <a:r>
              <a:rPr lang="en-US" altLang="en-US" sz="3733" i="1" baseline="0" dirty="0">
                <a:latin typeface="Times New Roman" panose="02020603050405020304" pitchFamily="18" charset="0"/>
              </a:rPr>
              <a:t>A frame in a character-oriented protocol</a:t>
            </a:r>
          </a:p>
        </p:txBody>
      </p:sp>
      <p:pic>
        <p:nvPicPr>
          <p:cNvPr id="143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2311400"/>
            <a:ext cx="88392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5"/>
          <p:cNvSpPr>
            <a:spLocks noChangeShapeType="1"/>
          </p:cNvSpPr>
          <p:nvPr/>
        </p:nvSpPr>
        <p:spPr bwMode="auto">
          <a:xfrm flipV="1">
            <a:off x="1249251" y="946184"/>
            <a:ext cx="9852338" cy="1"/>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sz="2400"/>
          </a:p>
        </p:txBody>
      </p:sp>
    </p:spTree>
    <p:extLst>
      <p:ext uri="{BB962C8B-B14F-4D97-AF65-F5344CB8AC3E}">
        <p14:creationId xmlns:p14="http://schemas.microsoft.com/office/powerpoint/2010/main" val="2713428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3261218" y="282522"/>
            <a:ext cx="5763437"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3733" i="1" baseline="0" dirty="0">
                <a:latin typeface="Times New Roman" panose="02020603050405020304" pitchFamily="18" charset="0"/>
              </a:rPr>
              <a:t>Byte stuffing and </a:t>
            </a:r>
            <a:r>
              <a:rPr lang="en-US" altLang="en-US" sz="3733" i="1" baseline="0" dirty="0" err="1">
                <a:latin typeface="Times New Roman" panose="02020603050405020304" pitchFamily="18" charset="0"/>
              </a:rPr>
              <a:t>unstuffing</a:t>
            </a:r>
            <a:endParaRPr lang="en-US" altLang="en-US" sz="3733" i="1" baseline="0" dirty="0">
              <a:latin typeface="Times New Roman" panose="02020603050405020304" pitchFamily="18" charset="0"/>
            </a:endParaRPr>
          </a:p>
        </p:txBody>
      </p:sp>
      <p:pic>
        <p:nvPicPr>
          <p:cNvPr id="163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933" y="1574800"/>
            <a:ext cx="85344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5"/>
          <p:cNvSpPr>
            <a:spLocks noChangeShapeType="1"/>
          </p:cNvSpPr>
          <p:nvPr/>
        </p:nvSpPr>
        <p:spPr bwMode="auto">
          <a:xfrm flipV="1">
            <a:off x="1249251" y="946184"/>
            <a:ext cx="9852338" cy="1"/>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sz="2400"/>
          </a:p>
        </p:txBody>
      </p:sp>
    </p:spTree>
    <p:extLst>
      <p:ext uri="{BB962C8B-B14F-4D97-AF65-F5344CB8AC3E}">
        <p14:creationId xmlns:p14="http://schemas.microsoft.com/office/powerpoint/2010/main" val="2659697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2916351" y="212529"/>
            <a:ext cx="6791475"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3733" i="1" baseline="0" dirty="0">
                <a:latin typeface="Times New Roman" panose="02020603050405020304" pitchFamily="18" charset="0"/>
              </a:rPr>
              <a:t>A frame in a bit-oriented protocol</a:t>
            </a:r>
          </a:p>
        </p:txBody>
      </p:sp>
      <p:pic>
        <p:nvPicPr>
          <p:cNvPr id="184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2006600"/>
            <a:ext cx="90678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5"/>
          <p:cNvSpPr>
            <a:spLocks noChangeShapeType="1"/>
          </p:cNvSpPr>
          <p:nvPr/>
        </p:nvSpPr>
        <p:spPr bwMode="auto">
          <a:xfrm flipV="1">
            <a:off x="1249251" y="946184"/>
            <a:ext cx="9852338" cy="1"/>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sz="2400"/>
          </a:p>
        </p:txBody>
      </p:sp>
    </p:spTree>
    <p:extLst>
      <p:ext uri="{BB962C8B-B14F-4D97-AF65-F5344CB8AC3E}">
        <p14:creationId xmlns:p14="http://schemas.microsoft.com/office/powerpoint/2010/main" val="337870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4"/>
          <p:cNvSpPr txBox="1">
            <a:spLocks noChangeArrowheads="1"/>
          </p:cNvSpPr>
          <p:nvPr/>
        </p:nvSpPr>
        <p:spPr bwMode="auto">
          <a:xfrm>
            <a:off x="4109793" y="279398"/>
            <a:ext cx="5470087"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3733" i="1" baseline="0" dirty="0">
                <a:latin typeface="Times New Roman" panose="02020603050405020304" pitchFamily="18" charset="0"/>
              </a:rPr>
              <a:t>Bit stuffing and </a:t>
            </a:r>
            <a:r>
              <a:rPr lang="en-US" altLang="en-US" sz="3733" i="1" baseline="0" dirty="0" err="1">
                <a:latin typeface="Times New Roman" panose="02020603050405020304" pitchFamily="18" charset="0"/>
              </a:rPr>
              <a:t>unstuffing</a:t>
            </a:r>
            <a:endParaRPr lang="en-US" altLang="en-US" sz="3733" i="1" baseline="0" dirty="0">
              <a:latin typeface="Times New Roman" panose="02020603050405020304" pitchFamily="18" charset="0"/>
            </a:endParaRPr>
          </a:p>
        </p:txBody>
      </p:sp>
      <p:sp>
        <p:nvSpPr>
          <p:cNvPr id="20485" name="Line 5"/>
          <p:cNvSpPr>
            <a:spLocks noChangeShapeType="1"/>
          </p:cNvSpPr>
          <p:nvPr/>
        </p:nvSpPr>
        <p:spPr bwMode="auto">
          <a:xfrm flipV="1">
            <a:off x="1249251" y="946184"/>
            <a:ext cx="9852338" cy="1"/>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sz="2400"/>
          </a:p>
        </p:txBody>
      </p:sp>
      <p:pic>
        <p:nvPicPr>
          <p:cNvPr id="204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292" y="1283177"/>
            <a:ext cx="7700433" cy="4093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372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D530E72E-233E-E443-1A84-D3CD02ECB889}"/>
              </a:ext>
            </a:extLst>
          </p:cNvPr>
          <p:cNvSpPr/>
          <p:nvPr/>
        </p:nvSpPr>
        <p:spPr>
          <a:xfrm>
            <a:off x="4654783" y="503779"/>
            <a:ext cx="388106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AIM OF THE SESSION</a:t>
            </a:r>
          </a:p>
        </p:txBody>
      </p:sp>
      <p:sp>
        <p:nvSpPr>
          <p:cNvPr id="5" name="TextBox 4">
            <a:extLst>
              <a:ext uri="{FF2B5EF4-FFF2-40B4-BE49-F238E27FC236}">
                <a16:creationId xmlns:a16="http://schemas.microsoft.com/office/drawing/2014/main" id="{D7C61438-200D-827A-D4DD-5B5127AFA187}"/>
              </a:ext>
            </a:extLst>
          </p:cNvPr>
          <p:cNvSpPr txBox="1"/>
          <p:nvPr/>
        </p:nvSpPr>
        <p:spPr>
          <a:xfrm>
            <a:off x="2320054" y="1113322"/>
            <a:ext cx="8791575" cy="466923"/>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gn="ctr">
              <a:lnSpc>
                <a:spcPct val="150000"/>
              </a:lnSpc>
            </a:pPr>
            <a:r>
              <a:rPr lang="en-US" dirty="0">
                <a:latin typeface="Adobe Garamond Pro Bold" panose="02020702060506020403" pitchFamily="18" charset="0"/>
                <a:cs typeface="Poppins"/>
              </a:rPr>
              <a:t>To familiarize students with the basic concept of Data link layer and its design issues</a:t>
            </a:r>
          </a:p>
        </p:txBody>
      </p:sp>
      <p:sp>
        <p:nvSpPr>
          <p:cNvPr id="7" name="Rounded Rectangle 17">
            <a:extLst>
              <a:ext uri="{FF2B5EF4-FFF2-40B4-BE49-F238E27FC236}">
                <a16:creationId xmlns:a16="http://schemas.microsoft.com/office/drawing/2014/main" id="{7F3AABB0-F8BA-C900-B6BF-45F4B58E9490}"/>
              </a:ext>
            </a:extLst>
          </p:cNvPr>
          <p:cNvSpPr/>
          <p:nvPr/>
        </p:nvSpPr>
        <p:spPr>
          <a:xfrm>
            <a:off x="1987034" y="2041349"/>
            <a:ext cx="388106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INSTRUCTIONAL OBJECTIVES</a:t>
            </a:r>
          </a:p>
        </p:txBody>
      </p:sp>
      <p:sp>
        <p:nvSpPr>
          <p:cNvPr id="9" name="TextBox 8">
            <a:extLst>
              <a:ext uri="{FF2B5EF4-FFF2-40B4-BE49-F238E27FC236}">
                <a16:creationId xmlns:a16="http://schemas.microsoft.com/office/drawing/2014/main" id="{2B5EAD4E-C007-9DE7-A40A-12802D3C9611}"/>
              </a:ext>
            </a:extLst>
          </p:cNvPr>
          <p:cNvSpPr txBox="1"/>
          <p:nvPr/>
        </p:nvSpPr>
        <p:spPr>
          <a:xfrm>
            <a:off x="1557361" y="2990450"/>
            <a:ext cx="4740409" cy="1200329"/>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dirty="0">
                <a:latin typeface="Adobe Garamond Pro Bold" panose="02020702060506020403" pitchFamily="18" charset="0"/>
                <a:cs typeface="Poppins"/>
              </a:rPr>
              <a:t>This</a:t>
            </a:r>
            <a:r>
              <a:rPr lang="en-US" b="0" i="0" dirty="0">
                <a:effectLst/>
                <a:latin typeface="Adobe Garamond Pro Bold" panose="02020702060506020403" pitchFamily="18" charset="0"/>
                <a:cs typeface="Poppins"/>
              </a:rPr>
              <a:t> </a:t>
            </a:r>
            <a:r>
              <a:rPr lang="en-US" dirty="0">
                <a:latin typeface="Adobe Garamond Pro Bold" panose="02020702060506020403" pitchFamily="18" charset="0"/>
                <a:cs typeface="Poppins"/>
              </a:rPr>
              <a:t>Session</a:t>
            </a:r>
            <a:r>
              <a:rPr lang="en-US" b="0" i="0" dirty="0">
                <a:effectLst/>
                <a:latin typeface="Adobe Garamond Pro Bold" panose="02020702060506020403" pitchFamily="18" charset="0"/>
                <a:cs typeface="Poppins"/>
              </a:rPr>
              <a:t> is designed to:</a:t>
            </a:r>
          </a:p>
          <a:p>
            <a:pPr marL="342900" indent="-342900">
              <a:buFontTx/>
              <a:buAutoNum type="arabicPeriod"/>
            </a:pPr>
            <a:r>
              <a:rPr lang="en-US" dirty="0">
                <a:latin typeface="Adobe Garamond Pro Bold" panose="02020702060506020403" pitchFamily="18" charset="0"/>
              </a:rPr>
              <a:t>Introduction to DLL and design issues.</a:t>
            </a:r>
            <a:r>
              <a:rPr lang="en-US" altLang="en-US" dirty="0">
                <a:solidFill>
                  <a:srgbClr val="000000"/>
                </a:solidFill>
                <a:latin typeface="Adobe Garamond Pro Bold" panose="02020702060506020403" pitchFamily="18" charset="0"/>
              </a:rPr>
              <a:t> </a:t>
            </a:r>
            <a:endParaRPr lang="en-US" dirty="0">
              <a:latin typeface="Adobe Garamond Pro Bold" panose="02020702060506020403" pitchFamily="18" charset="0"/>
            </a:endParaRPr>
          </a:p>
          <a:p>
            <a:pPr marL="342900" indent="-342900">
              <a:buFontTx/>
              <a:buAutoNum type="arabicPeriod"/>
            </a:pPr>
            <a:r>
              <a:rPr lang="en-US" dirty="0">
                <a:latin typeface="Adobe Garamond Pro Bold" panose="02020702060506020403" pitchFamily="18" charset="0"/>
              </a:rPr>
              <a:t>Framing in DLL design issues </a:t>
            </a:r>
            <a:r>
              <a:rPr lang="en-US" dirty="0">
                <a:latin typeface="Adobe Garamond Pro Bold" panose="02020702060506020403" pitchFamily="18" charset="0"/>
                <a:cs typeface="Poppins"/>
              </a:rPr>
              <a:t>with diagram</a:t>
            </a:r>
            <a:endParaRPr lang="en-US" b="0" i="0" dirty="0">
              <a:effectLst/>
              <a:latin typeface="Adobe Garamond Pro Bold" panose="02020702060506020403" pitchFamily="18" charset="0"/>
            </a:endParaRPr>
          </a:p>
        </p:txBody>
      </p:sp>
      <p:sp>
        <p:nvSpPr>
          <p:cNvPr id="29" name="Rounded Rectangle 17">
            <a:extLst>
              <a:ext uri="{FF2B5EF4-FFF2-40B4-BE49-F238E27FC236}">
                <a16:creationId xmlns:a16="http://schemas.microsoft.com/office/drawing/2014/main" id="{6652A33D-9A9E-3EAC-0CAE-113901ECA179}"/>
              </a:ext>
            </a:extLst>
          </p:cNvPr>
          <p:cNvSpPr/>
          <p:nvPr/>
        </p:nvSpPr>
        <p:spPr>
          <a:xfrm>
            <a:off x="7230568" y="2013055"/>
            <a:ext cx="388106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LEARNING OUTCOMES</a:t>
            </a:r>
          </a:p>
        </p:txBody>
      </p:sp>
      <p:sp>
        <p:nvSpPr>
          <p:cNvPr id="37" name="TextBox 36">
            <a:extLst>
              <a:ext uri="{FF2B5EF4-FFF2-40B4-BE49-F238E27FC236}">
                <a16:creationId xmlns:a16="http://schemas.microsoft.com/office/drawing/2014/main" id="{B0BB8E68-8B73-12DE-615E-1091F19A9A9A}"/>
              </a:ext>
            </a:extLst>
          </p:cNvPr>
          <p:cNvSpPr txBox="1"/>
          <p:nvPr/>
        </p:nvSpPr>
        <p:spPr>
          <a:xfrm>
            <a:off x="6677205" y="2836563"/>
            <a:ext cx="5046662" cy="1508105"/>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dirty="0">
                <a:latin typeface="Adobe Garamond Pro Bold" panose="02020702060506020403" pitchFamily="18" charset="0"/>
              </a:rPr>
              <a:t>At the end of this session, you should be able to:</a:t>
            </a:r>
          </a:p>
          <a:p>
            <a:pPr marL="342900" indent="-342900">
              <a:buFontTx/>
              <a:buAutoNum type="arabicPeriod"/>
            </a:pPr>
            <a:r>
              <a:rPr lang="en-US" dirty="0">
                <a:latin typeface="Adobe Garamond Pro Bold" panose="02020702060506020403" pitchFamily="18" charset="0"/>
              </a:rPr>
              <a:t>Describe the concepts of DLL</a:t>
            </a:r>
          </a:p>
          <a:p>
            <a:pPr marL="342900" indent="-342900">
              <a:buAutoNum type="arabicPeriod"/>
            </a:pPr>
            <a:r>
              <a:rPr lang="en-US" dirty="0">
                <a:latin typeface="Adobe Garamond Pro Bold" panose="02020702060506020403" pitchFamily="18" charset="0"/>
              </a:rPr>
              <a:t>Describe the design issues of the DLL</a:t>
            </a:r>
          </a:p>
          <a:p>
            <a:pPr marL="342900" indent="-342900">
              <a:buFontTx/>
              <a:buAutoNum type="arabicPeriod"/>
            </a:pPr>
            <a:r>
              <a:rPr lang="en-US" dirty="0">
                <a:latin typeface="Adobe Garamond Pro Bold" panose="02020702060506020403" pitchFamily="18" charset="0"/>
              </a:rPr>
              <a:t>Framing techniques in DLL</a:t>
            </a:r>
          </a:p>
        </p:txBody>
      </p:sp>
    </p:spTree>
    <p:extLst>
      <p:ext uri="{BB962C8B-B14F-4D97-AF65-F5344CB8AC3E}">
        <p14:creationId xmlns:p14="http://schemas.microsoft.com/office/powerpoint/2010/main" val="1411081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999" y="535546"/>
            <a:ext cx="10039351" cy="507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4311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B3DAE-ACA6-CD6B-5E1D-EBEA102FA495}"/>
              </a:ext>
            </a:extLst>
          </p:cNvPr>
          <p:cNvSpPr txBox="1"/>
          <p:nvPr/>
        </p:nvSpPr>
        <p:spPr>
          <a:xfrm>
            <a:off x="816077" y="2143572"/>
            <a:ext cx="10559844" cy="2308324"/>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400" dirty="0">
                <a:solidFill>
                  <a:srgbClr val="002060"/>
                </a:solidFill>
                <a:latin typeface="Bookman Old Style" panose="02050604050505020204" pitchFamily="18" charset="0"/>
              </a:rPr>
              <a:t>The purpose of the data link layer is to provide reliable and error-free communication between two directly connected network nodes. It is the second layer of the OSI (Open Systems Interconnection) model and resides above the physical layer.</a:t>
            </a:r>
          </a:p>
        </p:txBody>
      </p:sp>
      <p:sp>
        <p:nvSpPr>
          <p:cNvPr id="4" name="TextBox 3">
            <a:extLst>
              <a:ext uri="{FF2B5EF4-FFF2-40B4-BE49-F238E27FC236}">
                <a16:creationId xmlns:a16="http://schemas.microsoft.com/office/drawing/2014/main" id="{A6BD16AC-3DFE-1704-E06E-6302CED7CD78}"/>
              </a:ext>
            </a:extLst>
          </p:cNvPr>
          <p:cNvSpPr txBox="1"/>
          <p:nvPr/>
        </p:nvSpPr>
        <p:spPr>
          <a:xfrm>
            <a:off x="979853" y="1351170"/>
            <a:ext cx="10559845" cy="584775"/>
          </a:xfrm>
          <a:prstGeom prst="rect">
            <a:avLst/>
          </a:prstGeom>
          <a:noFill/>
        </p:spPr>
        <p:txBody>
          <a:bodyPr wrap="square" rtlCol="0">
            <a:spAutoFit/>
          </a:bodyPr>
          <a:lstStyle/>
          <a:p>
            <a:pPr algn="ctr"/>
            <a:r>
              <a:rPr lang="en-US" sz="3200" u="sng" dirty="0">
                <a:solidFill>
                  <a:srgbClr val="C00000"/>
                </a:solidFill>
                <a:latin typeface="Stencil" panose="040409050D0802020404" pitchFamily="82" charset="0"/>
              </a:rPr>
              <a:t>Purpose of Data Link Layer </a:t>
            </a:r>
          </a:p>
        </p:txBody>
      </p:sp>
      <p:sp>
        <p:nvSpPr>
          <p:cNvPr id="7" name="Rectangle 6"/>
          <p:cNvSpPr/>
          <p:nvPr/>
        </p:nvSpPr>
        <p:spPr>
          <a:xfrm>
            <a:off x="1473958" y="1815152"/>
            <a:ext cx="9621671" cy="55182"/>
          </a:xfrm>
          <a:prstGeom prst="rect">
            <a:avLst/>
          </a:prstGeom>
          <a:solidFill>
            <a:srgbClr val="A71E2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84050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1FA19A5-9588-483E-843E-C76873B71790}"/>
              </a:ext>
            </a:extLst>
          </p:cNvPr>
          <p:cNvSpPr/>
          <p:nvPr/>
        </p:nvSpPr>
        <p:spPr>
          <a:xfrm>
            <a:off x="2676012" y="1131190"/>
            <a:ext cx="6414867"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SUMMARY</a:t>
            </a:r>
          </a:p>
        </p:txBody>
      </p:sp>
      <p:sp>
        <p:nvSpPr>
          <p:cNvPr id="5" name="TextBox 4"/>
          <p:cNvSpPr txBox="1"/>
          <p:nvPr/>
        </p:nvSpPr>
        <p:spPr>
          <a:xfrm>
            <a:off x="688159" y="1922715"/>
            <a:ext cx="11264030" cy="2062103"/>
          </a:xfrm>
          <a:prstGeom prst="rect">
            <a:avLst/>
          </a:prstGeom>
          <a:noFill/>
        </p:spPr>
        <p:txBody>
          <a:bodyPr wrap="square" rtlCol="0">
            <a:spAutoFit/>
          </a:bodyPr>
          <a:lstStyle/>
          <a:p>
            <a:pPr marL="342900" indent="-342900" algn="just">
              <a:lnSpc>
                <a:spcPct val="200000"/>
              </a:lnSpc>
              <a:buFontTx/>
              <a:buAutoNum type="arabicPeriod"/>
            </a:pPr>
            <a:r>
              <a:rPr lang="en-US" sz="3200" dirty="0">
                <a:latin typeface="Adobe Garamond Pro Bold" panose="02020702060506020403" pitchFamily="18" charset="0"/>
                <a:cs typeface="Poppins"/>
              </a:rPr>
              <a:t>Data link layer </a:t>
            </a:r>
            <a:r>
              <a:rPr lang="en-US" altLang="en-US" sz="3200" dirty="0">
                <a:solidFill>
                  <a:srgbClr val="000000"/>
                </a:solidFill>
                <a:latin typeface="Adobe Garamond Pro Bold" panose="02020702060506020403" pitchFamily="18" charset="0"/>
              </a:rPr>
              <a:t>and various design issues </a:t>
            </a:r>
          </a:p>
          <a:p>
            <a:pPr marL="342900" indent="-342900" algn="just">
              <a:lnSpc>
                <a:spcPct val="200000"/>
              </a:lnSpc>
              <a:buFontTx/>
              <a:buAutoNum type="arabicPeriod"/>
            </a:pPr>
            <a:r>
              <a:rPr lang="en-US" sz="3200" dirty="0">
                <a:solidFill>
                  <a:srgbClr val="000000"/>
                </a:solidFill>
                <a:latin typeface="Adobe Garamond Pro Bold" panose="02020702060506020403" pitchFamily="18" charset="0"/>
              </a:rPr>
              <a:t>Framing techniques</a:t>
            </a:r>
            <a:endParaRPr lang="en-US" sz="3200" dirty="0">
              <a:latin typeface="Adobe Garamond Pro Bold" panose="02020702060506020403" pitchFamily="18" charset="0"/>
            </a:endParaRPr>
          </a:p>
        </p:txBody>
      </p:sp>
      <p:sp>
        <p:nvSpPr>
          <p:cNvPr id="6" name="Rectangle 5"/>
          <p:cNvSpPr/>
          <p:nvPr/>
        </p:nvSpPr>
        <p:spPr>
          <a:xfrm>
            <a:off x="1473958" y="1815152"/>
            <a:ext cx="9621671" cy="55182"/>
          </a:xfrm>
          <a:prstGeom prst="rect">
            <a:avLst/>
          </a:prstGeom>
          <a:solidFill>
            <a:srgbClr val="A71E2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81815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ED7FD29D-BBDE-078E-D487-E57247CDB50D}"/>
              </a:ext>
            </a:extLst>
          </p:cNvPr>
          <p:cNvSpPr/>
          <p:nvPr/>
        </p:nvSpPr>
        <p:spPr>
          <a:xfrm>
            <a:off x="3418586" y="169822"/>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7" name="Google Shape;502;p17">
            <a:extLst>
              <a:ext uri="{FF2B5EF4-FFF2-40B4-BE49-F238E27FC236}">
                <a16:creationId xmlns:a16="http://schemas.microsoft.com/office/drawing/2014/main" id="{AE3D0AA7-0A5F-7BD6-7BC7-1D38F326B8B4}"/>
              </a:ext>
            </a:extLst>
          </p:cNvPr>
          <p:cNvSpPr/>
          <p:nvPr/>
        </p:nvSpPr>
        <p:spPr>
          <a:xfrm>
            <a:off x="1009895" y="690160"/>
            <a:ext cx="10508814" cy="520339"/>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r>
              <a:rPr lang="en-US" sz="1600" dirty="0"/>
              <a:t>An upper-layer packet is split into 10 frames, each of which has an 80% chance of arriving undamaged. If no error control is done by the data link protocol, how many times must the message be sent on average to get the entire thing through? </a:t>
            </a:r>
          </a:p>
        </p:txBody>
      </p:sp>
      <p:sp>
        <p:nvSpPr>
          <p:cNvPr id="11" name="Rounded Rectangle 17">
            <a:extLst>
              <a:ext uri="{FF2B5EF4-FFF2-40B4-BE49-F238E27FC236}">
                <a16:creationId xmlns:a16="http://schemas.microsoft.com/office/drawing/2014/main" id="{5D8B791C-9B35-CF16-C192-D202E0DB9A60}"/>
              </a:ext>
            </a:extLst>
          </p:cNvPr>
          <p:cNvSpPr/>
          <p:nvPr/>
        </p:nvSpPr>
        <p:spPr>
          <a:xfrm>
            <a:off x="995361" y="1323223"/>
            <a:ext cx="10508813" cy="709944"/>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The primary purpose of the data link layer in a network architecture is to provide reliable and error-free communication between two directly connected network nodes. It acts as an intermediary between the network layer above and the physical layer below.</a:t>
            </a:r>
            <a:endParaRPr lang="en-IN" sz="1400" b="1" dirty="0"/>
          </a:p>
        </p:txBody>
      </p:sp>
      <p:sp>
        <p:nvSpPr>
          <p:cNvPr id="13" name="Google Shape;502;p17">
            <a:extLst>
              <a:ext uri="{FF2B5EF4-FFF2-40B4-BE49-F238E27FC236}">
                <a16:creationId xmlns:a16="http://schemas.microsoft.com/office/drawing/2014/main" id="{BB41B87C-BE5F-4BF2-531D-57DC21D1A451}"/>
              </a:ext>
            </a:extLst>
          </p:cNvPr>
          <p:cNvSpPr/>
          <p:nvPr/>
        </p:nvSpPr>
        <p:spPr>
          <a:xfrm>
            <a:off x="977519" y="2158200"/>
            <a:ext cx="10573566" cy="475705"/>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r>
              <a:rPr lang="en-US" sz="1600" dirty="0"/>
              <a:t>A bit string, 0111101111101111110, needs to be transmitted at the data link layer. What is the string actually transmitted after bit stuffing?</a:t>
            </a:r>
          </a:p>
        </p:txBody>
      </p:sp>
      <p:sp>
        <p:nvSpPr>
          <p:cNvPr id="14" name="Rounded Rectangle 17">
            <a:extLst>
              <a:ext uri="{FF2B5EF4-FFF2-40B4-BE49-F238E27FC236}">
                <a16:creationId xmlns:a16="http://schemas.microsoft.com/office/drawing/2014/main" id="{7E00138C-2256-5D01-E821-A57ADA3BBCB0}"/>
              </a:ext>
            </a:extLst>
          </p:cNvPr>
          <p:cNvSpPr/>
          <p:nvPr/>
        </p:nvSpPr>
        <p:spPr>
          <a:xfrm>
            <a:off x="995361" y="5367491"/>
            <a:ext cx="10523347" cy="53067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a:t>a) Error control 	b) Flow control 	</a:t>
            </a:r>
            <a:r>
              <a:rPr lang="en-US" b="1" u="sng" dirty="0">
                <a:solidFill>
                  <a:srgbClr val="FF0000"/>
                </a:solidFill>
              </a:rPr>
              <a:t>c) Medium access control	</a:t>
            </a:r>
            <a:r>
              <a:rPr lang="en-US" dirty="0"/>
              <a:t>	d) Congestion control</a:t>
            </a:r>
            <a:endParaRPr lang="en-IN" b="1" dirty="0"/>
          </a:p>
        </p:txBody>
      </p:sp>
      <p:sp>
        <p:nvSpPr>
          <p:cNvPr id="9" name="Google Shape;502;p17">
            <a:extLst>
              <a:ext uri="{FF2B5EF4-FFF2-40B4-BE49-F238E27FC236}">
                <a16:creationId xmlns:a16="http://schemas.microsoft.com/office/drawing/2014/main" id="{BB41B87C-BE5F-4BF2-531D-57DC21D1A451}"/>
              </a:ext>
            </a:extLst>
          </p:cNvPr>
          <p:cNvSpPr/>
          <p:nvPr/>
        </p:nvSpPr>
        <p:spPr>
          <a:xfrm>
            <a:off x="995361" y="4790070"/>
            <a:ext cx="10523348" cy="511277"/>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lvl="0"/>
            <a:r>
              <a:rPr lang="en-US" sz="1600"/>
              <a:t>Which design issue in the data link layer is responsible for managing access to a shared transmission medium?</a:t>
            </a:r>
            <a:endParaRPr sz="1600" b="1" dirty="0">
              <a:latin typeface="Cambria" panose="02040503050406030204" pitchFamily="18" charset="0"/>
              <a:ea typeface="Cambria" panose="02040503050406030204" pitchFamily="18" charset="0"/>
              <a:sym typeface="Calibri"/>
            </a:endParaRPr>
          </a:p>
        </p:txBody>
      </p:sp>
      <p:sp>
        <p:nvSpPr>
          <p:cNvPr id="10" name="Rounded Rectangle 17">
            <a:extLst>
              <a:ext uri="{FF2B5EF4-FFF2-40B4-BE49-F238E27FC236}">
                <a16:creationId xmlns:a16="http://schemas.microsoft.com/office/drawing/2014/main" id="{7E00138C-2256-5D01-E821-A57ADA3BBCB0}"/>
              </a:ext>
            </a:extLst>
          </p:cNvPr>
          <p:cNvSpPr/>
          <p:nvPr/>
        </p:nvSpPr>
        <p:spPr>
          <a:xfrm>
            <a:off x="1020470" y="2777992"/>
            <a:ext cx="10523347" cy="520116"/>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The framing process in the data link layer involves breaking up the data received from the network layer into manageable units called frames. The frames are then transmitted over the physical medium to the receiving node.</a:t>
            </a:r>
            <a:endParaRPr lang="en-IN" sz="1400" dirty="0"/>
          </a:p>
        </p:txBody>
      </p:sp>
      <p:sp>
        <p:nvSpPr>
          <p:cNvPr id="15" name="Google Shape;502;p17">
            <a:extLst>
              <a:ext uri="{FF2B5EF4-FFF2-40B4-BE49-F238E27FC236}">
                <a16:creationId xmlns:a16="http://schemas.microsoft.com/office/drawing/2014/main" id="{BB41B87C-BE5F-4BF2-531D-57DC21D1A451}"/>
              </a:ext>
            </a:extLst>
          </p:cNvPr>
          <p:cNvSpPr/>
          <p:nvPr/>
        </p:nvSpPr>
        <p:spPr>
          <a:xfrm>
            <a:off x="995361" y="3570303"/>
            <a:ext cx="10523348" cy="475705"/>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r>
              <a:rPr lang="en-US" sz="1600" dirty="0"/>
              <a:t>Which of the following is NOT a design issue in the data link layer?</a:t>
            </a:r>
            <a:endParaRPr lang="en-IN" sz="1600" b="1" dirty="0">
              <a:latin typeface="Cambria" panose="02040503050406030204" pitchFamily="18" charset="0"/>
              <a:ea typeface="Cambria" panose="02040503050406030204" pitchFamily="18" charset="0"/>
            </a:endParaRPr>
          </a:p>
        </p:txBody>
      </p:sp>
      <p:sp>
        <p:nvSpPr>
          <p:cNvPr id="16" name="Rounded Rectangle 17">
            <a:extLst>
              <a:ext uri="{FF2B5EF4-FFF2-40B4-BE49-F238E27FC236}">
                <a16:creationId xmlns:a16="http://schemas.microsoft.com/office/drawing/2014/main" id="{7E00138C-2256-5D01-E821-A57ADA3BBCB0}"/>
              </a:ext>
            </a:extLst>
          </p:cNvPr>
          <p:cNvSpPr/>
          <p:nvPr/>
        </p:nvSpPr>
        <p:spPr>
          <a:xfrm>
            <a:off x="995361" y="4193560"/>
            <a:ext cx="10573566" cy="452423"/>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 Framing 	b) Error detection and correction 	</a:t>
            </a:r>
            <a:r>
              <a:rPr lang="en-US" b="1" u="sng" dirty="0">
                <a:solidFill>
                  <a:srgbClr val="FF0000"/>
                </a:solidFill>
              </a:rPr>
              <a:t>c) Congestion control </a:t>
            </a:r>
            <a:r>
              <a:rPr lang="en-US" dirty="0"/>
              <a:t>	d) Flow control</a:t>
            </a:r>
            <a:endParaRPr lang="en-IN" b="1" dirty="0"/>
          </a:p>
        </p:txBody>
      </p:sp>
    </p:spTree>
    <p:extLst>
      <p:ext uri="{BB962C8B-B14F-4D97-AF65-F5344CB8AC3E}">
        <p14:creationId xmlns:p14="http://schemas.microsoft.com/office/powerpoint/2010/main" val="2786959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3260343" y="125827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9" name="TextBox 8"/>
          <p:cNvSpPr txBox="1"/>
          <p:nvPr/>
        </p:nvSpPr>
        <p:spPr>
          <a:xfrm>
            <a:off x="1843760" y="2038475"/>
            <a:ext cx="9608234" cy="3000821"/>
          </a:xfrm>
          <a:prstGeom prst="rect">
            <a:avLst/>
          </a:prstGeom>
          <a:noFill/>
        </p:spPr>
        <p:txBody>
          <a:bodyPr wrap="square" rtlCol="0">
            <a:spAutoFit/>
          </a:bodyPr>
          <a:lstStyle/>
          <a:p>
            <a:pPr marL="457200" lvl="0" indent="-457200">
              <a:lnSpc>
                <a:spcPct val="150000"/>
              </a:lnSpc>
              <a:buFont typeface="+mj-lt"/>
              <a:buAutoNum type="arabicPeriod"/>
            </a:pPr>
            <a:r>
              <a:rPr lang="en-US" dirty="0"/>
              <a:t>What is the difference between the data link layer and the physical layer?</a:t>
            </a:r>
          </a:p>
          <a:p>
            <a:pPr marL="457200" lvl="0" indent="-457200">
              <a:lnSpc>
                <a:spcPct val="150000"/>
              </a:lnSpc>
              <a:buFont typeface="+mj-lt"/>
              <a:buAutoNum type="arabicPeriod"/>
            </a:pPr>
            <a:r>
              <a:rPr lang="en-US" dirty="0"/>
              <a:t>What are the two </a:t>
            </a:r>
            <a:r>
              <a:rPr lang="en-US" dirty="0" err="1"/>
              <a:t>sublayers</a:t>
            </a:r>
            <a:r>
              <a:rPr lang="en-US" dirty="0"/>
              <a:t> of the data link layer?</a:t>
            </a:r>
          </a:p>
          <a:p>
            <a:pPr marL="457200" lvl="0" indent="-457200">
              <a:lnSpc>
                <a:spcPct val="150000"/>
              </a:lnSpc>
              <a:buFont typeface="+mj-lt"/>
              <a:buAutoNum type="arabicPeriod"/>
            </a:pPr>
            <a:r>
              <a:rPr lang="en-US" dirty="0"/>
              <a:t>What is the purpose of the LLC </a:t>
            </a:r>
            <a:r>
              <a:rPr lang="en-US" dirty="0" err="1"/>
              <a:t>sublayer</a:t>
            </a:r>
            <a:r>
              <a:rPr lang="en-US" dirty="0"/>
              <a:t>?</a:t>
            </a:r>
          </a:p>
          <a:p>
            <a:pPr marL="457200" lvl="0" indent="-457200">
              <a:lnSpc>
                <a:spcPct val="150000"/>
              </a:lnSpc>
              <a:buFont typeface="+mj-lt"/>
              <a:buAutoNum type="arabicPeriod"/>
            </a:pPr>
            <a:r>
              <a:rPr lang="en-US" dirty="0"/>
              <a:t>What is the purpose of the MAC </a:t>
            </a:r>
            <a:r>
              <a:rPr lang="en-US" dirty="0" err="1"/>
              <a:t>sublayer</a:t>
            </a:r>
            <a:r>
              <a:rPr lang="en-US" dirty="0"/>
              <a:t>?</a:t>
            </a:r>
          </a:p>
          <a:p>
            <a:pPr marL="457200" lvl="0" indent="-457200">
              <a:lnSpc>
                <a:spcPct val="150000"/>
              </a:lnSpc>
              <a:buFont typeface="+mj-lt"/>
              <a:buAutoNum type="arabicPeriod"/>
            </a:pPr>
            <a:r>
              <a:rPr lang="en-US" dirty="0"/>
              <a:t>What are some common protocols used in the data link layer?</a:t>
            </a:r>
          </a:p>
          <a:p>
            <a:pPr marL="457200" lvl="0" indent="-457200">
              <a:lnSpc>
                <a:spcPct val="150000"/>
              </a:lnSpc>
              <a:buFont typeface="+mj-lt"/>
              <a:buAutoNum type="arabicPeriod"/>
            </a:pPr>
            <a:r>
              <a:rPr lang="en-US" dirty="0"/>
              <a:t>How does the data link layer handle error detection?</a:t>
            </a:r>
          </a:p>
          <a:p>
            <a:pPr marL="457200" lvl="0" indent="-457200">
              <a:lnSpc>
                <a:spcPct val="150000"/>
              </a:lnSpc>
              <a:buFont typeface="+mj-lt"/>
              <a:buAutoNum type="arabicPeriod"/>
            </a:pPr>
            <a:r>
              <a:rPr lang="en-US" dirty="0"/>
              <a:t>What is flow control in the data link layer?</a:t>
            </a:r>
            <a:endParaRPr lang="en-IN" b="1" dirty="0">
              <a:latin typeface="Adobe Garamond Pro Bold" panose="02020702060506020403" pitchFamily="18" charset="0"/>
            </a:endParaRPr>
          </a:p>
        </p:txBody>
      </p:sp>
    </p:spTree>
    <p:extLst>
      <p:ext uri="{BB962C8B-B14F-4D97-AF65-F5344CB8AC3E}">
        <p14:creationId xmlns:p14="http://schemas.microsoft.com/office/powerpoint/2010/main" val="609298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1524204" y="920539"/>
            <a:ext cx="9098094" cy="806861"/>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232462490"/>
              </p:ext>
            </p:extLst>
          </p:nvPr>
        </p:nvGraphicFramePr>
        <p:xfrm>
          <a:off x="1132003" y="2041104"/>
          <a:ext cx="9882497" cy="4008830"/>
        </p:xfrm>
        <a:graphic>
          <a:graphicData uri="http://schemas.openxmlformats.org/drawingml/2006/table">
            <a:tbl>
              <a:tblPr firstRow="1" firstCol="1" bandRow="1"/>
              <a:tblGrid>
                <a:gridCol w="1182302">
                  <a:extLst>
                    <a:ext uri="{9D8B030D-6E8A-4147-A177-3AD203B41FA5}">
                      <a16:colId xmlns:a16="http://schemas.microsoft.com/office/drawing/2014/main" val="1603920989"/>
                    </a:ext>
                  </a:extLst>
                </a:gridCol>
                <a:gridCol w="8700195">
                  <a:extLst>
                    <a:ext uri="{9D8B030D-6E8A-4147-A177-3AD203B41FA5}">
                      <a16:colId xmlns:a16="http://schemas.microsoft.com/office/drawing/2014/main" val="4179893258"/>
                    </a:ext>
                  </a:extLst>
                </a:gridCol>
              </a:tblGrid>
              <a:tr h="234541">
                <a:tc gridSpan="2">
                  <a:txBody>
                    <a:bodyPr/>
                    <a:lstStyle/>
                    <a:p>
                      <a:pPr>
                        <a:lnSpc>
                          <a:spcPct val="115000"/>
                        </a:lnSpc>
                        <a:spcAft>
                          <a:spcPts val="1000"/>
                        </a:spcAft>
                      </a:pPr>
                      <a:r>
                        <a:rPr lang="en-US" sz="1400" b="1" dirty="0">
                          <a:effectLst/>
                          <a:latin typeface="Times New Roman" panose="02020603050405020304" pitchFamily="18" charset="0"/>
                          <a:cs typeface="Times New Roman" panose="02020603050405020304" pitchFamily="18" charset="0"/>
                        </a:rPr>
                        <a:t>Text Books</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2940540875"/>
                  </a:ext>
                </a:extLst>
              </a:tr>
              <a:tr h="234541">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1</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Data Communications and Networking (3rd Ed.) “–B. A. </a:t>
                      </a:r>
                      <a:r>
                        <a:rPr lang="en-US" sz="1400" dirty="0" err="1">
                          <a:effectLst/>
                          <a:latin typeface="Times New Roman" panose="02020603050405020304" pitchFamily="18" charset="0"/>
                          <a:cs typeface="Times New Roman" panose="02020603050405020304" pitchFamily="18" charset="0"/>
                        </a:rPr>
                        <a:t>Ferouzan</a:t>
                      </a:r>
                      <a:r>
                        <a:rPr lang="en-US" sz="1400" dirty="0">
                          <a:effectLst/>
                          <a:latin typeface="Times New Roman" panose="02020603050405020304" pitchFamily="18" charset="0"/>
                          <a:cs typeface="Times New Roman" panose="02020603050405020304" pitchFamily="18" charset="0"/>
                        </a:rPr>
                        <a:t> –  TMH</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78724187"/>
                  </a:ext>
                </a:extLst>
              </a:tr>
              <a:tr h="234541">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Computer Networks (4th Ed.)”, A. S. </a:t>
                      </a:r>
                      <a:r>
                        <a:rPr lang="en-US" sz="1400" dirty="0" err="1">
                          <a:effectLst/>
                          <a:latin typeface="Times New Roman" panose="02020603050405020304" pitchFamily="18" charset="0"/>
                          <a:cs typeface="Times New Roman" panose="02020603050405020304" pitchFamily="18" charset="0"/>
                        </a:rPr>
                        <a:t>Tanenbaum</a:t>
                      </a:r>
                      <a:r>
                        <a:rPr lang="en-US" sz="1400" dirty="0">
                          <a:effectLst/>
                          <a:latin typeface="Times New Roman" panose="02020603050405020304" pitchFamily="18" charset="0"/>
                          <a:cs typeface="Times New Roman" panose="02020603050405020304" pitchFamily="18" charset="0"/>
                        </a:rPr>
                        <a:t> –  – Pearson Education/PHI</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34652363"/>
                  </a:ext>
                </a:extLst>
              </a:tr>
              <a:tr h="234541">
                <a:tc gridSpan="2">
                  <a:txBody>
                    <a:bodyPr/>
                    <a:lstStyle/>
                    <a:p>
                      <a:pPr>
                        <a:lnSpc>
                          <a:spcPct val="115000"/>
                        </a:lnSpc>
                        <a:spcAft>
                          <a:spcPts val="1000"/>
                        </a:spcAft>
                      </a:pPr>
                      <a:r>
                        <a:rPr lang="en-US" sz="1400" b="1" dirty="0">
                          <a:effectLst/>
                          <a:latin typeface="Times New Roman" panose="02020603050405020304" pitchFamily="18" charset="0"/>
                          <a:cs typeface="Times New Roman" panose="02020603050405020304" pitchFamily="18" charset="0"/>
                        </a:rPr>
                        <a:t>Reference Text books</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608332430"/>
                  </a:ext>
                </a:extLst>
              </a:tr>
              <a:tr h="234541">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1</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Data and Computer Communications (5th Ed.)” – W. Stallings –   PHI/ Pearson Education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71918028"/>
                  </a:ext>
                </a:extLst>
              </a:tr>
              <a:tr h="234541">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Network for Computer Scientists &amp; Engineers, Zheng &amp; Akhtar,  OUP</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93563506"/>
                  </a:ext>
                </a:extLst>
              </a:tr>
              <a:tr h="234541">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Data &amp; Computer Communication, Black, PHI</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9766387"/>
                  </a:ext>
                </a:extLst>
              </a:tr>
              <a:tr h="234541">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4</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Data Communication &amp; Network, Miller, </a:t>
                      </a:r>
                      <a:r>
                        <a:rPr lang="en-US" sz="1400" dirty="0" err="1">
                          <a:effectLst/>
                          <a:latin typeface="Times New Roman" panose="02020603050405020304" pitchFamily="18" charset="0"/>
                          <a:cs typeface="Times New Roman" panose="02020603050405020304" pitchFamily="18" charset="0"/>
                        </a:rPr>
                        <a:t>Vikas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36949814"/>
                  </a:ext>
                </a:extLst>
              </a:tr>
              <a:tr h="234541">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Digital &amp; Data Communication, Miller, Jaico</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72114018"/>
                  </a:ext>
                </a:extLst>
              </a:tr>
              <a:tr h="234541">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6</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Understanding Data Communication &amp; Network, Shay Vikas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29927101"/>
                  </a:ext>
                </a:extLst>
              </a:tr>
              <a:tr h="234541">
                <a:tc gridSpan="2">
                  <a:txBody>
                    <a:bodyPr/>
                    <a:lstStyle/>
                    <a:p>
                      <a:pPr>
                        <a:lnSpc>
                          <a:spcPct val="115000"/>
                        </a:lnSpc>
                        <a:spcAft>
                          <a:spcPts val="1000"/>
                        </a:spcAft>
                      </a:pPr>
                      <a:r>
                        <a:rPr lang="en-US" sz="1400" b="1" dirty="0">
                          <a:effectLst/>
                          <a:latin typeface="Times New Roman" panose="02020603050405020304" pitchFamily="18" charset="0"/>
                          <a:cs typeface="Times New Roman" panose="02020603050405020304" pitchFamily="18" charset="0"/>
                        </a:rPr>
                        <a:t>Web References</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1675762907"/>
                  </a:ext>
                </a:extLst>
              </a:tr>
              <a:tr h="230314">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Kurose and Rose – “Computer Networking -A top down approach featuring the internet”– Pearson Education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506454"/>
                  </a:ext>
                </a:extLst>
              </a:tr>
              <a:tr h="234541">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 “Communication Networks” – Leon, Garica, Widjaja  TMH</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5613222"/>
                  </a:ext>
                </a:extLst>
              </a:tr>
              <a:tr h="249529">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en-US" sz="1400" dirty="0">
                          <a:effectLst/>
                          <a:latin typeface="Times New Roman" panose="02020603050405020304" pitchFamily="18" charset="0"/>
                          <a:cs typeface="Times New Roman" panose="02020603050405020304" pitchFamily="18" charset="0"/>
                        </a:rPr>
                        <a:t> “Internetworking with TCP/IP, Comer –  vol. 1, 2, 3(4th Ed.)” – Pearson Education/PHI</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76443040"/>
                  </a:ext>
                </a:extLst>
              </a:tr>
              <a:tr h="264284">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4</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50000"/>
                        </a:lnSpc>
                      </a:pPr>
                      <a:r>
                        <a:rPr lang="en-US" sz="1400" dirty="0">
                          <a:latin typeface="Times New Roman" panose="02020603050405020304" pitchFamily="18" charset="0"/>
                          <a:cs typeface="Times New Roman" panose="02020603050405020304" pitchFamily="18" charset="0"/>
                        </a:rPr>
                        <a:t>https://www.tutorialspoint.com/what-is-closed-loop-congestion-control/</a:t>
                      </a:r>
                    </a:p>
                  </a:txBody>
                  <a:tcPr marL="68580" marR="68580" marT="0" marB="0" anchor="ctr"/>
                </a:tc>
                <a:extLst>
                  <a:ext uri="{0D108BD9-81ED-4DB2-BD59-A6C34878D82A}">
                    <a16:rowId xmlns:a16="http://schemas.microsoft.com/office/drawing/2014/main" val="1330747188"/>
                  </a:ext>
                </a:extLst>
              </a:tr>
              <a:tr h="249529">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5</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https://www.geeksforgeeks.org/congestion-control-techniques-in-computer-networks/3. </a:t>
                      </a:r>
                    </a:p>
                  </a:txBody>
                  <a:tcPr marL="68580" marR="68580" marT="0" marB="0" anchor="ctr"/>
                </a:tc>
                <a:extLst>
                  <a:ext uri="{0D108BD9-81ED-4DB2-BD59-A6C34878D82A}">
                    <a16:rowId xmlns:a16="http://schemas.microsoft.com/office/drawing/2014/main" val="1555227366"/>
                  </a:ext>
                </a:extLst>
              </a:tr>
            </a:tbl>
          </a:graphicData>
        </a:graphic>
      </p:graphicFrame>
    </p:spTree>
    <p:extLst>
      <p:ext uri="{BB962C8B-B14F-4D97-AF65-F5344CB8AC3E}">
        <p14:creationId xmlns:p14="http://schemas.microsoft.com/office/powerpoint/2010/main" val="4233375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792BE84-3448-2348-B352-CD5BC083E5FD}"/>
              </a:ext>
            </a:extLst>
          </p:cNvPr>
          <p:cNvSpPr/>
          <p:nvPr/>
        </p:nvSpPr>
        <p:spPr>
          <a:xfrm>
            <a:off x="723332" y="539318"/>
            <a:ext cx="10836322" cy="5773002"/>
          </a:xfrm>
          <a:prstGeom prst="roundRect">
            <a:avLst/>
          </a:prstGeom>
          <a:solidFill>
            <a:srgbClr val="FFC000"/>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marR="0" lvl="0" indent="0" algn="ctr">
              <a:lnSpc>
                <a:spcPct val="150000"/>
              </a:lnSpc>
              <a:spcBef>
                <a:spcPts val="0"/>
              </a:spcBef>
              <a:spcAft>
                <a:spcPts val="0"/>
              </a:spcAft>
              <a:buNone/>
            </a:pPr>
            <a:r>
              <a:rPr lang="en-US" sz="2400" b="1" dirty="0">
                <a:latin typeface="Poppins" pitchFamily="2" charset="77"/>
                <a:cs typeface="Poppins" pitchFamily="2" charset="77"/>
              </a:rPr>
              <a:t>Team – </a:t>
            </a:r>
            <a:r>
              <a:rPr lang="en-US" sz="2400" b="1" cap="all" dirty="0">
                <a:ln/>
                <a:solidFill>
                  <a:srgbClr val="C00000"/>
                </a:solidFill>
                <a:latin typeface="Cambria" panose="02040503050406030204" pitchFamily="18" charset="0"/>
                <a:ea typeface="Cambria" panose="02040503050406030204" pitchFamily="18" charset="0"/>
                <a:cs typeface="Poppins" panose="00000500000000000000" pitchFamily="2" charset="0"/>
              </a:rPr>
              <a:t>DATA NETWORKS, PROTOCOLS &amp; SECURITY</a:t>
            </a:r>
          </a:p>
          <a:p>
            <a:pPr marR="0" lvl="0" indent="0" algn="ctr">
              <a:lnSpc>
                <a:spcPct val="150000"/>
              </a:lnSpc>
              <a:spcBef>
                <a:spcPts val="0"/>
              </a:spcBef>
              <a:spcAft>
                <a:spcPts val="0"/>
              </a:spcAft>
              <a:buNone/>
            </a:pPr>
            <a:r>
              <a:rPr lang="en-IN" sz="2400" b="1" cap="all" dirty="0">
                <a:ln/>
                <a:solidFill>
                  <a:srgbClr val="C00000"/>
                </a:solidFill>
                <a:latin typeface="Cambria" panose="02040503050406030204" pitchFamily="18" charset="0"/>
                <a:ea typeface="Cambria" panose="02040503050406030204" pitchFamily="18" charset="0"/>
                <a:cs typeface="Poppins" panose="00000500000000000000" pitchFamily="2" charset="0"/>
                <a:sym typeface="BioRhyme ExtraBold"/>
              </a:rPr>
              <a:t>21EC2212</a:t>
            </a:r>
            <a:endParaRPr lang="en-US" sz="2400" b="1" cap="all" dirty="0">
              <a:ln/>
              <a:solidFill>
                <a:srgbClr val="C00000"/>
              </a:solidFill>
              <a:latin typeface="Cambria" panose="02040503050406030204" pitchFamily="18" charset="0"/>
              <a:ea typeface="Cambria" panose="02040503050406030204" pitchFamily="18" charset="0"/>
              <a:cs typeface="Poppins" panose="00000500000000000000" pitchFamily="2" charset="0"/>
              <a:sym typeface="BioRhyme ExtraBold"/>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cstate="print"/>
          <a:srcRect/>
          <a:stretch>
            <a:fillRect/>
          </a:stretch>
        </p:blipFill>
        <p:spPr bwMode="auto">
          <a:xfrm>
            <a:off x="5098386" y="2642857"/>
            <a:ext cx="3235570" cy="1083212"/>
          </a:xfrm>
          <a:prstGeom prst="rect">
            <a:avLst/>
          </a:prstGeom>
          <a:noFill/>
        </p:spPr>
      </p:pic>
    </p:spTree>
    <p:extLst>
      <p:ext uri="{BB962C8B-B14F-4D97-AF65-F5344CB8AC3E}">
        <p14:creationId xmlns:p14="http://schemas.microsoft.com/office/powerpoint/2010/main" val="544889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B4EB8B-F374-DF0E-47FD-1702A670AF3F}"/>
              </a:ext>
            </a:extLst>
          </p:cNvPr>
          <p:cNvSpPr txBox="1"/>
          <p:nvPr/>
        </p:nvSpPr>
        <p:spPr>
          <a:xfrm>
            <a:off x="5118445" y="698946"/>
            <a:ext cx="2332691" cy="461665"/>
          </a:xfrm>
          <a:prstGeom prst="rect">
            <a:avLst/>
          </a:prstGeom>
          <a:noFill/>
        </p:spPr>
        <p:txBody>
          <a:bodyPr wrap="square">
            <a:spAutoFit/>
          </a:bodyPr>
          <a:lstStyle/>
          <a:p>
            <a:pPr algn="ctr">
              <a:spcBef>
                <a:spcPts val="600"/>
              </a:spcBef>
              <a:spcAft>
                <a:spcPts val="600"/>
              </a:spcAft>
            </a:pPr>
            <a:r>
              <a:rPr lang="en-IN" sz="2400" b="1" dirty="0">
                <a:solidFill>
                  <a:srgbClr val="C00000"/>
                </a:solidFill>
                <a:latin typeface="Times New Roman" panose="02020603050405020304" pitchFamily="18" charset="0"/>
                <a:cs typeface="Times New Roman" panose="02020603050405020304" pitchFamily="18" charset="0"/>
              </a:rPr>
              <a:t>AGENDA</a:t>
            </a:r>
          </a:p>
        </p:txBody>
      </p:sp>
      <p:sp>
        <p:nvSpPr>
          <p:cNvPr id="8" name="Rectangle 7"/>
          <p:cNvSpPr/>
          <p:nvPr/>
        </p:nvSpPr>
        <p:spPr>
          <a:xfrm>
            <a:off x="1473954" y="1160611"/>
            <a:ext cx="9621671" cy="55182"/>
          </a:xfrm>
          <a:prstGeom prst="rect">
            <a:avLst/>
          </a:prstGeom>
          <a:solidFill>
            <a:srgbClr val="A71E2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2227670" y="1430170"/>
            <a:ext cx="8114237" cy="3831818"/>
          </a:xfrm>
          <a:prstGeom prst="rect">
            <a:avLst/>
          </a:prstGeom>
        </p:spPr>
        <p:txBody>
          <a:bodyPr wrap="square">
            <a:spAutoFit/>
          </a:bodyPr>
          <a:lstStyle/>
          <a:p>
            <a:pPr marL="285750" indent="-285750" eaLnBrk="0" fontAlgn="base" hangingPunct="0">
              <a:lnSpc>
                <a:spcPct val="150000"/>
              </a:lnSpc>
              <a:spcBef>
                <a:spcPct val="0"/>
              </a:spcBef>
              <a:spcAft>
                <a:spcPct val="0"/>
              </a:spcAft>
              <a:buFont typeface="Arial" panose="020B0604020202020204" pitchFamily="34" charset="0"/>
              <a:buChar char="•"/>
            </a:pPr>
            <a:r>
              <a:rPr lang="en-US" altLang="en-US" b="1" dirty="0">
                <a:solidFill>
                  <a:srgbClr val="FF0000"/>
                </a:solidFill>
                <a:latin typeface="Cambria" panose="02040503050406030204" pitchFamily="18" charset="0"/>
                <a:ea typeface="Cambria" panose="02040503050406030204" pitchFamily="18" charset="0"/>
              </a:rPr>
              <a:t>Data Link Layer </a:t>
            </a:r>
            <a:r>
              <a:rPr lang="en-US" b="1" dirty="0">
                <a:solidFill>
                  <a:srgbClr val="FF0000"/>
                </a:solidFill>
                <a:latin typeface="Cambria" panose="02040503050406030204" pitchFamily="18" charset="0"/>
                <a:ea typeface="Cambria" panose="02040503050406030204" pitchFamily="18" charset="0"/>
              </a:rPr>
              <a:t>Introduction</a:t>
            </a:r>
          </a:p>
          <a:p>
            <a:pPr marL="285750" indent="-285750" eaLnBrk="0" fontAlgn="base" hangingPunct="0">
              <a:lnSpc>
                <a:spcPct val="150000"/>
              </a:lnSpc>
              <a:spcBef>
                <a:spcPct val="0"/>
              </a:spcBef>
              <a:spcAft>
                <a:spcPct val="0"/>
              </a:spcAft>
              <a:buFont typeface="Arial" panose="020B0604020202020204" pitchFamily="34" charset="0"/>
              <a:buChar char="•"/>
            </a:pPr>
            <a:r>
              <a:rPr lang="en-US" b="1" dirty="0">
                <a:solidFill>
                  <a:srgbClr val="FF0000"/>
                </a:solidFill>
                <a:latin typeface="Times New Roman" panose="02020603050405020304" pitchFamily="18" charset="0"/>
                <a:cs typeface="Times New Roman" panose="02020603050405020304" pitchFamily="18" charset="0"/>
              </a:rPr>
              <a:t>Data Link Layer: DESIGN ISSUES</a:t>
            </a:r>
            <a:endParaRPr lang="en-US" dirty="0">
              <a:solidFill>
                <a:srgbClr val="FF0000"/>
              </a:solidFill>
              <a:latin typeface="Times New Roman" panose="02020603050405020304" pitchFamily="18" charset="0"/>
              <a:cs typeface="Times New Roman" panose="02020603050405020304" pitchFamily="18" charset="0"/>
            </a:endParaRPr>
          </a:p>
          <a:p>
            <a:pPr marL="806450" lvl="0" indent="-342900">
              <a:lnSpc>
                <a:spcPct val="150000"/>
              </a:lnSpc>
              <a:spcAft>
                <a:spcPts val="0"/>
              </a:spcAft>
              <a:buFont typeface="Symbol" panose="05050102010706020507" pitchFamily="18" charset="2"/>
              <a:buChar char=""/>
            </a:pPr>
            <a:r>
              <a:rPr lang="en-US" dirty="0">
                <a:latin typeface="Cambria" panose="02040503050406030204" pitchFamily="18" charset="0"/>
                <a:ea typeface="Cambria" panose="02040503050406030204" pitchFamily="18" charset="0"/>
                <a:cs typeface="Times New Roman" panose="02020603050405020304" pitchFamily="18" charset="0"/>
              </a:rPr>
              <a:t>Services Provided to Network Layer</a:t>
            </a:r>
          </a:p>
          <a:p>
            <a:pPr marL="806450" lvl="0" indent="-342900">
              <a:lnSpc>
                <a:spcPct val="150000"/>
              </a:lnSpc>
              <a:spcAft>
                <a:spcPts val="0"/>
              </a:spcAft>
              <a:buFont typeface="Symbol" panose="05050102010706020507" pitchFamily="18" charset="2"/>
              <a:buChar char=""/>
            </a:pPr>
            <a:r>
              <a:rPr lang="en-US" dirty="0">
                <a:latin typeface="Cambria" panose="02040503050406030204" pitchFamily="18" charset="0"/>
                <a:ea typeface="Cambria" panose="02040503050406030204" pitchFamily="18" charset="0"/>
                <a:cs typeface="Times New Roman" panose="02020603050405020304" pitchFamily="18" charset="0"/>
              </a:rPr>
              <a:t>Framing Implementations</a:t>
            </a:r>
          </a:p>
          <a:p>
            <a:pPr marL="285750" indent="-285750" eaLnBrk="0" fontAlgn="base" hangingPunct="0">
              <a:lnSpc>
                <a:spcPct val="150000"/>
              </a:lnSpc>
              <a:spcBef>
                <a:spcPct val="0"/>
              </a:spcBef>
              <a:spcAft>
                <a:spcPct val="0"/>
              </a:spcAft>
              <a:buFont typeface="Arial" panose="020B0604020202020204" pitchFamily="34" charset="0"/>
              <a:buChar char="•"/>
            </a:pPr>
            <a:r>
              <a:rPr lang="en-US" b="1" dirty="0">
                <a:solidFill>
                  <a:srgbClr val="FF0000"/>
                </a:solidFill>
                <a:latin typeface="Cambria" panose="02040503050406030204" pitchFamily="18" charset="0"/>
                <a:ea typeface="Cambria" panose="02040503050406030204" pitchFamily="18" charset="0"/>
              </a:rPr>
              <a:t>Purpose of Data Link Layer</a:t>
            </a:r>
          </a:p>
          <a:p>
            <a:pPr marL="285750" indent="-285750" eaLnBrk="0" fontAlgn="base" hangingPunct="0">
              <a:lnSpc>
                <a:spcPct val="150000"/>
              </a:lnSpc>
              <a:spcBef>
                <a:spcPct val="0"/>
              </a:spcBef>
              <a:spcAft>
                <a:spcPct val="0"/>
              </a:spcAft>
              <a:buFont typeface="Arial" panose="020B0604020202020204" pitchFamily="34" charset="0"/>
              <a:buChar char="•"/>
            </a:pPr>
            <a:r>
              <a:rPr lang="en-US" b="1" dirty="0">
                <a:solidFill>
                  <a:srgbClr val="FF0000"/>
                </a:solidFill>
                <a:latin typeface="Cambria" panose="02040503050406030204" pitchFamily="18" charset="0"/>
                <a:ea typeface="Cambria" panose="02040503050406030204" pitchFamily="18" charset="0"/>
              </a:rPr>
              <a:t>Summary</a:t>
            </a:r>
          </a:p>
          <a:p>
            <a:pPr marL="285750" indent="-285750" eaLnBrk="0" fontAlgn="base" hangingPunct="0">
              <a:lnSpc>
                <a:spcPct val="150000"/>
              </a:lnSpc>
              <a:spcBef>
                <a:spcPct val="0"/>
              </a:spcBef>
              <a:spcAft>
                <a:spcPct val="0"/>
              </a:spcAft>
              <a:buFont typeface="Arial" panose="020B0604020202020204" pitchFamily="34" charset="0"/>
              <a:buChar char="•"/>
            </a:pPr>
            <a:r>
              <a:rPr lang="en-US" b="1" dirty="0">
                <a:solidFill>
                  <a:srgbClr val="FF0000"/>
                </a:solidFill>
                <a:latin typeface="Cambria" panose="02040503050406030204" pitchFamily="18" charset="0"/>
                <a:ea typeface="Cambria" panose="02040503050406030204" pitchFamily="18" charset="0"/>
              </a:rPr>
              <a:t>Self-Assessment Questions</a:t>
            </a:r>
          </a:p>
          <a:p>
            <a:pPr marL="285750" indent="-285750" eaLnBrk="0" fontAlgn="base" hangingPunct="0">
              <a:lnSpc>
                <a:spcPct val="150000"/>
              </a:lnSpc>
              <a:spcBef>
                <a:spcPct val="0"/>
              </a:spcBef>
              <a:spcAft>
                <a:spcPct val="0"/>
              </a:spcAft>
              <a:buFont typeface="Arial" panose="020B0604020202020204" pitchFamily="34" charset="0"/>
              <a:buChar char="•"/>
            </a:pPr>
            <a:r>
              <a:rPr lang="en-US" b="1" dirty="0">
                <a:solidFill>
                  <a:srgbClr val="FF0000"/>
                </a:solidFill>
                <a:latin typeface="Cambria" panose="02040503050406030204" pitchFamily="18" charset="0"/>
                <a:ea typeface="Cambria" panose="02040503050406030204" pitchFamily="18" charset="0"/>
              </a:rPr>
              <a:t>Terminal questions</a:t>
            </a:r>
          </a:p>
          <a:p>
            <a:pPr marL="285750" indent="-285750" eaLnBrk="0" fontAlgn="base" hangingPunct="0">
              <a:lnSpc>
                <a:spcPct val="150000"/>
              </a:lnSpc>
              <a:spcBef>
                <a:spcPct val="0"/>
              </a:spcBef>
              <a:spcAft>
                <a:spcPct val="0"/>
              </a:spcAft>
              <a:buFont typeface="Arial" panose="020B0604020202020204" pitchFamily="34" charset="0"/>
              <a:buChar char="•"/>
            </a:pPr>
            <a:r>
              <a:rPr lang="en-US" b="1" dirty="0">
                <a:solidFill>
                  <a:srgbClr val="FF0000"/>
                </a:solidFill>
                <a:latin typeface="Cambria" panose="02040503050406030204" pitchFamily="18" charset="0"/>
                <a:ea typeface="Cambria" panose="02040503050406030204" pitchFamily="18" charset="0"/>
              </a:rPr>
              <a:t>References</a:t>
            </a:r>
          </a:p>
        </p:txBody>
      </p:sp>
    </p:spTree>
    <p:extLst>
      <p:ext uri="{BB962C8B-B14F-4D97-AF65-F5344CB8AC3E}">
        <p14:creationId xmlns:p14="http://schemas.microsoft.com/office/powerpoint/2010/main" val="3932961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4294967295"/>
          </p:nvPr>
        </p:nvSpPr>
        <p:spPr>
          <a:xfrm>
            <a:off x="3657600" y="6423144"/>
            <a:ext cx="5195207" cy="274371"/>
          </a:xfrm>
          <a:prstGeom prst="rect">
            <a:avLst/>
          </a:prstGeom>
        </p:spPr>
        <p:txBody>
          <a:bodyPr/>
          <a:lstStyle/>
          <a:p>
            <a:pPr defTabSz="685800"/>
            <a:r>
              <a:rPr lang="pt-BR" dirty="0">
                <a:solidFill>
                  <a:srgbClr val="0070C0"/>
                </a:solidFill>
                <a:latin typeface="Cambria" panose="02040503050406030204" pitchFamily="18" charset="0"/>
              </a:rPr>
              <a:t>CS503PC- CN (ANANTHA RAMAN G R)</a:t>
            </a:r>
            <a:endParaRPr lang="en-US" dirty="0">
              <a:solidFill>
                <a:srgbClr val="0070C0"/>
              </a:solidFill>
              <a:latin typeface="Cambria" panose="02040503050406030204" pitchFamily="18" charset="0"/>
            </a:endParaRPr>
          </a:p>
        </p:txBody>
      </p:sp>
      <p:sp>
        <p:nvSpPr>
          <p:cNvPr id="2" name="Rectangle 1"/>
          <p:cNvSpPr/>
          <p:nvPr/>
        </p:nvSpPr>
        <p:spPr>
          <a:xfrm>
            <a:off x="1283086" y="900379"/>
            <a:ext cx="2608727" cy="461665"/>
          </a:xfrm>
          <a:prstGeom prst="rect">
            <a:avLst/>
          </a:prstGeom>
        </p:spPr>
        <p:txBody>
          <a:bodyPr wrap="none">
            <a:spAutoFit/>
          </a:bodyPr>
          <a:lstStyle/>
          <a:p>
            <a:r>
              <a:rPr lang="en-US" sz="2400" b="1" u="sng" dirty="0">
                <a:ln w="0"/>
                <a:solidFill>
                  <a:schemeClr val="accent1"/>
                </a:solidFill>
                <a:latin typeface="Cambria" panose="02040503050406030204" pitchFamily="18" charset="0"/>
                <a:ea typeface="Cambria" panose="02040503050406030204" pitchFamily="18" charset="0"/>
              </a:rPr>
              <a:t>DLL Introduction</a:t>
            </a:r>
            <a:endParaRPr lang="en-US" sz="2400" b="1" u="sng" dirty="0">
              <a:ln w="0"/>
              <a:solidFill>
                <a:schemeClr val="accent1"/>
              </a:solidFill>
            </a:endParaRPr>
          </a:p>
        </p:txBody>
      </p:sp>
      <p:sp>
        <p:nvSpPr>
          <p:cNvPr id="5" name="Rectangle 4"/>
          <p:cNvSpPr/>
          <p:nvPr/>
        </p:nvSpPr>
        <p:spPr>
          <a:xfrm>
            <a:off x="2408348" y="3309871"/>
            <a:ext cx="8718997" cy="309093"/>
          </a:xfrm>
          <a:prstGeom prst="rect">
            <a:avLst/>
          </a:prstGeom>
          <a:solidFill>
            <a:srgbClr val="F4F3F1"/>
          </a:solidFill>
          <a:ln>
            <a:solidFill>
              <a:srgbClr val="F0EF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96054" y="1467573"/>
            <a:ext cx="10318297" cy="3323987"/>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Elementary data link protocols: simplex protocol, A simplex stop and wait protocol for an error-free channel, A simplex stop and wait protocol for noisy channel.</a:t>
            </a:r>
          </a:p>
          <a:p>
            <a:pPr marL="285750" indent="-285750">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Sliding Window protocols: A one-bit sliding window protocol, A protocol using Go-Back-N, A protocol using Selective Repeat, Example data link protocols.</a:t>
            </a:r>
          </a:p>
          <a:p>
            <a:pPr marL="285750" indent="-285750">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Medium Access sub layer: The channel allocation problem, Multiple access protocols: ALOHA, Carrier sense multiple access protocols, collision free protocols. Wireless LANs, Data link layer switching.</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64608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35629" y="2170977"/>
            <a:ext cx="10235820" cy="2169825"/>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data link layer uses the services of the physical layer to send and receive bits over communication channels. It has a number of functions, including:</a:t>
            </a:r>
          </a:p>
          <a:p>
            <a:pPr marL="982663"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Providing a well-defined service interface to the network layer.</a:t>
            </a:r>
          </a:p>
          <a:p>
            <a:pPr marL="982663"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Dealing with transmission errors.</a:t>
            </a:r>
          </a:p>
          <a:p>
            <a:pPr marL="982663"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Regulating the flow of data so that slow receivers are not swamped by fast senders.</a:t>
            </a:r>
          </a:p>
        </p:txBody>
      </p:sp>
      <p:sp>
        <p:nvSpPr>
          <p:cNvPr id="6" name="Rectangle 5"/>
          <p:cNvSpPr/>
          <p:nvPr/>
        </p:nvSpPr>
        <p:spPr>
          <a:xfrm>
            <a:off x="4019106" y="1388189"/>
            <a:ext cx="6096000" cy="369332"/>
          </a:xfrm>
          <a:prstGeom prst="rect">
            <a:avLst/>
          </a:prstGeom>
        </p:spPr>
        <p:txBody>
          <a:bodyPr>
            <a:spAutoFit/>
          </a:bodyPr>
          <a:lstStyle/>
          <a:p>
            <a:r>
              <a:rPr lang="en-US" b="1" dirty="0">
                <a:solidFill>
                  <a:srgbClr val="FF0000"/>
                </a:solidFill>
                <a:latin typeface="Times New Roman" panose="02020603050405020304" pitchFamily="18" charset="0"/>
                <a:cs typeface="Times New Roman" panose="02020603050405020304" pitchFamily="18" charset="0"/>
              </a:rPr>
              <a:t>DATA LINK LAYER: DESIGN ISSUES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196198" y="4508401"/>
            <a:ext cx="10326806" cy="873572"/>
          </a:xfrm>
          <a:prstGeom prst="rect">
            <a:avLst/>
          </a:prstGeom>
        </p:spPr>
        <p:txBody>
          <a:bodyPr wrap="square">
            <a:spAutoFit/>
          </a:bodyPr>
          <a:lstStyle/>
          <a:p>
            <a:pPr algn="just">
              <a:lnSpc>
                <a:spcPct val="150000"/>
              </a:lnSpc>
            </a:pPr>
            <a:r>
              <a:rPr lang="en-US" b="1" dirty="0">
                <a:solidFill>
                  <a:srgbClr val="00B050"/>
                </a:solidFill>
                <a:latin typeface="Times-Roman"/>
              </a:rPr>
              <a:t>To </a:t>
            </a:r>
            <a:r>
              <a:rPr lang="en-US" b="1" dirty="0">
                <a:solidFill>
                  <a:srgbClr val="00B050"/>
                </a:solidFill>
                <a:latin typeface="Times New Roman" panose="02020603050405020304" pitchFamily="18" charset="0"/>
                <a:cs typeface="Times New Roman" panose="02020603050405020304" pitchFamily="18" charset="0"/>
              </a:rPr>
              <a:t>accomplish these goals, the data link layer takes the packets it gets from the network layer and encapsulates them into frames for transmission.</a:t>
            </a:r>
          </a:p>
        </p:txBody>
      </p:sp>
      <p:sp>
        <p:nvSpPr>
          <p:cNvPr id="8" name="Footer Placeholder 1"/>
          <p:cNvSpPr>
            <a:spLocks noGrp="1"/>
          </p:cNvSpPr>
          <p:nvPr>
            <p:ph type="ftr" sz="quarter" idx="4294967295"/>
          </p:nvPr>
        </p:nvSpPr>
        <p:spPr>
          <a:xfrm>
            <a:off x="3657600" y="6423144"/>
            <a:ext cx="5195207" cy="274371"/>
          </a:xfrm>
          <a:prstGeom prst="rect">
            <a:avLst/>
          </a:prstGeom>
        </p:spPr>
        <p:txBody>
          <a:bodyPr/>
          <a:lstStyle/>
          <a:p>
            <a:pPr defTabSz="685800"/>
            <a:r>
              <a:rPr lang="pt-BR" dirty="0">
                <a:solidFill>
                  <a:srgbClr val="0070C0"/>
                </a:solidFill>
                <a:latin typeface="Cambria" panose="02040503050406030204" pitchFamily="18" charset="0"/>
              </a:rPr>
              <a:t>CS503PC- CN (ANANTHA RAMAN G R)</a:t>
            </a:r>
            <a:endParaRPr lang="en-US" dirty="0">
              <a:solidFill>
                <a:srgbClr val="0070C0"/>
              </a:solidFill>
              <a:latin typeface="Cambria" panose="02040503050406030204" pitchFamily="18" charset="0"/>
            </a:endParaRPr>
          </a:p>
        </p:txBody>
      </p:sp>
    </p:spTree>
    <p:extLst>
      <p:ext uri="{BB962C8B-B14F-4D97-AF65-F5344CB8AC3E}">
        <p14:creationId xmlns:p14="http://schemas.microsoft.com/office/powerpoint/2010/main" val="2880496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3657600" y="6423144"/>
            <a:ext cx="5195207" cy="274371"/>
          </a:xfrm>
          <a:prstGeom prst="rect">
            <a:avLst/>
          </a:prstGeom>
        </p:spPr>
        <p:txBody>
          <a:bodyPr/>
          <a:lstStyle/>
          <a:p>
            <a:pPr defTabSz="685800"/>
            <a:r>
              <a:rPr lang="pt-BR" dirty="0">
                <a:solidFill>
                  <a:srgbClr val="0070C0"/>
                </a:solidFill>
                <a:latin typeface="Cambria" panose="02040503050406030204" pitchFamily="18" charset="0"/>
              </a:rPr>
              <a:t>CS503PC- CN (ANANTHA RAMAN G R)</a:t>
            </a:r>
            <a:endParaRPr lang="en-US" dirty="0">
              <a:solidFill>
                <a:srgbClr val="0070C0"/>
              </a:solidFill>
              <a:latin typeface="Cambria" panose="02040503050406030204" pitchFamily="18" charset="0"/>
            </a:endParaRPr>
          </a:p>
        </p:txBody>
      </p:sp>
      <p:sp>
        <p:nvSpPr>
          <p:cNvPr id="3" name="Rectangle 2"/>
          <p:cNvSpPr/>
          <p:nvPr/>
        </p:nvSpPr>
        <p:spPr>
          <a:xfrm>
            <a:off x="682386" y="2013596"/>
            <a:ext cx="10836324" cy="147732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frame contains a frame header, a payload field for holding the packet, and a frame trailer.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Frame management forms the heart of what the data link layer does. In the following sections we will examine all the above mentioned issues in detail.</a:t>
            </a:r>
          </a:p>
        </p:txBody>
      </p:sp>
      <p:pic>
        <p:nvPicPr>
          <p:cNvPr id="5" name="Picture 4"/>
          <p:cNvPicPr>
            <a:picLocks noChangeAspect="1"/>
          </p:cNvPicPr>
          <p:nvPr/>
        </p:nvPicPr>
        <p:blipFill>
          <a:blip r:embed="rId2"/>
          <a:stretch>
            <a:fillRect/>
          </a:stretch>
        </p:blipFill>
        <p:spPr>
          <a:xfrm>
            <a:off x="3149710" y="3609022"/>
            <a:ext cx="5478894" cy="1957359"/>
          </a:xfrm>
          <a:prstGeom prst="rect">
            <a:avLst/>
          </a:prstGeom>
        </p:spPr>
      </p:pic>
      <p:sp>
        <p:nvSpPr>
          <p:cNvPr id="6" name="Rectangle 5"/>
          <p:cNvSpPr/>
          <p:nvPr/>
        </p:nvSpPr>
        <p:spPr>
          <a:xfrm>
            <a:off x="3969196" y="5566381"/>
            <a:ext cx="4262705" cy="369332"/>
          </a:xfrm>
          <a:prstGeom prst="rect">
            <a:avLst/>
          </a:prstGeom>
        </p:spPr>
        <p:txBody>
          <a:bodyPr wrap="none">
            <a:spAutoFit/>
          </a:bodyPr>
          <a:lstStyle/>
          <a:p>
            <a:r>
              <a:rPr lang="en-US" b="1" dirty="0">
                <a:solidFill>
                  <a:srgbClr val="00B050"/>
                </a:solidFill>
                <a:latin typeface="Times New Roman" panose="02020603050405020304" pitchFamily="18" charset="0"/>
                <a:cs typeface="Times New Roman" panose="02020603050405020304" pitchFamily="18" charset="0"/>
              </a:rPr>
              <a:t>Relationship between packets and frames</a:t>
            </a:r>
          </a:p>
        </p:txBody>
      </p:sp>
      <p:sp>
        <p:nvSpPr>
          <p:cNvPr id="8" name="Rectangle 7"/>
          <p:cNvSpPr/>
          <p:nvPr/>
        </p:nvSpPr>
        <p:spPr>
          <a:xfrm>
            <a:off x="4019106" y="1388189"/>
            <a:ext cx="6096000" cy="369332"/>
          </a:xfrm>
          <a:prstGeom prst="rect">
            <a:avLst/>
          </a:prstGeom>
        </p:spPr>
        <p:txBody>
          <a:bodyPr>
            <a:spAutoFit/>
          </a:bodyPr>
          <a:lstStyle/>
          <a:p>
            <a:r>
              <a:rPr lang="en-US" b="1" dirty="0">
                <a:solidFill>
                  <a:srgbClr val="FF0000"/>
                </a:solidFill>
                <a:latin typeface="Times New Roman" panose="02020603050405020304" pitchFamily="18" charset="0"/>
                <a:cs typeface="Times New Roman" panose="02020603050405020304" pitchFamily="18" charset="0"/>
              </a:rPr>
              <a:t>DATA LINK LAYER DESIGN ISSUES</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30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3657600" y="6423144"/>
            <a:ext cx="5195207" cy="274371"/>
          </a:xfrm>
          <a:prstGeom prst="rect">
            <a:avLst/>
          </a:prstGeom>
        </p:spPr>
        <p:txBody>
          <a:bodyPr/>
          <a:lstStyle/>
          <a:p>
            <a:pPr defTabSz="685800"/>
            <a:r>
              <a:rPr lang="pt-BR" dirty="0">
                <a:solidFill>
                  <a:srgbClr val="0070C0"/>
                </a:solidFill>
                <a:latin typeface="Cambria" panose="02040503050406030204" pitchFamily="18" charset="0"/>
              </a:rPr>
              <a:t>CS503PC- CN (ANANTHA RAMAN G R)</a:t>
            </a:r>
            <a:endParaRPr lang="en-US" dirty="0">
              <a:solidFill>
                <a:srgbClr val="0070C0"/>
              </a:solidFill>
              <a:latin typeface="Cambria" panose="02040503050406030204" pitchFamily="18" charset="0"/>
            </a:endParaRPr>
          </a:p>
        </p:txBody>
      </p:sp>
      <p:sp>
        <p:nvSpPr>
          <p:cNvPr id="4" name="Rectangle 3"/>
          <p:cNvSpPr/>
          <p:nvPr/>
        </p:nvSpPr>
        <p:spPr>
          <a:xfrm>
            <a:off x="4513068" y="2570068"/>
            <a:ext cx="4089779" cy="1754326"/>
          </a:xfrm>
          <a:prstGeom prst="rect">
            <a:avLst/>
          </a:prstGeom>
        </p:spPr>
        <p:txBody>
          <a:bodyPr wrap="square">
            <a:spAutoFit/>
          </a:bodyPr>
          <a:lstStyle/>
          <a:p>
            <a:pPr marL="342900" lvl="0" indent="-342900">
              <a:lnSpc>
                <a:spcPct val="150000"/>
              </a:lnSpc>
              <a:spcAft>
                <a:spcPts val="0"/>
              </a:spcAft>
              <a:buFont typeface="Symbol" panose="05050102010706020507" pitchFamily="18" charset="2"/>
              <a:buChar char=""/>
            </a:pPr>
            <a:r>
              <a:rPr lang="en-US" dirty="0">
                <a:latin typeface="Cambria" panose="02040503050406030204" pitchFamily="18" charset="0"/>
                <a:ea typeface="Cambria" panose="02040503050406030204" pitchFamily="18" charset="0"/>
                <a:cs typeface="Times New Roman" panose="02020603050405020304" pitchFamily="18" charset="0"/>
              </a:rPr>
              <a:t>Services Provided to Network Layer</a:t>
            </a:r>
          </a:p>
          <a:p>
            <a:pPr marL="342900" lvl="0" indent="-342900">
              <a:lnSpc>
                <a:spcPct val="150000"/>
              </a:lnSpc>
              <a:spcAft>
                <a:spcPts val="0"/>
              </a:spcAft>
              <a:buFont typeface="Symbol" panose="05050102010706020507" pitchFamily="18" charset="2"/>
              <a:buChar char=""/>
            </a:pPr>
            <a:r>
              <a:rPr lang="en-US" dirty="0">
                <a:latin typeface="Cambria" panose="02040503050406030204" pitchFamily="18" charset="0"/>
                <a:ea typeface="Cambria" panose="02040503050406030204" pitchFamily="18" charset="0"/>
                <a:cs typeface="Times New Roman" panose="02020603050405020304" pitchFamily="18" charset="0"/>
              </a:rPr>
              <a:t>Framing</a:t>
            </a:r>
          </a:p>
          <a:p>
            <a:pPr marL="342900" lvl="0" indent="-342900">
              <a:lnSpc>
                <a:spcPct val="150000"/>
              </a:lnSpc>
              <a:spcAft>
                <a:spcPts val="0"/>
              </a:spcAft>
              <a:buFont typeface="Symbol" panose="05050102010706020507" pitchFamily="18" charset="2"/>
              <a:buChar char=""/>
            </a:pPr>
            <a:r>
              <a:rPr lang="en-US" dirty="0">
                <a:latin typeface="Cambria" panose="02040503050406030204" pitchFamily="18" charset="0"/>
                <a:ea typeface="Cambria" panose="02040503050406030204" pitchFamily="18" charset="0"/>
                <a:cs typeface="Times New Roman" panose="02020603050405020304" pitchFamily="18" charset="0"/>
              </a:rPr>
              <a:t>Error control and Flow Control</a:t>
            </a:r>
          </a:p>
          <a:p>
            <a:pPr marL="342900" indent="-342900">
              <a:lnSpc>
                <a:spcPct val="150000"/>
              </a:lnSpc>
              <a:buFont typeface="Symbol" panose="05050102010706020507" pitchFamily="18" charset="2"/>
              <a:buChar char=""/>
            </a:pPr>
            <a:r>
              <a:rPr lang="en-US" dirty="0">
                <a:latin typeface="Cambria" panose="02040503050406030204" pitchFamily="18" charset="0"/>
                <a:ea typeface="Cambria" panose="02040503050406030204" pitchFamily="18" charset="0"/>
                <a:cs typeface="Times New Roman" panose="02020603050405020304" pitchFamily="18" charset="0"/>
              </a:rPr>
              <a:t>Physical Layer Coding violations</a:t>
            </a:r>
          </a:p>
        </p:txBody>
      </p:sp>
      <p:sp>
        <p:nvSpPr>
          <p:cNvPr id="7" name="Rectangle 6"/>
          <p:cNvSpPr/>
          <p:nvPr/>
        </p:nvSpPr>
        <p:spPr>
          <a:xfrm>
            <a:off x="5294042" y="1332324"/>
            <a:ext cx="1922321" cy="369332"/>
          </a:xfrm>
          <a:prstGeom prst="rect">
            <a:avLst/>
          </a:prstGeom>
        </p:spPr>
        <p:txBody>
          <a:bodyPr wrap="none">
            <a:spAutoFit/>
          </a:bodyPr>
          <a:lstStyle/>
          <a:p>
            <a:r>
              <a:rPr lang="en-US" b="1" dirty="0">
                <a:solidFill>
                  <a:srgbClr val="FF0000"/>
                </a:solidFill>
                <a:latin typeface="Times New Roman" panose="02020603050405020304" pitchFamily="18" charset="0"/>
                <a:cs typeface="Times New Roman" panose="02020603050405020304" pitchFamily="18" charset="0"/>
              </a:rPr>
              <a:t>DESIGN ISSUES</a:t>
            </a:r>
            <a:endParaRPr lang="en-US" dirty="0"/>
          </a:p>
        </p:txBody>
      </p:sp>
    </p:spTree>
    <p:extLst>
      <p:ext uri="{BB962C8B-B14F-4D97-AF65-F5344CB8AC3E}">
        <p14:creationId xmlns:p14="http://schemas.microsoft.com/office/powerpoint/2010/main" val="1733895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8017" y="1926050"/>
            <a:ext cx="10495128" cy="336496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latin typeface="Cambria" panose="02040503050406030204" pitchFamily="18" charset="0"/>
                <a:ea typeface="Cambria" panose="02040503050406030204" pitchFamily="18" charset="0"/>
              </a:rPr>
              <a:t>The function of the data link layer is to provide services to the network layer.</a:t>
            </a:r>
          </a:p>
          <a:p>
            <a:pPr marL="285750" indent="-285750" algn="just">
              <a:lnSpc>
                <a:spcPct val="150000"/>
              </a:lnSpc>
              <a:buFont typeface="Arial" panose="020B0604020202020204" pitchFamily="34" charset="0"/>
              <a:buChar char="•"/>
            </a:pPr>
            <a:r>
              <a:rPr lang="en-US" dirty="0">
                <a:latin typeface="Cambria" panose="02040503050406030204" pitchFamily="18" charset="0"/>
                <a:ea typeface="Cambria" panose="02040503050406030204" pitchFamily="18" charset="0"/>
              </a:rPr>
              <a:t>The principal service is transferring data from the network layer on the source machine to the network layer on the destination machine. On the source machine is an entity, call it a process, in the network layer that hands some bits to the data link layer for transmission to the destination. </a:t>
            </a:r>
          </a:p>
          <a:p>
            <a:pPr marL="285750" indent="-285750" algn="just">
              <a:lnSpc>
                <a:spcPct val="150000"/>
              </a:lnSpc>
              <a:buFont typeface="Arial" panose="020B0604020202020204" pitchFamily="34" charset="0"/>
              <a:buChar char="•"/>
            </a:pPr>
            <a:r>
              <a:rPr lang="en-US" dirty="0">
                <a:latin typeface="Cambria" panose="02040503050406030204" pitchFamily="18" charset="0"/>
                <a:ea typeface="Cambria" panose="02040503050406030204" pitchFamily="18" charset="0"/>
              </a:rPr>
              <a:t>The job of the data link layer is to transmit the bits to the destination machine so they can be handed over to the network layer there, as shown in Fig. 3-2(a). The actual transmission follows the path of Fig. 3-2(b), but it is easier to think in terms of two data link layer processes communicating using a data link protocol. For this reason, we will implicitly use the model of Fig. 3-2(a) throughout this chapter.</a:t>
            </a:r>
          </a:p>
        </p:txBody>
      </p:sp>
      <p:sp>
        <p:nvSpPr>
          <p:cNvPr id="5" name="Rectangle 4"/>
          <p:cNvSpPr/>
          <p:nvPr/>
        </p:nvSpPr>
        <p:spPr>
          <a:xfrm>
            <a:off x="3127581" y="1302025"/>
            <a:ext cx="6096000" cy="461665"/>
          </a:xfrm>
          <a:prstGeom prst="rect">
            <a:avLst/>
          </a:prstGeom>
        </p:spPr>
        <p:txBody>
          <a:bodyPr>
            <a:spAutoFit/>
          </a:bodyPr>
          <a:lstStyle/>
          <a:p>
            <a:r>
              <a:rPr lang="en-US" sz="2400" b="1" dirty="0">
                <a:solidFill>
                  <a:srgbClr val="C00000"/>
                </a:solidFill>
                <a:latin typeface="Cambria" panose="02040503050406030204" pitchFamily="18" charset="0"/>
                <a:ea typeface="Cambria" panose="02040503050406030204" pitchFamily="18" charset="0"/>
              </a:rPr>
              <a:t>Services Provided to the Network Layer</a:t>
            </a:r>
          </a:p>
        </p:txBody>
      </p:sp>
    </p:spTree>
    <p:extLst>
      <p:ext uri="{BB962C8B-B14F-4D97-AF65-F5344CB8AC3E}">
        <p14:creationId xmlns:p14="http://schemas.microsoft.com/office/powerpoint/2010/main" val="262909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49483" y="2435985"/>
            <a:ext cx="4892240" cy="3028529"/>
          </a:xfrm>
          <a:prstGeom prst="rect">
            <a:avLst/>
          </a:prstGeom>
        </p:spPr>
      </p:pic>
      <p:sp>
        <p:nvSpPr>
          <p:cNvPr id="5" name="Rectangle 4"/>
          <p:cNvSpPr/>
          <p:nvPr/>
        </p:nvSpPr>
        <p:spPr>
          <a:xfrm>
            <a:off x="3388149" y="5660196"/>
            <a:ext cx="5538824"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 Virtual communication. (b) Actual communication.</a:t>
            </a:r>
          </a:p>
        </p:txBody>
      </p:sp>
      <p:sp>
        <p:nvSpPr>
          <p:cNvPr id="6" name="Rectangle 5"/>
          <p:cNvSpPr/>
          <p:nvPr/>
        </p:nvSpPr>
        <p:spPr>
          <a:xfrm>
            <a:off x="3127581" y="1302025"/>
            <a:ext cx="6096000" cy="461665"/>
          </a:xfrm>
          <a:prstGeom prst="rect">
            <a:avLst/>
          </a:prstGeom>
        </p:spPr>
        <p:txBody>
          <a:bodyPr>
            <a:spAutoFit/>
          </a:bodyPr>
          <a:lstStyle/>
          <a:p>
            <a:r>
              <a:rPr lang="en-US" sz="2400" b="1" dirty="0">
                <a:solidFill>
                  <a:srgbClr val="C00000"/>
                </a:solidFill>
                <a:latin typeface="Cambria" panose="02040503050406030204" pitchFamily="18" charset="0"/>
                <a:ea typeface="Cambria" panose="02040503050406030204" pitchFamily="18" charset="0"/>
              </a:rPr>
              <a:t>Services Provided to the Network Layer</a:t>
            </a:r>
          </a:p>
        </p:txBody>
      </p:sp>
    </p:spTree>
    <p:extLst>
      <p:ext uri="{BB962C8B-B14F-4D97-AF65-F5344CB8AC3E}">
        <p14:creationId xmlns:p14="http://schemas.microsoft.com/office/powerpoint/2010/main" val="16771082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2199</TotalTime>
  <Words>1687</Words>
  <Application>Microsoft Office PowerPoint</Application>
  <PresentationFormat>Widescreen</PresentationFormat>
  <Paragraphs>151</Paragraphs>
  <Slides>26</Slides>
  <Notes>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26</vt:i4>
      </vt:variant>
    </vt:vector>
  </HeadingPairs>
  <TitlesOfParts>
    <vt:vector size="41" baseType="lpstr">
      <vt:lpstr>Adobe Garamond Pro Bold</vt:lpstr>
      <vt:lpstr>Arial</vt:lpstr>
      <vt:lpstr>Bookman Old Style</vt:lpstr>
      <vt:lpstr>Calibri</vt:lpstr>
      <vt:lpstr>Cambria</vt:lpstr>
      <vt:lpstr>Gill Sans MT</vt:lpstr>
      <vt:lpstr>McGrawHill-Italic</vt:lpstr>
      <vt:lpstr>Poppins</vt:lpstr>
      <vt:lpstr>Stencil</vt:lpstr>
      <vt:lpstr>Symbol</vt:lpstr>
      <vt:lpstr>Times</vt:lpstr>
      <vt:lpstr>Times New Roman</vt:lpstr>
      <vt:lpstr>Times-Roman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CSE-HOD</dc:creator>
  <cp:lastModifiedBy>Ravi kiran Duvvuri</cp:lastModifiedBy>
  <cp:revision>63</cp:revision>
  <dcterms:created xsi:type="dcterms:W3CDTF">2023-04-27T04:19:45Z</dcterms:created>
  <dcterms:modified xsi:type="dcterms:W3CDTF">2023-12-20T06:26:43Z</dcterms:modified>
</cp:coreProperties>
</file>