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8" r:id="rId3"/>
    <p:sldId id="26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0840A-E8C2-4969-5FA6-0AC852C7AA4E}" v="15" dt="2023-08-05T05:55:43.818"/>
    <p1510:client id="{5B3574DA-2C1D-C97C-825E-7DE85FF1019A}" v="1" dt="2023-08-03T09:25:12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 Sadhana Kodali" userId="S::ksadhana@kluniversity.in::fe42c784-c26c-488d-9c3e-26994474bc67" providerId="AD" clId="Web-{5B3574DA-2C1D-C97C-825E-7DE85FF1019A}"/>
    <pc:docChg chg="modSld">
      <pc:chgData name="Dr  Sadhana Kodali" userId="S::ksadhana@kluniversity.in::fe42c784-c26c-488d-9c3e-26994474bc67" providerId="AD" clId="Web-{5B3574DA-2C1D-C97C-825E-7DE85FF1019A}" dt="2023-08-03T09:25:12.764" v="0" actId="14100"/>
      <pc:docMkLst>
        <pc:docMk/>
      </pc:docMkLst>
      <pc:sldChg chg="modSp">
        <pc:chgData name="Dr  Sadhana Kodali" userId="S::ksadhana@kluniversity.in::fe42c784-c26c-488d-9c3e-26994474bc67" providerId="AD" clId="Web-{5B3574DA-2C1D-C97C-825E-7DE85FF1019A}" dt="2023-08-03T09:25:12.764" v="0" actId="14100"/>
        <pc:sldMkLst>
          <pc:docMk/>
          <pc:sldMk cId="3719140570" sldId="263"/>
        </pc:sldMkLst>
        <pc:picChg chg="mod">
          <ac:chgData name="Dr  Sadhana Kodali" userId="S::ksadhana@kluniversity.in::fe42c784-c26c-488d-9c3e-26994474bc67" providerId="AD" clId="Web-{5B3574DA-2C1D-C97C-825E-7DE85FF1019A}" dt="2023-08-03T09:25:12.764" v="0" actId="14100"/>
          <ac:picMkLst>
            <pc:docMk/>
            <pc:sldMk cId="3719140570" sldId="263"/>
            <ac:picMk id="6" creationId="{1C5B336F-7F2D-5978-3C4A-A44FFC41CD56}"/>
          </ac:picMkLst>
        </pc:picChg>
      </pc:sldChg>
    </pc:docChg>
  </pc:docChgLst>
  <pc:docChgLst>
    <pc:chgData name="Thummapudi Nasaramma" userId="S::tnasarama@kluniversity.in::40bedd21-a6c4-47cb-9d46-29e71dcef951" providerId="AD" clId="Web-{1360840A-E8C2-4969-5FA6-0AC852C7AA4E}"/>
    <pc:docChg chg="modSld">
      <pc:chgData name="Thummapudi Nasaramma" userId="S::tnasarama@kluniversity.in::40bedd21-a6c4-47cb-9d46-29e71dcef951" providerId="AD" clId="Web-{1360840A-E8C2-4969-5FA6-0AC852C7AA4E}" dt="2023-08-05T05:55:43.818" v="14" actId="20577"/>
      <pc:docMkLst>
        <pc:docMk/>
      </pc:docMkLst>
      <pc:sldChg chg="modSp">
        <pc:chgData name="Thummapudi Nasaramma" userId="S::tnasarama@kluniversity.in::40bedd21-a6c4-47cb-9d46-29e71dcef951" providerId="AD" clId="Web-{1360840A-E8C2-4969-5FA6-0AC852C7AA4E}" dt="2023-08-05T05:55:43.818" v="14" actId="20577"/>
        <pc:sldMkLst>
          <pc:docMk/>
          <pc:sldMk cId="1146408107" sldId="258"/>
        </pc:sldMkLst>
        <pc:spChg chg="mod">
          <ac:chgData name="Thummapudi Nasaramma" userId="S::tnasarama@kluniversity.in::40bedd21-a6c4-47cb-9d46-29e71dcef951" providerId="AD" clId="Web-{1360840A-E8C2-4969-5FA6-0AC852C7AA4E}" dt="2023-08-05T05:55:43.818" v="14" actId="20577"/>
          <ac:spMkLst>
            <pc:docMk/>
            <pc:sldMk cId="1146408107" sldId="258"/>
            <ac:spMk id="3" creationId="{FDFA0B10-3111-5DAC-0A97-D2C7AD49BE4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B8D-BF65-4ADD-F76F-77EA72FFC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049" y="802298"/>
            <a:ext cx="10477803" cy="2541431"/>
          </a:xfrm>
        </p:spPr>
        <p:txBody>
          <a:bodyPr>
            <a:normAutofit fontScale="90000"/>
          </a:bodyPr>
          <a:lstStyle/>
          <a:p>
            <a:r>
              <a:rPr lang="en-US"/>
              <a:t>22EC2210R- </a:t>
            </a:r>
            <a:r>
              <a:rPr lang="en-US" dirty="0"/>
              <a:t>Network protocols and Security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40656-3048-2A08-BF39-81705306F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421" y="3531204"/>
            <a:ext cx="10069431" cy="977621"/>
          </a:xfrm>
        </p:spPr>
        <p:txBody>
          <a:bodyPr/>
          <a:lstStyle/>
          <a:p>
            <a:r>
              <a:rPr lang="en-US" dirty="0"/>
              <a:t>CO-1 Session-9  Error Correction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9A02-CC0E-0163-54FE-183C2097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Hamming Code technique- Computing R bits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50F0DB-DBEC-44EB-3D7A-903A57D3A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812" y="2016124"/>
            <a:ext cx="6716518" cy="36635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158E9-2FD6-24A1-3944-407CF8C8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1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9A02-CC0E-0163-54FE-183C2097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Hamming Code technique- Computing R bits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158E9-2FD6-24A1-3944-407CF8C8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11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8D1243-C6C3-0299-2000-378D69176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371" y="2016125"/>
            <a:ext cx="6489078" cy="3869770"/>
          </a:xfrm>
        </p:spPr>
      </p:pic>
    </p:spTree>
    <p:extLst>
      <p:ext uri="{BB962C8B-B14F-4D97-AF65-F5344CB8AC3E}">
        <p14:creationId xmlns:p14="http://schemas.microsoft.com/office/powerpoint/2010/main" val="368926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AC1-E664-9418-D75A-47FB871C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Hamming Code technique- Computing R bits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E96D-27E4-DFE7-C008-CB52CAB0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Receiver repeats the same process on the final codeword and verifies for the error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Applying the same process at the receiver side and computes c1, c2, c4 similar to the </a:t>
            </a:r>
            <a:r>
              <a:rPr lang="en-US" sz="18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prosecc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computing r1,r2, r4. If it gets c1,c2, c3 as 0,0,0 it means that there is no error.</a:t>
            </a:r>
          </a:p>
          <a:p>
            <a:pPr marL="149225" algn="just">
              <a:lnSpc>
                <a:spcPct val="150000"/>
              </a:lnSpc>
            </a:pPr>
            <a:endParaRPr lang="en-US" sz="18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z="18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eg.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If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 it from c3 to c1----100—4 in decimal.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this it makes clear that position 4 is erroneous and may change the bit value accordingly.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47391-8FFC-548C-5B54-5118F34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12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041065-D94A-19A8-ED18-26ED0698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860" y="3580475"/>
            <a:ext cx="828027" cy="8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3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6FCC-1D94-C335-A097-246C9F82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Hamming Distance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9303-8B07-B19D-61BD-BAFE2DA2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Hamming distance is used to identify the number of bit changes in the given code words. Hamming distance is computed by applying </a:t>
            </a:r>
            <a:r>
              <a:rPr lang="en-US" sz="18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xor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operation between the two code words.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225" algn="just">
              <a:lnSpc>
                <a:spcPct val="150000"/>
              </a:lnSpc>
            </a:pPr>
            <a:r>
              <a:rPr lang="en-US" sz="18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       Codeword-1-------  1100110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Codeword-2-------  1110100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Hamming Distance(</a:t>
            </a:r>
            <a:r>
              <a:rPr lang="en-US" sz="18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xor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)--    0010010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 Hamming Distance is --2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DDBBB-966A-A4DF-2BDE-66CA1748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56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CDF9-DDC8-587B-CD64-B41DE16E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3353"/>
            <a:ext cx="9603275" cy="567081"/>
          </a:xfrm>
        </p:spPr>
        <p:txBody>
          <a:bodyPr/>
          <a:lstStyle/>
          <a:p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SELF-ASSESSMENT QUESTIONS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DF71D-686E-6C69-5FBF-EAAEAC8E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14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F6EA41-1230-77F6-EAB2-910DFB6B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70592"/>
            <a:ext cx="9603275" cy="3450613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Explain the Purpose of Hamming code in error detection and correction.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Explain the concept of Parity in Hamming code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Does Hamming code detect and correct Single bit errors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Can Hamming code detect and correct multiple bit errors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List and explain the limitations of Hamming code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How many parity bits are required in hamming code with data word of length 11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Calculate the hamming code with data word 1011 using even parity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Compare and contrast Hamming code with other error detection techniques like CRC, checksum.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Explain the purpose of error correction technique in data communication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0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E08B-AB6F-9949-3996-71048D03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 FOR FURTHER LEARNING OF THE SESSION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6811D-092E-E989-454F-68E65DF4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0B57B-FD1F-D26E-7DDA-9CB4D0E6FF4D}"/>
              </a:ext>
            </a:extLst>
          </p:cNvPr>
          <p:cNvSpPr txBox="1"/>
          <p:nvPr/>
        </p:nvSpPr>
        <p:spPr>
          <a:xfrm>
            <a:off x="847898" y="1955557"/>
            <a:ext cx="108065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References of books, sites, links</a:t>
            </a:r>
            <a:endParaRPr lang="en-IN" b="1" dirty="0"/>
          </a:p>
          <a:p>
            <a:r>
              <a:rPr lang="en-US" b="1" dirty="0"/>
              <a:t>Text Books</a:t>
            </a:r>
            <a:endParaRPr lang="en-IN" b="1" dirty="0"/>
          </a:p>
          <a:p>
            <a:r>
              <a:rPr lang="en-US" dirty="0"/>
              <a:t>Data Communications and Networking (3rd Ed.) “–B. A. </a:t>
            </a:r>
            <a:r>
              <a:rPr lang="en-US" dirty="0" err="1"/>
              <a:t>Ferouzan</a:t>
            </a:r>
            <a:r>
              <a:rPr lang="en-US" dirty="0"/>
              <a:t> –  TMH</a:t>
            </a:r>
            <a:endParaRPr lang="en-IN" b="1" dirty="0"/>
          </a:p>
          <a:p>
            <a:r>
              <a:rPr lang="en-US" dirty="0"/>
              <a:t>Computer Networks (4th Ed.)”, A. S. </a:t>
            </a:r>
            <a:r>
              <a:rPr lang="en-US" dirty="0" err="1"/>
              <a:t>Tanenbaum</a:t>
            </a:r>
            <a:r>
              <a:rPr lang="en-US" dirty="0"/>
              <a:t> –  – Pearson Education/PHI</a:t>
            </a:r>
            <a:endParaRPr lang="en-IN" b="1" dirty="0"/>
          </a:p>
          <a:p>
            <a:r>
              <a:rPr lang="en-US" b="1" dirty="0"/>
              <a:t>Reference Text books</a:t>
            </a:r>
            <a:endParaRPr lang="en-IN" b="1" dirty="0"/>
          </a:p>
          <a:p>
            <a:r>
              <a:rPr lang="en-US" dirty="0"/>
              <a:t>Data and Computer Communications (5th Ed.)” – W. Stallings –   PHI/ Pearson Education</a:t>
            </a:r>
            <a:endParaRPr lang="en-IN" b="1" dirty="0"/>
          </a:p>
          <a:p>
            <a:r>
              <a:rPr lang="en-US" dirty="0"/>
              <a:t>Network for Computer Scientists &amp; Engineers, </a:t>
            </a:r>
            <a:r>
              <a:rPr lang="en-US" dirty="0" err="1"/>
              <a:t>Zheng</a:t>
            </a:r>
            <a:r>
              <a:rPr lang="en-US" dirty="0"/>
              <a:t> &amp; </a:t>
            </a:r>
            <a:r>
              <a:rPr lang="en-US" dirty="0" err="1"/>
              <a:t>Akhtar</a:t>
            </a:r>
            <a:r>
              <a:rPr lang="en-US" dirty="0"/>
              <a:t>,  OUP</a:t>
            </a:r>
            <a:endParaRPr lang="en-IN" b="1" dirty="0"/>
          </a:p>
          <a:p>
            <a:r>
              <a:rPr lang="en-US" dirty="0"/>
              <a:t>Data &amp; Computer Communication, Black, PHI</a:t>
            </a:r>
            <a:endParaRPr lang="en-IN" b="1" dirty="0"/>
          </a:p>
          <a:p>
            <a:r>
              <a:rPr lang="en-US" dirty="0"/>
              <a:t>Data Communication &amp; Network, Miller, </a:t>
            </a:r>
            <a:r>
              <a:rPr lang="en-US" dirty="0" err="1"/>
              <a:t>Vikas</a:t>
            </a:r>
            <a:endParaRPr lang="en-IN" b="1" dirty="0"/>
          </a:p>
          <a:p>
            <a:r>
              <a:rPr lang="en-US" b="1" dirty="0"/>
              <a:t>Web References</a:t>
            </a:r>
            <a:endParaRPr lang="en-IN" b="1" dirty="0"/>
          </a:p>
          <a:p>
            <a:r>
              <a:rPr lang="en-US" dirty="0"/>
              <a:t>Kurose and Rose – “Computer Networking -A top down approach featuring the internet”– Pearson Education</a:t>
            </a:r>
            <a:endParaRPr lang="en-IN" b="1" dirty="0"/>
          </a:p>
          <a:p>
            <a:r>
              <a:rPr lang="en-US" dirty="0"/>
              <a:t>“Communication Networks” – Leon, </a:t>
            </a:r>
            <a:r>
              <a:rPr lang="en-US" dirty="0" err="1"/>
              <a:t>Garica</a:t>
            </a:r>
            <a:r>
              <a:rPr lang="en-US" dirty="0"/>
              <a:t>, </a:t>
            </a:r>
            <a:r>
              <a:rPr lang="en-US" dirty="0" err="1"/>
              <a:t>Widjaja</a:t>
            </a:r>
            <a:r>
              <a:rPr lang="en-US" dirty="0"/>
              <a:t>  TMH</a:t>
            </a:r>
            <a:endParaRPr lang="en-IN" b="1" dirty="0"/>
          </a:p>
          <a:p>
            <a:r>
              <a:rPr lang="en-US" dirty="0"/>
              <a:t>“Internetworking with TCP/IP, Comer –  vol. 1, 2, 3(4th Ed.)” – Pearson Education/PHI</a:t>
            </a:r>
            <a:endParaRPr lang="en-IN" b="1" dirty="0"/>
          </a:p>
          <a:p>
            <a:r>
              <a:rPr lang="en-US" dirty="0"/>
              <a:t> https://www.tutorialspoint.com/what-is-closed-loop-congestion-control/</a:t>
            </a:r>
            <a:endParaRPr lang="en-IN" b="1" dirty="0"/>
          </a:p>
          <a:p>
            <a:r>
              <a:rPr lang="en-US" dirty="0"/>
              <a:t>    https://www.geeksforgeeks.org/congestion-control-techniques-in-computer-networks/3.</a:t>
            </a:r>
          </a:p>
        </p:txBody>
      </p:sp>
    </p:spTree>
    <p:extLst>
      <p:ext uri="{BB962C8B-B14F-4D97-AF65-F5344CB8AC3E}">
        <p14:creationId xmlns:p14="http://schemas.microsoft.com/office/powerpoint/2010/main" val="260155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601913" y="1857375"/>
            <a:ext cx="7920037" cy="28829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lvl="0" algn="ctr" defTabSz="457200">
              <a:defRPr/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Team – </a:t>
            </a:r>
            <a:r>
              <a:rPr lang="en-IN" sz="2400" b="1" dirty="0">
                <a:solidFill>
                  <a:prstClr val="black"/>
                </a:solidFill>
              </a:rPr>
              <a:t>Networks Protocols &amp; Security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8" name="Picture 2" descr="KL Deemed to be Universit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2560638"/>
            <a:ext cx="323532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47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6BFE3-14AF-696C-6920-43C082DD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684B-34BA-BB64-17CA-52ED57E147A8}"/>
              </a:ext>
            </a:extLst>
          </p:cNvPr>
          <p:cNvSpPr txBox="1"/>
          <p:nvPr/>
        </p:nvSpPr>
        <p:spPr>
          <a:xfrm>
            <a:off x="1350498" y="386636"/>
            <a:ext cx="979111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AIM OF THE SESSION</a:t>
            </a:r>
          </a:p>
          <a:p>
            <a:pPr algn="ctr"/>
            <a:endParaRPr lang="en-US" sz="1600" b="1" dirty="0">
              <a:solidFill>
                <a:srgbClr val="C00000"/>
              </a:solidFill>
            </a:endParaRPr>
          </a:p>
          <a:p>
            <a:pPr algn="just" fontAlgn="base"/>
            <a:br>
              <a:rPr lang="en-IN" sz="1600" dirty="0"/>
            </a:br>
            <a:r>
              <a:rPr lang="en-IN" sz="1600" dirty="0"/>
              <a:t>The aim for error correction in networks is to ensure the integrity and reliability of data transmission by detecting and correcting errors that may occur during transmission.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394E6-0C99-8F26-C67B-D88D560EB229}"/>
              </a:ext>
            </a:extLst>
          </p:cNvPr>
          <p:cNvSpPr txBox="1"/>
          <p:nvPr/>
        </p:nvSpPr>
        <p:spPr>
          <a:xfrm>
            <a:off x="769857" y="2023744"/>
            <a:ext cx="547619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INSTRUCTIONAL OBJECTIVES</a:t>
            </a:r>
          </a:p>
          <a:p>
            <a:pPr algn="just"/>
            <a:r>
              <a:rPr lang="en-US" sz="1600" dirty="0"/>
              <a:t>Ensure learners be able to apply error detection methods</a:t>
            </a:r>
            <a:r>
              <a:rPr lang="en-US" sz="1600" b="1" dirty="0"/>
              <a:t> </a:t>
            </a:r>
            <a:r>
              <a:rPr lang="en-US" sz="1600" dirty="0"/>
              <a:t>like parity, cyclic redundancy check, check sum while understanding the pros and cons in each method.</a:t>
            </a:r>
            <a:endParaRPr lang="en-IN" sz="1600" b="1" dirty="0"/>
          </a:p>
          <a:p>
            <a:pPr algn="just"/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C8B10B-453E-92C8-D716-22B450131A34}"/>
              </a:ext>
            </a:extLst>
          </p:cNvPr>
          <p:cNvSpPr txBox="1"/>
          <p:nvPr/>
        </p:nvSpPr>
        <p:spPr>
          <a:xfrm>
            <a:off x="6377290" y="2033862"/>
            <a:ext cx="491906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LEARNING OUTCOMES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/>
              <a:t>Able to apply error Correction methods </a:t>
            </a:r>
            <a:endParaRPr lang="en-IN" sz="1600" b="1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/>
              <a:t>Understand the pros and cons of each method in detail which enables them to design new techniques in their research.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56845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138E-C7D1-623B-2842-3F39EC816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953" y="2019497"/>
            <a:ext cx="9603275" cy="40296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/>
              <a:t>Error Correction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/>
              <a:t>Hamming Code Techniques-Redundancy bits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/>
              <a:t>Hamming Code Technique-Redundancy bit positions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/>
              <a:t>Hamming Code Technique-Computing R bits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/>
              <a:t>Hamming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4C45C-D82B-56E6-54E4-3972FAEA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4EB8B-F374-DF0E-47FD-1702A670AF3F}"/>
              </a:ext>
            </a:extLst>
          </p:cNvPr>
          <p:cNvSpPr txBox="1"/>
          <p:nvPr/>
        </p:nvSpPr>
        <p:spPr>
          <a:xfrm>
            <a:off x="3041072" y="1190938"/>
            <a:ext cx="6109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7968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E7FA-1210-5E54-5EFF-DD492F0B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Correction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3811-30E1-DD66-11FD-81403FB4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</a:rPr>
              <a:t>Error correction can be handled in two ways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>
              <a:solidFill>
                <a:srgbClr val="000000"/>
              </a:solidFill>
              <a:sym typeface="Monotype Sorts" pitchFamily="2" charset="2"/>
            </a:endParaRPr>
          </a:p>
          <a:p>
            <a:pPr eaLnBrk="1" hangingPunct="1"/>
            <a:r>
              <a:rPr lang="en-US" altLang="ko-KR" dirty="0">
                <a:solidFill>
                  <a:srgbClr val="000000"/>
                </a:solidFill>
              </a:rPr>
              <a:t> when an error is discovered, the receiver can have the sender retransmit the entire data unit.</a:t>
            </a:r>
          </a:p>
          <a:p>
            <a:pPr eaLnBrk="1" hangingPunct="1"/>
            <a:endParaRPr lang="en-US" altLang="ko-KR" dirty="0">
              <a:solidFill>
                <a:srgbClr val="000000"/>
              </a:solidFill>
              <a:sym typeface="Monotype Sorts" pitchFamily="2" charset="2"/>
            </a:endParaRPr>
          </a:p>
          <a:p>
            <a:pPr eaLnBrk="1" hangingPunct="1"/>
            <a:r>
              <a:rPr lang="en-US" altLang="ko-KR" dirty="0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receiver can use an error-correcting code, which automatically corrects certain errors.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6B63D-47F5-C07F-3E7C-AC198E3D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34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9D88-86A9-4677-66E1-F534B33E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Error Correction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A0B10-3111-5DAC-0A97-D2C7AD49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49225" algn="just">
              <a:lnSpc>
                <a:spcPct val="150000"/>
              </a:lnSpc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Redundancy Bits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225" indent="0" algn="just">
              <a:lnSpc>
                <a:spcPct val="150000"/>
              </a:lnSpc>
              <a:buNone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calculate the number of redundancy bits (R) it is required to understand the given number 	of data bit (M) 	for which error correction method can applied.</a:t>
            </a:r>
          </a:p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total number of bits in a transmittable unit is </a:t>
            </a:r>
            <a:r>
              <a:rPr lang="en-US" sz="18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m+r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then r must be able to indicate at least m+r+1 different states </a:t>
            </a:r>
          </a:p>
          <a:p>
            <a:pPr marL="606425" lvl="1" algn="just">
              <a:lnSpc>
                <a:spcPct val="150000"/>
              </a:lnSpc>
            </a:pPr>
            <a:r>
              <a:rPr lang="en-US" sz="16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600" b="0" kern="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6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16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 + r + 1.</a:t>
            </a:r>
            <a:endParaRPr lang="en-IN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Ex: Assume data word as 1101 </a:t>
            </a:r>
          </a:p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value of m is 4 (ASCII), the smallest r value that can satisfy this equation is 3 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0" kern="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	</a:t>
            </a:r>
            <a:r>
              <a:rPr lang="en-US" sz="1800" kern="0" dirty="0">
                <a:latin typeface="Times New Roman"/>
                <a:ea typeface="Times New Roman" panose="02020603050405020304" pitchFamily="18" charset="0"/>
                <a:cs typeface="Times New Roman"/>
              </a:rPr>
              <a:t>2</a:t>
            </a:r>
            <a:r>
              <a:rPr lang="en-US" sz="1800" kern="0" baseline="30000" dirty="0">
                <a:latin typeface="Times New Roman"/>
                <a:ea typeface="Times New Roman" panose="02020603050405020304" pitchFamily="18" charset="0"/>
                <a:cs typeface="Times New Roman"/>
              </a:rPr>
              <a:t>4</a:t>
            </a:r>
            <a:r>
              <a:rPr lang="en-US" sz="1800" kern="0" dirty="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1800" kern="0" dirty="0">
                <a:latin typeface="Times New Roman"/>
                <a:ea typeface="Times New Roman" panose="02020603050405020304" pitchFamily="18" charset="0"/>
                <a:cs typeface="Times New Roman"/>
                <a:sym typeface="Symbol" panose="05050102010706020507" pitchFamily="18" charset="2"/>
              </a:rPr>
              <a:t></a:t>
            </a:r>
            <a:r>
              <a:rPr lang="en-US" sz="1800" kern="0" dirty="0">
                <a:latin typeface="Times New Roman"/>
                <a:ea typeface="Times New Roman" panose="02020603050405020304" pitchFamily="18" charset="0"/>
                <a:cs typeface="Times New Roman"/>
              </a:rPr>
              <a:t> 7 + 4 + 1</a:t>
            </a:r>
            <a:endParaRPr lang="en-US" sz="1800" b="0" kern="0" dirty="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149225" algn="just">
              <a:lnSpc>
                <a:spcPct val="150000"/>
              </a:lnSpc>
            </a:pPr>
            <a:r>
              <a:rPr lang="en-IN" sz="1800" kern="0" dirty="0">
                <a:latin typeface="Times New Roman"/>
                <a:cs typeface="Times New Roman"/>
              </a:rPr>
              <a:t>for example data bits m=4 and redundancy bits r=3 total bits or code word=7 bits</a:t>
            </a:r>
          </a:p>
          <a:p>
            <a:pPr marL="149225" indent="0" algn="just">
              <a:lnSpc>
                <a:spcPct val="150000"/>
              </a:lnSpc>
              <a:buNone/>
            </a:pP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77558-7415-CA77-FEB3-2DFE8590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4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60A6-61B8-BA42-109F-57382161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Hamming Code technique- Redundancy bits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E628E-4ABD-44ED-D02F-A6C9E767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6</a:t>
            </a:fld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314D44-4468-6544-9B42-42C57E89A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00" y="2369344"/>
            <a:ext cx="7400925" cy="2743200"/>
          </a:xfrm>
        </p:spPr>
      </p:pic>
    </p:spTree>
    <p:extLst>
      <p:ext uri="{BB962C8B-B14F-4D97-AF65-F5344CB8AC3E}">
        <p14:creationId xmlns:p14="http://schemas.microsoft.com/office/powerpoint/2010/main" val="198062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7D48-7656-BF8A-2C52-1068F3C9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Hamming Code technique- - Redundancy(R) bit Positions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579644-FF23-E03E-33EC-76E9FFD44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2574131"/>
            <a:ext cx="8105775" cy="2333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81FB5-4DB6-9E22-78AE-FE6ABA16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5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F118-AD27-2791-F099-3E0FF1DA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Hamming Code technique- Computing R bits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C3E4-FBA9-FC3B-EAA8-BA7A8A651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r bit is the Vertical redundancy check bit for one combination of data bits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800" b="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bits 1, 3, 5, 7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800" b="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bits 2, 3, 6, 7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800" b="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bits 4, 5, 6, 7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5DDB8-007D-FEBB-596B-D0128DE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27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F118-AD27-2791-F099-3E0FF1DA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Hamming Code technique- Computing R bits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5B336F-7F2D-5978-3C4A-A44FFC41C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913" y="2016124"/>
            <a:ext cx="9393303" cy="38520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5DDB8-007D-FEBB-596B-D0128DE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1405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5_6233206605559631053" id="{79DB79F1-FEE3-4935-A5C3-3DF41A156ED3}" vid="{037A184E-C539-474B-92A2-9473B1126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 KLU</Template>
  <TotalTime>30</TotalTime>
  <Words>829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Gill Sans MT</vt:lpstr>
      <vt:lpstr>Poppins</vt:lpstr>
      <vt:lpstr>Times New Roman</vt:lpstr>
      <vt:lpstr>Wingdings</vt:lpstr>
      <vt:lpstr>Gallery</vt:lpstr>
      <vt:lpstr>22EC2210R- Network protocols and Security</vt:lpstr>
      <vt:lpstr>PowerPoint Presentation</vt:lpstr>
      <vt:lpstr>PowerPoint Presentation</vt:lpstr>
      <vt:lpstr>Error Correction</vt:lpstr>
      <vt:lpstr>Error Correction</vt:lpstr>
      <vt:lpstr>Hamming Code technique- Redundancy bits</vt:lpstr>
      <vt:lpstr>Hamming Code technique- - Redundancy(R) bit Positions</vt:lpstr>
      <vt:lpstr>Hamming Code technique- Computing R bits</vt:lpstr>
      <vt:lpstr>Hamming Code technique- Computing R bits</vt:lpstr>
      <vt:lpstr>Hamming Code technique- Computing R bits</vt:lpstr>
      <vt:lpstr>Hamming Code technique- Computing R bits</vt:lpstr>
      <vt:lpstr>Hamming Code technique- Computing R bits</vt:lpstr>
      <vt:lpstr>Hamming Distance</vt:lpstr>
      <vt:lpstr>SELF-ASSESSMENT QUESTIONS</vt:lpstr>
      <vt:lpstr>REFERENCES FOR FURTHER LEARNING OF THE SESSION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22EC2210- Network protocols and Security</dc:title>
  <dc:creator>DIVYA VADLAMUDI</dc:creator>
  <cp:lastModifiedBy>Ravi kiran Duvvuri</cp:lastModifiedBy>
  <cp:revision>13</cp:revision>
  <dcterms:created xsi:type="dcterms:W3CDTF">2023-06-09T10:45:51Z</dcterms:created>
  <dcterms:modified xsi:type="dcterms:W3CDTF">2023-12-20T06:27:23Z</dcterms:modified>
</cp:coreProperties>
</file>