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89" r:id="rId4"/>
    <p:sldId id="257" r:id="rId5"/>
    <p:sldId id="288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4DB6-6761-437F-B95E-3033844DC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E015F-7129-4784-AE3E-2C2725E4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6F83-C630-4352-A337-69584350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7517-E525-4912-A43E-5AF556D7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9AF5-8030-4A6D-9C9F-660FAF75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DF8D-2F27-40EE-AD13-38CFC99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64A6D-A2BD-4882-BC4A-D596170D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1286-1C19-4FEF-ABEF-96D7F205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89C8-BED1-4C3D-B648-24CD159A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5E69-7640-4C45-94A0-50E8D994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5EFCE-E769-47FE-8ED1-81A382198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AEF29-1321-419D-8003-FBEF9EB71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4BF0-2B41-4EF2-AAED-539DDCD0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D27F-31DA-4BCB-AD4E-C0D75E80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A3BA-5BDE-4AD2-A6D2-B4CA617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0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4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0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7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5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3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2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0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2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34DA-CF80-4098-8032-66B9C767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BD4A-F574-40DA-A4A9-4C603358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F068-E82C-4BDA-8B27-A057172E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CDD7-36BE-428E-9143-D0E3B638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C47E-C57D-48ED-9ACC-F06A887B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89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16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49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513" y="2032492"/>
            <a:ext cx="88989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6181" y="3497291"/>
            <a:ext cx="5919636" cy="55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516">
              <a:lnSpc>
                <a:spcPts val="2095"/>
              </a:lnSpc>
            </a:pPr>
            <a:r>
              <a:rPr lang="en-IN" spc="-5"/>
              <a:t>19.</a:t>
            </a:r>
            <a:fld id="{81D60167-4931-47E6-BA6A-407CBD079E47}" type="slidenum">
              <a:rPr spc="-5" smtClean="0"/>
              <a:pPr marL="11516">
                <a:lnSpc>
                  <a:spcPts val="209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86154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75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51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45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41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76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1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FB6A-49B8-40BE-AFB5-D1439981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B54F-FFF6-4DB6-B061-27CFA7DB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7F1C-7A83-45ED-ADF4-C5745482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6F42-B533-4DC6-820C-854FB9C1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1956-F8A0-4378-98DF-EF2707FF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0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2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41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003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06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7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6E11-B93D-4F0B-B90A-3C745404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B8E7-62D8-4876-97A1-599F779A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53DD0-09E4-47FE-A563-CFA033B5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5A888-7BD8-4CD2-82EC-0DB6D0B3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BF1EF-DDE2-4965-9B34-D3AD065E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9EAD-F8CC-4481-9125-E39BA85A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411-E29A-4F55-A591-F0F198B3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D6120-8B1A-4E13-A339-94B0180B0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FDDFA-3ED9-4F29-8D98-6AA79E21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AD302-7A28-40C5-A49B-517E72D85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B195A-E823-4E77-97BD-BDD009B14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1E756-45FD-4315-8E4D-7EF8AAD4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107C5-FD00-4959-B547-4676B7D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B722F-FD80-48CD-BE30-6ECC6D1F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EC06-1148-4F5E-B74D-756E565E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13FA-5354-4A74-9464-8AE0B455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AD2E3-65B8-4082-AEDD-B39071FC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97EE3-7013-4FB2-93B8-385C13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9CE45-E766-4B11-8B5E-B31088AF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3EE6B-8FF9-447B-AF81-2BB11EF6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CE41A-4BB0-4205-8B1F-3D944C2F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9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F668-F57B-4683-AD1E-C574F88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9D4C-C546-434E-9C7E-D4A59EBF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243C9-36B2-4931-ACD1-F079B102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4C5D-2B32-4BF3-B9C4-E94002B4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C8B5-631F-4F76-B6F0-9CC738D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C4EF-5C1C-4E1A-AF20-0519CA9E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2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122-E7E5-4367-AEA1-19CA8D87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BB05E-73C0-48EC-A09F-564A1B0A6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8C03-3BE1-456E-87F5-ADA7AEBD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8AD5-AC0F-458D-9B68-D92E5BD1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8AB4-5808-4149-A1CE-636EE0E1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48D49-7538-40E6-B050-BD6D4D6D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1AEED-4BCF-4979-81D9-0166B936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BA93-F619-46C6-96C8-422CFE07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F536-3BEE-43C0-AF40-42627857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E10E-A097-4834-80C5-A2C1D646F8B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20A7-5A09-42EC-894A-B8B76E35E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339D-DDC1-40BE-8A48-192D4B27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E7FC-C46B-42A3-8E15-9BB501A8C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0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F2701-9033-488D-8A6B-BB7984DFD0D3}"/>
              </a:ext>
            </a:extLst>
          </p:cNvPr>
          <p:cNvSpPr txBox="1"/>
          <p:nvPr/>
        </p:nvSpPr>
        <p:spPr>
          <a:xfrm>
            <a:off x="1960651" y="1921267"/>
            <a:ext cx="827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Session no. </a:t>
            </a: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14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6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321" y="1859627"/>
            <a:ext cx="7057809" cy="625643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  <a:tabLst>
                <a:tab pos="1350869" algn="l"/>
              </a:tabLst>
            </a:pPr>
            <a:r>
              <a:rPr sz="2176" spc="-45" dirty="0">
                <a:solidFill>
                  <a:srgbClr val="3333CC"/>
                </a:solidFill>
              </a:rPr>
              <a:t>Table</a:t>
            </a:r>
            <a:r>
              <a:rPr sz="2176" spc="-5" dirty="0">
                <a:solidFill>
                  <a:srgbClr val="3333CC"/>
                </a:solidFill>
              </a:rPr>
              <a:t> </a:t>
            </a:r>
            <a:r>
              <a:rPr sz="2176" dirty="0">
                <a:solidFill>
                  <a:srgbClr val="3333CC"/>
                </a:solidFill>
              </a:rPr>
              <a:t>	</a:t>
            </a:r>
            <a:r>
              <a:rPr sz="1814" i="1" spc="-5" dirty="0">
                <a:latin typeface="Times New Roman"/>
                <a:cs typeface="Times New Roman"/>
              </a:rPr>
              <a:t>Number of blocks and block size in classful IPv4</a:t>
            </a:r>
            <a:r>
              <a:rPr sz="1814" i="1" spc="41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addressing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1809" y="2400473"/>
            <a:ext cx="7277425" cy="213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33109-9A0B-41B5-8065-E61D67223B39}"/>
              </a:ext>
            </a:extLst>
          </p:cNvPr>
          <p:cNvSpPr txBox="1"/>
          <p:nvPr/>
        </p:nvSpPr>
        <p:spPr>
          <a:xfrm>
            <a:off x="739739" y="791110"/>
            <a:ext cx="751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POSSIBLE NET ID’S AND HOST ID’S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321" y="2205118"/>
            <a:ext cx="4929008" cy="625643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  <a:tabLst>
                <a:tab pos="1350869" algn="l"/>
              </a:tabLst>
            </a:pPr>
            <a:r>
              <a:rPr sz="2176" spc="-45" dirty="0">
                <a:solidFill>
                  <a:srgbClr val="3333CC"/>
                </a:solidFill>
              </a:rPr>
              <a:t>Table</a:t>
            </a:r>
            <a:r>
              <a:rPr sz="2176" dirty="0">
                <a:solidFill>
                  <a:srgbClr val="3333CC"/>
                </a:solidFill>
              </a:rPr>
              <a:t>	</a:t>
            </a:r>
            <a:r>
              <a:rPr sz="1814" i="1" spc="-5" dirty="0">
                <a:latin typeface="Times New Roman"/>
                <a:cs typeface="Times New Roman"/>
              </a:rPr>
              <a:t>Default masks for classful</a:t>
            </a:r>
            <a:r>
              <a:rPr sz="1814" i="1" spc="-27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addressing</a:t>
            </a:r>
            <a:endParaRPr sz="1814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232" y="2647843"/>
            <a:ext cx="8291788" cy="1607686"/>
            <a:chOff x="774839" y="2919983"/>
            <a:chExt cx="9144000" cy="1772920"/>
          </a:xfrm>
        </p:grpSpPr>
        <p:sp>
          <p:nvSpPr>
            <p:cNvPr id="4" name="object 4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74127" y="3072383"/>
              <a:ext cx="8287511" cy="1620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77E33F2-1BBD-409D-8EFE-A378353E3052}"/>
              </a:ext>
            </a:extLst>
          </p:cNvPr>
          <p:cNvSpPr txBox="1"/>
          <p:nvPr/>
        </p:nvSpPr>
        <p:spPr>
          <a:xfrm>
            <a:off x="770562" y="873303"/>
            <a:ext cx="492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MASK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4821" y="2113024"/>
            <a:ext cx="1036474" cy="514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7145" y="2131911"/>
            <a:ext cx="65067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Note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4821" y="2700358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370" y="2818517"/>
            <a:ext cx="7324413" cy="137177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670" rIns="0" bIns="0" rtlCol="0">
            <a:spAutoFit/>
          </a:bodyPr>
          <a:lstStyle/>
          <a:p>
            <a:pPr marL="442804" marR="440501" lvl="0" indent="0" algn="ctr" defTabSz="457200" rtl="0" eaLnBrk="1" fontAlgn="auto" latinLnBrk="0" hangingPunct="1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Classful addressing, which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almost 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obsolete, is replaced with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classless  addressing.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6894" y="4289619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943" y="1023730"/>
            <a:ext cx="5171504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en-IN" i="1" spc="-5" dirty="0">
                <a:latin typeface="Times New Roman"/>
                <a:cs typeface="Times New Roman"/>
              </a:rPr>
              <a:t>Classless addressing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571" y="2048578"/>
            <a:ext cx="10442839" cy="239625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RESTRICTIONS</a:t>
            </a:r>
            <a:endParaRPr kumimoji="0" sz="26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60415" marR="39156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addresses</a:t>
            </a:r>
            <a:r>
              <a:rPr kumimoji="0" lang="en-IN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must be contiguous.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IN" sz="2539" b="1" i="1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60415" marR="39156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number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</a:t>
            </a:r>
            <a:r>
              <a:rPr kumimoji="0" lang="en-IN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must be power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(16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516" b="1" i="1" u="none" strike="noStrike" kern="1200" cap="none" spc="-6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lang="en-IN" sz="2539" b="1" i="1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60415" marR="39156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 first address </a:t>
            </a:r>
            <a:r>
              <a:rPr kumimoji="0" lang="en-IN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must be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divisible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16. The first address, when converted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decimal  </a:t>
            </a:r>
            <a:r>
              <a:rPr kumimoji="0" sz="2539" b="1" i="1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number,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3,440,387,360, which when divided by 16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in</a:t>
            </a:r>
            <a:r>
              <a:rPr kumimoji="0" sz="2539" b="1" i="1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215,024,210.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490" y="4917437"/>
            <a:ext cx="8376172" cy="346464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  <a:tabLst>
                <a:tab pos="1478125" algn="l"/>
              </a:tabLst>
            </a:pPr>
            <a:r>
              <a:rPr lang="en-IN" sz="2176" spc="-14" dirty="0">
                <a:solidFill>
                  <a:schemeClr val="tx1"/>
                </a:solidFill>
              </a:rPr>
              <a:t>Fig.</a:t>
            </a:r>
            <a:r>
              <a:rPr sz="2176" spc="-5" dirty="0">
                <a:solidFill>
                  <a:schemeClr val="tx1"/>
                </a:solidFill>
              </a:rPr>
              <a:t> </a:t>
            </a:r>
            <a:r>
              <a:rPr sz="1814" i="1" spc="-5" dirty="0">
                <a:solidFill>
                  <a:schemeClr val="tx1"/>
                </a:solidFill>
                <a:latin typeface="Times New Roman"/>
                <a:cs typeface="Times New Roman"/>
              </a:rPr>
              <a:t>A block of 16 addresses granted to a small</a:t>
            </a:r>
            <a:r>
              <a:rPr sz="1814" i="1" spc="-5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14" i="1" spc="-5" dirty="0">
                <a:solidFill>
                  <a:schemeClr val="tx1"/>
                </a:solidFill>
                <a:latin typeface="Times New Roman"/>
                <a:cs typeface="Times New Roman"/>
              </a:rPr>
              <a:t>organization</a:t>
            </a:r>
            <a:endParaRPr sz="1814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9294" y="2182121"/>
            <a:ext cx="7468137" cy="212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364821" y="2700358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9370" y="2818528"/>
            <a:ext cx="7324413" cy="2162199"/>
          </a:xfrm>
          <a:custGeom>
            <a:avLst/>
            <a:gdLst/>
            <a:ahLst/>
            <a:cxnLst/>
            <a:rect l="l" t="t" r="r" b="b"/>
            <a:pathLst>
              <a:path w="8077200" h="2384425">
                <a:moveTo>
                  <a:pt x="8077200" y="0"/>
                </a:moveTo>
                <a:lnTo>
                  <a:pt x="0" y="0"/>
                </a:lnTo>
                <a:lnTo>
                  <a:pt x="0" y="669036"/>
                </a:lnTo>
                <a:lnTo>
                  <a:pt x="0" y="669798"/>
                </a:lnTo>
                <a:lnTo>
                  <a:pt x="0" y="1526286"/>
                </a:lnTo>
                <a:lnTo>
                  <a:pt x="0" y="1527048"/>
                </a:lnTo>
                <a:lnTo>
                  <a:pt x="0" y="2384298"/>
                </a:lnTo>
                <a:lnTo>
                  <a:pt x="8077200" y="2384298"/>
                </a:lnTo>
                <a:lnTo>
                  <a:pt x="8077200" y="1527048"/>
                </a:lnTo>
                <a:lnTo>
                  <a:pt x="8077200" y="1526286"/>
                </a:lnTo>
                <a:lnTo>
                  <a:pt x="8077200" y="669798"/>
                </a:lnTo>
                <a:lnTo>
                  <a:pt x="8077200" y="66903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370" y="2818517"/>
            <a:ext cx="7324413" cy="2264963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670" rIns="0" bIns="0" rtlCol="0">
            <a:spAutoFit/>
          </a:bodyPr>
          <a:lstStyle/>
          <a:p>
            <a:pPr marL="1158546" marR="1071597" lvl="0" indent="-82342" algn="l" defTabSz="457200" rtl="0" eaLnBrk="1" fontAlgn="auto" latinLnBrk="0" hangingPunct="1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IPv4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addressing,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block of  addresses can be defined</a:t>
            </a:r>
            <a:r>
              <a:rPr kumimoji="0" sz="2902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4934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x.y.z.t</a:t>
            </a:r>
            <a:r>
              <a:rPr kumimoji="0" sz="2902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902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8964" marR="232054" lvl="0" indent="5142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which </a:t>
            </a:r>
            <a:r>
              <a:rPr kumimoji="0" sz="2902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x.y.z.t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defines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 of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 addresses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the /</a:t>
            </a:r>
            <a:r>
              <a:rPr kumimoji="0" sz="2902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defines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902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mask.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0232" y="4979910"/>
            <a:ext cx="8291788" cy="778506"/>
            <a:chOff x="774839" y="5491734"/>
            <a:chExt cx="9144000" cy="858519"/>
          </a:xfrm>
        </p:grpSpPr>
        <p:sp>
          <p:nvSpPr>
            <p:cNvPr id="13" name="object 1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34325" y="5721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139" y="5491734"/>
              <a:ext cx="8077200" cy="146050"/>
            </a:xfrm>
            <a:custGeom>
              <a:avLst/>
              <a:gdLst/>
              <a:ahLst/>
              <a:cxnLst/>
              <a:rect l="l" t="t" r="r" b="b"/>
              <a:pathLst>
                <a:path w="8077200" h="146050">
                  <a:moveTo>
                    <a:pt x="8077200" y="145541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45542"/>
                  </a:lnTo>
                  <a:lnTo>
                    <a:pt x="8077200" y="145541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000EA9D-1A23-4C41-8D77-EDE1144C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68" y="609141"/>
            <a:ext cx="11029616" cy="10138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364821" y="2700358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370" y="2818517"/>
            <a:ext cx="7324413" cy="137177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670" rIns="0" bIns="0" rtlCol="0">
            <a:spAutoFit/>
          </a:bodyPr>
          <a:lstStyle/>
          <a:p>
            <a:pPr marL="473898" marR="471019" lvl="0" indent="0" algn="ctr" defTabSz="457200" rtl="0" eaLnBrk="1" fontAlgn="auto" latinLnBrk="0" hangingPunct="1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first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block can</a:t>
            </a:r>
            <a:r>
              <a:rPr kumimoji="0" sz="2902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found by setting the</a:t>
            </a:r>
            <a:r>
              <a:rPr kumimoji="0" sz="2902" b="1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rightmost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32 − </a:t>
            </a:r>
            <a:r>
              <a:rPr kumimoji="0" sz="2902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bits to</a:t>
            </a:r>
            <a:r>
              <a:rPr kumimoji="0" sz="290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0s.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6894" y="4289619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6B4ED1E-1F21-4FCE-AFF9-996407CD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address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30" y="1150861"/>
            <a:ext cx="2112103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4208" y="1916360"/>
            <a:ext cx="11121073" cy="39330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 of addresses is granted to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small organization.  </a:t>
            </a:r>
            <a:r>
              <a:rPr kumimoji="0" sz="2539" b="1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know that one of the addresses is 205.16.37.39/28.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 is the first address in the</a:t>
            </a:r>
            <a:r>
              <a:rPr kumimoji="0" sz="2539" b="1" i="1" u="none" strike="noStrike" kern="1200" cap="none" spc="-10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block?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58161" marR="952979" lvl="0" indent="-94664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3560" algn="l"/>
                <a:tab pos="3985236" algn="l"/>
                <a:tab pos="5516336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binary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address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 </a:t>
            </a:r>
            <a:endParaRPr kumimoji="0" lang="en-IN" sz="2539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58161" marR="952979" lvl="0" indent="-94664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3560" algn="l"/>
                <a:tab pos="3985236" algn="l"/>
                <a:tab pos="5516336" algn="l"/>
              </a:tabLst>
              <a:defRPr/>
            </a:pPr>
            <a:r>
              <a:rPr kumimoji="0" lang="en-IN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              </a:t>
            </a:r>
            <a:r>
              <a:rPr kumimoji="0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	00010000	00100101	00100</a:t>
            </a:r>
            <a:r>
              <a:rPr kumimoji="0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-14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40887" marR="935128" lvl="0" indent="-92994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6900" algn="l"/>
                <a:tab pos="4128039" algn="l"/>
                <a:tab pos="5659715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set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32−28 rightmost bits to 0,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get  </a:t>
            </a:r>
            <a:endParaRPr kumimoji="0" lang="en-IN" sz="2539" b="1" i="1" u="none" strike="noStrike" kern="1200" cap="none" spc="-141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40887" marR="935128" lvl="0" indent="-92994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6900" algn="l"/>
                <a:tab pos="4128039" algn="l"/>
                <a:tab pos="5659715" algn="l"/>
              </a:tabLst>
              <a:defRPr/>
            </a:pPr>
            <a:r>
              <a:rPr kumimoji="0" lang="en-IN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              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	00010000	00100101	0010000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31" marR="2971221" lvl="0" indent="74395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205.16.37.3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is actually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shown in Figure</a:t>
            </a:r>
            <a:r>
              <a:rPr kumimoji="0" sz="2539" b="1" i="1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19.3.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364821" y="2700358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370" y="2818517"/>
            <a:ext cx="7324413" cy="137177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670" rIns="0" bIns="0" rtlCol="0">
            <a:spAutoFit/>
          </a:bodyPr>
          <a:lstStyle/>
          <a:p>
            <a:pPr marL="504992" marR="500962" lvl="0" indent="0" algn="ctr" defTabSz="457200" rtl="0" eaLnBrk="1" fontAlgn="auto" latinLnBrk="0" hangingPunct="1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last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block can</a:t>
            </a:r>
            <a:r>
              <a:rPr kumimoji="0" sz="2902" b="1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found by setting the</a:t>
            </a:r>
            <a:r>
              <a:rPr kumimoji="0" sz="2902" b="1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rightmost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32 − n bits to</a:t>
            </a:r>
            <a:r>
              <a:rPr kumimoji="0" sz="2902" b="1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1s.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6894" y="4289619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F1FAD25-C65D-4F6A-AB44-6E464FF7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Last address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862" y="1249762"/>
            <a:ext cx="2112103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2645" y="2039650"/>
            <a:ext cx="8087054" cy="354233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Find the last address for the block in Example</a:t>
            </a:r>
            <a:r>
              <a:rPr kumimoji="0" sz="2539" b="1" i="1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19.6.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37239" marR="4607" lvl="0" indent="-826299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13253" algn="l"/>
                <a:tab pos="4024392" algn="l"/>
                <a:tab pos="5636682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binary representation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 address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 </a:t>
            </a:r>
            <a:r>
              <a:rPr kumimoji="0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	00010000	00100101	00100</a:t>
            </a:r>
            <a:r>
              <a:rPr kumimoji="0" sz="2539" b="1" i="1" u="none" strike="noStrike" kern="1200" cap="none" spc="-141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-14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8642" marR="390980" lvl="0" indent="-119770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set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32 − 28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rightmost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to 1,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get  </a:t>
            </a:r>
            <a:r>
              <a:rPr kumimoji="0" sz="2539" b="1" i="1" u="none" strike="noStrike" kern="1200" cap="none" spc="-36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11001101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00010000 00100101</a:t>
            </a:r>
            <a:r>
              <a:rPr kumimoji="0" sz="2539" b="1" i="1" u="none" strike="noStrike" kern="1200" cap="none" spc="-68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73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00101111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018438" marR="2182350" lvl="0" indent="7036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205.16.37.47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is actually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shown in Figure</a:t>
            </a:r>
            <a:r>
              <a:rPr kumimoji="0" sz="2539" b="1" i="1" u="none" strike="noStrike" kern="1200" cap="none" spc="-1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19.3.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463" y="903370"/>
            <a:ext cx="9535557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284454">
              <a:lnSpc>
                <a:spcPct val="100000"/>
              </a:lnSpc>
              <a:spcBef>
                <a:spcPts val="86"/>
              </a:spcBef>
              <a:tabLst>
                <a:tab pos="1235130" algn="l"/>
              </a:tabLst>
            </a:pPr>
            <a:r>
              <a:rPr spc="-5" dirty="0"/>
              <a:t>IPv4</a:t>
            </a:r>
            <a:r>
              <a:rPr spc="-163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0" name="object 10"/>
          <p:cNvSpPr/>
          <p:nvPr/>
        </p:nvSpPr>
        <p:spPr>
          <a:xfrm>
            <a:off x="1950232" y="4202555"/>
            <a:ext cx="8291788" cy="778506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3043" y="1787111"/>
            <a:ext cx="8004208" cy="382344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IPv4 address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32-bit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 that uniquely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universally defines the connection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device (for  example,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computer or a router) to the</a:t>
            </a:r>
            <a:r>
              <a:rPr kumimoji="0" sz="2539" b="1" i="1" u="none" strike="noStrike" kern="1200" cap="none" spc="-10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1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Internet..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6852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heavy" strike="noStrike" kern="1200" cap="none" spc="-4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Topics </a:t>
            </a:r>
            <a:r>
              <a:rPr kumimoji="0" sz="2539" b="1" i="1" u="heavy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discussed in this</a:t>
            </a:r>
            <a:r>
              <a:rPr kumimoji="0" sz="2539" b="1" i="1" u="heavy" strike="noStrike" kern="1200" cap="none" spc="-2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heavy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section: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5577373" lvl="0" indent="0" algn="l" defTabSz="457200" rtl="0" eaLnBrk="1" fontAlgn="auto" latinLnBrk="0" hangingPunct="1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6" b="1" i="0" u="none" strike="noStrike" kern="1200" cap="none" spc="-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</a:t>
            </a:r>
            <a:r>
              <a:rPr kumimoji="0" sz="2176" b="1" i="0" u="none" strike="noStrike" kern="1200" cap="none" spc="-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Space  </a:t>
            </a:r>
            <a:r>
              <a:rPr kumimoji="0" sz="2176" b="1" i="0" u="none" strike="noStrike" kern="1200" cap="none" spc="-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Notations</a:t>
            </a:r>
            <a:endParaRPr kumimoji="0" sz="21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487142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Classful </a:t>
            </a:r>
            <a:r>
              <a:rPr kumimoji="0" sz="2176" b="1" i="0" u="none" strike="noStrike" kern="1200" cap="none" spc="-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Addressing  </a:t>
            </a: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Classless</a:t>
            </a:r>
            <a:r>
              <a:rPr kumimoji="0" sz="2176" b="1" i="0" u="none" strike="noStrike" kern="1200" cap="none" spc="-163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76" b="1" i="0" u="none" strike="noStrike" kern="1200" cap="none" spc="-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Addressing</a:t>
            </a:r>
            <a:endParaRPr kumimoji="0" sz="21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Network </a:t>
            </a:r>
            <a:r>
              <a:rPr kumimoji="0" sz="2176" b="1" i="0" u="none" strike="noStrike" kern="1200" cap="none" spc="-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 </a:t>
            </a:r>
            <a:r>
              <a:rPr kumimoji="0" sz="2176" b="1" i="0" u="none" strike="noStrike" kern="1200" cap="none" spc="-23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Translation</a:t>
            </a:r>
            <a:r>
              <a:rPr kumimoji="0" sz="2176" b="1" i="0" u="none" strike="noStrike" kern="1200" cap="none" spc="-15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76" b="1" i="0" u="none" strike="noStrike" kern="1200" cap="none" spc="-36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(NAT)</a:t>
            </a:r>
            <a:endParaRPr kumimoji="0" sz="21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364821" y="2700358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370" y="2818517"/>
            <a:ext cx="7324413" cy="1264881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67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</a:t>
            </a:r>
            <a:r>
              <a:rPr kumimoji="0" sz="2902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58160" marR="651826" lvl="0" indent="0" algn="ctr" defTabSz="457200" rtl="0" eaLnBrk="1" fontAlgn="auto" latinLnBrk="0" hangingPunct="1">
              <a:lnSpc>
                <a:spcPct val="75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be found by using the</a:t>
            </a:r>
            <a:r>
              <a:rPr kumimoji="0" sz="2902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formula  </a:t>
            </a:r>
            <a:r>
              <a:rPr kumimoji="0" sz="4353" b="1" i="0" u="none" strike="noStrike" kern="1200" cap="none" spc="14" normalizeH="0" baseline="-164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904" b="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32−n</a:t>
            </a:r>
            <a:r>
              <a:rPr kumimoji="0" sz="4353" b="1" i="0" u="none" strike="noStrike" kern="1200" cap="none" spc="14" normalizeH="0" baseline="-164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4353" b="0" i="0" u="none" strike="noStrike" kern="1200" cap="none" spc="0" normalizeH="0" baseline="-164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6894" y="4289619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0144202-C7F1-48CB-AACD-F1C0DC8B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addresses in a block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444" y="1834659"/>
            <a:ext cx="6318458" cy="12535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Find the number of addresses in Example</a:t>
            </a:r>
            <a:r>
              <a:rPr kumimoji="0" sz="2539" b="1" i="1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19.6.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9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8923" y="2587959"/>
            <a:ext cx="5690816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>
                <a:tab pos="773324" algn="l"/>
                <a:tab pos="1732061" algn="l"/>
                <a:tab pos="2243963" algn="l"/>
                <a:tab pos="2665462" algn="l"/>
                <a:tab pos="3123237" algn="l"/>
                <a:tab pos="3769305" algn="l"/>
                <a:tab pos="4819021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	n	is	2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	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eans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8627" y="2587959"/>
            <a:ext cx="542421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0353" y="2587959"/>
            <a:ext cx="106238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5890" y="2974910"/>
            <a:ext cx="371921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addresses is 2 </a:t>
            </a:r>
            <a:r>
              <a:rPr kumimoji="0" sz="2516" b="1" i="1" u="none" strike="noStrike" kern="1200" cap="none" spc="6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32−28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539" b="1" i="1" u="none" strike="noStrike" kern="1200" cap="none" spc="-3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16.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7E4A7FB-05A7-4037-B5EB-2A1193AB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588" y="1044279"/>
            <a:ext cx="2112103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1625" y="1976194"/>
            <a:ext cx="11408750" cy="432383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Another way to find the first address, the last address, and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 is to represent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mask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a 32-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 binary (or 8-digit hexadecimal) </a:t>
            </a:r>
            <a:r>
              <a:rPr kumimoji="0" sz="2539" b="1" i="1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number.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is  particularly useful when we are writing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program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find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 pieces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information.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 19.5 the /28 can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represented</a:t>
            </a:r>
            <a:r>
              <a:rPr kumimoji="0" sz="2539" b="1" i="1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57011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122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11111111 11111111 11111111</a:t>
            </a:r>
            <a:r>
              <a:rPr kumimoji="0" sz="2539" b="1" i="1" u="none" strike="noStrike" kern="1200" cap="none" spc="23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4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11110000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(twenty-eight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1s and four</a:t>
            </a:r>
            <a:r>
              <a:rPr kumimoji="0" sz="2539" b="1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0s).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Find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3399" marR="0" lvl="0" indent="-32245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33974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first</a:t>
            </a:r>
            <a:r>
              <a:rPr kumimoji="0" sz="2539" b="1" i="1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3399" marR="0" lvl="0" indent="-32245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33974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last</a:t>
            </a:r>
            <a:r>
              <a:rPr kumimoji="0" sz="2539" b="1" i="1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4397" marR="0" lvl="0" indent="-30345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14972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539" b="1" i="1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626" y="987519"/>
            <a:ext cx="5274246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 </a:t>
            </a:r>
            <a:r>
              <a:rPr i="1" spc="-23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(continued)</a:t>
            </a:r>
          </a:p>
        </p:txBody>
      </p:sp>
      <p:sp>
        <p:nvSpPr>
          <p:cNvPr id="8" name="object 8"/>
          <p:cNvSpPr/>
          <p:nvPr/>
        </p:nvSpPr>
        <p:spPr>
          <a:xfrm>
            <a:off x="1950232" y="1870499"/>
            <a:ext cx="8291788" cy="1555862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290" y="2136778"/>
            <a:ext cx="7734972" cy="196536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13437" marR="4607" lvl="0" indent="-402497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a.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first address can be found by ANDing the given  addresses with the mask. ANDing here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done bit by  bit. The result of ANDing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is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 if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both bits are 1s;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 is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539" b="1" i="1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otherwise.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19330" y="4313902"/>
            <a:ext cx="8291788" cy="1642235"/>
            <a:chOff x="774839" y="3777234"/>
            <a:chExt cx="9144000" cy="1811020"/>
          </a:xfrm>
        </p:grpSpPr>
        <p:sp>
          <p:nvSpPr>
            <p:cNvPr id="11" name="object 11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05597" y="4208526"/>
              <a:ext cx="8032242" cy="426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46530" y="4149864"/>
              <a:ext cx="8148320" cy="485775"/>
            </a:xfrm>
            <a:custGeom>
              <a:avLst/>
              <a:gdLst/>
              <a:ahLst/>
              <a:cxnLst/>
              <a:rect l="l" t="t" r="r" b="b"/>
              <a:pathLst>
                <a:path w="8148320" h="485775">
                  <a:moveTo>
                    <a:pt x="8102600" y="45720"/>
                  </a:moveTo>
                  <a:lnTo>
                    <a:pt x="809117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485394"/>
                  </a:lnTo>
                  <a:lnTo>
                    <a:pt x="57150" y="485394"/>
                  </a:lnTo>
                  <a:lnTo>
                    <a:pt x="57150" y="57150"/>
                  </a:lnTo>
                  <a:lnTo>
                    <a:pt x="8091170" y="57150"/>
                  </a:lnTo>
                  <a:lnTo>
                    <a:pt x="8091170" y="485394"/>
                  </a:lnTo>
                  <a:lnTo>
                    <a:pt x="8102600" y="485394"/>
                  </a:lnTo>
                  <a:lnTo>
                    <a:pt x="8102600" y="45720"/>
                  </a:lnTo>
                  <a:close/>
                </a:path>
                <a:path w="8148320" h="485775">
                  <a:moveTo>
                    <a:pt x="8148320" y="0"/>
                  </a:moveTo>
                  <a:lnTo>
                    <a:pt x="811403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485394"/>
                  </a:lnTo>
                  <a:lnTo>
                    <a:pt x="34290" y="485394"/>
                  </a:lnTo>
                  <a:lnTo>
                    <a:pt x="34290" y="34290"/>
                  </a:lnTo>
                  <a:lnTo>
                    <a:pt x="8114030" y="34290"/>
                  </a:lnTo>
                  <a:lnTo>
                    <a:pt x="8114030" y="485394"/>
                  </a:lnTo>
                  <a:lnTo>
                    <a:pt x="8148320" y="485394"/>
                  </a:lnTo>
                  <a:lnTo>
                    <a:pt x="81483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05597" y="4635246"/>
              <a:ext cx="8032242" cy="8572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46923" y="4635258"/>
              <a:ext cx="8148320" cy="906780"/>
            </a:xfrm>
            <a:custGeom>
              <a:avLst/>
              <a:gdLst/>
              <a:ahLst/>
              <a:cxnLst/>
              <a:rect l="l" t="t" r="r" b="b"/>
              <a:pathLst>
                <a:path w="8148320" h="906779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148320" h="906779">
                  <a:moveTo>
                    <a:pt x="57150" y="0"/>
                  </a:moveTo>
                  <a:lnTo>
                    <a:pt x="45326" y="0"/>
                  </a:lnTo>
                  <a:lnTo>
                    <a:pt x="45326" y="906780"/>
                  </a:lnTo>
                  <a:lnTo>
                    <a:pt x="57150" y="906780"/>
                  </a:lnTo>
                  <a:lnTo>
                    <a:pt x="57150" y="0"/>
                  </a:lnTo>
                  <a:close/>
                </a:path>
                <a:path w="8148320" h="906779">
                  <a:moveTo>
                    <a:pt x="8102346" y="0"/>
                  </a:moveTo>
                  <a:lnTo>
                    <a:pt x="8090776" y="0"/>
                  </a:lnTo>
                  <a:lnTo>
                    <a:pt x="8090776" y="906780"/>
                  </a:lnTo>
                  <a:lnTo>
                    <a:pt x="8102346" y="906780"/>
                  </a:lnTo>
                  <a:lnTo>
                    <a:pt x="8102346" y="0"/>
                  </a:lnTo>
                  <a:close/>
                </a:path>
                <a:path w="8148320" h="906779">
                  <a:moveTo>
                    <a:pt x="8148066" y="0"/>
                  </a:moveTo>
                  <a:lnTo>
                    <a:pt x="8113763" y="0"/>
                  </a:lnTo>
                  <a:lnTo>
                    <a:pt x="8113763" y="857250"/>
                  </a:lnTo>
                  <a:lnTo>
                    <a:pt x="8148066" y="857250"/>
                  </a:lnTo>
                  <a:lnTo>
                    <a:pt x="814806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05597" y="5492496"/>
              <a:ext cx="8032242" cy="38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446530" y="5492508"/>
              <a:ext cx="8148320" cy="95250"/>
            </a:xfrm>
            <a:custGeom>
              <a:avLst/>
              <a:gdLst/>
              <a:ahLst/>
              <a:cxnLst/>
              <a:rect l="l" t="t" r="r" b="b"/>
              <a:pathLst>
                <a:path w="8148320" h="95250">
                  <a:moveTo>
                    <a:pt x="8091170" y="38100"/>
                  </a:moveTo>
                  <a:lnTo>
                    <a:pt x="57150" y="38100"/>
                  </a:lnTo>
                  <a:lnTo>
                    <a:pt x="57150" y="49530"/>
                  </a:lnTo>
                  <a:lnTo>
                    <a:pt x="8091170" y="49530"/>
                  </a:lnTo>
                  <a:lnTo>
                    <a:pt x="8091170" y="38100"/>
                  </a:lnTo>
                  <a:close/>
                </a:path>
                <a:path w="8148320" h="95250">
                  <a:moveTo>
                    <a:pt x="8148320" y="0"/>
                  </a:moveTo>
                  <a:lnTo>
                    <a:pt x="8114030" y="0"/>
                  </a:lnTo>
                  <a:lnTo>
                    <a:pt x="8114030" y="60960"/>
                  </a:lnTo>
                  <a:lnTo>
                    <a:pt x="34290" y="6096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34290" y="95250"/>
                  </a:lnTo>
                  <a:lnTo>
                    <a:pt x="8114030" y="95250"/>
                  </a:lnTo>
                  <a:lnTo>
                    <a:pt x="8148320" y="95250"/>
                  </a:lnTo>
                  <a:lnTo>
                    <a:pt x="81483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346" y="974828"/>
            <a:ext cx="3963360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 (continued)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1110" y="2026235"/>
            <a:ext cx="9173360" cy="196536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413437" marR="4607" lvl="0" indent="-402497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b.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last address can be found by ORing the given  addresses with the complement of the mask. ORing  here is done bit by bit. The result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ORing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is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 both bits are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0s;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 is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otherwise. The  complement of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is found by changing each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  to 0 and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 to</a:t>
            </a:r>
            <a:r>
              <a:rPr kumimoji="0" sz="2539" b="1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68652" y="4453271"/>
            <a:ext cx="7995818" cy="1304229"/>
            <a:chOff x="946150" y="4378452"/>
            <a:chExt cx="8817610" cy="1438275"/>
          </a:xfrm>
        </p:grpSpPr>
        <p:sp>
          <p:nvSpPr>
            <p:cNvPr id="10" name="object 10"/>
            <p:cNvSpPr/>
            <p:nvPr/>
          </p:nvSpPr>
          <p:spPr>
            <a:xfrm>
              <a:off x="946150" y="4378464"/>
              <a:ext cx="8817610" cy="257175"/>
            </a:xfrm>
            <a:custGeom>
              <a:avLst/>
              <a:gdLst/>
              <a:ahLst/>
              <a:cxnLst/>
              <a:rect l="l" t="t" r="r" b="b"/>
              <a:pathLst>
                <a:path w="8817610" h="257175">
                  <a:moveTo>
                    <a:pt x="8771890" y="45720"/>
                  </a:moveTo>
                  <a:lnTo>
                    <a:pt x="876046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256794"/>
                  </a:lnTo>
                  <a:lnTo>
                    <a:pt x="57150" y="256794"/>
                  </a:lnTo>
                  <a:lnTo>
                    <a:pt x="57150" y="57150"/>
                  </a:lnTo>
                  <a:lnTo>
                    <a:pt x="8760460" y="57150"/>
                  </a:lnTo>
                  <a:lnTo>
                    <a:pt x="8760460" y="256794"/>
                  </a:lnTo>
                  <a:lnTo>
                    <a:pt x="8771890" y="256794"/>
                  </a:lnTo>
                  <a:lnTo>
                    <a:pt x="8771890" y="45720"/>
                  </a:lnTo>
                  <a:close/>
                </a:path>
                <a:path w="8817610" h="257175">
                  <a:moveTo>
                    <a:pt x="8817610" y="0"/>
                  </a:moveTo>
                  <a:lnTo>
                    <a:pt x="878332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256794"/>
                  </a:lnTo>
                  <a:lnTo>
                    <a:pt x="34290" y="256794"/>
                  </a:lnTo>
                  <a:lnTo>
                    <a:pt x="34290" y="34290"/>
                  </a:lnTo>
                  <a:lnTo>
                    <a:pt x="8783320" y="34290"/>
                  </a:lnTo>
                  <a:lnTo>
                    <a:pt x="8783320" y="256794"/>
                  </a:lnTo>
                  <a:lnTo>
                    <a:pt x="8817610" y="256794"/>
                  </a:lnTo>
                  <a:lnTo>
                    <a:pt x="88176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201" y="4437888"/>
              <a:ext cx="8702040" cy="1054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46289" y="4635258"/>
              <a:ext cx="8817610" cy="857250"/>
            </a:xfrm>
            <a:custGeom>
              <a:avLst/>
              <a:gdLst/>
              <a:ahLst/>
              <a:cxnLst/>
              <a:rect l="l" t="t" r="r" b="b"/>
              <a:pathLst>
                <a:path w="8817610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817610" h="857250">
                  <a:moveTo>
                    <a:pt x="57150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8817610" h="857250">
                  <a:moveTo>
                    <a:pt x="8771369" y="0"/>
                  </a:moveTo>
                  <a:lnTo>
                    <a:pt x="8759952" y="0"/>
                  </a:lnTo>
                  <a:lnTo>
                    <a:pt x="8759952" y="857250"/>
                  </a:lnTo>
                  <a:lnTo>
                    <a:pt x="8771369" y="857250"/>
                  </a:lnTo>
                  <a:lnTo>
                    <a:pt x="8771369" y="0"/>
                  </a:lnTo>
                  <a:close/>
                </a:path>
                <a:path w="8817610" h="857250">
                  <a:moveTo>
                    <a:pt x="8817102" y="0"/>
                  </a:moveTo>
                  <a:lnTo>
                    <a:pt x="8782799" y="0"/>
                  </a:lnTo>
                  <a:lnTo>
                    <a:pt x="8782799" y="857250"/>
                  </a:lnTo>
                  <a:lnTo>
                    <a:pt x="8817102" y="857250"/>
                  </a:lnTo>
                  <a:lnTo>
                    <a:pt x="881710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04201" y="5492496"/>
              <a:ext cx="8702040" cy="26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46150" y="5492508"/>
              <a:ext cx="8817610" cy="323850"/>
            </a:xfrm>
            <a:custGeom>
              <a:avLst/>
              <a:gdLst/>
              <a:ahLst/>
              <a:cxnLst/>
              <a:rect l="l" t="t" r="r" b="b"/>
              <a:pathLst>
                <a:path w="8817610" h="323850">
                  <a:moveTo>
                    <a:pt x="8771890" y="0"/>
                  </a:moveTo>
                  <a:lnTo>
                    <a:pt x="8760460" y="0"/>
                  </a:lnTo>
                  <a:lnTo>
                    <a:pt x="8760460" y="266700"/>
                  </a:lnTo>
                  <a:lnTo>
                    <a:pt x="57150" y="26670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278130"/>
                  </a:lnTo>
                  <a:lnTo>
                    <a:pt x="57150" y="278130"/>
                  </a:lnTo>
                  <a:lnTo>
                    <a:pt x="8760460" y="278130"/>
                  </a:lnTo>
                  <a:lnTo>
                    <a:pt x="8771890" y="278130"/>
                  </a:lnTo>
                  <a:lnTo>
                    <a:pt x="8771890" y="0"/>
                  </a:lnTo>
                  <a:close/>
                </a:path>
                <a:path w="8817610" h="323850">
                  <a:moveTo>
                    <a:pt x="8817610" y="0"/>
                  </a:moveTo>
                  <a:lnTo>
                    <a:pt x="8783320" y="0"/>
                  </a:lnTo>
                  <a:lnTo>
                    <a:pt x="8783320" y="289560"/>
                  </a:lnTo>
                  <a:lnTo>
                    <a:pt x="34290" y="28956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34290" y="323850"/>
                  </a:lnTo>
                  <a:lnTo>
                    <a:pt x="8783320" y="323850"/>
                  </a:lnTo>
                  <a:lnTo>
                    <a:pt x="8817610" y="323850"/>
                  </a:lnTo>
                  <a:lnTo>
                    <a:pt x="88176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954" y="993249"/>
            <a:ext cx="3963360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  <a:r>
              <a:rPr i="1" spc="-23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(continued)</a:t>
            </a:r>
          </a:p>
        </p:txBody>
      </p:sp>
      <p:sp>
        <p:nvSpPr>
          <p:cNvPr id="8" name="object 8"/>
          <p:cNvSpPr/>
          <p:nvPr/>
        </p:nvSpPr>
        <p:spPr>
          <a:xfrm>
            <a:off x="1950232" y="1870489"/>
            <a:ext cx="8291788" cy="778506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954" y="2409372"/>
            <a:ext cx="9386814" cy="79312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75242" marR="4607" lvl="0" indent="-564302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c.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 can be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found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 complementing the mask, interpreting it as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decimal  </a:t>
            </a:r>
            <a:r>
              <a:rPr kumimoji="0" sz="2539" b="1" i="1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number,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adding 1 to</a:t>
            </a:r>
            <a:r>
              <a:rPr kumimoji="0" sz="2539" b="1" i="1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50106" y="3631172"/>
            <a:ext cx="8291788" cy="1155668"/>
            <a:chOff x="774839" y="2919983"/>
            <a:chExt cx="9144000" cy="1274445"/>
          </a:xfrm>
        </p:grpSpPr>
        <p:sp>
          <p:nvSpPr>
            <p:cNvPr id="11" name="object 11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23073" y="3320795"/>
              <a:ext cx="8490966" cy="457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530" y="3263658"/>
              <a:ext cx="8605520" cy="514350"/>
            </a:xfrm>
            <a:custGeom>
              <a:avLst/>
              <a:gdLst/>
              <a:ahLst/>
              <a:cxnLst/>
              <a:rect l="l" t="t" r="r" b="b"/>
              <a:pathLst>
                <a:path w="8605520" h="514350">
                  <a:moveTo>
                    <a:pt x="8559800" y="45720"/>
                  </a:moveTo>
                  <a:lnTo>
                    <a:pt x="854837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514350"/>
                  </a:lnTo>
                  <a:lnTo>
                    <a:pt x="57150" y="514350"/>
                  </a:lnTo>
                  <a:lnTo>
                    <a:pt x="57150" y="57150"/>
                  </a:lnTo>
                  <a:lnTo>
                    <a:pt x="8548370" y="57150"/>
                  </a:lnTo>
                  <a:lnTo>
                    <a:pt x="8548370" y="514350"/>
                  </a:lnTo>
                  <a:lnTo>
                    <a:pt x="8559800" y="514350"/>
                  </a:lnTo>
                  <a:lnTo>
                    <a:pt x="8559800" y="45720"/>
                  </a:lnTo>
                  <a:close/>
                </a:path>
                <a:path w="8605520" h="514350">
                  <a:moveTo>
                    <a:pt x="8605520" y="0"/>
                  </a:moveTo>
                  <a:lnTo>
                    <a:pt x="857123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34290" y="514350"/>
                  </a:lnTo>
                  <a:lnTo>
                    <a:pt x="34290" y="34290"/>
                  </a:lnTo>
                  <a:lnTo>
                    <a:pt x="8571230" y="34290"/>
                  </a:lnTo>
                  <a:lnTo>
                    <a:pt x="8571230" y="514350"/>
                  </a:lnTo>
                  <a:lnTo>
                    <a:pt x="8605520" y="514350"/>
                  </a:lnTo>
                  <a:lnTo>
                    <a:pt x="86055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23073" y="3777995"/>
              <a:ext cx="8490966" cy="3589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65530" y="3778008"/>
              <a:ext cx="8605520" cy="416559"/>
            </a:xfrm>
            <a:custGeom>
              <a:avLst/>
              <a:gdLst/>
              <a:ahLst/>
              <a:cxnLst/>
              <a:rect l="l" t="t" r="r" b="b"/>
              <a:pathLst>
                <a:path w="8605520" h="416560">
                  <a:moveTo>
                    <a:pt x="8559800" y="0"/>
                  </a:moveTo>
                  <a:lnTo>
                    <a:pt x="8548370" y="0"/>
                  </a:lnTo>
                  <a:lnTo>
                    <a:pt x="8548370" y="358902"/>
                  </a:lnTo>
                  <a:lnTo>
                    <a:pt x="57150" y="358902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370332"/>
                  </a:lnTo>
                  <a:lnTo>
                    <a:pt x="57150" y="370332"/>
                  </a:lnTo>
                  <a:lnTo>
                    <a:pt x="8548370" y="370332"/>
                  </a:lnTo>
                  <a:lnTo>
                    <a:pt x="8559800" y="370332"/>
                  </a:lnTo>
                  <a:lnTo>
                    <a:pt x="8559800" y="0"/>
                  </a:lnTo>
                  <a:close/>
                </a:path>
                <a:path w="8605520" h="416560">
                  <a:moveTo>
                    <a:pt x="8605520" y="0"/>
                  </a:moveTo>
                  <a:lnTo>
                    <a:pt x="8571230" y="0"/>
                  </a:lnTo>
                  <a:lnTo>
                    <a:pt x="8571230" y="381762"/>
                  </a:lnTo>
                  <a:lnTo>
                    <a:pt x="34290" y="381762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416052"/>
                  </a:lnTo>
                  <a:lnTo>
                    <a:pt x="34290" y="416052"/>
                  </a:lnTo>
                  <a:lnTo>
                    <a:pt x="8571230" y="416052"/>
                  </a:lnTo>
                  <a:lnTo>
                    <a:pt x="8605520" y="416052"/>
                  </a:lnTo>
                  <a:lnTo>
                    <a:pt x="86055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364821" y="2700358"/>
            <a:ext cx="7393511" cy="69098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9370" y="2818528"/>
            <a:ext cx="7324413" cy="2162199"/>
          </a:xfrm>
          <a:custGeom>
            <a:avLst/>
            <a:gdLst/>
            <a:ahLst/>
            <a:cxnLst/>
            <a:rect l="l" t="t" r="r" b="b"/>
            <a:pathLst>
              <a:path w="8077200" h="2384425">
                <a:moveTo>
                  <a:pt x="8077200" y="0"/>
                </a:moveTo>
                <a:lnTo>
                  <a:pt x="0" y="0"/>
                </a:lnTo>
                <a:lnTo>
                  <a:pt x="0" y="669036"/>
                </a:lnTo>
                <a:lnTo>
                  <a:pt x="0" y="669798"/>
                </a:lnTo>
                <a:lnTo>
                  <a:pt x="0" y="1526286"/>
                </a:lnTo>
                <a:lnTo>
                  <a:pt x="0" y="1527048"/>
                </a:lnTo>
                <a:lnTo>
                  <a:pt x="0" y="2384298"/>
                </a:lnTo>
                <a:lnTo>
                  <a:pt x="8077200" y="2384298"/>
                </a:lnTo>
                <a:lnTo>
                  <a:pt x="8077200" y="1527048"/>
                </a:lnTo>
                <a:lnTo>
                  <a:pt x="8077200" y="1526286"/>
                </a:lnTo>
                <a:lnTo>
                  <a:pt x="8077200" y="669798"/>
                </a:lnTo>
                <a:lnTo>
                  <a:pt x="8077200" y="66903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370" y="2818517"/>
            <a:ext cx="7324413" cy="2177438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670" rIns="0" bIns="0" rtlCol="0">
            <a:spAutoFit/>
          </a:bodyPr>
          <a:lstStyle/>
          <a:p>
            <a:pPr marL="381767" marR="377161" lvl="0" indent="0" algn="ctr" defTabSz="457200" rtl="0" eaLnBrk="1" fontAlgn="auto" latinLnBrk="0" hangingPunct="1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first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a block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normally not assigned to any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device; 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is used as the </a:t>
            </a:r>
            <a:r>
              <a:rPr kumimoji="0" sz="2902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network address that  represents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902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organization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ts val="28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the rest of the</a:t>
            </a:r>
            <a:r>
              <a:rPr kumimoji="0" sz="2902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02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world.</a:t>
            </a:r>
            <a:endParaRPr kumimoji="0" sz="29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0232" y="4979910"/>
            <a:ext cx="8291788" cy="778506"/>
            <a:chOff x="774839" y="5491734"/>
            <a:chExt cx="9144000" cy="858519"/>
          </a:xfrm>
        </p:grpSpPr>
        <p:sp>
          <p:nvSpPr>
            <p:cNvPr id="13" name="object 1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34325" y="5721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139" y="5491734"/>
              <a:ext cx="8077200" cy="146050"/>
            </a:xfrm>
            <a:custGeom>
              <a:avLst/>
              <a:gdLst/>
              <a:ahLst/>
              <a:cxnLst/>
              <a:rect l="l" t="t" r="r" b="b"/>
              <a:pathLst>
                <a:path w="8077200" h="146050">
                  <a:moveTo>
                    <a:pt x="8077200" y="145541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45542"/>
                  </a:lnTo>
                  <a:lnTo>
                    <a:pt x="8077200" y="145541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6D8-9EBE-41D7-8575-7852B9AE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32E5-3102-42B7-B473-8EC44E00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5" dirty="0">
                <a:latin typeface="Arial"/>
                <a:cs typeface="Arial"/>
              </a:rPr>
              <a:t>An IPv4 address is 32 bits</a:t>
            </a:r>
            <a:r>
              <a:rPr lang="en-US" b="1" spc="-4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long.</a:t>
            </a:r>
          </a:p>
          <a:p>
            <a:r>
              <a:rPr lang="en-US" b="1" spc="-5" dirty="0">
                <a:latin typeface="Arial"/>
                <a:cs typeface="Arial"/>
              </a:rPr>
              <a:t>The IPv4 </a:t>
            </a:r>
            <a:r>
              <a:rPr lang="en-US" b="1" spc="-9" dirty="0">
                <a:latin typeface="Arial"/>
                <a:cs typeface="Arial"/>
              </a:rPr>
              <a:t>addresses </a:t>
            </a:r>
            <a:r>
              <a:rPr lang="en-US" b="1" spc="-5" dirty="0">
                <a:latin typeface="Arial"/>
                <a:cs typeface="Arial"/>
              </a:rPr>
              <a:t>are </a:t>
            </a:r>
            <a:r>
              <a:rPr lang="en-US" b="1" spc="-9" dirty="0">
                <a:latin typeface="Arial"/>
                <a:cs typeface="Arial"/>
              </a:rPr>
              <a:t>unique  </a:t>
            </a:r>
            <a:r>
              <a:rPr lang="en-US" b="1" spc="-5" dirty="0">
                <a:latin typeface="Arial"/>
                <a:cs typeface="Arial"/>
              </a:rPr>
              <a:t>and</a:t>
            </a:r>
            <a:r>
              <a:rPr lang="en-US" b="1" spc="-27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universal.</a:t>
            </a:r>
          </a:p>
          <a:p>
            <a:r>
              <a:rPr lang="en-US" b="1" spc="-5" dirty="0">
                <a:latin typeface="Arial"/>
                <a:cs typeface="Arial"/>
              </a:rPr>
              <a:t>The </a:t>
            </a:r>
            <a:r>
              <a:rPr lang="en-US" b="1" spc="-9" dirty="0">
                <a:latin typeface="Arial"/>
                <a:cs typeface="Arial"/>
              </a:rPr>
              <a:t>address space </a:t>
            </a:r>
            <a:r>
              <a:rPr lang="en-US" b="1" spc="-5" dirty="0">
                <a:latin typeface="Arial"/>
                <a:cs typeface="Arial"/>
              </a:rPr>
              <a:t>of IPv4</a:t>
            </a:r>
            <a:r>
              <a:rPr lang="en-US" b="1" spc="-68" dirty="0">
                <a:latin typeface="Arial"/>
                <a:cs typeface="Arial"/>
              </a:rPr>
              <a:t> </a:t>
            </a:r>
            <a:r>
              <a:rPr lang="en-US" b="1" spc="-9" dirty="0">
                <a:latin typeface="Arial"/>
                <a:cs typeface="Arial"/>
              </a:rPr>
              <a:t>is </a:t>
            </a:r>
            <a:r>
              <a:rPr lang="en-IN" sz="4000" b="1" spc="6" baseline="-16493" dirty="0">
                <a:latin typeface="Arial"/>
                <a:cs typeface="Arial"/>
              </a:rPr>
              <a:t>2</a:t>
            </a:r>
            <a:r>
              <a:rPr lang="en-IN" b="1" spc="5" dirty="0">
                <a:latin typeface="Arial"/>
                <a:cs typeface="Arial"/>
              </a:rPr>
              <a:t>32</a:t>
            </a:r>
            <a:r>
              <a:rPr lang="en-US" b="1" spc="-9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or </a:t>
            </a:r>
            <a:r>
              <a:rPr lang="en-IN" b="1" spc="-9" dirty="0">
                <a:latin typeface="Arial"/>
                <a:cs typeface="Arial"/>
              </a:rPr>
              <a:t>4,294,967,296.</a:t>
            </a:r>
            <a:r>
              <a:rPr lang="en-US" dirty="0">
                <a:latin typeface="Arial"/>
                <a:cs typeface="Arial"/>
              </a:rPr>
              <a:t> 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b="1" spc="-5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628" y="714177"/>
            <a:ext cx="8149788" cy="290807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Dotted-decimal notation and binary notation for an IPv4</a:t>
            </a:r>
            <a:r>
              <a:rPr sz="1814" i="1" spc="45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address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206455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395" y="2613985"/>
            <a:ext cx="6936772" cy="1623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42" y="893587"/>
            <a:ext cx="2112103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4665" y="1748707"/>
            <a:ext cx="8116002" cy="79312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>
                <a:tab pos="1316896" algn="l"/>
                <a:tab pos="1996361" algn="l"/>
                <a:tab pos="3518248" algn="l"/>
                <a:tab pos="4412493" algn="l"/>
                <a:tab pos="5951079" algn="l"/>
                <a:tab pos="6862023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Chang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f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ollowin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	b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inary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notation to dotted-decimal</a:t>
            </a:r>
            <a:r>
              <a:rPr kumimoji="0" sz="2539" b="1" i="1" u="none" strike="noStrike" kern="1200" cap="none" spc="-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notation.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5162" y="2562015"/>
            <a:ext cx="6995505" cy="88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0232" y="4202555"/>
            <a:ext cx="8291788" cy="778506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8922" y="3582973"/>
            <a:ext cx="9514439" cy="11838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4607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replace each group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8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with its equivalent  decimal number and add dots for  separation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0232" y="4979910"/>
            <a:ext cx="8291788" cy="1141273"/>
            <a:chOff x="774839" y="5491734"/>
            <a:chExt cx="9144000" cy="1258570"/>
          </a:xfrm>
        </p:grpSpPr>
        <p:sp>
          <p:nvSpPr>
            <p:cNvPr id="13" name="object 1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080401" y="5839968"/>
              <a:ext cx="3071622" cy="9098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366" y="894517"/>
            <a:ext cx="2112103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6846" y="1768287"/>
            <a:ext cx="7733820" cy="79312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Change the following IPv4 addresses from dotted-decimal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notation to binary</a:t>
            </a:r>
            <a:r>
              <a:rPr kumimoji="0" sz="2539" b="1" i="1" u="none" strike="noStrike" kern="1200" cap="none" spc="-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notation.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8921" y="2537373"/>
            <a:ext cx="2599475" cy="793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8923" y="3306581"/>
            <a:ext cx="1155092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8921" y="3693517"/>
            <a:ext cx="387180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>
                <a:tab pos="688103" algn="l"/>
                <a:tab pos="1924384" algn="l"/>
                <a:tab pos="2822084" algn="l"/>
              </a:tabLst>
              <a:defRPr/>
            </a:pPr>
            <a:r>
              <a:rPr kumimoji="0" sz="2539" b="1" i="1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replac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539" b="1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decimal</a:t>
            </a:r>
            <a:endParaRPr kumimoji="0" sz="25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0147" y="3693517"/>
            <a:ext cx="3612686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>
                <a:tab pos="1320351" algn="l"/>
                <a:tab pos="2165651" algn="l"/>
                <a:tab pos="2741469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binary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8923" y="4080481"/>
            <a:ext cx="3822860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equivalent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66011" y="4693151"/>
            <a:ext cx="6594045" cy="943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928" y="849813"/>
            <a:ext cx="2112103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7121" y="1865801"/>
            <a:ext cx="7210977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Find the </a:t>
            </a:r>
            <a:r>
              <a:rPr kumimoji="0" sz="2539" b="1" i="1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error,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sz="2539" b="1" i="1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any,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the following IPv4</a:t>
            </a:r>
            <a:r>
              <a:rPr kumimoji="0" sz="2539" b="1" i="1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addresses.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8923" y="2276222"/>
            <a:ext cx="3263509" cy="1880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1610" y="4155504"/>
            <a:ext cx="7105026" cy="235611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3399" marR="0" lvl="0" indent="-32245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33974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must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leading zero</a:t>
            </a:r>
            <a:r>
              <a:rPr kumimoji="0" sz="2539" b="1" i="1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(045).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3399" marR="0" lvl="0" indent="-32245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33974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can be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 than four</a:t>
            </a:r>
            <a:r>
              <a:rPr kumimoji="0" sz="2539" b="1" i="1" u="none" strike="noStrike" kern="1200" cap="none" spc="-8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4397" marR="0" lvl="0" indent="-30345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14972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number needs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be less than or equal to</a:t>
            </a:r>
            <a:r>
              <a:rPr kumimoji="0" sz="2539" b="1" i="1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21306" marR="362190" lvl="0" indent="-32130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21306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mixture of binary notation and</a:t>
            </a:r>
            <a:r>
              <a:rPr kumimoji="0" sz="2539" b="1" i="1" u="none" strike="noStrike" kern="1200" cap="none" spc="-27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dotted-decimal  notation is not</a:t>
            </a:r>
            <a:r>
              <a:rPr kumimoji="0" sz="2539" b="1" i="1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allowed.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201" y="5221148"/>
            <a:ext cx="7617524" cy="290807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  <a:tabLst>
                <a:tab pos="1478125" algn="l"/>
              </a:tabLst>
            </a:pPr>
            <a:r>
              <a:rPr sz="1814" i="1" spc="-5" dirty="0">
                <a:solidFill>
                  <a:schemeClr val="tx1"/>
                </a:solidFill>
                <a:latin typeface="Times New Roman"/>
                <a:cs typeface="Times New Roman"/>
              </a:rPr>
              <a:t>Finding the classes in binary and dotted-decimal</a:t>
            </a:r>
            <a:r>
              <a:rPr sz="1814" i="1" spc="36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14" i="1" spc="-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endParaRPr sz="1814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5723" y="2251220"/>
            <a:ext cx="7459846" cy="259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976DC-E330-495D-A767-6A87D53E1C16}"/>
              </a:ext>
            </a:extLst>
          </p:cNvPr>
          <p:cNvSpPr txBox="1"/>
          <p:nvPr/>
        </p:nvSpPr>
        <p:spPr>
          <a:xfrm>
            <a:off x="708917" y="811658"/>
            <a:ext cx="874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Classful addressing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056" y="910715"/>
            <a:ext cx="2112103" cy="441935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i="1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1" i="0" kern="1200">
                <a:solidFill>
                  <a:srgbClr val="1B1B1B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19.</a:t>
            </a:r>
            <a:fld id="{81D60167-4931-47E6-BA6A-407CBD079E47}" type="slidenum">
              <a:rPr kumimoji="0" sz="2000" b="1" i="0" u="none" strike="noStrike" kern="1200" cap="none" spc="-5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ts val="23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-5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7470" y="1988280"/>
            <a:ext cx="7613474" cy="467271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80615" marR="0" lvl="0" indent="0" algn="l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Find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each</a:t>
            </a:r>
            <a:r>
              <a:rPr kumimoji="0" sz="2539" b="1" i="1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061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150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a.	</a:t>
            </a:r>
            <a:r>
              <a:rPr kumimoji="0" sz="2539" b="1" i="0" u="heavy" strike="noStrike" kern="1200" cap="none" spc="0" normalizeH="0" baseline="0" noProof="0" dirty="0">
                <a:ln>
                  <a:noFill/>
                </a:ln>
                <a:solidFill>
                  <a:srgbClr val="009A00"/>
                </a:solidFill>
                <a:effectLst/>
                <a:uLnTx/>
                <a:uFill>
                  <a:solidFill>
                    <a:srgbClr val="009900"/>
                  </a:solidFill>
                </a:uFill>
                <a:latin typeface="Times New Roman"/>
                <a:ea typeface="+mn-ea"/>
                <a:cs typeface="Times New Roman"/>
              </a:rPr>
              <a:t>0</a:t>
            </a:r>
            <a:r>
              <a:rPr kumimoji="0" sz="253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0000001 </a:t>
            </a:r>
            <a:r>
              <a:rPr kumimoji="0" sz="2539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00001011 00001011</a:t>
            </a:r>
            <a:r>
              <a:rPr kumimoji="0" sz="2539" b="0" i="0" u="none" strike="noStrike" kern="1200" cap="none" spc="-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11101111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0039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150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b.	</a:t>
            </a:r>
            <a:r>
              <a:rPr kumimoji="0" sz="2539" b="1" i="0" u="heavy" strike="noStrike" kern="1200" cap="none" spc="-18" normalizeH="0" baseline="0" noProof="0" dirty="0">
                <a:ln>
                  <a:noFill/>
                </a:ln>
                <a:solidFill>
                  <a:srgbClr val="009A00"/>
                </a:solidFill>
                <a:effectLst/>
                <a:uLnTx/>
                <a:uFill>
                  <a:solidFill>
                    <a:srgbClr val="009900"/>
                  </a:solidFill>
                </a:uFill>
                <a:latin typeface="Times New Roman"/>
                <a:ea typeface="+mn-ea"/>
                <a:cs typeface="Times New Roman"/>
              </a:rPr>
              <a:t>110</a:t>
            </a:r>
            <a:r>
              <a:rPr kumimoji="0" sz="2539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00001 </a:t>
            </a:r>
            <a:r>
              <a:rPr kumimoji="0" sz="2539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10000011 </a:t>
            </a:r>
            <a:r>
              <a:rPr kumimoji="0" sz="2539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00011011</a:t>
            </a:r>
            <a:r>
              <a:rPr kumimoji="0" sz="2539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11111111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061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4724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c.	</a:t>
            </a:r>
            <a:r>
              <a:rPr kumimoji="0" sz="2539" b="1" i="0" u="heavy" strike="noStrike" kern="1200" cap="none" spc="0" normalizeH="0" baseline="0" noProof="0" dirty="0">
                <a:ln>
                  <a:noFill/>
                </a:ln>
                <a:solidFill>
                  <a:srgbClr val="009A00"/>
                </a:solidFill>
                <a:effectLst/>
                <a:uLnTx/>
                <a:uFill>
                  <a:solidFill>
                    <a:srgbClr val="009900"/>
                  </a:solidFill>
                </a:uFill>
                <a:latin typeface="Times New Roman"/>
                <a:ea typeface="+mn-ea"/>
                <a:cs typeface="Times New Roman"/>
              </a:rPr>
              <a:t>14</a:t>
            </a:r>
            <a:r>
              <a:rPr kumimoji="0" sz="253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.23.120.8</a:t>
            </a:r>
          </a:p>
          <a:p>
            <a:pPr marL="8061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150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d.	</a:t>
            </a:r>
            <a:r>
              <a:rPr kumimoji="0" sz="2539" b="1" i="0" u="heavy" strike="noStrike" kern="1200" cap="none" spc="-18" normalizeH="0" baseline="0" noProof="0" dirty="0">
                <a:ln>
                  <a:noFill/>
                </a:ln>
                <a:solidFill>
                  <a:srgbClr val="009A00"/>
                </a:solidFill>
                <a:effectLst/>
                <a:uLnTx/>
                <a:uFill>
                  <a:solidFill>
                    <a:srgbClr val="009900"/>
                  </a:solidFill>
                </a:uFill>
                <a:latin typeface="Times New Roman"/>
                <a:ea typeface="+mn-ea"/>
                <a:cs typeface="Times New Roman"/>
              </a:rPr>
              <a:t>252</a:t>
            </a:r>
            <a:r>
              <a:rPr kumimoji="0" sz="2539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.5.15.111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3399" marR="0" lvl="0" indent="-32245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33974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first bit is 0. This is 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539" b="1" i="1" u="none" strike="noStrike" kern="1200" cap="none" spc="-3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3974" marR="4607" lvl="0" indent="-33397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33974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first 2 bits are 1; the third bit is 0. This is a class</a:t>
            </a:r>
            <a:r>
              <a:rPr kumimoji="0" sz="2539" b="1" i="1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4397" marR="0" lvl="0" indent="-30345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14972" algn="l"/>
              </a:tabLst>
              <a:defRPr/>
            </a:pP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first byte is 14; the class is</a:t>
            </a:r>
            <a:r>
              <a:rPr kumimoji="0" sz="2539" b="1" i="1" u="none" strike="noStrike" kern="1200" cap="none" spc="-2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3399" marR="0" lvl="0" indent="-32245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lphaLcPeriod"/>
              <a:tabLst>
                <a:tab pos="333974" algn="l"/>
              </a:tabLst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first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byte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252; 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539" b="1" i="1" u="none" strike="noStrike" kern="1200" cap="none" spc="-9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Gill Sans MT</vt:lpstr>
      <vt:lpstr>Times New Roman</vt:lpstr>
      <vt:lpstr>Wingdings 2</vt:lpstr>
      <vt:lpstr>Office Theme</vt:lpstr>
      <vt:lpstr>Dividend</vt:lpstr>
      <vt:lpstr>1_Dividend</vt:lpstr>
      <vt:lpstr>PowerPoint Presentation</vt:lpstr>
      <vt:lpstr>IPv4 ADDRESSES</vt:lpstr>
      <vt:lpstr>IPv4 addressing</vt:lpstr>
      <vt:lpstr>Dotted-decimal notation and binary notation for an IPv4 address</vt:lpstr>
      <vt:lpstr>Example</vt:lpstr>
      <vt:lpstr>Example</vt:lpstr>
      <vt:lpstr>Example</vt:lpstr>
      <vt:lpstr>Finding the classes in binary and dotted-decimal notation</vt:lpstr>
      <vt:lpstr>Example</vt:lpstr>
      <vt:lpstr>Table  Number of blocks and block size in classful IPv4 addressing</vt:lpstr>
      <vt:lpstr>Table Default masks for classful addressing</vt:lpstr>
      <vt:lpstr>PowerPoint Presentation</vt:lpstr>
      <vt:lpstr>Classless addressing</vt:lpstr>
      <vt:lpstr>Fig. A block of 16 addresses granted to a small organization</vt:lpstr>
      <vt:lpstr>PowerPoint Presentation</vt:lpstr>
      <vt:lpstr>First address</vt:lpstr>
      <vt:lpstr>Example</vt:lpstr>
      <vt:lpstr>Last address</vt:lpstr>
      <vt:lpstr>Example</vt:lpstr>
      <vt:lpstr>Number of addresses in a block</vt:lpstr>
      <vt:lpstr>example</vt:lpstr>
      <vt:lpstr>Example</vt:lpstr>
      <vt:lpstr>Example  (continued)</vt:lpstr>
      <vt:lpstr>Example (continued)</vt:lpstr>
      <vt:lpstr>Example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 ADDRESSES</dc:title>
  <dc:creator>preetham chiramana</dc:creator>
  <cp:lastModifiedBy>preetham chiramana</cp:lastModifiedBy>
  <cp:revision>3</cp:revision>
  <dcterms:created xsi:type="dcterms:W3CDTF">2020-11-27T11:49:36Z</dcterms:created>
  <dcterms:modified xsi:type="dcterms:W3CDTF">2020-12-04T18:00:23Z</dcterms:modified>
</cp:coreProperties>
</file>