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263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66" r:id="rId15"/>
    <p:sldId id="299" r:id="rId16"/>
    <p:sldId id="301" r:id="rId17"/>
    <p:sldId id="302" r:id="rId18"/>
    <p:sldId id="323" r:id="rId19"/>
    <p:sldId id="304" r:id="rId20"/>
    <p:sldId id="311" r:id="rId21"/>
    <p:sldId id="312" r:id="rId22"/>
    <p:sldId id="313" r:id="rId23"/>
    <p:sldId id="314" r:id="rId24"/>
    <p:sldId id="315" r:id="rId25"/>
    <p:sldId id="305" r:id="rId26"/>
    <p:sldId id="306" r:id="rId27"/>
    <p:sldId id="322" r:id="rId28"/>
    <p:sldId id="324" r:id="rId29"/>
    <p:sldId id="325" r:id="rId30"/>
    <p:sldId id="334" r:id="rId31"/>
    <p:sldId id="307" r:id="rId32"/>
    <p:sldId id="308" r:id="rId33"/>
    <p:sldId id="326" r:id="rId34"/>
    <p:sldId id="327" r:id="rId35"/>
    <p:sldId id="328" r:id="rId36"/>
    <p:sldId id="329" r:id="rId37"/>
    <p:sldId id="330" r:id="rId38"/>
    <p:sldId id="332" r:id="rId39"/>
    <p:sldId id="300" r:id="rId40"/>
    <p:sldId id="33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0BC710-8A03-43F7-87FC-9A20B3428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482C650-C3E1-49BA-84B5-13D667EBB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CE07FB8-FF44-43A4-B6DD-261A41D5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623-7ECF-418A-B977-471006081233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AFBD15-C9B5-4D40-89E1-EB2DAA3B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190373-DCC0-4463-AFEC-1A11EC27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1D36-C63F-4B2E-8779-B350671736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1623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7C495C-B9C1-4F9E-93A1-880A965C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B3F215C-BE9D-493A-833A-DF7B79B88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C483C6-CE5D-4850-A4E5-6004B377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623-7ECF-418A-B977-471006081233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EB9A58-869D-4A4A-BE7C-068BE1A4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9316F3-3A64-4F73-9120-D3209C28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1D36-C63F-4B2E-8779-B350671736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4563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2616A5F-3828-4045-AAF2-B23118298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AB2C32C-AAE9-483D-B572-69BF15D2F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69907F-7C40-4E1B-82C6-678790E01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623-7ECF-418A-B977-471006081233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6F09B2-A9B3-4112-A01C-BAD97EF0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B05E88-CD61-40A9-BCAC-40D3125E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1D36-C63F-4B2E-8779-B350671736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44252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814FC-E926-4084-8429-4372D9FF5F08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1B506F-014D-4AEE-AB19-7CED1B8131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30584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11B506F-014D-4AEE-AB19-7CED1B8131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89390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814FC-E926-4084-8429-4372D9FF5F08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1B506F-014D-4AEE-AB19-7CED1B8131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21727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60195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63400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6340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1334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814FC-E926-4084-8429-4372D9FF5F08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1B506F-014D-4AEE-AB19-7CED1B8131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2323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DD2C8A-5DFF-4629-B8D3-5EC81817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ED8A33-983B-42C1-9549-B27BEADC6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1B406A-C38C-4F08-B030-A992244E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623-7ECF-418A-B977-471006081233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9D5FE4-06CE-49DE-8369-FC12CF5E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09806B-3B93-4C0A-90B8-E0E070C7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1D36-C63F-4B2E-8779-B350671736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63226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759181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30246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814FC-E926-4084-8429-4372D9FF5F08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1B506F-014D-4AEE-AB19-7CED1B8131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20502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46513" y="2032492"/>
            <a:ext cx="8898972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136181" y="3497291"/>
            <a:ext cx="5919636" cy="552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9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14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1516">
              <a:lnSpc>
                <a:spcPts val="2095"/>
              </a:lnSpc>
            </a:pPr>
            <a:r>
              <a:rPr lang="en-IN" spc="-5"/>
              <a:t>19.</a:t>
            </a:r>
            <a:fld id="{81D60167-4931-47E6-BA6A-407CBD079E47}" type="slidenum">
              <a:rPr spc="-5" smtClean="0"/>
              <a:pPr marL="11516">
                <a:lnSpc>
                  <a:spcPts val="2095"/>
                </a:lnSpc>
              </a:pPr>
              <a:t>‹#›</a:t>
            </a:fld>
            <a:endParaRPr spc="-5" dirty="0"/>
          </a:p>
        </p:txBody>
      </p:sp>
    </p:spTree>
    <p:extLst>
      <p:ext uri="{BB962C8B-B14F-4D97-AF65-F5344CB8AC3E}">
        <p14:creationId xmlns="" xmlns:p14="http://schemas.microsoft.com/office/powerpoint/2010/main" val="1071926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FD3F6B-7404-4646-84C0-AC5BDFFC8711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6B12C2-C7BD-4B18-8E75-AF701D5C39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183134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E6B12C2-C7BD-4B18-8E75-AF701D5C39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354185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FD3F6B-7404-4646-84C0-AC5BDFFC8711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6B12C2-C7BD-4B18-8E75-AF701D5C39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57954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96565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981402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912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A8CE8A-23AE-4EFB-A239-5938D641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63CE955-965E-4330-B4DC-0E5A86B12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AFB82E-857F-4DFB-A2AC-78C5D722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623-7ECF-418A-B977-471006081233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C76137-86D4-4A53-9C94-07549B09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0EF0AA-9F8E-455B-9454-9CE88585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1D36-C63F-4B2E-8779-B350671736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935487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18852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FD3F6B-7404-4646-84C0-AC5BDFFC8711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6B12C2-C7BD-4B18-8E75-AF701D5C39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743982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20151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478730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FD3F6B-7404-4646-84C0-AC5BDFFC8711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6B12C2-C7BD-4B18-8E75-AF701D5C39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1801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F4530D-4BA5-4245-AF29-EB69491A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7950BC-812D-460E-B708-699B726A8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104F6AF-7F40-44C4-8C82-183487EF6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8351EFD-A77C-4D31-B7E5-A8F40501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623-7ECF-418A-B977-471006081233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D0BF569-15E9-4AFE-B4BE-1CFA96C8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EEAE028-F8DE-4053-9D10-C94F718A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1D36-C63F-4B2E-8779-B350671736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2717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F53720-F4CB-4710-A336-7C40782B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7F798C-B6F4-457E-B486-C1BA749AD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56F5C8F-6E7F-43AC-A26B-D8AD24B0A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CBE0780-DE03-4673-B3FA-E1A0605D2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FDFF04A-3CE4-43A6-A088-70DE06C15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FFFB65A-737D-40B0-AD7A-6D241EBF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623-7ECF-418A-B977-471006081233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116517C-E3A5-46EE-909C-AC99AC3F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657135A-4223-4F3A-9682-F3F5F7E3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1D36-C63F-4B2E-8779-B350671736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9609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EB0012-F515-434B-A3CE-92655A37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A98FF76-6AC7-4C15-9499-0D4886276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623-7ECF-418A-B977-471006081233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A069038-5F1F-4A32-BB97-007670DD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C3F4DB4-F984-4EDB-A1FD-9BCDD085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1D36-C63F-4B2E-8779-B350671736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8393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1551E66-A773-4018-B16C-F210E2FA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623-7ECF-418A-B977-471006081233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0613640-6F39-4AD6-B71E-71E7F037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1EFF8FA-7878-450F-9C4E-DB832153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1D36-C63F-4B2E-8779-B350671736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2279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1795B6-5A08-49B5-9DDA-6636C706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6D4F31-0663-4374-807E-A0CB04B11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2B34593-E7CD-4A8B-BCD4-E2054D36C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0AA6E2-AB46-4A94-B0A9-4C60E482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623-7ECF-418A-B977-471006081233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473466-AE2F-46B9-8EC0-64B6347B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A99214C-B00F-4482-87FE-E342279D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1D36-C63F-4B2E-8779-B350671736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2853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DCE53A-3027-40B5-8F24-90985CFC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DDF1373-FDC6-4C59-B9BC-E5125FF25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D62F20D-D771-475A-94AC-8004EBDCD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DBF1E10-EAB4-4BCE-B2C6-9E88AAD2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623-7ECF-418A-B977-471006081233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CCCA479-9D3C-44B2-98A0-0518AF3C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0F73288-0061-4E3B-80A7-2A980552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1D36-C63F-4B2E-8779-B350671736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2064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66535A4-12CE-4EDF-98BA-89EE03DE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53F4B3F-0F85-4156-94AA-BF51BB901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0EBDCD-3726-4EAD-9BA7-34731AAC4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56623-7ECF-418A-B977-471006081233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6EC324-7120-4290-8712-FCB1F8154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24A829-8DB7-4402-ABEA-2BA17B50A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E1D36-C63F-4B2E-8779-B350671736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3487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4D814FC-E926-4084-8429-4372D9FF5F08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11B506F-014D-4AEE-AB19-7CED1B81311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126083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2FD3F6B-7404-4646-84C0-AC5BDFFC8711}" type="datetimeFigureOut">
              <a:rPr lang="en-IN" smtClean="0"/>
              <a:pPr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E6B12C2-C7BD-4B18-8E75-AF701D5C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137090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AAF2701-9033-488D-8A6B-BB7984DFD0D3}"/>
              </a:ext>
            </a:extLst>
          </p:cNvPr>
          <p:cNvSpPr txBox="1"/>
          <p:nvPr/>
        </p:nvSpPr>
        <p:spPr>
          <a:xfrm>
            <a:off x="1960651" y="1921267"/>
            <a:ext cx="82706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Session no. </a:t>
            </a:r>
            <a:r>
              <a:rPr kumimoji="0" lang="en-IN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15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3564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151" y="949367"/>
            <a:ext cx="4147622" cy="441935"/>
          </a:xfrm>
          <a:prstGeom prst="rect">
            <a:avLst/>
          </a:prstGeom>
        </p:spPr>
        <p:txBody>
          <a:bodyPr vert="horz" wrap="square" lIns="0" tIns="10941" rIns="0" bIns="0" rtlCol="0" anchor="b">
            <a:spAutoFit/>
          </a:bodyPr>
          <a:lstStyle/>
          <a:p>
            <a:pPr marL="11516">
              <a:spcBef>
                <a:spcPts val="86"/>
              </a:spcBef>
            </a:pPr>
            <a:r>
              <a:rPr i="1" spc="-5" dirty="0">
                <a:latin typeface="Times New Roman"/>
                <a:cs typeface="Times New Roman"/>
              </a:rPr>
              <a:t>Example (continued)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3151" y="1780315"/>
            <a:ext cx="9332202" cy="1574620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34549" marR="0" lvl="0" indent="0" algn="just" defTabSz="457200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Group</a:t>
            </a:r>
            <a:r>
              <a:rPr kumimoji="0" sz="2539" b="1" i="1" u="none" strike="noStrike" kern="1200" cap="none" spc="-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549" marR="27639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this group, each customer needs 64 addresses. This  means that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(log</a:t>
            </a:r>
            <a:r>
              <a:rPr kumimoji="0" sz="2516" b="1" i="1" u="none" strike="noStrike" kern="1200" cap="none" spc="-6" normalizeH="0" baseline="-1351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64) bits are needed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each host. The 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prefix length is then 32 − 6 = 26. The addresses</a:t>
            </a:r>
            <a:r>
              <a:rPr kumimoji="0" sz="2539" b="1" i="1" u="none" strike="noStrike" kern="1200" cap="none" spc="-1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50106" y="3363700"/>
            <a:ext cx="8291788" cy="2005001"/>
            <a:chOff x="774839" y="2919983"/>
            <a:chExt cx="9144000" cy="2211070"/>
          </a:xfrm>
        </p:grpSpPr>
        <p:sp>
          <p:nvSpPr>
            <p:cNvPr id="10" name="object 10"/>
            <p:cNvSpPr/>
            <p:nvPr/>
          </p:nvSpPr>
          <p:spPr>
            <a:xfrm>
              <a:off x="774839" y="291998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930793" y="3200399"/>
              <a:ext cx="6831330" cy="5775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873250" y="3135642"/>
              <a:ext cx="6945630" cy="642620"/>
            </a:xfrm>
            <a:custGeom>
              <a:avLst/>
              <a:gdLst/>
              <a:ahLst/>
              <a:cxnLst/>
              <a:rect l="l" t="t" r="r" b="b"/>
              <a:pathLst>
                <a:path w="6945630" h="642620">
                  <a:moveTo>
                    <a:pt x="6899910" y="45720"/>
                  </a:moveTo>
                  <a:lnTo>
                    <a:pt x="6888480" y="45720"/>
                  </a:lnTo>
                  <a:lnTo>
                    <a:pt x="57150" y="45720"/>
                  </a:lnTo>
                  <a:lnTo>
                    <a:pt x="45720" y="45720"/>
                  </a:lnTo>
                  <a:lnTo>
                    <a:pt x="45720" y="642366"/>
                  </a:lnTo>
                  <a:lnTo>
                    <a:pt x="57150" y="642366"/>
                  </a:lnTo>
                  <a:lnTo>
                    <a:pt x="57150" y="57150"/>
                  </a:lnTo>
                  <a:lnTo>
                    <a:pt x="6888480" y="57150"/>
                  </a:lnTo>
                  <a:lnTo>
                    <a:pt x="6888480" y="642366"/>
                  </a:lnTo>
                  <a:lnTo>
                    <a:pt x="6899910" y="642366"/>
                  </a:lnTo>
                  <a:lnTo>
                    <a:pt x="6899910" y="45720"/>
                  </a:lnTo>
                  <a:close/>
                </a:path>
                <a:path w="6945630" h="642620">
                  <a:moveTo>
                    <a:pt x="6945630" y="0"/>
                  </a:moveTo>
                  <a:lnTo>
                    <a:pt x="6911340" y="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642366"/>
                  </a:lnTo>
                  <a:lnTo>
                    <a:pt x="34290" y="642366"/>
                  </a:lnTo>
                  <a:lnTo>
                    <a:pt x="34290" y="34290"/>
                  </a:lnTo>
                  <a:lnTo>
                    <a:pt x="6911340" y="34290"/>
                  </a:lnTo>
                  <a:lnTo>
                    <a:pt x="6911340" y="642366"/>
                  </a:lnTo>
                  <a:lnTo>
                    <a:pt x="6945630" y="642366"/>
                  </a:lnTo>
                  <a:lnTo>
                    <a:pt x="694563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930793" y="3777995"/>
              <a:ext cx="6831330" cy="857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873643" y="3778008"/>
              <a:ext cx="6945630" cy="857250"/>
            </a:xfrm>
            <a:custGeom>
              <a:avLst/>
              <a:gdLst/>
              <a:ahLst/>
              <a:cxnLst/>
              <a:rect l="l" t="t" r="r" b="b"/>
              <a:pathLst>
                <a:path w="6945630" h="857250">
                  <a:moveTo>
                    <a:pt x="3429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34290" y="857250"/>
                  </a:lnTo>
                  <a:lnTo>
                    <a:pt x="34290" y="0"/>
                  </a:lnTo>
                  <a:close/>
                </a:path>
                <a:path w="6945630" h="857250">
                  <a:moveTo>
                    <a:pt x="57137" y="0"/>
                  </a:moveTo>
                  <a:lnTo>
                    <a:pt x="45720" y="0"/>
                  </a:lnTo>
                  <a:lnTo>
                    <a:pt x="45720" y="857250"/>
                  </a:lnTo>
                  <a:lnTo>
                    <a:pt x="57137" y="857250"/>
                  </a:lnTo>
                  <a:lnTo>
                    <a:pt x="57137" y="0"/>
                  </a:lnTo>
                  <a:close/>
                </a:path>
                <a:path w="6945630" h="857250">
                  <a:moveTo>
                    <a:pt x="6899897" y="0"/>
                  </a:moveTo>
                  <a:lnTo>
                    <a:pt x="6888480" y="0"/>
                  </a:lnTo>
                  <a:lnTo>
                    <a:pt x="6888480" y="857250"/>
                  </a:lnTo>
                  <a:lnTo>
                    <a:pt x="6899897" y="857250"/>
                  </a:lnTo>
                  <a:lnTo>
                    <a:pt x="6899897" y="0"/>
                  </a:lnTo>
                  <a:close/>
                </a:path>
                <a:path w="6945630" h="857250">
                  <a:moveTo>
                    <a:pt x="6945630" y="0"/>
                  </a:moveTo>
                  <a:lnTo>
                    <a:pt x="6911340" y="0"/>
                  </a:lnTo>
                  <a:lnTo>
                    <a:pt x="6911340" y="857250"/>
                  </a:lnTo>
                  <a:lnTo>
                    <a:pt x="6945630" y="857250"/>
                  </a:lnTo>
                  <a:lnTo>
                    <a:pt x="694563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930793" y="4635245"/>
              <a:ext cx="6831330" cy="4381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873250" y="4635258"/>
              <a:ext cx="6945630" cy="495300"/>
            </a:xfrm>
            <a:custGeom>
              <a:avLst/>
              <a:gdLst/>
              <a:ahLst/>
              <a:cxnLst/>
              <a:rect l="l" t="t" r="r" b="b"/>
              <a:pathLst>
                <a:path w="6945630" h="495300">
                  <a:moveTo>
                    <a:pt x="6899910" y="0"/>
                  </a:moveTo>
                  <a:lnTo>
                    <a:pt x="6888480" y="0"/>
                  </a:lnTo>
                  <a:lnTo>
                    <a:pt x="6888480" y="438150"/>
                  </a:lnTo>
                  <a:lnTo>
                    <a:pt x="57150" y="438150"/>
                  </a:lnTo>
                  <a:lnTo>
                    <a:pt x="57150" y="0"/>
                  </a:lnTo>
                  <a:lnTo>
                    <a:pt x="45720" y="0"/>
                  </a:lnTo>
                  <a:lnTo>
                    <a:pt x="45720" y="449580"/>
                  </a:lnTo>
                  <a:lnTo>
                    <a:pt x="57150" y="449580"/>
                  </a:lnTo>
                  <a:lnTo>
                    <a:pt x="6888480" y="449580"/>
                  </a:lnTo>
                  <a:lnTo>
                    <a:pt x="6899910" y="449580"/>
                  </a:lnTo>
                  <a:lnTo>
                    <a:pt x="6899910" y="0"/>
                  </a:lnTo>
                  <a:close/>
                </a:path>
                <a:path w="6945630" h="495300">
                  <a:moveTo>
                    <a:pt x="6945630" y="0"/>
                  </a:moveTo>
                  <a:lnTo>
                    <a:pt x="6911340" y="0"/>
                  </a:lnTo>
                  <a:lnTo>
                    <a:pt x="6911340" y="461010"/>
                  </a:lnTo>
                  <a:lnTo>
                    <a:pt x="34290" y="46101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34290" y="495300"/>
                  </a:lnTo>
                  <a:lnTo>
                    <a:pt x="6911340" y="495300"/>
                  </a:lnTo>
                  <a:lnTo>
                    <a:pt x="6945630" y="495300"/>
                  </a:lnTo>
                  <a:lnTo>
                    <a:pt x="694563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17" name="object 17"/>
          <p:cNvSpPr/>
          <p:nvPr/>
        </p:nvSpPr>
        <p:spPr>
          <a:xfrm>
            <a:off x="1950232" y="5757265"/>
            <a:ext cx="8291788" cy="778506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3999" y="858012"/>
                </a:moveTo>
                <a:lnTo>
                  <a:pt x="9143999" y="0"/>
                </a:lnTo>
                <a:lnTo>
                  <a:pt x="0" y="0"/>
                </a:lnTo>
                <a:lnTo>
                  <a:pt x="0" y="858012"/>
                </a:lnTo>
                <a:lnTo>
                  <a:pt x="9143999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70099" y="5377467"/>
            <a:ext cx="6630552" cy="118387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 lvl="0" indent="0" algn="l" defTabSz="457200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Number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granted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addresses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the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ISP: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65,536  Number of allocated addresses by the ISP:</a:t>
            </a:r>
            <a:r>
              <a:rPr kumimoji="0" sz="2539" b="1" i="1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40,960 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Number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available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addresses:</a:t>
            </a:r>
            <a:r>
              <a:rPr kumimoji="0" sz="2539" b="1" i="1" u="none" strike="noStrike" kern="1200" cap="none" spc="-6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24,576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7372" y="1140219"/>
            <a:ext cx="7946297" cy="290807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478125" algn="l"/>
              </a:tabLst>
            </a:pPr>
            <a:r>
              <a:rPr sz="1814" i="1" spc="-5" dirty="0">
                <a:latin typeface="Times New Roman"/>
                <a:cs typeface="Times New Roman"/>
              </a:rPr>
              <a:t>An example of address allocation and distribution by an</a:t>
            </a:r>
            <a:r>
              <a:rPr sz="1814" i="1" spc="41" dirty="0">
                <a:latin typeface="Times New Roman"/>
                <a:cs typeface="Times New Roman"/>
              </a:rPr>
              <a:t> </a:t>
            </a:r>
            <a:r>
              <a:rPr sz="1814" i="1" spc="-5" dirty="0">
                <a:latin typeface="Times New Roman"/>
                <a:cs typeface="Times New Roman"/>
              </a:rPr>
              <a:t>ISP</a:t>
            </a:r>
            <a:endParaRPr sz="1814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6068" y="1698434"/>
            <a:ext cx="7642264" cy="3728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8428" y="5947975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021" y="1035960"/>
            <a:ext cx="5448694" cy="346464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478125" algn="l"/>
              </a:tabLst>
            </a:pPr>
            <a:r>
              <a:rPr sz="2176" spc="-5" dirty="0">
                <a:solidFill>
                  <a:srgbClr val="3333CC"/>
                </a:solidFill>
              </a:rPr>
              <a:t>	</a:t>
            </a:r>
            <a:r>
              <a:rPr sz="1814" i="1" spc="-5" dirty="0">
                <a:latin typeface="Times New Roman"/>
                <a:cs typeface="Times New Roman"/>
              </a:rPr>
              <a:t>IPv4 datagram</a:t>
            </a:r>
            <a:r>
              <a:rPr sz="1814" i="1" spc="-45" dirty="0">
                <a:latin typeface="Times New Roman"/>
                <a:cs typeface="Times New Roman"/>
              </a:rPr>
              <a:t> </a:t>
            </a:r>
            <a:r>
              <a:rPr sz="1814" i="1" spc="-5" dirty="0">
                <a:latin typeface="Times New Roman"/>
                <a:cs typeface="Times New Roman"/>
              </a:rPr>
              <a:t>format</a:t>
            </a:r>
            <a:endParaRPr sz="181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85709" y="1824193"/>
            <a:ext cx="5743445" cy="3951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8428" y="5947975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021" y="1091617"/>
            <a:ext cx="6496658" cy="290807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478125" algn="l"/>
              </a:tabLst>
            </a:pPr>
            <a:r>
              <a:rPr sz="1814" i="1" spc="-5" dirty="0">
                <a:latin typeface="Times New Roman"/>
                <a:cs typeface="Times New Roman"/>
              </a:rPr>
              <a:t>Service type or differentiated</a:t>
            </a:r>
            <a:r>
              <a:rPr sz="1814" i="1" spc="-32" dirty="0">
                <a:latin typeface="Times New Roman"/>
                <a:cs typeface="Times New Roman"/>
              </a:rPr>
              <a:t> </a:t>
            </a:r>
            <a:r>
              <a:rPr sz="1814" i="1" spc="-5" dirty="0">
                <a:latin typeface="Times New Roman"/>
                <a:cs typeface="Times New Roman"/>
              </a:rPr>
              <a:t>services</a:t>
            </a:r>
            <a:endParaRPr sz="181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61559" y="2790186"/>
            <a:ext cx="7020380" cy="1188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8428" y="5947975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4"/>
            <a:ext cx="68580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rgbClr val="1B1B1B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16" marR="0" lvl="0" indent="0" algn="l" defTabSz="914400" rtl="0" eaLnBrk="1" fontAlgn="auto" latinLnBrk="0" hangingPunct="1">
              <a:lnSpc>
                <a:spcPts val="20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-5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20.</a:t>
            </a:r>
            <a:fld id="{81D60167-4931-47E6-BA6A-407CBD079E47}" type="slidenum">
              <a:rPr kumimoji="0" sz="2000" b="1" i="0" u="none" strike="noStrike" kern="1200" cap="none" spc="-5" normalizeH="0" baseline="0" noProof="0" smtClean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516" marR="0" lvl="0" indent="0" algn="l" defTabSz="914400" rtl="0" eaLnBrk="1" fontAlgn="auto" latinLnBrk="0" hangingPunct="1">
                <a:lnSpc>
                  <a:spcPts val="209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2000" b="1" i="0" u="none" strike="noStrike" kern="1200" cap="none" spc="-5" normalizeH="0" baseline="0" noProof="0" dirty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3667" y="1575305"/>
            <a:ext cx="3593321" cy="290807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350869" algn="l"/>
              </a:tabLst>
            </a:pPr>
            <a:r>
              <a:rPr sz="1814" i="1" spc="-18" dirty="0">
                <a:latin typeface="Times New Roman"/>
                <a:cs typeface="Times New Roman"/>
              </a:rPr>
              <a:t>Types </a:t>
            </a:r>
            <a:r>
              <a:rPr sz="1814" i="1" spc="-5" dirty="0">
                <a:latin typeface="Times New Roman"/>
                <a:cs typeface="Times New Roman"/>
              </a:rPr>
              <a:t>of</a:t>
            </a:r>
            <a:r>
              <a:rPr sz="1814" i="1" spc="-23" dirty="0">
                <a:latin typeface="Times New Roman"/>
                <a:cs typeface="Times New Roman"/>
              </a:rPr>
              <a:t> </a:t>
            </a:r>
            <a:r>
              <a:rPr sz="1814" i="1" spc="-5" dirty="0">
                <a:latin typeface="Times New Roman"/>
                <a:cs typeface="Times New Roman"/>
              </a:rPr>
              <a:t>service</a:t>
            </a:r>
            <a:endParaRPr sz="181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84983" y="1949260"/>
            <a:ext cx="4850005" cy="3251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573" y="1161518"/>
            <a:ext cx="4038941" cy="290807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350869" algn="l"/>
              </a:tabLst>
            </a:pPr>
            <a:r>
              <a:rPr sz="1814" i="1" spc="-36" dirty="0">
                <a:latin typeface="Times New Roman"/>
                <a:cs typeface="Times New Roman"/>
              </a:rPr>
              <a:t>Values </a:t>
            </a:r>
            <a:r>
              <a:rPr sz="1814" i="1" spc="-5" dirty="0">
                <a:latin typeface="Times New Roman"/>
                <a:cs typeface="Times New Roman"/>
              </a:rPr>
              <a:t>for</a:t>
            </a:r>
            <a:r>
              <a:rPr sz="1814" i="1" spc="-14" dirty="0">
                <a:latin typeface="Times New Roman"/>
                <a:cs typeface="Times New Roman"/>
              </a:rPr>
              <a:t> </a:t>
            </a:r>
            <a:r>
              <a:rPr sz="1814" i="1" spc="-5" dirty="0">
                <a:latin typeface="Times New Roman"/>
                <a:cs typeface="Times New Roman"/>
              </a:rPr>
              <a:t>codepoints</a:t>
            </a:r>
            <a:endParaRPr sz="1814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50232" y="1870488"/>
            <a:ext cx="8291788" cy="3431879"/>
            <a:chOff x="774839" y="2062733"/>
            <a:chExt cx="9144000" cy="3784600"/>
          </a:xfrm>
        </p:grpSpPr>
        <p:sp>
          <p:nvSpPr>
            <p:cNvPr id="4" name="object 4"/>
            <p:cNvSpPr/>
            <p:nvPr/>
          </p:nvSpPr>
          <p:spPr>
            <a:xfrm>
              <a:off x="774839" y="206273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137801" y="2101595"/>
              <a:ext cx="5109971" cy="37452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4"/>
            <a:ext cx="68580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rgbClr val="1B1B1B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ts val="23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-5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20.</a:t>
            </a:r>
            <a:fld id="{81D60167-4931-47E6-BA6A-407CBD079E47}" type="slidenum">
              <a:rPr kumimoji="0" sz="2000" b="1" i="0" u="none" strike="noStrike" kern="1200" cap="none" spc="-5" normalizeH="0" baseline="0" noProof="0" smtClean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2700" marR="0" lvl="0" indent="0" algn="l" defTabSz="914400" rtl="0" eaLnBrk="1" fontAlgn="auto" latinLnBrk="0" hangingPunct="1">
                <a:lnSpc>
                  <a:spcPts val="231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2000" b="1" i="0" u="none" strike="noStrike" kern="1200" cap="none" spc="-5" normalizeH="0" baseline="0" noProof="0" dirty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FC3E44-3E67-4A6C-9924-4F213312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895FBD1-C093-40C1-A50D-B60692884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157412"/>
            <a:ext cx="7391400" cy="2543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86000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021" y="1091617"/>
            <a:ext cx="7946297" cy="290807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478125" algn="l"/>
              </a:tabLst>
            </a:pPr>
            <a:r>
              <a:rPr sz="1814" i="1" spc="-5" dirty="0">
                <a:latin typeface="Times New Roman"/>
                <a:cs typeface="Times New Roman"/>
              </a:rPr>
              <a:t>Encapsulation of a small datagram in an Ethernet</a:t>
            </a:r>
            <a:r>
              <a:rPr sz="1814" i="1" spc="27" dirty="0">
                <a:latin typeface="Times New Roman"/>
                <a:cs typeface="Times New Roman"/>
              </a:rPr>
              <a:t> </a:t>
            </a:r>
            <a:r>
              <a:rPr sz="1814" i="1" spc="-5" dirty="0">
                <a:latin typeface="Times New Roman"/>
                <a:cs typeface="Times New Roman"/>
              </a:rPr>
              <a:t>frame</a:t>
            </a:r>
            <a:endParaRPr sz="181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51999" y="2665809"/>
            <a:ext cx="7882726" cy="1113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8428" y="5947975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4"/>
            <a:ext cx="68580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rgbClr val="1B1B1B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ts val="23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-5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20.</a:t>
            </a:r>
            <a:fld id="{81D60167-4931-47E6-BA6A-407CBD079E47}" type="slidenum">
              <a:rPr kumimoji="0" sz="2000" b="1" i="0" u="none" strike="noStrike" kern="1200" cap="none" spc="-5" normalizeH="0" baseline="0" noProof="0" smtClean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2700" marR="0" lvl="0" indent="0" algn="l" defTabSz="914400" rtl="0" eaLnBrk="1" fontAlgn="auto" latinLnBrk="0" hangingPunct="1">
                <a:lnSpc>
                  <a:spcPts val="231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2000" b="1" i="0" u="none" strike="noStrike" kern="1200" cap="none" spc="-5" normalizeH="0" baseline="0" noProof="0" dirty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021" y="756781"/>
            <a:ext cx="4445896" cy="625643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478125" algn="l"/>
              </a:tabLst>
            </a:pPr>
            <a:r>
              <a:rPr sz="2176" spc="-14" dirty="0">
                <a:solidFill>
                  <a:srgbClr val="3333CC"/>
                </a:solidFill>
              </a:rPr>
              <a:t>Figure</a:t>
            </a:r>
            <a:r>
              <a:rPr sz="2176" spc="-5" dirty="0">
                <a:solidFill>
                  <a:srgbClr val="3333CC"/>
                </a:solidFill>
              </a:rPr>
              <a:t> </a:t>
            </a:r>
            <a:r>
              <a:rPr sz="1814" i="1" spc="-5" dirty="0">
                <a:latin typeface="Times New Roman"/>
                <a:cs typeface="Times New Roman"/>
              </a:rPr>
              <a:t>Maximum transfer unit</a:t>
            </a:r>
            <a:r>
              <a:rPr sz="1814" i="1" spc="-50" dirty="0">
                <a:latin typeface="Times New Roman"/>
                <a:cs typeface="Times New Roman"/>
              </a:rPr>
              <a:t> </a:t>
            </a:r>
            <a:r>
              <a:rPr sz="1814" i="1" spc="-5" dirty="0">
                <a:latin typeface="Times New Roman"/>
                <a:cs typeface="Times New Roman"/>
              </a:rPr>
              <a:t>(MTU)</a:t>
            </a:r>
            <a:endParaRPr sz="181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7050" y="2686539"/>
            <a:ext cx="6398496" cy="1568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8428" y="5947975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8963" y="1091617"/>
            <a:ext cx="3760672" cy="290807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350869" algn="l"/>
              </a:tabLst>
            </a:pPr>
            <a:r>
              <a:rPr sz="1814" i="1" spc="-5" dirty="0">
                <a:latin typeface="Times New Roman"/>
                <a:cs typeface="Times New Roman"/>
              </a:rPr>
              <a:t>MTUs for some</a:t>
            </a:r>
            <a:r>
              <a:rPr sz="1814" i="1" spc="-18" dirty="0">
                <a:latin typeface="Times New Roman"/>
                <a:cs typeface="Times New Roman"/>
              </a:rPr>
              <a:t> </a:t>
            </a:r>
            <a:r>
              <a:rPr sz="1814" i="1" spc="-5" dirty="0">
                <a:latin typeface="Times New Roman"/>
                <a:cs typeface="Times New Roman"/>
              </a:rPr>
              <a:t>networks</a:t>
            </a:r>
            <a:endParaRPr sz="181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90737" y="1420660"/>
            <a:ext cx="5776613" cy="4285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15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141" y="1166566"/>
            <a:ext cx="6952542" cy="380960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47812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hierarchy in an IPv4</a:t>
            </a:r>
            <a:r>
              <a:rPr sz="2400" i="1" spc="36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address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47504" y="2732419"/>
            <a:ext cx="4896992" cy="257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8428" y="5947975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777373" y="6860954"/>
            <a:ext cx="68580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rgbClr val="1B1B1B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16" marR="0" lvl="0" indent="0" algn="l" defTabSz="914400" rtl="0" eaLnBrk="1" fontAlgn="auto" latinLnBrk="0" hangingPunct="1">
              <a:lnSpc>
                <a:spcPts val="20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-5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19.</a:t>
            </a:r>
            <a:fld id="{81D60167-4931-47E6-BA6A-407CBD079E47}" type="slidenum">
              <a:rPr kumimoji="0" sz="2000" b="1" i="0" u="none" strike="noStrike" kern="1200" cap="none" spc="-5" normalizeH="0" baseline="0" noProof="0" smtClean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516" marR="0" lvl="0" indent="0" algn="l" defTabSz="914400" rtl="0" eaLnBrk="1" fontAlgn="auto" latinLnBrk="0" hangingPunct="1">
                <a:lnSpc>
                  <a:spcPts val="209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2000" b="1" i="0" u="none" strike="noStrike" kern="1200" cap="none" spc="-5" normalizeH="0" baseline="0" noProof="0" dirty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021" y="1091617"/>
            <a:ext cx="4319216" cy="290807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616321" algn="l"/>
              </a:tabLst>
            </a:pPr>
            <a:r>
              <a:rPr sz="1814" i="1" spc="-5" dirty="0">
                <a:latin typeface="Times New Roman"/>
                <a:cs typeface="Times New Roman"/>
              </a:rPr>
              <a:t>Flags used in</a:t>
            </a:r>
            <a:r>
              <a:rPr sz="1814" i="1" spc="-23" dirty="0">
                <a:latin typeface="Times New Roman"/>
                <a:cs typeface="Times New Roman"/>
              </a:rPr>
              <a:t> </a:t>
            </a:r>
            <a:r>
              <a:rPr sz="1814" i="1" spc="-5" dirty="0">
                <a:latin typeface="Times New Roman"/>
                <a:cs typeface="Times New Roman"/>
              </a:rPr>
              <a:t>fragmentation</a:t>
            </a:r>
            <a:endParaRPr sz="181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1316" y="3092146"/>
            <a:ext cx="5009621" cy="666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8428" y="5947975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581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021" y="1091617"/>
            <a:ext cx="3895989" cy="290807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601350" algn="l"/>
              </a:tabLst>
            </a:pPr>
            <a:r>
              <a:rPr sz="1814" i="1" spc="-5" dirty="0">
                <a:latin typeface="Times New Roman"/>
                <a:cs typeface="Times New Roman"/>
              </a:rPr>
              <a:t>Fragmentation</a:t>
            </a:r>
            <a:r>
              <a:rPr sz="1814" i="1" spc="-32" dirty="0">
                <a:latin typeface="Times New Roman"/>
                <a:cs typeface="Times New Roman"/>
              </a:rPr>
              <a:t> </a:t>
            </a:r>
            <a:r>
              <a:rPr sz="1814" i="1" spc="-5" dirty="0">
                <a:latin typeface="Times New Roman"/>
                <a:cs typeface="Times New Roman"/>
              </a:rPr>
              <a:t>example</a:t>
            </a:r>
            <a:endParaRPr sz="181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84169" y="2284388"/>
            <a:ext cx="7028673" cy="27307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8428" y="5947975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1751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8428" y="351018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8021" y="677028"/>
            <a:ext cx="4681981" cy="290807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616321" algn="l"/>
              </a:tabLst>
            </a:pPr>
            <a:r>
              <a:rPr sz="1814" i="1" spc="-5" dirty="0">
                <a:latin typeface="Times New Roman"/>
                <a:cs typeface="Times New Roman"/>
              </a:rPr>
              <a:t>Detailed fragmentation</a:t>
            </a:r>
            <a:r>
              <a:rPr sz="1814" i="1" spc="-32" dirty="0">
                <a:latin typeface="Times New Roman"/>
                <a:cs typeface="Times New Roman"/>
              </a:rPr>
              <a:t> </a:t>
            </a:r>
            <a:r>
              <a:rPr sz="1814" i="1" spc="-5" dirty="0">
                <a:latin typeface="Times New Roman"/>
                <a:cs typeface="Times New Roman"/>
              </a:rPr>
              <a:t>example</a:t>
            </a:r>
            <a:endParaRPr sz="1814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8428" y="1137357"/>
            <a:ext cx="7946297" cy="17275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88428" y="1403386"/>
            <a:ext cx="7946297" cy="4752231"/>
            <a:chOff x="927239" y="1547622"/>
            <a:chExt cx="8763000" cy="5240655"/>
          </a:xfrm>
        </p:grpSpPr>
        <p:sp>
          <p:nvSpPr>
            <p:cNvPr id="6" name="object 6"/>
            <p:cNvSpPr/>
            <p:nvPr/>
          </p:nvSpPr>
          <p:spPr>
            <a:xfrm>
              <a:off x="1514741" y="1547622"/>
              <a:ext cx="6956297" cy="51259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927239" y="6711695"/>
              <a:ext cx="8763000" cy="76200"/>
            </a:xfrm>
            <a:custGeom>
              <a:avLst/>
              <a:gdLst/>
              <a:ahLst/>
              <a:cxnLst/>
              <a:rect l="l" t="t" r="r" b="b"/>
              <a:pathLst>
                <a:path w="8763000" h="76200">
                  <a:moveTo>
                    <a:pt x="8763000" y="76200"/>
                  </a:moveTo>
                  <a:lnTo>
                    <a:pt x="87630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763000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557140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021" y="1091617"/>
            <a:ext cx="4956647" cy="290807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478125" algn="l"/>
              </a:tabLst>
            </a:pPr>
            <a:r>
              <a:rPr sz="1814" i="1" spc="-5" dirty="0">
                <a:latin typeface="Times New Roman"/>
                <a:cs typeface="Times New Roman"/>
              </a:rPr>
              <a:t>Protocol field and encapsulated</a:t>
            </a:r>
            <a:r>
              <a:rPr sz="1814" i="1" dirty="0">
                <a:latin typeface="Times New Roman"/>
                <a:cs typeface="Times New Roman"/>
              </a:rPr>
              <a:t> </a:t>
            </a:r>
            <a:r>
              <a:rPr sz="1814" i="1" spc="-5" dirty="0">
                <a:latin typeface="Times New Roman"/>
                <a:cs typeface="Times New Roman"/>
              </a:rPr>
              <a:t>data</a:t>
            </a:r>
            <a:endParaRPr sz="181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16645" y="2621586"/>
            <a:ext cx="6996196" cy="1978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8428" y="5947975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9103" y="1144661"/>
            <a:ext cx="2827270" cy="290807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350869" algn="l"/>
              </a:tabLst>
            </a:pPr>
            <a:r>
              <a:rPr sz="1814" i="1" spc="-5" dirty="0">
                <a:latin typeface="Times New Roman"/>
                <a:cs typeface="Times New Roman"/>
              </a:rPr>
              <a:t>Protocol</a:t>
            </a:r>
            <a:r>
              <a:rPr sz="1814" i="1" spc="-50" dirty="0">
                <a:latin typeface="Times New Roman"/>
                <a:cs typeface="Times New Roman"/>
              </a:rPr>
              <a:t> </a:t>
            </a:r>
            <a:r>
              <a:rPr sz="1814" i="1" spc="-5" dirty="0">
                <a:latin typeface="Times New Roman"/>
                <a:cs typeface="Times New Roman"/>
              </a:rPr>
              <a:t>values</a:t>
            </a:r>
            <a:endParaRPr sz="1814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50232" y="1870489"/>
            <a:ext cx="8291788" cy="3697907"/>
            <a:chOff x="774839" y="2062733"/>
            <a:chExt cx="9144000" cy="4077970"/>
          </a:xfrm>
        </p:grpSpPr>
        <p:sp>
          <p:nvSpPr>
            <p:cNvPr id="4" name="object 4"/>
            <p:cNvSpPr/>
            <p:nvPr/>
          </p:nvSpPr>
          <p:spPr>
            <a:xfrm>
              <a:off x="774839" y="206273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886341" y="2192273"/>
              <a:ext cx="5127497" cy="39479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022" y="1091617"/>
            <a:ext cx="4367584" cy="290807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616321" algn="l"/>
              </a:tabLst>
            </a:pPr>
            <a:r>
              <a:rPr sz="1814" i="1" spc="-23" dirty="0">
                <a:latin typeface="Times New Roman"/>
                <a:cs typeface="Times New Roman"/>
              </a:rPr>
              <a:t>Taxonomy </a:t>
            </a:r>
            <a:r>
              <a:rPr sz="1814" i="1" spc="-5" dirty="0">
                <a:latin typeface="Times New Roman"/>
                <a:cs typeface="Times New Roman"/>
              </a:rPr>
              <a:t>of options in</a:t>
            </a:r>
            <a:r>
              <a:rPr sz="1814" i="1" spc="-36" dirty="0">
                <a:latin typeface="Times New Roman"/>
                <a:cs typeface="Times New Roman"/>
              </a:rPr>
              <a:t> </a:t>
            </a:r>
            <a:r>
              <a:rPr sz="1814" i="1" spc="-5" dirty="0">
                <a:latin typeface="Times New Roman"/>
                <a:cs typeface="Times New Roman"/>
              </a:rPr>
              <a:t>IPv4</a:t>
            </a:r>
            <a:endParaRPr sz="181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03018" y="2043925"/>
            <a:ext cx="6647941" cy="3244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8428" y="5947975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2FD2BB-BD97-4C82-84AC-AE54F3EA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IPV6</a:t>
            </a:r>
          </a:p>
        </p:txBody>
      </p:sp>
      <p:sp>
        <p:nvSpPr>
          <p:cNvPr id="3" name="object 11">
            <a:extLst>
              <a:ext uri="{FF2B5EF4-FFF2-40B4-BE49-F238E27FC236}">
                <a16:creationId xmlns="" xmlns:a16="http://schemas.microsoft.com/office/drawing/2014/main" id="{1D73A89C-82EE-4FF3-A23B-73D9A6F5E14A}"/>
              </a:ext>
            </a:extLst>
          </p:cNvPr>
          <p:cNvSpPr txBox="1"/>
          <p:nvPr/>
        </p:nvSpPr>
        <p:spPr>
          <a:xfrm>
            <a:off x="1158373" y="1894586"/>
            <a:ext cx="10019910" cy="2180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just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Despite all short-term solutions, address depletion is  still </a:t>
            </a:r>
            <a:r>
              <a:rPr kumimoji="0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8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long-term problem </a:t>
            </a:r>
            <a:r>
              <a:rPr kumimoji="0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</a:t>
            </a:r>
            <a:r>
              <a:rPr kumimoji="0" sz="28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Internet. </a:t>
            </a:r>
            <a:r>
              <a:rPr kumimoji="0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 </a:t>
            </a:r>
            <a:r>
              <a:rPr kumimoji="0" sz="28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 other problems </a:t>
            </a:r>
            <a:r>
              <a:rPr kumimoji="0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8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IP protocol itself have been the  motivation </a:t>
            </a:r>
            <a:r>
              <a:rPr kumimoji="0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</a:t>
            </a:r>
            <a:r>
              <a:rPr kumimoji="0" sz="2800" b="1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IPv6.</a:t>
            </a:r>
            <a:endParaRPr kumimoji="0" lang="en-IN" sz="2800" b="1" i="1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5080" lvl="0" indent="0" algn="just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 IPv6 address is 128 bits long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5020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574" y="1292354"/>
            <a:ext cx="6875275" cy="290807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616321" algn="l"/>
              </a:tabLst>
            </a:pPr>
            <a:r>
              <a:rPr sz="1814" i="1" spc="-5" dirty="0">
                <a:latin typeface="Times New Roman"/>
                <a:cs typeface="Times New Roman"/>
              </a:rPr>
              <a:t>IPv6 address in binary and hexadecimal colon</a:t>
            </a:r>
            <a:r>
              <a:rPr sz="1814" i="1" spc="23" dirty="0">
                <a:latin typeface="Times New Roman"/>
                <a:cs typeface="Times New Roman"/>
              </a:rPr>
              <a:t> </a:t>
            </a:r>
            <a:r>
              <a:rPr sz="1814" i="1" spc="-5" dirty="0">
                <a:latin typeface="Times New Roman"/>
                <a:cs typeface="Times New Roman"/>
              </a:rPr>
              <a:t>notation</a:t>
            </a:r>
            <a:endParaRPr sz="181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14493" y="2100307"/>
            <a:ext cx="7946297" cy="17275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4822" y="2526232"/>
            <a:ext cx="7245640" cy="15906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8428" y="5947975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777373" y="6860954"/>
            <a:ext cx="68580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rgbClr val="1B1B1B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16" marR="0" lvl="0" indent="0" algn="l" defTabSz="914400" rtl="0" eaLnBrk="1" fontAlgn="auto" latinLnBrk="0" hangingPunct="1">
              <a:lnSpc>
                <a:spcPts val="20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-5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19.</a:t>
            </a:r>
            <a:fld id="{81D60167-4931-47E6-BA6A-407CBD079E47}" type="slidenum">
              <a:rPr kumimoji="0" sz="2000" b="1" i="0" u="none" strike="noStrike" kern="1200" cap="none" spc="-5" normalizeH="0" baseline="0" noProof="0" smtClean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516" marR="0" lvl="0" indent="0" algn="l" defTabSz="914400" rtl="0" eaLnBrk="1" fontAlgn="auto" latinLnBrk="0" hangingPunct="1">
                <a:lnSpc>
                  <a:spcPts val="209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sz="2000" b="1" i="0" u="none" strike="noStrike" kern="1200" cap="none" spc="-5" normalizeH="0" baseline="0" noProof="0" dirty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4572" y="2828836"/>
            <a:ext cx="110712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leading zeros of a section (four digits between two colons) can be omitted. Only the leading zeros can be dropped, not the trailing zeros</a:t>
            </a:r>
            <a:endParaRPr lang="en-US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929" y="1165551"/>
            <a:ext cx="4237449" cy="290807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616321" algn="l"/>
              </a:tabLst>
            </a:pPr>
            <a:r>
              <a:rPr sz="1814" i="1" spc="-5" dirty="0">
                <a:latin typeface="Times New Roman"/>
                <a:cs typeface="Times New Roman"/>
              </a:rPr>
              <a:t>Abbreviated IPv6</a:t>
            </a:r>
            <a:r>
              <a:rPr sz="1814" i="1" spc="-27" dirty="0">
                <a:latin typeface="Times New Roman"/>
                <a:cs typeface="Times New Roman"/>
              </a:rPr>
              <a:t> </a:t>
            </a:r>
            <a:r>
              <a:rPr sz="1814" i="1" spc="-5" dirty="0">
                <a:latin typeface="Times New Roman"/>
                <a:cs typeface="Times New Roman"/>
              </a:rPr>
              <a:t>addresses</a:t>
            </a:r>
            <a:endParaRPr sz="181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31574" y="1893059"/>
            <a:ext cx="7946297" cy="17275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72116" y="2092986"/>
            <a:ext cx="6623756" cy="2981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8428" y="5947975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777373" y="6860954"/>
            <a:ext cx="68580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rgbClr val="1B1B1B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16" marR="0" lvl="0" indent="0" algn="l" defTabSz="914400" rtl="0" eaLnBrk="1" fontAlgn="auto" latinLnBrk="0" hangingPunct="1">
              <a:lnSpc>
                <a:spcPts val="20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-5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19.</a:t>
            </a:r>
            <a:fld id="{81D60167-4931-47E6-BA6A-407CBD079E47}" type="slidenum">
              <a:rPr kumimoji="0" sz="2000" b="1" i="0" u="none" strike="noStrike" kern="1200" cap="none" spc="-5" normalizeH="0" baseline="0" noProof="0" smtClean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516" marR="0" lvl="0" indent="0" algn="l" defTabSz="914400" rtl="0" eaLnBrk="1" fontAlgn="auto" latinLnBrk="0" hangingPunct="1">
                <a:lnSpc>
                  <a:spcPts val="209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sz="2000" b="1" i="0" u="none" strike="noStrike" kern="1200" cap="none" spc="-5" normalizeH="0" baseline="0" noProof="0" dirty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156" y="1196401"/>
            <a:ext cx="7709007" cy="380960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478125" algn="l"/>
              </a:tabLst>
            </a:pPr>
            <a:r>
              <a:rPr lang="en-US" sz="2400" i="1" spc="-27" dirty="0">
                <a:latin typeface="Times New Roman"/>
                <a:cs typeface="Times New Roman"/>
              </a:rPr>
              <a:t>Two </a:t>
            </a:r>
            <a:r>
              <a:rPr lang="en-US" sz="2400" i="1" spc="-5" dirty="0">
                <a:latin typeface="Times New Roman"/>
                <a:cs typeface="Times New Roman"/>
              </a:rPr>
              <a:t>levels of hierarchy in an IPv4</a:t>
            </a:r>
            <a:r>
              <a:rPr lang="en-US" sz="2400" i="1" spc="36" dirty="0">
                <a:latin typeface="Times New Roman"/>
                <a:cs typeface="Times New Roman"/>
              </a:rPr>
              <a:t> </a:t>
            </a:r>
            <a:r>
              <a:rPr lang="en-US" sz="2400" i="1" spc="-5" dirty="0">
                <a:latin typeface="Times New Roman"/>
                <a:cs typeface="Times New Roman"/>
              </a:rPr>
              <a:t>address</a:t>
            </a:r>
            <a:endParaRPr sz="1814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11581" y="2556635"/>
            <a:ext cx="6169781" cy="1739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8428" y="5947975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777373" y="6860954"/>
            <a:ext cx="68580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rgbClr val="1B1B1B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16" marR="0" lvl="0" indent="0" algn="l" defTabSz="914400" rtl="0" eaLnBrk="1" fontAlgn="auto" latinLnBrk="0" hangingPunct="1">
              <a:lnSpc>
                <a:spcPts val="20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-5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19.</a:t>
            </a:r>
            <a:fld id="{81D60167-4931-47E6-BA6A-407CBD079E47}" type="slidenum">
              <a:rPr kumimoji="0" sz="2000" b="1" i="0" u="none" strike="noStrike" kern="1200" cap="none" spc="-5" normalizeH="0" baseline="0" noProof="0" smtClean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516" marR="0" lvl="0" indent="0" algn="l" defTabSz="914400" rtl="0" eaLnBrk="1" fontAlgn="auto" latinLnBrk="0" hangingPunct="1">
                <a:lnSpc>
                  <a:spcPts val="209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2000" b="1" i="0" u="none" strike="noStrike" kern="1200" cap="none" spc="-5" normalizeH="0" baseline="0" noProof="0" dirty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="" xmlns:a16="http://schemas.microsoft.com/office/drawing/2014/main" id="{52A08C49-EBFB-4781-A710-A941E21FB0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019330" y="1093826"/>
            <a:ext cx="8015395" cy="523419"/>
            <a:chOff x="851039" y="1206246"/>
            <a:chExt cx="8839200" cy="577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57150"/>
            </a:xfrm>
            <a:custGeom>
              <a:avLst/>
              <a:gdLst/>
              <a:ahLst/>
              <a:cxnLst/>
              <a:rect l="l" t="t" r="r" b="b"/>
              <a:pathLst>
                <a:path w="422275" h="57150">
                  <a:moveTo>
                    <a:pt x="0" y="57149"/>
                  </a:moveTo>
                  <a:lnTo>
                    <a:pt x="422147" y="57149"/>
                  </a:lnTo>
                  <a:lnTo>
                    <a:pt x="422147" y="0"/>
                  </a:lnTo>
                  <a:lnTo>
                    <a:pt x="0" y="0"/>
                  </a:lnTo>
                  <a:lnTo>
                    <a:pt x="0" y="57149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635899" y="1206246"/>
              <a:ext cx="368045" cy="1478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51039" y="1206246"/>
              <a:ext cx="560832" cy="228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486547" y="1206246"/>
              <a:ext cx="31750" cy="57150"/>
            </a:xfrm>
            <a:custGeom>
              <a:avLst/>
              <a:gdLst/>
              <a:ahLst/>
              <a:cxnLst/>
              <a:rect l="l" t="t" r="r" b="b"/>
              <a:pathLst>
                <a:path w="31750" h="57150">
                  <a:moveTo>
                    <a:pt x="0" y="57149"/>
                  </a:moveTo>
                  <a:lnTo>
                    <a:pt x="31241" y="57149"/>
                  </a:lnTo>
                  <a:lnTo>
                    <a:pt x="31241" y="0"/>
                  </a:lnTo>
                  <a:lnTo>
                    <a:pt x="0" y="0"/>
                  </a:lnTo>
                  <a:lnTo>
                    <a:pt x="0" y="571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003439" y="1263396"/>
              <a:ext cx="8686800" cy="520065"/>
            </a:xfrm>
            <a:custGeom>
              <a:avLst/>
              <a:gdLst/>
              <a:ahLst/>
              <a:cxnLst/>
              <a:rect l="l" t="t" r="r" b="b"/>
              <a:pathLst>
                <a:path w="8686800" h="520064">
                  <a:moveTo>
                    <a:pt x="8686800" y="519683"/>
                  </a:moveTo>
                  <a:lnTo>
                    <a:pt x="8686800" y="0"/>
                  </a:lnTo>
                  <a:lnTo>
                    <a:pt x="0" y="0"/>
                  </a:lnTo>
                  <a:lnTo>
                    <a:pt x="0" y="519684"/>
                  </a:lnTo>
                  <a:lnTo>
                    <a:pt x="8686800" y="5196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9" name="object 9"/>
          <p:cNvSpPr/>
          <p:nvPr/>
        </p:nvSpPr>
        <p:spPr>
          <a:xfrm>
            <a:off x="1950232" y="2647855"/>
            <a:ext cx="8291788" cy="1555862"/>
          </a:xfrm>
          <a:custGeom>
            <a:avLst/>
            <a:gdLst/>
            <a:ahLst/>
            <a:cxnLst/>
            <a:rect l="l" t="t" r="r" b="b"/>
            <a:pathLst>
              <a:path w="9144000" h="171577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000" y="1715262"/>
                </a:lnTo>
                <a:lnTo>
                  <a:pt x="9144000" y="85801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9825" y="1164535"/>
            <a:ext cx="7733820" cy="274686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80615" marR="0" lvl="0" indent="0" algn="l" defTabSz="457200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Expand the address 0:15::1:12:1213 to its</a:t>
            </a:r>
            <a:r>
              <a:rPr kumimoji="0" sz="2539" b="1" i="1" u="none" strike="noStrike" kern="1200" cap="none" spc="-1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original.</a:t>
            </a:r>
            <a:endParaRPr kumimoji="0" sz="25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16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Solution</a:t>
            </a:r>
            <a:endParaRPr kumimoji="0" sz="25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16" marR="4607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first need to align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left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side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the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double colon to  the left of the original pattern and the right side of the  double colon to the right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original pattern to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find  how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many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0s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need to replace the double</a:t>
            </a:r>
            <a:r>
              <a:rPr kumimoji="0" sz="2539" b="1" i="1" u="none" strike="noStrike" kern="1200" cap="none" spc="-1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colon.</a:t>
            </a:r>
            <a:endParaRPr kumimoji="0" sz="25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14413" y="4030500"/>
            <a:ext cx="4763172" cy="690982"/>
            <a:chOff x="2720339" y="4444746"/>
            <a:chExt cx="5252720" cy="762000"/>
          </a:xfrm>
        </p:grpSpPr>
        <p:sp>
          <p:nvSpPr>
            <p:cNvPr id="12" name="object 12"/>
            <p:cNvSpPr/>
            <p:nvPr/>
          </p:nvSpPr>
          <p:spPr>
            <a:xfrm>
              <a:off x="2720340" y="4444758"/>
              <a:ext cx="5252720" cy="190500"/>
            </a:xfrm>
            <a:custGeom>
              <a:avLst/>
              <a:gdLst/>
              <a:ahLst/>
              <a:cxnLst/>
              <a:rect l="l" t="t" r="r" b="b"/>
              <a:pathLst>
                <a:path w="5252720" h="190500">
                  <a:moveTo>
                    <a:pt x="57150" y="45720"/>
                  </a:moveTo>
                  <a:lnTo>
                    <a:pt x="45720" y="45720"/>
                  </a:lnTo>
                  <a:lnTo>
                    <a:pt x="45720" y="190500"/>
                  </a:lnTo>
                  <a:lnTo>
                    <a:pt x="57150" y="190500"/>
                  </a:lnTo>
                  <a:lnTo>
                    <a:pt x="57150" y="45720"/>
                  </a:lnTo>
                  <a:close/>
                </a:path>
                <a:path w="5252720" h="190500">
                  <a:moveTo>
                    <a:pt x="5252720" y="0"/>
                  </a:moveTo>
                  <a:lnTo>
                    <a:pt x="5218430" y="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190500"/>
                  </a:lnTo>
                  <a:lnTo>
                    <a:pt x="34290" y="190500"/>
                  </a:lnTo>
                  <a:lnTo>
                    <a:pt x="34290" y="34290"/>
                  </a:lnTo>
                  <a:lnTo>
                    <a:pt x="5218430" y="34290"/>
                  </a:lnTo>
                  <a:lnTo>
                    <a:pt x="5218430" y="190500"/>
                  </a:lnTo>
                  <a:lnTo>
                    <a:pt x="5252720" y="190500"/>
                  </a:lnTo>
                  <a:lnTo>
                    <a:pt x="525272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777489" y="4490466"/>
              <a:ext cx="5138420" cy="6591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720340" y="4490478"/>
              <a:ext cx="5252720" cy="716280"/>
            </a:xfrm>
            <a:custGeom>
              <a:avLst/>
              <a:gdLst/>
              <a:ahLst/>
              <a:cxnLst/>
              <a:rect l="l" t="t" r="r" b="b"/>
              <a:pathLst>
                <a:path w="5252720" h="716279">
                  <a:moveTo>
                    <a:pt x="5207000" y="0"/>
                  </a:moveTo>
                  <a:lnTo>
                    <a:pt x="5195570" y="0"/>
                  </a:lnTo>
                  <a:lnTo>
                    <a:pt x="5195570" y="144780"/>
                  </a:lnTo>
                  <a:lnTo>
                    <a:pt x="5195570" y="659130"/>
                  </a:lnTo>
                  <a:lnTo>
                    <a:pt x="57150" y="659130"/>
                  </a:lnTo>
                  <a:lnTo>
                    <a:pt x="57150" y="144780"/>
                  </a:lnTo>
                  <a:lnTo>
                    <a:pt x="45720" y="144780"/>
                  </a:lnTo>
                  <a:lnTo>
                    <a:pt x="45720" y="670560"/>
                  </a:lnTo>
                  <a:lnTo>
                    <a:pt x="57150" y="670560"/>
                  </a:lnTo>
                  <a:lnTo>
                    <a:pt x="5195570" y="670560"/>
                  </a:lnTo>
                  <a:lnTo>
                    <a:pt x="5207000" y="670560"/>
                  </a:lnTo>
                  <a:lnTo>
                    <a:pt x="5207000" y="144780"/>
                  </a:lnTo>
                  <a:lnTo>
                    <a:pt x="5207000" y="0"/>
                  </a:lnTo>
                  <a:close/>
                </a:path>
                <a:path w="5252720" h="716279">
                  <a:moveTo>
                    <a:pt x="5252720" y="144780"/>
                  </a:moveTo>
                  <a:lnTo>
                    <a:pt x="5218430" y="144780"/>
                  </a:lnTo>
                  <a:lnTo>
                    <a:pt x="5218430" y="681990"/>
                  </a:lnTo>
                  <a:lnTo>
                    <a:pt x="34290" y="681990"/>
                  </a:lnTo>
                  <a:lnTo>
                    <a:pt x="34290" y="144780"/>
                  </a:lnTo>
                  <a:lnTo>
                    <a:pt x="0" y="144780"/>
                  </a:lnTo>
                  <a:lnTo>
                    <a:pt x="0" y="716280"/>
                  </a:lnTo>
                  <a:lnTo>
                    <a:pt x="34290" y="716280"/>
                  </a:lnTo>
                  <a:lnTo>
                    <a:pt x="5218430" y="716280"/>
                  </a:lnTo>
                  <a:lnTo>
                    <a:pt x="5252720" y="716280"/>
                  </a:lnTo>
                  <a:lnTo>
                    <a:pt x="5252720" y="14478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59824" y="4895840"/>
            <a:ext cx="5243405" cy="40237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0" lvl="0" indent="0" algn="l" defTabSz="457200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 means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original address</a:t>
            </a:r>
            <a:r>
              <a:rPr kumimoji="0" sz="2539" b="1" i="1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is.</a:t>
            </a:r>
            <a:endParaRPr kumimoji="0" sz="25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731688" y="5523713"/>
            <a:ext cx="4729774" cy="372555"/>
            <a:chOff x="2739389" y="6091428"/>
            <a:chExt cx="5215890" cy="410845"/>
          </a:xfrm>
        </p:grpSpPr>
        <p:sp>
          <p:nvSpPr>
            <p:cNvPr id="17" name="object 17"/>
            <p:cNvSpPr/>
            <p:nvPr/>
          </p:nvSpPr>
          <p:spPr>
            <a:xfrm>
              <a:off x="2739389" y="6091428"/>
              <a:ext cx="34290" cy="258445"/>
            </a:xfrm>
            <a:custGeom>
              <a:avLst/>
              <a:gdLst/>
              <a:ahLst/>
              <a:cxnLst/>
              <a:rect l="l" t="t" r="r" b="b"/>
              <a:pathLst>
                <a:path w="34289" h="258445">
                  <a:moveTo>
                    <a:pt x="0" y="0"/>
                  </a:moveTo>
                  <a:lnTo>
                    <a:pt x="0" y="258318"/>
                  </a:lnTo>
                  <a:lnTo>
                    <a:pt x="34289" y="258318"/>
                  </a:lnTo>
                  <a:lnTo>
                    <a:pt x="342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773679" y="6091428"/>
              <a:ext cx="5147310" cy="3535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739390" y="6091440"/>
              <a:ext cx="5215890" cy="410845"/>
            </a:xfrm>
            <a:custGeom>
              <a:avLst/>
              <a:gdLst/>
              <a:ahLst/>
              <a:cxnLst/>
              <a:rect l="l" t="t" r="r" b="b"/>
              <a:pathLst>
                <a:path w="5215890" h="410845">
                  <a:moveTo>
                    <a:pt x="5170170" y="45720"/>
                  </a:moveTo>
                  <a:lnTo>
                    <a:pt x="5158740" y="45720"/>
                  </a:lnTo>
                  <a:lnTo>
                    <a:pt x="5158740" y="57150"/>
                  </a:lnTo>
                  <a:lnTo>
                    <a:pt x="5158740" y="258318"/>
                  </a:lnTo>
                  <a:lnTo>
                    <a:pt x="5158740" y="353568"/>
                  </a:lnTo>
                  <a:lnTo>
                    <a:pt x="57150" y="353568"/>
                  </a:lnTo>
                  <a:lnTo>
                    <a:pt x="57150" y="258318"/>
                  </a:lnTo>
                  <a:lnTo>
                    <a:pt x="57150" y="57150"/>
                  </a:lnTo>
                  <a:lnTo>
                    <a:pt x="5158740" y="57150"/>
                  </a:lnTo>
                  <a:lnTo>
                    <a:pt x="5158740" y="45720"/>
                  </a:lnTo>
                  <a:lnTo>
                    <a:pt x="57150" y="45720"/>
                  </a:lnTo>
                  <a:lnTo>
                    <a:pt x="45720" y="45720"/>
                  </a:lnTo>
                  <a:lnTo>
                    <a:pt x="45720" y="258318"/>
                  </a:lnTo>
                  <a:lnTo>
                    <a:pt x="45720" y="364998"/>
                  </a:lnTo>
                  <a:lnTo>
                    <a:pt x="57150" y="364998"/>
                  </a:lnTo>
                  <a:lnTo>
                    <a:pt x="5158740" y="364998"/>
                  </a:lnTo>
                  <a:lnTo>
                    <a:pt x="5170170" y="364998"/>
                  </a:lnTo>
                  <a:lnTo>
                    <a:pt x="5170170" y="258318"/>
                  </a:lnTo>
                  <a:lnTo>
                    <a:pt x="5170170" y="45720"/>
                  </a:lnTo>
                  <a:close/>
                </a:path>
                <a:path w="5215890" h="410845">
                  <a:moveTo>
                    <a:pt x="5215890" y="0"/>
                  </a:moveTo>
                  <a:lnTo>
                    <a:pt x="5181600" y="0"/>
                  </a:lnTo>
                  <a:lnTo>
                    <a:pt x="5181600" y="258318"/>
                  </a:lnTo>
                  <a:lnTo>
                    <a:pt x="5181600" y="376428"/>
                  </a:lnTo>
                  <a:lnTo>
                    <a:pt x="34290" y="376428"/>
                  </a:lnTo>
                  <a:lnTo>
                    <a:pt x="34290" y="258318"/>
                  </a:lnTo>
                  <a:lnTo>
                    <a:pt x="0" y="258318"/>
                  </a:lnTo>
                  <a:lnTo>
                    <a:pt x="0" y="410718"/>
                  </a:lnTo>
                  <a:lnTo>
                    <a:pt x="34290" y="410718"/>
                  </a:lnTo>
                  <a:lnTo>
                    <a:pt x="5181600" y="410718"/>
                  </a:lnTo>
                  <a:lnTo>
                    <a:pt x="5215890" y="410718"/>
                  </a:lnTo>
                  <a:lnTo>
                    <a:pt x="5215890" y="258318"/>
                  </a:lnTo>
                  <a:lnTo>
                    <a:pt x="521589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77373" y="6860954"/>
            <a:ext cx="68580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rgbClr val="1B1B1B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16" marR="0" lvl="0" indent="0" algn="l" defTabSz="914400" rtl="0" eaLnBrk="1" fontAlgn="auto" latinLnBrk="0" hangingPunct="1">
              <a:lnSpc>
                <a:spcPts val="20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-5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19.</a:t>
            </a:r>
            <a:fld id="{81D60167-4931-47E6-BA6A-407CBD079E47}" type="slidenum">
              <a:rPr kumimoji="0" sz="2000" b="1" i="0" u="none" strike="noStrike" kern="1200" cap="none" spc="-5" normalizeH="0" baseline="0" noProof="0" smtClean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516" marR="0" lvl="0" indent="0" algn="l" defTabSz="914400" rtl="0" eaLnBrk="1" fontAlgn="auto" latinLnBrk="0" hangingPunct="1">
                <a:lnSpc>
                  <a:spcPts val="209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sz="2000" b="1" i="0" u="none" strike="noStrike" kern="1200" cap="none" spc="-5" normalizeH="0" baseline="0" noProof="0" dirty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8603" y="1113756"/>
            <a:ext cx="10001667" cy="441935"/>
          </a:xfrm>
          <a:prstGeom prst="rect">
            <a:avLst/>
          </a:prstGeom>
        </p:spPr>
        <p:txBody>
          <a:bodyPr vert="horz" wrap="square" lIns="0" tIns="10941" rIns="0" bIns="0" rtlCol="0" anchor="b">
            <a:spAutoFit/>
          </a:bodyPr>
          <a:lstStyle/>
          <a:p>
            <a:pPr marL="284454">
              <a:spcBef>
                <a:spcPts val="86"/>
              </a:spcBef>
              <a:tabLst>
                <a:tab pos="1235130" algn="l"/>
              </a:tabLst>
            </a:pPr>
            <a:r>
              <a:rPr spc="-5" dirty="0"/>
              <a:t>IPv6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5627" y="2016795"/>
            <a:ext cx="8842054" cy="3740470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 lvl="0" indent="0" algn="just" defTabSz="457200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network layer protocol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TCP/IP protocol  suite is currently IPv4. Although IPv4 is well designed,  data communication has evolved since the inception of  IPv4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1970s. IPv4 has some deficiencies that 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make it unsuitable for the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fast-growing</a:t>
            </a:r>
            <a:r>
              <a:rPr kumimoji="0" sz="2539" b="1" i="1" u="none" strike="noStrike" kern="1200" cap="none" spc="-9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-13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Internet..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1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6852" marR="0" lvl="0" indent="0" algn="l" defTabSz="457200" rtl="0" eaLnBrk="1" fontAlgn="auto" latinLnBrk="0" hangingPunct="1">
              <a:lnSpc>
                <a:spcPct val="100000"/>
              </a:lnSpc>
              <a:spcBef>
                <a:spcPts val="1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heavy" strike="noStrike" kern="1200" cap="none" spc="-4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Times New Roman"/>
                <a:ea typeface="+mn-ea"/>
                <a:cs typeface="Times New Roman"/>
              </a:rPr>
              <a:t>Topics </a:t>
            </a:r>
            <a:r>
              <a:rPr kumimoji="0" sz="2539" b="1" i="1" u="heavy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Times New Roman"/>
                <a:ea typeface="+mn-ea"/>
                <a:cs typeface="Times New Roman"/>
              </a:rPr>
              <a:t>discussed in this</a:t>
            </a:r>
            <a:r>
              <a:rPr kumimoji="0" sz="2539" b="1" i="1" u="heavy" strike="noStrike" kern="1200" cap="none" spc="-27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heavy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Times New Roman"/>
                <a:ea typeface="+mn-ea"/>
                <a:cs typeface="Times New Roman"/>
              </a:rPr>
              <a:t>section: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16" marR="5081018" lvl="0" indent="0" algn="l" defTabSz="457200" rtl="0" eaLnBrk="1" fontAlgn="auto" latinLnBrk="0" hangingPunct="1">
              <a:lnSpc>
                <a:spcPct val="100000"/>
              </a:lnSpc>
              <a:spcBef>
                <a:spcPts val="36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76" b="1" i="0" u="none" strike="noStrike" kern="1200" cap="none" spc="-9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Advantages  </a:t>
            </a:r>
            <a:r>
              <a:rPr kumimoji="0" sz="2176" b="1" i="0" u="none" strike="noStrike" kern="1200" cap="none" spc="-5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Packet </a:t>
            </a:r>
            <a:r>
              <a:rPr kumimoji="0" sz="2176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Format  </a:t>
            </a:r>
            <a:r>
              <a:rPr kumimoji="0" sz="2176" b="1" i="0" u="none" strike="noStrike" kern="1200" cap="none" spc="-5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Extension</a:t>
            </a:r>
            <a:r>
              <a:rPr kumimoji="0" sz="2176" b="1" i="0" u="none" strike="noStrike" kern="1200" cap="none" spc="-5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76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Headers</a:t>
            </a:r>
            <a:endParaRPr kumimoji="0" sz="217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50232" y="5757265"/>
            <a:ext cx="8291788" cy="778506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3999" y="858012"/>
                </a:moveTo>
                <a:lnTo>
                  <a:pt x="9143999" y="0"/>
                </a:lnTo>
                <a:lnTo>
                  <a:pt x="0" y="0"/>
                </a:lnTo>
                <a:lnTo>
                  <a:pt x="0" y="858012"/>
                </a:lnTo>
                <a:lnTo>
                  <a:pt x="9143999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4"/>
            <a:ext cx="68580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rgbClr val="1B1B1B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16" marR="0" lvl="0" indent="0" algn="l" defTabSz="914400" rtl="0" eaLnBrk="1" fontAlgn="auto" latinLnBrk="0" hangingPunct="1">
              <a:lnSpc>
                <a:spcPts val="20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-5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20.</a:t>
            </a:r>
            <a:fld id="{81D60167-4931-47E6-BA6A-407CBD079E47}" type="slidenum">
              <a:rPr kumimoji="0" sz="2000" b="1" i="0" u="none" strike="noStrike" kern="1200" cap="none" spc="-5" normalizeH="0" baseline="0" noProof="0" smtClean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516" marR="0" lvl="0" indent="0" algn="l" defTabSz="914400" rtl="0" eaLnBrk="1" fontAlgn="auto" latinLnBrk="0" hangingPunct="1">
                <a:lnSpc>
                  <a:spcPts val="209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sz="2000" b="1" i="0" u="none" strike="noStrike" kern="1200" cap="none" spc="-5" normalizeH="0" baseline="0" noProof="0" dirty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021" y="1091617"/>
            <a:ext cx="4966436" cy="290807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616321" algn="l"/>
              </a:tabLst>
            </a:pPr>
            <a:r>
              <a:rPr sz="1814" i="1" spc="-5" dirty="0">
                <a:latin typeface="Times New Roman"/>
                <a:cs typeface="Times New Roman"/>
              </a:rPr>
              <a:t>IPv6 datagram header and</a:t>
            </a:r>
            <a:r>
              <a:rPr sz="1814" i="1" spc="-14" dirty="0">
                <a:latin typeface="Times New Roman"/>
                <a:cs typeface="Times New Roman"/>
              </a:rPr>
              <a:t> </a:t>
            </a:r>
            <a:r>
              <a:rPr sz="1814" i="1" spc="-5" dirty="0">
                <a:latin typeface="Times New Roman"/>
                <a:cs typeface="Times New Roman"/>
              </a:rPr>
              <a:t>payload</a:t>
            </a:r>
            <a:endParaRPr sz="181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64821" y="2389416"/>
            <a:ext cx="6747443" cy="2355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8428" y="5947975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4"/>
            <a:ext cx="68580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rgbClr val="1B1B1B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16" marR="0" lvl="0" indent="0" algn="l" defTabSz="914400" rtl="0" eaLnBrk="1" fontAlgn="auto" latinLnBrk="0" hangingPunct="1">
              <a:lnSpc>
                <a:spcPts val="20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-5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20.</a:t>
            </a:r>
            <a:fld id="{81D60167-4931-47E6-BA6A-407CBD079E47}" type="slidenum">
              <a:rPr kumimoji="0" sz="2000" b="1" i="0" u="none" strike="noStrike" kern="1200" cap="none" spc="-5" normalizeH="0" baseline="0" noProof="0" smtClean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516" marR="0" lvl="0" indent="0" algn="l" defTabSz="914400" rtl="0" eaLnBrk="1" fontAlgn="auto" latinLnBrk="0" hangingPunct="1">
                <a:lnSpc>
                  <a:spcPts val="209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sz="2000" b="1" i="0" u="none" strike="noStrike" kern="1200" cap="none" spc="-5" normalizeH="0" baseline="0" noProof="0" dirty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6499" y="844179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6092" y="1170189"/>
            <a:ext cx="4367009" cy="290807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616321" algn="l"/>
              </a:tabLst>
            </a:pPr>
            <a:r>
              <a:rPr sz="1814" i="1" spc="-5" dirty="0">
                <a:latin typeface="Times New Roman"/>
                <a:cs typeface="Times New Roman"/>
              </a:rPr>
              <a:t>Format of an IPv6</a:t>
            </a:r>
            <a:r>
              <a:rPr sz="1814" i="1" spc="-14" dirty="0">
                <a:latin typeface="Times New Roman"/>
                <a:cs typeface="Times New Roman"/>
              </a:rPr>
              <a:t> </a:t>
            </a:r>
            <a:r>
              <a:rPr sz="1814" i="1" spc="-5" dirty="0">
                <a:latin typeface="Times New Roman"/>
                <a:cs typeface="Times New Roman"/>
              </a:rPr>
              <a:t>datagram</a:t>
            </a:r>
            <a:endParaRPr sz="1814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6499" y="1630518"/>
            <a:ext cx="7946297" cy="17275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34293" y="2118453"/>
            <a:ext cx="6337787" cy="38893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88428" y="6086172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155" y="1172501"/>
            <a:ext cx="8033103" cy="380960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350869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Next header codes for</a:t>
            </a:r>
            <a:r>
              <a:rPr sz="2400" i="1" spc="-18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IPv6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32831" y="1958260"/>
            <a:ext cx="5376534" cy="4825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4"/>
            <a:ext cx="68580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rgbClr val="1B1B1B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16" marR="0" lvl="0" indent="0" algn="l" defTabSz="914400" rtl="0" eaLnBrk="1" fontAlgn="auto" latinLnBrk="0" hangingPunct="1">
              <a:lnSpc>
                <a:spcPts val="20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-5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20.</a:t>
            </a:r>
            <a:fld id="{81D60167-4931-47E6-BA6A-407CBD079E47}" type="slidenum">
              <a:rPr kumimoji="0" sz="2000" b="1" i="0" u="none" strike="noStrike" kern="1200" cap="none" spc="-5" normalizeH="0" baseline="0" noProof="0" smtClean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516" marR="0" lvl="0" indent="0" algn="l" defTabSz="914400" rtl="0" eaLnBrk="1" fontAlgn="auto" latinLnBrk="0" hangingPunct="1">
                <a:lnSpc>
                  <a:spcPts val="209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sz="2000" b="1" i="0" u="none" strike="noStrike" kern="1200" cap="none" spc="-5" normalizeH="0" baseline="0" noProof="0" dirty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7585" y="1084667"/>
            <a:ext cx="7831611" cy="380960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350869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Priorities for congestion-controlled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spc="-9" dirty="0">
                <a:latin typeface="Times New Roman"/>
                <a:cs typeface="Times New Roman"/>
              </a:rPr>
              <a:t>traffic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85631" y="1849349"/>
            <a:ext cx="5880276" cy="2962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4"/>
            <a:ext cx="68580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rgbClr val="1B1B1B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16" marR="0" lvl="0" indent="0" algn="l" defTabSz="914400" rtl="0" eaLnBrk="1" fontAlgn="auto" latinLnBrk="0" hangingPunct="1">
              <a:lnSpc>
                <a:spcPts val="20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-5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20.</a:t>
            </a:r>
            <a:fld id="{81D60167-4931-47E6-BA6A-407CBD079E47}" type="slidenum">
              <a:rPr kumimoji="0" sz="2000" b="1" i="0" u="none" strike="noStrike" kern="1200" cap="none" spc="-5" normalizeH="0" baseline="0" noProof="0" smtClean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516" marR="0" lvl="0" indent="0" algn="l" defTabSz="914400" rtl="0" eaLnBrk="1" fontAlgn="auto" latinLnBrk="0" hangingPunct="1">
                <a:lnSpc>
                  <a:spcPts val="209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sz="2000" b="1" i="0" u="none" strike="noStrike" kern="1200" cap="none" spc="-5" normalizeH="0" baseline="0" noProof="0" dirty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="" xmlns:a16="http://schemas.microsoft.com/office/drawing/2014/main" id="{F6D7221B-8D37-482F-8633-C9E28DB96EB2}"/>
              </a:ext>
            </a:extLst>
          </p:cNvPr>
          <p:cNvSpPr/>
          <p:nvPr/>
        </p:nvSpPr>
        <p:spPr>
          <a:xfrm>
            <a:off x="2585631" y="4811654"/>
            <a:ext cx="5880276" cy="1879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886" y="971651"/>
            <a:ext cx="8031945" cy="380960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350869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Comparison between IPv4 and IPv6 packet</a:t>
            </a:r>
            <a:r>
              <a:rPr sz="2400" i="1" spc="32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headers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3291" y="2193613"/>
            <a:ext cx="7925418" cy="4279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896" y="953411"/>
            <a:ext cx="4821971" cy="442516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616321" algn="l"/>
              </a:tabLst>
            </a:pPr>
            <a:r>
              <a:rPr i="1" spc="-5" dirty="0">
                <a:latin typeface="Times New Roman"/>
                <a:cs typeface="Times New Roman"/>
              </a:rPr>
              <a:t>Extension header</a:t>
            </a:r>
            <a:r>
              <a:rPr i="1" spc="-32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types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03902" y="1974827"/>
            <a:ext cx="6117957" cy="3172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8428" y="5947975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4"/>
            <a:ext cx="68580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rgbClr val="1B1B1B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ts val="23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-5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20.</a:t>
            </a:r>
            <a:fld id="{81D60167-4931-47E6-BA6A-407CBD079E47}" type="slidenum">
              <a:rPr kumimoji="0" sz="2000" b="1" i="0" u="none" strike="noStrike" kern="1200" cap="none" spc="-5" normalizeH="0" baseline="0" noProof="0" smtClean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2700" marR="0" lvl="0" indent="0" algn="l" defTabSz="914400" rtl="0" eaLnBrk="1" fontAlgn="auto" latinLnBrk="0" hangingPunct="1">
                <a:lnSpc>
                  <a:spcPts val="231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sz="2000" b="1" i="0" u="none" strike="noStrike" kern="1200" cap="none" spc="-5" normalizeH="0" baseline="0" noProof="0" dirty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430" y="962863"/>
            <a:ext cx="10020694" cy="380960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48906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Comparison between IPv4 options and IPv6 extension</a:t>
            </a:r>
            <a:r>
              <a:rPr sz="2400" i="1" spc="59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headers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31303" y="2158077"/>
            <a:ext cx="8048563" cy="335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364821" y="2216671"/>
            <a:ext cx="7393511" cy="69098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50232" y="2334830"/>
            <a:ext cx="8291788" cy="3423242"/>
            <a:chOff x="774839" y="2574798"/>
            <a:chExt cx="9144000" cy="3775075"/>
          </a:xfrm>
        </p:grpSpPr>
        <p:sp>
          <p:nvSpPr>
            <p:cNvPr id="9" name="object 9"/>
            <p:cNvSpPr/>
            <p:nvPr/>
          </p:nvSpPr>
          <p:spPr>
            <a:xfrm>
              <a:off x="1270139" y="2574798"/>
              <a:ext cx="8077200" cy="346075"/>
            </a:xfrm>
            <a:custGeom>
              <a:avLst/>
              <a:gdLst/>
              <a:ahLst/>
              <a:cxnLst/>
              <a:rect l="l" t="t" r="r" b="b"/>
              <a:pathLst>
                <a:path w="8077200" h="346075">
                  <a:moveTo>
                    <a:pt x="8077200" y="345948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345948"/>
                  </a:lnTo>
                  <a:lnTo>
                    <a:pt x="8077200" y="345948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74839" y="2919996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495300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495300" y="858012"/>
                  </a:lnTo>
                  <a:lnTo>
                    <a:pt x="495300" y="0"/>
                  </a:lnTo>
                  <a:close/>
                </a:path>
                <a:path w="9144000" h="858520">
                  <a:moveTo>
                    <a:pt x="9144000" y="0"/>
                  </a:moveTo>
                  <a:lnTo>
                    <a:pt x="8572500" y="0"/>
                  </a:lnTo>
                  <a:lnTo>
                    <a:pt x="8572500" y="858012"/>
                  </a:lnTo>
                  <a:lnTo>
                    <a:pt x="9144000" y="8580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270139" y="2919996"/>
              <a:ext cx="8077200" cy="2573020"/>
            </a:xfrm>
            <a:custGeom>
              <a:avLst/>
              <a:gdLst/>
              <a:ahLst/>
              <a:cxnLst/>
              <a:rect l="l" t="t" r="r" b="b"/>
              <a:pathLst>
                <a:path w="8077200" h="2573020">
                  <a:moveTo>
                    <a:pt x="807720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858012"/>
                  </a:lnTo>
                  <a:lnTo>
                    <a:pt x="0" y="1714500"/>
                  </a:lnTo>
                  <a:lnTo>
                    <a:pt x="0" y="1715262"/>
                  </a:lnTo>
                  <a:lnTo>
                    <a:pt x="0" y="2572512"/>
                  </a:lnTo>
                  <a:lnTo>
                    <a:pt x="8077200" y="2572512"/>
                  </a:lnTo>
                  <a:lnTo>
                    <a:pt x="8077200" y="1715262"/>
                  </a:lnTo>
                  <a:lnTo>
                    <a:pt x="8077200" y="1714500"/>
                  </a:lnTo>
                  <a:lnTo>
                    <a:pt x="8077200" y="858012"/>
                  </a:lnTo>
                  <a:lnTo>
                    <a:pt x="8077200" y="85725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74839" y="549173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270139" y="5491733"/>
              <a:ext cx="8077200" cy="586740"/>
            </a:xfrm>
            <a:custGeom>
              <a:avLst/>
              <a:gdLst/>
              <a:ahLst/>
              <a:cxnLst/>
              <a:rect l="l" t="t" r="r" b="b"/>
              <a:pathLst>
                <a:path w="8077200" h="586739">
                  <a:moveTo>
                    <a:pt x="8077200" y="586739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8077200" y="586739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16" name="object 16"/>
          <p:cNvSpPr/>
          <p:nvPr/>
        </p:nvSpPr>
        <p:spPr>
          <a:xfrm>
            <a:off x="2366894" y="5533387"/>
            <a:ext cx="7393511" cy="69098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47923" y="2355098"/>
            <a:ext cx="5827285" cy="3137225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0941" marR="4607" lvl="0" indent="0" algn="ctr" defTabSz="457200" rtl="0" eaLnBrk="1" fontAlgn="auto" latinLnBrk="0" hangingPunct="1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Each </a:t>
            </a:r>
            <a:r>
              <a:rPr kumimoji="0" sz="2902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address </a:t>
            </a: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the block can</a:t>
            </a:r>
            <a:r>
              <a:rPr kumimoji="0" sz="2902" b="1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02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  considered </a:t>
            </a: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 a </a:t>
            </a:r>
            <a:r>
              <a:rPr kumimoji="0" sz="2902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two-level  hierarchical</a:t>
            </a:r>
            <a:r>
              <a:rPr kumimoji="0" sz="2902" b="1" i="0" u="none" strike="noStrike" kern="1200" cap="none" spc="-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structure:</a:t>
            </a:r>
            <a:endParaRPr kumimoji="0" sz="29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2188" marR="55853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2902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leftmost </a:t>
            </a:r>
            <a:r>
              <a:rPr kumimoji="0" sz="2902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 </a:t>
            </a: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bits </a:t>
            </a:r>
            <a:r>
              <a:rPr kumimoji="0" sz="2902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(prefix) define  </a:t>
            </a: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2902" b="1" i="0" u="none" strike="noStrike" kern="1200" cap="none" spc="-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02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network;</a:t>
            </a:r>
            <a:endParaRPr kumimoji="0" sz="29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8867" marR="180231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rightmost 32 − n bits</a:t>
            </a:r>
            <a:r>
              <a:rPr kumimoji="0" sz="2902" b="1" i="0" u="none" strike="noStrike" kern="1200" cap="none" spc="-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define  the</a:t>
            </a:r>
            <a:r>
              <a:rPr kumimoji="0" sz="2902" b="1" i="0" u="none" strike="noStrike" kern="1200" cap="none" spc="-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02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host.</a:t>
            </a:r>
            <a:endParaRPr kumimoji="0" sz="29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777373" y="6860954"/>
            <a:ext cx="68580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rgbClr val="1B1B1B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16" marR="0" lvl="0" indent="0" algn="l" defTabSz="914400" rtl="0" eaLnBrk="1" fontAlgn="auto" latinLnBrk="0" hangingPunct="1">
              <a:lnSpc>
                <a:spcPts val="20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-5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19.</a:t>
            </a:r>
            <a:fld id="{81D60167-4931-47E6-BA6A-407CBD079E47}" type="slidenum">
              <a:rPr kumimoji="0" sz="2000" b="1" i="0" u="none" strike="noStrike" kern="1200" cap="none" spc="-5" normalizeH="0" baseline="0" noProof="0" smtClean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516" marR="0" lvl="0" indent="0" algn="l" defTabSz="914400" rtl="0" eaLnBrk="1" fontAlgn="auto" latinLnBrk="0" hangingPunct="1">
                <a:lnSpc>
                  <a:spcPts val="209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sz="2000" b="1" i="0" u="none" strike="noStrike" kern="1200" cap="none" spc="-5" normalizeH="0" baseline="0" noProof="0" dirty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978" y="1219682"/>
            <a:ext cx="8212442" cy="290807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478125" algn="l"/>
              </a:tabLst>
            </a:pPr>
            <a:r>
              <a:rPr sz="1814" i="1" spc="-5" dirty="0">
                <a:latin typeface="Times New Roman"/>
                <a:cs typeface="Times New Roman"/>
              </a:rPr>
              <a:t>Configuration and addresses in a subnetted</a:t>
            </a:r>
            <a:r>
              <a:rPr sz="1814" i="1" spc="23" dirty="0">
                <a:latin typeface="Times New Roman"/>
                <a:cs typeface="Times New Roman"/>
              </a:rPr>
              <a:t> </a:t>
            </a:r>
            <a:r>
              <a:rPr sz="1814" i="1" spc="-5" dirty="0">
                <a:latin typeface="Times New Roman"/>
                <a:cs typeface="Times New Roman"/>
              </a:rPr>
              <a:t>network</a:t>
            </a:r>
            <a:endParaRPr sz="1814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1" y="1683233"/>
            <a:ext cx="8426548" cy="4091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8428" y="5947975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777373" y="6860954"/>
            <a:ext cx="68580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rgbClr val="1B1B1B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16" marR="0" lvl="0" indent="0" algn="l" defTabSz="914400" rtl="0" eaLnBrk="1" fontAlgn="auto" latinLnBrk="0" hangingPunct="1">
              <a:lnSpc>
                <a:spcPts val="20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-5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19.</a:t>
            </a:r>
            <a:fld id="{81D60167-4931-47E6-BA6A-407CBD079E47}" type="slidenum">
              <a:rPr kumimoji="0" sz="2000" b="1" i="0" u="none" strike="noStrike" kern="1200" cap="none" spc="-5" normalizeH="0" baseline="0" noProof="0" smtClean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516" marR="0" lvl="0" indent="0" algn="l" defTabSz="914400" rtl="0" eaLnBrk="1" fontAlgn="auto" latinLnBrk="0" hangingPunct="1">
                <a:lnSpc>
                  <a:spcPts val="209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sz="2000" b="1" i="0" u="none" strike="noStrike" kern="1200" cap="none" spc="-5" normalizeH="0" baseline="0" noProof="0" dirty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491" y="1175763"/>
            <a:ext cx="5370085" cy="290807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478125" algn="l"/>
              </a:tabLst>
            </a:pPr>
            <a:r>
              <a:rPr sz="1814" i="1" spc="-5" dirty="0">
                <a:latin typeface="Times New Roman"/>
                <a:cs typeface="Times New Roman"/>
              </a:rPr>
              <a:t>Three-level hierarchy in an IPv4</a:t>
            </a:r>
            <a:r>
              <a:rPr sz="1814" i="1" spc="9" dirty="0">
                <a:latin typeface="Times New Roman"/>
                <a:cs typeface="Times New Roman"/>
              </a:rPr>
              <a:t> </a:t>
            </a:r>
            <a:r>
              <a:rPr sz="1814" i="1" spc="-5" dirty="0">
                <a:latin typeface="Times New Roman"/>
                <a:cs typeface="Times New Roman"/>
              </a:rPr>
              <a:t>address</a:t>
            </a:r>
            <a:endParaRPr sz="1814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32844" y="2674793"/>
            <a:ext cx="7525489" cy="1514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8428" y="5947975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846" y="1156561"/>
            <a:ext cx="3198866" cy="441935"/>
          </a:xfrm>
          <a:prstGeom prst="rect">
            <a:avLst/>
          </a:prstGeom>
        </p:spPr>
        <p:txBody>
          <a:bodyPr vert="horz" wrap="square" lIns="0" tIns="10941" rIns="0" bIns="0" rtlCol="0" anchor="b">
            <a:spAutoFit/>
          </a:bodyPr>
          <a:lstStyle/>
          <a:p>
            <a:pPr marL="11516">
              <a:spcBef>
                <a:spcPts val="86"/>
              </a:spcBef>
            </a:pPr>
            <a:r>
              <a:rPr i="1" spc="-5" dirty="0">
                <a:latin typeface="Times New Roman"/>
                <a:cs typeface="Times New Roman"/>
              </a:rPr>
              <a:t>Example</a:t>
            </a:r>
            <a:r>
              <a:rPr i="1" spc="-50" dirty="0">
                <a:latin typeface="Times New Roman"/>
                <a:cs typeface="Times New Roman"/>
              </a:rPr>
              <a:t> </a:t>
            </a:r>
            <a:endParaRPr i="1" spc="-5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5991" y="2306778"/>
            <a:ext cx="9298091" cy="313761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5758" lvl="0" indent="0" algn="just" defTabSz="457200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 ISP is granted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block of addresses starting </a:t>
            </a:r>
            <a:r>
              <a:rPr kumimoji="0" sz="2539" b="1" i="1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 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190.100.0.0/16 (65,536 addresses).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ISP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needs to  distribute these addresses to three groups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customers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 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follows: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13437" marR="4607" lvl="0" indent="-402497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AutoNum type="alphaLcPeriod"/>
              <a:tabLst>
                <a:tab pos="423226" algn="l"/>
                <a:tab pos="423801" algn="l"/>
                <a:tab pos="1111329" algn="l"/>
                <a:tab pos="1817857" algn="l"/>
                <a:tab pos="2775443" algn="l"/>
                <a:tab pos="3410569" algn="l"/>
                <a:tab pos="3901743" algn="l"/>
                <a:tab pos="5522095" algn="l"/>
                <a:tab pos="6318451" algn="l"/>
                <a:tab pos="7238607" algn="l"/>
              </a:tabLst>
              <a:defRPr/>
            </a:pP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	f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irs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	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grou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	h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	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	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customers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;	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eac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	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need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	2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56  addresses.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64493" marR="5182" lvl="0" indent="-36449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AutoNum type="alphaLcPeriod"/>
              <a:tabLst>
                <a:tab pos="364493" algn="l"/>
              </a:tabLst>
              <a:defRPr/>
            </a:pP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second group has 128 customers; each needs 128  addresses.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93860" marR="4607" lvl="0" indent="-39386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AutoNum type="alphaLcPeriod"/>
              <a:tabLst>
                <a:tab pos="393860" algn="l"/>
                <a:tab pos="394435" algn="l"/>
                <a:tab pos="1072173" algn="l"/>
                <a:tab pos="1876015" algn="l"/>
                <a:tab pos="2824387" algn="l"/>
                <a:tab pos="3449726" algn="l"/>
                <a:tab pos="4092914" algn="l"/>
                <a:tab pos="5702326" algn="l"/>
                <a:tab pos="6488893" algn="l"/>
                <a:tab pos="7399836" algn="l"/>
              </a:tabLst>
              <a:defRPr/>
            </a:pP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	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thir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	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grou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	h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	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12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	</a:t>
            </a:r>
            <a:r>
              <a:rPr kumimoji="0" sz="2539" b="1" i="1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ustomers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;	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eac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	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need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	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 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addresses.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16" marR="6334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71021" algn="l"/>
                <a:tab pos="1611139" algn="l"/>
                <a:tab pos="3046653" algn="l"/>
                <a:tab pos="3677750" algn="l"/>
                <a:tab pos="4344547" algn="l"/>
                <a:tab pos="4902514" algn="l"/>
                <a:tab pos="5586010" algn="l"/>
                <a:tab pos="6449162" algn="l"/>
              </a:tabLst>
              <a:defRPr/>
            </a:pP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Desig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	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	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subblock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	a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	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fin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	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ou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	h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	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man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	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addresses 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 still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available after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these</a:t>
            </a:r>
            <a:r>
              <a:rPr kumimoji="0" sz="2539" b="1" i="1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allocations.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449" y="1299759"/>
            <a:ext cx="4147622" cy="441935"/>
          </a:xfrm>
          <a:prstGeom prst="rect">
            <a:avLst/>
          </a:prstGeom>
        </p:spPr>
        <p:txBody>
          <a:bodyPr vert="horz" wrap="square" lIns="0" tIns="10941" rIns="0" bIns="0" rtlCol="0" anchor="b">
            <a:spAutoFit/>
          </a:bodyPr>
          <a:lstStyle/>
          <a:p>
            <a:pPr marL="11516">
              <a:spcBef>
                <a:spcPts val="86"/>
              </a:spcBef>
            </a:pPr>
            <a:r>
              <a:rPr i="1" spc="-5" dirty="0">
                <a:latin typeface="Times New Roman"/>
                <a:cs typeface="Times New Roman"/>
              </a:rPr>
              <a:t>Example</a:t>
            </a:r>
            <a:r>
              <a:rPr i="1" spc="-23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(continued)</a:t>
            </a:r>
          </a:p>
        </p:txBody>
      </p:sp>
      <p:sp>
        <p:nvSpPr>
          <p:cNvPr id="8" name="object 8"/>
          <p:cNvSpPr/>
          <p:nvPr/>
        </p:nvSpPr>
        <p:spPr>
          <a:xfrm>
            <a:off x="1950232" y="2647855"/>
            <a:ext cx="8291788" cy="1555862"/>
          </a:xfrm>
          <a:custGeom>
            <a:avLst/>
            <a:gdLst/>
            <a:ahLst/>
            <a:cxnLst/>
            <a:rect l="l" t="t" r="r" b="b"/>
            <a:pathLst>
              <a:path w="9144000" h="171577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000" y="1715262"/>
                </a:lnTo>
                <a:lnTo>
                  <a:pt x="9144000" y="85801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6449" y="2328048"/>
            <a:ext cx="10111801" cy="1574620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0" lvl="0" indent="0" algn="just" defTabSz="457200" rtl="0" eaLnBrk="1" fontAlgn="auto" latinLnBrk="0" hangingPunct="1">
              <a:lnSpc>
                <a:spcPct val="100000"/>
              </a:lnSpc>
              <a:spcBef>
                <a:spcPts val="152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Group</a:t>
            </a:r>
            <a:r>
              <a:rPr kumimoji="0" sz="2539" b="1" i="1" u="none" strike="noStrike" kern="1200" cap="none" spc="-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16" marR="4607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this group, each customer needs 256 addresses. This  means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8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(log2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256)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bits are needed to define </a:t>
            </a:r>
            <a:r>
              <a:rPr kumimoji="0" sz="2539" b="1" i="1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each 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host. The prefix length is then 32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− 8 =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24. The addresses 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50232" y="4202555"/>
            <a:ext cx="8291788" cy="1802312"/>
            <a:chOff x="774839" y="4634484"/>
            <a:chExt cx="9144000" cy="1987550"/>
          </a:xfrm>
        </p:grpSpPr>
        <p:sp>
          <p:nvSpPr>
            <p:cNvPr id="11" name="object 11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903361" y="4700016"/>
              <a:ext cx="6895338" cy="7924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838960" y="4635258"/>
              <a:ext cx="7016750" cy="857250"/>
            </a:xfrm>
            <a:custGeom>
              <a:avLst/>
              <a:gdLst/>
              <a:ahLst/>
              <a:cxnLst/>
              <a:rect l="l" t="t" r="r" b="b"/>
              <a:pathLst>
                <a:path w="7016750" h="857250">
                  <a:moveTo>
                    <a:pt x="6971030" y="45720"/>
                  </a:moveTo>
                  <a:lnTo>
                    <a:pt x="6959600" y="45720"/>
                  </a:lnTo>
                  <a:lnTo>
                    <a:pt x="57150" y="45720"/>
                  </a:lnTo>
                  <a:lnTo>
                    <a:pt x="45720" y="45720"/>
                  </a:lnTo>
                  <a:lnTo>
                    <a:pt x="45720" y="857250"/>
                  </a:lnTo>
                  <a:lnTo>
                    <a:pt x="57150" y="857250"/>
                  </a:lnTo>
                  <a:lnTo>
                    <a:pt x="57150" y="57150"/>
                  </a:lnTo>
                  <a:lnTo>
                    <a:pt x="6959600" y="57150"/>
                  </a:lnTo>
                  <a:lnTo>
                    <a:pt x="6959600" y="857250"/>
                  </a:lnTo>
                  <a:lnTo>
                    <a:pt x="6971030" y="857250"/>
                  </a:lnTo>
                  <a:lnTo>
                    <a:pt x="6971030" y="45720"/>
                  </a:lnTo>
                  <a:close/>
                </a:path>
                <a:path w="7016750" h="857250">
                  <a:moveTo>
                    <a:pt x="7016750" y="0"/>
                  </a:moveTo>
                  <a:lnTo>
                    <a:pt x="6982460" y="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34290" y="857250"/>
                  </a:lnTo>
                  <a:lnTo>
                    <a:pt x="34290" y="34290"/>
                  </a:lnTo>
                  <a:lnTo>
                    <a:pt x="6982460" y="34290"/>
                  </a:lnTo>
                  <a:lnTo>
                    <a:pt x="6982460" y="857250"/>
                  </a:lnTo>
                  <a:lnTo>
                    <a:pt x="7016750" y="857250"/>
                  </a:lnTo>
                  <a:lnTo>
                    <a:pt x="701675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903361" y="5492496"/>
              <a:ext cx="6895338" cy="857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838591" y="5492508"/>
              <a:ext cx="7017384" cy="857250"/>
            </a:xfrm>
            <a:custGeom>
              <a:avLst/>
              <a:gdLst/>
              <a:ahLst/>
              <a:cxnLst/>
              <a:rect l="l" t="t" r="r" b="b"/>
              <a:pathLst>
                <a:path w="7017384" h="857250">
                  <a:moveTo>
                    <a:pt x="3429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34290" y="857250"/>
                  </a:lnTo>
                  <a:lnTo>
                    <a:pt x="34290" y="0"/>
                  </a:lnTo>
                  <a:close/>
                </a:path>
                <a:path w="7017384" h="857250">
                  <a:moveTo>
                    <a:pt x="57137" y="0"/>
                  </a:moveTo>
                  <a:lnTo>
                    <a:pt x="45720" y="0"/>
                  </a:lnTo>
                  <a:lnTo>
                    <a:pt x="45720" y="857250"/>
                  </a:lnTo>
                  <a:lnTo>
                    <a:pt x="57137" y="857250"/>
                  </a:lnTo>
                  <a:lnTo>
                    <a:pt x="57137" y="0"/>
                  </a:lnTo>
                  <a:close/>
                </a:path>
                <a:path w="7017384" h="857250">
                  <a:moveTo>
                    <a:pt x="6971538" y="0"/>
                  </a:moveTo>
                  <a:lnTo>
                    <a:pt x="6960095" y="0"/>
                  </a:lnTo>
                  <a:lnTo>
                    <a:pt x="6960095" y="857250"/>
                  </a:lnTo>
                  <a:lnTo>
                    <a:pt x="6971538" y="857250"/>
                  </a:lnTo>
                  <a:lnTo>
                    <a:pt x="6971538" y="0"/>
                  </a:lnTo>
                  <a:close/>
                </a:path>
                <a:path w="7017384" h="857250">
                  <a:moveTo>
                    <a:pt x="7017245" y="0"/>
                  </a:moveTo>
                  <a:lnTo>
                    <a:pt x="6982968" y="0"/>
                  </a:lnTo>
                  <a:lnTo>
                    <a:pt x="6982968" y="857250"/>
                  </a:lnTo>
                  <a:lnTo>
                    <a:pt x="7017245" y="857250"/>
                  </a:lnTo>
                  <a:lnTo>
                    <a:pt x="701724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903361" y="6349746"/>
              <a:ext cx="6895338" cy="2148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838960" y="6349758"/>
              <a:ext cx="7016750" cy="272415"/>
            </a:xfrm>
            <a:custGeom>
              <a:avLst/>
              <a:gdLst/>
              <a:ahLst/>
              <a:cxnLst/>
              <a:rect l="l" t="t" r="r" b="b"/>
              <a:pathLst>
                <a:path w="7016750" h="272415">
                  <a:moveTo>
                    <a:pt x="6971030" y="0"/>
                  </a:moveTo>
                  <a:lnTo>
                    <a:pt x="6959600" y="0"/>
                  </a:lnTo>
                  <a:lnTo>
                    <a:pt x="6959600" y="214884"/>
                  </a:lnTo>
                  <a:lnTo>
                    <a:pt x="57150" y="214884"/>
                  </a:lnTo>
                  <a:lnTo>
                    <a:pt x="57150" y="0"/>
                  </a:lnTo>
                  <a:lnTo>
                    <a:pt x="45720" y="0"/>
                  </a:lnTo>
                  <a:lnTo>
                    <a:pt x="45720" y="226314"/>
                  </a:lnTo>
                  <a:lnTo>
                    <a:pt x="57150" y="226314"/>
                  </a:lnTo>
                  <a:lnTo>
                    <a:pt x="6959600" y="226314"/>
                  </a:lnTo>
                  <a:lnTo>
                    <a:pt x="6971030" y="226314"/>
                  </a:lnTo>
                  <a:lnTo>
                    <a:pt x="6971030" y="0"/>
                  </a:lnTo>
                  <a:close/>
                </a:path>
                <a:path w="7016750" h="272415">
                  <a:moveTo>
                    <a:pt x="7016750" y="0"/>
                  </a:moveTo>
                  <a:lnTo>
                    <a:pt x="6982460" y="0"/>
                  </a:lnTo>
                  <a:lnTo>
                    <a:pt x="6982460" y="237744"/>
                  </a:lnTo>
                  <a:lnTo>
                    <a:pt x="34290" y="237744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272034"/>
                  </a:lnTo>
                  <a:lnTo>
                    <a:pt x="34290" y="272034"/>
                  </a:lnTo>
                  <a:lnTo>
                    <a:pt x="6982460" y="272034"/>
                  </a:lnTo>
                  <a:lnTo>
                    <a:pt x="7016750" y="272034"/>
                  </a:lnTo>
                  <a:lnTo>
                    <a:pt x="701675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777373" y="6860954"/>
            <a:ext cx="68580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rgbClr val="1B1B1B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16" marR="0" lvl="0" indent="0" algn="l" defTabSz="914400" rtl="0" eaLnBrk="1" fontAlgn="auto" latinLnBrk="0" hangingPunct="1">
              <a:lnSpc>
                <a:spcPts val="20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-5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19.</a:t>
            </a:r>
            <a:fld id="{81D60167-4931-47E6-BA6A-407CBD079E47}" type="slidenum">
              <a:rPr kumimoji="0" sz="2000" b="1" i="0" u="none" strike="noStrike" kern="1200" cap="none" spc="-5" normalizeH="0" baseline="0" noProof="0" smtClean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516" marR="0" lvl="0" indent="0" algn="l" defTabSz="914400" rtl="0" eaLnBrk="1" fontAlgn="auto" latinLnBrk="0" hangingPunct="1">
                <a:lnSpc>
                  <a:spcPts val="209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sz="2000" b="1" i="0" u="none" strike="noStrike" kern="1200" cap="none" spc="-5" normalizeH="0" baseline="0" noProof="0" dirty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1877" y="1234815"/>
            <a:ext cx="4147622" cy="441935"/>
          </a:xfrm>
          <a:prstGeom prst="rect">
            <a:avLst/>
          </a:prstGeom>
        </p:spPr>
        <p:txBody>
          <a:bodyPr vert="horz" wrap="square" lIns="0" tIns="10941" rIns="0" bIns="0" rtlCol="0" anchor="b">
            <a:spAutoFit/>
          </a:bodyPr>
          <a:lstStyle/>
          <a:p>
            <a:pPr marL="11516">
              <a:spcBef>
                <a:spcPts val="86"/>
              </a:spcBef>
            </a:pPr>
            <a:r>
              <a:rPr i="1" spc="-5" dirty="0">
                <a:latin typeface="Times New Roman"/>
                <a:cs typeface="Times New Roman"/>
              </a:rPr>
              <a:t>Example (continued)</a:t>
            </a:r>
          </a:p>
        </p:txBody>
      </p:sp>
      <p:sp>
        <p:nvSpPr>
          <p:cNvPr id="8" name="object 8"/>
          <p:cNvSpPr/>
          <p:nvPr/>
        </p:nvSpPr>
        <p:spPr>
          <a:xfrm>
            <a:off x="1950232" y="1870499"/>
            <a:ext cx="8291788" cy="1555862"/>
          </a:xfrm>
          <a:custGeom>
            <a:avLst/>
            <a:gdLst/>
            <a:ahLst/>
            <a:cxnLst/>
            <a:rect l="l" t="t" r="r" b="b"/>
            <a:pathLst>
              <a:path w="9144000" h="171577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000" y="1715262"/>
                </a:lnTo>
                <a:lnTo>
                  <a:pt x="9144000" y="85801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7074" y="1879338"/>
            <a:ext cx="9195002" cy="1574620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0" lvl="0" indent="0" algn="just" defTabSz="457200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Group</a:t>
            </a:r>
            <a:r>
              <a:rPr kumimoji="0" sz="2539" b="1" i="1" u="none" strike="noStrike" kern="1200" cap="none" spc="-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16" marR="4607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this group, each customer needs 128 addresses. This  means that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7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(log2 128) bits are needed to define </a:t>
            </a:r>
            <a:r>
              <a:rPr kumimoji="0" sz="2539" b="1" i="1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each 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host. The prefix length is then 32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− 7 =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25. The addresses 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50232" y="3425200"/>
            <a:ext cx="8291788" cy="2056824"/>
            <a:chOff x="774839" y="3777234"/>
            <a:chExt cx="9144000" cy="2268220"/>
          </a:xfrm>
        </p:grpSpPr>
        <p:sp>
          <p:nvSpPr>
            <p:cNvPr id="11" name="object 11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927860" y="4022610"/>
              <a:ext cx="6837680" cy="612775"/>
            </a:xfrm>
            <a:custGeom>
              <a:avLst/>
              <a:gdLst/>
              <a:ahLst/>
              <a:cxnLst/>
              <a:rect l="l" t="t" r="r" b="b"/>
              <a:pathLst>
                <a:path w="6837680" h="612775">
                  <a:moveTo>
                    <a:pt x="57150" y="45720"/>
                  </a:moveTo>
                  <a:lnTo>
                    <a:pt x="45720" y="45720"/>
                  </a:lnTo>
                  <a:lnTo>
                    <a:pt x="45720" y="612648"/>
                  </a:lnTo>
                  <a:lnTo>
                    <a:pt x="57150" y="612648"/>
                  </a:lnTo>
                  <a:lnTo>
                    <a:pt x="57150" y="45720"/>
                  </a:lnTo>
                  <a:close/>
                </a:path>
                <a:path w="6837680" h="612775">
                  <a:moveTo>
                    <a:pt x="6837680" y="0"/>
                  </a:moveTo>
                  <a:lnTo>
                    <a:pt x="6803390" y="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612648"/>
                  </a:lnTo>
                  <a:lnTo>
                    <a:pt x="34290" y="612648"/>
                  </a:lnTo>
                  <a:lnTo>
                    <a:pt x="34290" y="34290"/>
                  </a:lnTo>
                  <a:lnTo>
                    <a:pt x="6803390" y="34290"/>
                  </a:lnTo>
                  <a:lnTo>
                    <a:pt x="6803390" y="612648"/>
                  </a:lnTo>
                  <a:lnTo>
                    <a:pt x="6837680" y="612648"/>
                  </a:lnTo>
                  <a:lnTo>
                    <a:pt x="683768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985657" y="4087368"/>
              <a:ext cx="6722364" cy="14051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927745" y="4068330"/>
              <a:ext cx="6837680" cy="1424305"/>
            </a:xfrm>
            <a:custGeom>
              <a:avLst/>
              <a:gdLst/>
              <a:ahLst/>
              <a:cxnLst/>
              <a:rect l="l" t="t" r="r" b="b"/>
              <a:pathLst>
                <a:path w="6837680" h="1424304">
                  <a:moveTo>
                    <a:pt x="34290" y="566928"/>
                  </a:moveTo>
                  <a:lnTo>
                    <a:pt x="0" y="566928"/>
                  </a:lnTo>
                  <a:lnTo>
                    <a:pt x="0" y="1424178"/>
                  </a:lnTo>
                  <a:lnTo>
                    <a:pt x="34290" y="1424178"/>
                  </a:lnTo>
                  <a:lnTo>
                    <a:pt x="34290" y="566928"/>
                  </a:lnTo>
                  <a:close/>
                </a:path>
                <a:path w="6837680" h="1424304">
                  <a:moveTo>
                    <a:pt x="57137" y="566928"/>
                  </a:moveTo>
                  <a:lnTo>
                    <a:pt x="45720" y="566928"/>
                  </a:lnTo>
                  <a:lnTo>
                    <a:pt x="45720" y="1424178"/>
                  </a:lnTo>
                  <a:lnTo>
                    <a:pt x="57137" y="1424178"/>
                  </a:lnTo>
                  <a:lnTo>
                    <a:pt x="57137" y="566928"/>
                  </a:lnTo>
                  <a:close/>
                </a:path>
                <a:path w="6837680" h="1424304">
                  <a:moveTo>
                    <a:pt x="6792074" y="0"/>
                  </a:moveTo>
                  <a:lnTo>
                    <a:pt x="6780644" y="0"/>
                  </a:lnTo>
                  <a:lnTo>
                    <a:pt x="57264" y="0"/>
                  </a:lnTo>
                  <a:lnTo>
                    <a:pt x="57264" y="11430"/>
                  </a:lnTo>
                  <a:lnTo>
                    <a:pt x="6780644" y="11430"/>
                  </a:lnTo>
                  <a:lnTo>
                    <a:pt x="6780644" y="566928"/>
                  </a:lnTo>
                  <a:lnTo>
                    <a:pt x="6780276" y="566928"/>
                  </a:lnTo>
                  <a:lnTo>
                    <a:pt x="6780276" y="1424178"/>
                  </a:lnTo>
                  <a:lnTo>
                    <a:pt x="6791693" y="1424178"/>
                  </a:lnTo>
                  <a:lnTo>
                    <a:pt x="6791693" y="566928"/>
                  </a:lnTo>
                  <a:lnTo>
                    <a:pt x="6792074" y="566928"/>
                  </a:lnTo>
                  <a:lnTo>
                    <a:pt x="6792074" y="0"/>
                  </a:lnTo>
                  <a:close/>
                </a:path>
                <a:path w="6837680" h="1424304">
                  <a:moveTo>
                    <a:pt x="6837426" y="566928"/>
                  </a:moveTo>
                  <a:lnTo>
                    <a:pt x="6803136" y="566928"/>
                  </a:lnTo>
                  <a:lnTo>
                    <a:pt x="6803136" y="1424178"/>
                  </a:lnTo>
                  <a:lnTo>
                    <a:pt x="6837426" y="1424178"/>
                  </a:lnTo>
                  <a:lnTo>
                    <a:pt x="6837426" y="566928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985657" y="5492496"/>
              <a:ext cx="6722364" cy="495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927860" y="5492508"/>
              <a:ext cx="6837680" cy="552450"/>
            </a:xfrm>
            <a:custGeom>
              <a:avLst/>
              <a:gdLst/>
              <a:ahLst/>
              <a:cxnLst/>
              <a:rect l="l" t="t" r="r" b="b"/>
              <a:pathLst>
                <a:path w="6837680" h="552450">
                  <a:moveTo>
                    <a:pt x="6791960" y="0"/>
                  </a:moveTo>
                  <a:lnTo>
                    <a:pt x="6780530" y="0"/>
                  </a:lnTo>
                  <a:lnTo>
                    <a:pt x="6780530" y="495300"/>
                  </a:lnTo>
                  <a:lnTo>
                    <a:pt x="57150" y="495300"/>
                  </a:lnTo>
                  <a:lnTo>
                    <a:pt x="57150" y="0"/>
                  </a:lnTo>
                  <a:lnTo>
                    <a:pt x="45720" y="0"/>
                  </a:lnTo>
                  <a:lnTo>
                    <a:pt x="45720" y="506730"/>
                  </a:lnTo>
                  <a:lnTo>
                    <a:pt x="57150" y="506730"/>
                  </a:lnTo>
                  <a:lnTo>
                    <a:pt x="6780530" y="506730"/>
                  </a:lnTo>
                  <a:lnTo>
                    <a:pt x="6791960" y="506730"/>
                  </a:lnTo>
                  <a:lnTo>
                    <a:pt x="6791960" y="0"/>
                  </a:lnTo>
                  <a:close/>
                </a:path>
                <a:path w="6837680" h="552450">
                  <a:moveTo>
                    <a:pt x="6837680" y="0"/>
                  </a:moveTo>
                  <a:lnTo>
                    <a:pt x="6803390" y="0"/>
                  </a:lnTo>
                  <a:lnTo>
                    <a:pt x="6803390" y="518160"/>
                  </a:lnTo>
                  <a:lnTo>
                    <a:pt x="34290" y="51816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552450"/>
                  </a:lnTo>
                  <a:lnTo>
                    <a:pt x="34290" y="552450"/>
                  </a:lnTo>
                  <a:lnTo>
                    <a:pt x="6803390" y="552450"/>
                  </a:lnTo>
                  <a:lnTo>
                    <a:pt x="6837680" y="552450"/>
                  </a:lnTo>
                  <a:lnTo>
                    <a:pt x="683768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593</Words>
  <Application>Microsoft Office PowerPoint</Application>
  <PresentationFormat>Custom</PresentationFormat>
  <Paragraphs>79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Office Theme</vt:lpstr>
      <vt:lpstr>Dividend</vt:lpstr>
      <vt:lpstr>1_Dividend</vt:lpstr>
      <vt:lpstr>Slide 1</vt:lpstr>
      <vt:lpstr>hierarchy in an IPv4 address</vt:lpstr>
      <vt:lpstr>Two levels of hierarchy in an IPv4 address</vt:lpstr>
      <vt:lpstr>Slide 4</vt:lpstr>
      <vt:lpstr>Configuration and addresses in a subnetted network</vt:lpstr>
      <vt:lpstr>Three-level hierarchy in an IPv4 address</vt:lpstr>
      <vt:lpstr>Example </vt:lpstr>
      <vt:lpstr>Example (continued)</vt:lpstr>
      <vt:lpstr>Example (continued)</vt:lpstr>
      <vt:lpstr>Example (continued)</vt:lpstr>
      <vt:lpstr>An example of address allocation and distribution by an ISP</vt:lpstr>
      <vt:lpstr> IPv4 datagram format</vt:lpstr>
      <vt:lpstr>Service type or differentiated services</vt:lpstr>
      <vt:lpstr>Types of service</vt:lpstr>
      <vt:lpstr>Values for codepoints</vt:lpstr>
      <vt:lpstr>Slide 16</vt:lpstr>
      <vt:lpstr>Encapsulation of a small datagram in an Ethernet frame</vt:lpstr>
      <vt:lpstr>Figure Maximum transfer unit (MTU)</vt:lpstr>
      <vt:lpstr>MTUs for some networks</vt:lpstr>
      <vt:lpstr>Flags used in fragmentation</vt:lpstr>
      <vt:lpstr>Fragmentation example</vt:lpstr>
      <vt:lpstr>Detailed fragmentation example</vt:lpstr>
      <vt:lpstr>Protocol field and encapsulated data</vt:lpstr>
      <vt:lpstr>Protocol values</vt:lpstr>
      <vt:lpstr>Taxonomy of options in IPv4</vt:lpstr>
      <vt:lpstr>IPV6</vt:lpstr>
      <vt:lpstr>IPv6 address in binary and hexadecimal colon notation</vt:lpstr>
      <vt:lpstr>Slide 28</vt:lpstr>
      <vt:lpstr>Abbreviated IPv6 addresses</vt:lpstr>
      <vt:lpstr>Slide 30</vt:lpstr>
      <vt:lpstr>IPv6</vt:lpstr>
      <vt:lpstr>IPv6 datagram header and payload</vt:lpstr>
      <vt:lpstr>Format of an IPv6 datagram</vt:lpstr>
      <vt:lpstr>Next header codes for IPv6</vt:lpstr>
      <vt:lpstr>Priorities for congestion-controlled traffic</vt:lpstr>
      <vt:lpstr>Comparison between IPv4 and IPv6 packet headers</vt:lpstr>
      <vt:lpstr>Extension header types</vt:lpstr>
      <vt:lpstr>Comparison between IPv4 options and IPv6 extension headers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hierarchy in an IPv4 address</dc:title>
  <dc:creator>preetham chiramana</dc:creator>
  <cp:lastModifiedBy>klu</cp:lastModifiedBy>
  <cp:revision>8</cp:revision>
  <dcterms:created xsi:type="dcterms:W3CDTF">2020-11-27T13:34:06Z</dcterms:created>
  <dcterms:modified xsi:type="dcterms:W3CDTF">2021-02-16T09:54:42Z</dcterms:modified>
</cp:coreProperties>
</file>