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63" r:id="rId3"/>
    <p:sldId id="360" r:id="rId4"/>
    <p:sldId id="361" r:id="rId5"/>
    <p:sldId id="362" r:id="rId6"/>
    <p:sldId id="363" r:id="rId7"/>
    <p:sldId id="338" r:id="rId8"/>
    <p:sldId id="340" r:id="rId9"/>
    <p:sldId id="3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4D814FC-E926-4084-8429-4372D9FF5F08}" type="datetimeFigureOut">
              <a:rPr lang="en-IN" smtClean="0"/>
              <a:t>02-02-2023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11B506F-014D-4AEE-AB19-7CED1B81311E}" type="slidenum">
              <a:rPr lang="en-IN" smtClean="0"/>
              <a:t>‹#›</a:t>
            </a:fld>
            <a:endParaRPr lang="en-IN"/>
          </a:p>
        </p:txBody>
      </p:sp>
    </p:spTree>
    <p:extLst>
      <p:ext uri="{BB962C8B-B14F-4D97-AF65-F5344CB8AC3E}">
        <p14:creationId xmlns:p14="http://schemas.microsoft.com/office/powerpoint/2010/main" val="285851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814FC-E926-4084-8429-4372D9FF5F08}"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3603451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4D814FC-E926-4084-8429-4372D9FF5F08}" type="datetimeFigureOut">
              <a:rPr lang="en-IN" smtClean="0"/>
              <a:t>02-02-2023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11B506F-014D-4AEE-AB19-7CED1B81311E}" type="slidenum">
              <a:rPr lang="en-IN" smtClean="0"/>
              <a:t>‹#›</a:t>
            </a:fld>
            <a:endParaRPr lang="en-IN"/>
          </a:p>
        </p:txBody>
      </p:sp>
    </p:spTree>
    <p:extLst>
      <p:ext uri="{BB962C8B-B14F-4D97-AF65-F5344CB8AC3E}">
        <p14:creationId xmlns:p14="http://schemas.microsoft.com/office/powerpoint/2010/main" val="197351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646513" y="2032492"/>
            <a:ext cx="8898972"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136181" y="3497291"/>
            <a:ext cx="5919636" cy="552587"/>
          </a:xfrm>
          <a:prstGeom prst="rect">
            <a:avLst/>
          </a:prstGeom>
        </p:spPr>
        <p:txBody>
          <a:bodyPr wrap="square" lIns="0" tIns="0" rIns="0" bIns="0">
            <a:spAutoFit/>
          </a:bodyPr>
          <a:lstStyle>
            <a:lvl1pPr>
              <a:defRPr sz="399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6" name="Holder 6"/>
          <p:cNvSpPr>
            <a:spLocks noGrp="1"/>
          </p:cNvSpPr>
          <p:nvPr>
            <p:ph type="sldNum" sz="quarter" idx="7"/>
          </p:nvPr>
        </p:nvSpPr>
        <p:spPr/>
        <p:txBody>
          <a:bodyPr lIns="0" tIns="0" rIns="0" bIns="0"/>
          <a:lstStyle>
            <a:lvl1pPr>
              <a:defRPr sz="1814" b="1" i="0">
                <a:solidFill>
                  <a:srgbClr val="1B1B1B"/>
                </a:solidFill>
                <a:latin typeface="Arial"/>
                <a:cs typeface="Arial"/>
              </a:defRPr>
            </a:lvl1pPr>
          </a:lstStyle>
          <a:p>
            <a:pPr marL="11516">
              <a:lnSpc>
                <a:spcPts val="2095"/>
              </a:lnSpc>
            </a:pPr>
            <a:r>
              <a:rPr lang="en-IN" spc="-5"/>
              <a:t>19.</a:t>
            </a:r>
            <a:fld id="{81D60167-4931-47E6-BA6A-407CBD079E47}" type="slidenum">
              <a:rPr spc="-5" smtClean="0"/>
              <a:pPr marL="11516">
                <a:lnSpc>
                  <a:spcPts val="2095"/>
                </a:lnSpc>
              </a:pPr>
              <a:t>‹#›</a:t>
            </a:fld>
            <a:endParaRPr spc="-5" dirty="0"/>
          </a:p>
        </p:txBody>
      </p:sp>
    </p:spTree>
    <p:extLst>
      <p:ext uri="{BB962C8B-B14F-4D97-AF65-F5344CB8AC3E}">
        <p14:creationId xmlns:p14="http://schemas.microsoft.com/office/powerpoint/2010/main" val="287565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2FD3F6B-7404-4646-84C0-AC5BDFFC8711}" type="datetimeFigureOut">
              <a:rPr lang="en-IN" smtClean="0"/>
              <a:t>02-02-2023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E6B12C2-C7BD-4B18-8E75-AF701D5C39C4}" type="slidenum">
              <a:rPr lang="en-IN" smtClean="0"/>
              <a:t>‹#›</a:t>
            </a:fld>
            <a:endParaRPr lang="en-IN"/>
          </a:p>
        </p:txBody>
      </p:sp>
    </p:spTree>
    <p:extLst>
      <p:ext uri="{BB962C8B-B14F-4D97-AF65-F5344CB8AC3E}">
        <p14:creationId xmlns:p14="http://schemas.microsoft.com/office/powerpoint/2010/main" val="488069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D3F6B-7404-4646-84C0-AC5BDFFC8711}"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398098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2FD3F6B-7404-4646-84C0-AC5BDFFC8711}" type="datetimeFigureOut">
              <a:rPr lang="en-IN" smtClean="0"/>
              <a:t>02-02-2023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E6B12C2-C7BD-4B18-8E75-AF701D5C39C4}" type="slidenum">
              <a:rPr lang="en-IN" smtClean="0"/>
              <a:t>‹#›</a:t>
            </a:fld>
            <a:endParaRPr lang="en-IN"/>
          </a:p>
        </p:txBody>
      </p:sp>
    </p:spTree>
    <p:extLst>
      <p:ext uri="{BB962C8B-B14F-4D97-AF65-F5344CB8AC3E}">
        <p14:creationId xmlns:p14="http://schemas.microsoft.com/office/powerpoint/2010/main" val="204680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FD3F6B-7404-4646-84C0-AC5BDFFC8711}"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3697166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FD3F6B-7404-4646-84C0-AC5BDFFC8711}" type="datetimeFigureOut">
              <a:rPr lang="en-IN" smtClean="0"/>
              <a:t>02-02-2023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3165430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D3F6B-7404-4646-84C0-AC5BDFFC8711}"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565644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D3F6B-7404-4646-84C0-AC5BDFFC8711}" type="datetimeFigureOut">
              <a:rPr lang="en-IN" smtClean="0"/>
              <a:t>02-02-2023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217037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814FC-E926-4084-8429-4372D9FF5F08}"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2528698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2FD3F6B-7404-4646-84C0-AC5BDFFC8711}" type="datetimeFigureOut">
              <a:rPr lang="en-IN" smtClean="0"/>
              <a:t>02-02-2023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E6B12C2-C7BD-4B18-8E75-AF701D5C39C4}" type="slidenum">
              <a:rPr lang="en-IN" smtClean="0"/>
              <a:t>‹#›</a:t>
            </a:fld>
            <a:endParaRPr lang="en-IN"/>
          </a:p>
        </p:txBody>
      </p:sp>
    </p:spTree>
    <p:extLst>
      <p:ext uri="{BB962C8B-B14F-4D97-AF65-F5344CB8AC3E}">
        <p14:creationId xmlns:p14="http://schemas.microsoft.com/office/powerpoint/2010/main" val="2216571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FD3F6B-7404-4646-84C0-AC5BDFFC8711}"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1653785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D3F6B-7404-4646-84C0-AC5BDFFC8711}"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1176081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2FD3F6B-7404-4646-84C0-AC5BDFFC8711}" type="datetimeFigureOut">
              <a:rPr lang="en-IN" smtClean="0"/>
              <a:t>02-02-2023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E6B12C2-C7BD-4B18-8E75-AF701D5C39C4}" type="slidenum">
              <a:rPr lang="en-IN" smtClean="0"/>
              <a:t>‹#›</a:t>
            </a:fld>
            <a:endParaRPr lang="en-IN"/>
          </a:p>
        </p:txBody>
      </p:sp>
    </p:spTree>
    <p:extLst>
      <p:ext uri="{BB962C8B-B14F-4D97-AF65-F5344CB8AC3E}">
        <p14:creationId xmlns:p14="http://schemas.microsoft.com/office/powerpoint/2010/main" val="380651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4D814FC-E926-4084-8429-4372D9FF5F08}" type="datetimeFigureOut">
              <a:rPr lang="en-IN" smtClean="0"/>
              <a:t>02-02-2023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11B506F-014D-4AEE-AB19-7CED1B81311E}" type="slidenum">
              <a:rPr lang="en-IN" smtClean="0"/>
              <a:t>‹#›</a:t>
            </a:fld>
            <a:endParaRPr lang="en-IN"/>
          </a:p>
        </p:txBody>
      </p:sp>
    </p:spTree>
    <p:extLst>
      <p:ext uri="{BB962C8B-B14F-4D97-AF65-F5344CB8AC3E}">
        <p14:creationId xmlns:p14="http://schemas.microsoft.com/office/powerpoint/2010/main" val="11554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814FC-E926-4084-8429-4372D9FF5F08}"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332843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814FC-E926-4084-8429-4372D9FF5F08}" type="datetimeFigureOut">
              <a:rPr lang="en-IN" smtClean="0"/>
              <a:t>02-02-2023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418894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814FC-E926-4084-8429-4372D9FF5F08}"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354426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814FC-E926-4084-8429-4372D9FF5F08}" type="datetimeFigureOut">
              <a:rPr lang="en-IN" smtClean="0"/>
              <a:t>02-02-2023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310511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4D814FC-E926-4084-8429-4372D9FF5F08}" type="datetimeFigureOut">
              <a:rPr lang="en-IN" smtClean="0"/>
              <a:t>02-02-2023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11B506F-014D-4AEE-AB19-7CED1B81311E}" type="slidenum">
              <a:rPr lang="en-IN" smtClean="0"/>
              <a:t>‹#›</a:t>
            </a:fld>
            <a:endParaRPr lang="en-IN"/>
          </a:p>
        </p:txBody>
      </p:sp>
    </p:spTree>
    <p:extLst>
      <p:ext uri="{BB962C8B-B14F-4D97-AF65-F5344CB8AC3E}">
        <p14:creationId xmlns:p14="http://schemas.microsoft.com/office/powerpoint/2010/main" val="84725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814FC-E926-4084-8429-4372D9FF5F08}"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359053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4D814FC-E926-4084-8429-4372D9FF5F08}" type="datetimeFigureOut">
              <a:rPr lang="en-IN" smtClean="0"/>
              <a:t>02-02-2023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11B506F-014D-4AEE-AB19-7CED1B81311E}"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57519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2FD3F6B-7404-4646-84C0-AC5BDFFC8711}" type="datetimeFigureOut">
              <a:rPr lang="en-IN" smtClean="0"/>
              <a:t>02-02-2023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E6B12C2-C7BD-4B18-8E75-AF701D5C39C4}"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786613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F2701-9033-488D-8A6B-BB7984DFD0D3}"/>
              </a:ext>
            </a:extLst>
          </p:cNvPr>
          <p:cNvSpPr txBox="1"/>
          <p:nvPr/>
        </p:nvSpPr>
        <p:spPr>
          <a:xfrm>
            <a:off x="1960651" y="1921267"/>
            <a:ext cx="8270697" cy="144655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rPr>
              <a:t>CO 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rPr>
              <a:t>Session no. </a:t>
            </a:r>
            <a:r>
              <a:rPr lang="en-IN" sz="4400" dirty="0">
                <a:solidFill>
                  <a:prstClr val="black"/>
                </a:solidFill>
                <a:latin typeface="Gill Sans MT" panose="020B0502020104020203"/>
              </a:rPr>
              <a:t>21</a:t>
            </a:r>
            <a:endPar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42356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FB6C-E1F3-49CF-B751-75DB57E5C6FF}"/>
              </a:ext>
            </a:extLst>
          </p:cNvPr>
          <p:cNvSpPr>
            <a:spLocks noGrp="1"/>
          </p:cNvSpPr>
          <p:nvPr>
            <p:ph type="title"/>
          </p:nvPr>
        </p:nvSpPr>
        <p:spPr/>
        <p:txBody>
          <a:bodyPr/>
          <a:lstStyle/>
          <a:p>
            <a:r>
              <a:rPr lang="en-US" b="1" i="0" dirty="0">
                <a:effectLst/>
                <a:latin typeface="Arial" panose="020B0604020202020204" pitchFamily="34" charset="0"/>
              </a:rPr>
              <a:t>Dynamic Host Configuration Protocol</a:t>
            </a:r>
            <a:r>
              <a:rPr lang="en-US" b="0" i="0" dirty="0">
                <a:effectLst/>
                <a:latin typeface="Arial" panose="020B0604020202020204" pitchFamily="34" charset="0"/>
              </a:rPr>
              <a:t> (</a:t>
            </a:r>
            <a:r>
              <a:rPr lang="en-US" b="1" i="0" dirty="0">
                <a:effectLst/>
                <a:latin typeface="Arial" panose="020B0604020202020204" pitchFamily="34" charset="0"/>
              </a:rPr>
              <a:t>DHCP</a:t>
            </a:r>
            <a:r>
              <a:rPr lang="en-US" b="0" i="0" dirty="0">
                <a:effectLst/>
                <a:latin typeface="Arial" panose="020B0604020202020204" pitchFamily="34" charset="0"/>
              </a:rPr>
              <a:t>)</a:t>
            </a:r>
            <a:endParaRPr lang="en-IN" dirty="0"/>
          </a:p>
        </p:txBody>
      </p:sp>
      <p:sp>
        <p:nvSpPr>
          <p:cNvPr id="4" name="TextBox 3">
            <a:extLst>
              <a:ext uri="{FF2B5EF4-FFF2-40B4-BE49-F238E27FC236}">
                <a16:creationId xmlns:a16="http://schemas.microsoft.com/office/drawing/2014/main" id="{9038C402-6EAA-4DAB-8721-9A8FDDD8DCAB}"/>
              </a:ext>
            </a:extLst>
          </p:cNvPr>
          <p:cNvSpPr txBox="1"/>
          <p:nvPr/>
        </p:nvSpPr>
        <p:spPr>
          <a:xfrm>
            <a:off x="575894" y="2011892"/>
            <a:ext cx="11383225" cy="4154984"/>
          </a:xfrm>
          <a:prstGeom prst="rect">
            <a:avLst/>
          </a:prstGeom>
          <a:noFill/>
        </p:spPr>
        <p:txBody>
          <a:bodyPr wrap="square">
            <a:spAutoFit/>
          </a:bodyPr>
          <a:lstStyle/>
          <a:p>
            <a:pPr marL="285750" indent="-285750" algn="just">
              <a:buFont typeface="Wingdings" panose="05000000000000000000" pitchFamily="2" charset="2"/>
              <a:buChar char="Ø"/>
            </a:pPr>
            <a:r>
              <a:rPr lang="en-US" sz="2400" b="0" i="0" dirty="0">
                <a:solidFill>
                  <a:srgbClr val="202122"/>
                </a:solidFill>
                <a:effectLst/>
                <a:latin typeface="Arial" panose="020B0604020202020204" pitchFamily="34" charset="0"/>
              </a:rPr>
              <a:t>The Dynamic Host Configuration Protocol (DHCP) is a network management protocol used on Internet Protocol (IP) networks, whereby a DHCP server dynamically assigns an IP address and other network configuration parameters to each device on the network, so they can communicate with other IP networks.</a:t>
            </a:r>
          </a:p>
          <a:p>
            <a:pPr marL="285750" indent="-285750" algn="just">
              <a:buFont typeface="Wingdings" panose="05000000000000000000" pitchFamily="2" charset="2"/>
              <a:buChar char="Ø"/>
            </a:pPr>
            <a:r>
              <a:rPr lang="en-US" sz="2400" b="0" i="0" dirty="0">
                <a:solidFill>
                  <a:srgbClr val="202122"/>
                </a:solidFill>
                <a:effectLst/>
                <a:latin typeface="Arial" panose="020B0604020202020204" pitchFamily="34" charset="0"/>
              </a:rPr>
              <a:t>A DHCP server enables computers to request IP addresses and networking parameters automatically from the Internet service provider (ISP), reducing the need for a network administrator or a user to manually assign IP addresses to all network devices.</a:t>
            </a:r>
          </a:p>
          <a:p>
            <a:pPr marL="285750" indent="-285750" algn="just">
              <a:buFont typeface="Wingdings" panose="05000000000000000000" pitchFamily="2" charset="2"/>
              <a:buChar char="Ø"/>
            </a:pPr>
            <a:r>
              <a:rPr lang="en-US" sz="2400" b="0" i="0" dirty="0">
                <a:solidFill>
                  <a:srgbClr val="202122"/>
                </a:solidFill>
                <a:effectLst/>
                <a:latin typeface="Arial" panose="020B0604020202020204" pitchFamily="34" charset="0"/>
              </a:rPr>
              <a:t>In the absence of a DHCP server, a computer or other device on the network needs to be manually assigned an IP address.</a:t>
            </a:r>
          </a:p>
        </p:txBody>
      </p:sp>
    </p:spTree>
    <p:extLst>
      <p:ext uri="{BB962C8B-B14F-4D97-AF65-F5344CB8AC3E}">
        <p14:creationId xmlns:p14="http://schemas.microsoft.com/office/powerpoint/2010/main" val="4009237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E3C7-97C4-4605-BF58-8D84B209C54C}"/>
              </a:ext>
            </a:extLst>
          </p:cNvPr>
          <p:cNvSpPr>
            <a:spLocks noGrp="1"/>
          </p:cNvSpPr>
          <p:nvPr>
            <p:ph type="title"/>
          </p:nvPr>
        </p:nvSpPr>
        <p:spPr/>
        <p:txBody>
          <a:bodyPr/>
          <a:lstStyle/>
          <a:p>
            <a:r>
              <a:rPr lang="en-IN" dirty="0"/>
              <a:t>DHCP message format</a:t>
            </a:r>
          </a:p>
        </p:txBody>
      </p:sp>
      <p:pic>
        <p:nvPicPr>
          <p:cNvPr id="3" name="Picture 2">
            <a:extLst>
              <a:ext uri="{FF2B5EF4-FFF2-40B4-BE49-F238E27FC236}">
                <a16:creationId xmlns:a16="http://schemas.microsoft.com/office/drawing/2014/main" id="{70C8848E-5037-43BB-A723-6B42A6DB5BAA}"/>
              </a:ext>
            </a:extLst>
          </p:cNvPr>
          <p:cNvPicPr>
            <a:picLocks noChangeAspect="1"/>
          </p:cNvPicPr>
          <p:nvPr/>
        </p:nvPicPr>
        <p:blipFill>
          <a:blip r:embed="rId2"/>
          <a:stretch>
            <a:fillRect/>
          </a:stretch>
        </p:blipFill>
        <p:spPr>
          <a:xfrm>
            <a:off x="725585" y="1945308"/>
            <a:ext cx="5274978" cy="4741242"/>
          </a:xfrm>
          <a:prstGeom prst="rect">
            <a:avLst/>
          </a:prstGeom>
        </p:spPr>
      </p:pic>
      <p:pic>
        <p:nvPicPr>
          <p:cNvPr id="4" name="Picture 3">
            <a:extLst>
              <a:ext uri="{FF2B5EF4-FFF2-40B4-BE49-F238E27FC236}">
                <a16:creationId xmlns:a16="http://schemas.microsoft.com/office/drawing/2014/main" id="{EE550ACA-BD20-4AB7-97CC-6DE5A66B6BF1}"/>
              </a:ext>
            </a:extLst>
          </p:cNvPr>
          <p:cNvPicPr>
            <a:picLocks noChangeAspect="1"/>
          </p:cNvPicPr>
          <p:nvPr/>
        </p:nvPicPr>
        <p:blipFill>
          <a:blip r:embed="rId3"/>
          <a:stretch>
            <a:fillRect/>
          </a:stretch>
        </p:blipFill>
        <p:spPr>
          <a:xfrm>
            <a:off x="6171138" y="2034284"/>
            <a:ext cx="5863253" cy="4652266"/>
          </a:xfrm>
          <a:prstGeom prst="rect">
            <a:avLst/>
          </a:prstGeom>
        </p:spPr>
      </p:pic>
    </p:spTree>
    <p:extLst>
      <p:ext uri="{BB962C8B-B14F-4D97-AF65-F5344CB8AC3E}">
        <p14:creationId xmlns:p14="http://schemas.microsoft.com/office/powerpoint/2010/main" val="27017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C2154A-D585-49E4-939B-03DD914EA63D}"/>
              </a:ext>
            </a:extLst>
          </p:cNvPr>
          <p:cNvPicPr>
            <a:picLocks noChangeAspect="1"/>
          </p:cNvPicPr>
          <p:nvPr/>
        </p:nvPicPr>
        <p:blipFill>
          <a:blip r:embed="rId2"/>
          <a:stretch>
            <a:fillRect/>
          </a:stretch>
        </p:blipFill>
        <p:spPr>
          <a:xfrm>
            <a:off x="1847850" y="438150"/>
            <a:ext cx="8496300" cy="5981700"/>
          </a:xfrm>
          <a:prstGeom prst="rect">
            <a:avLst/>
          </a:prstGeom>
        </p:spPr>
      </p:pic>
    </p:spTree>
    <p:extLst>
      <p:ext uri="{BB962C8B-B14F-4D97-AF65-F5344CB8AC3E}">
        <p14:creationId xmlns:p14="http://schemas.microsoft.com/office/powerpoint/2010/main" val="353497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F521D8C-D08D-45D2-B79F-D7F0F7A1A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48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a:t>
            </a:r>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a:t>DHCP (Dynamic Host Configuration Protocol) is a protocol used to provide quick, automatic, and central management for the distribution of IP addresses within a network. DHCP is also used to configure the proper subnet mask , default gateway, and DNS server information on the device.</a:t>
            </a:r>
          </a:p>
          <a:p>
            <a:pPr marL="0" indent="0">
              <a:buNone/>
            </a:pPr>
            <a:r>
              <a:rPr lang="en-US" sz="2800" b="1" dirty="0"/>
              <a:t>Need</a:t>
            </a:r>
          </a:p>
          <a:p>
            <a:pPr marL="0" indent="0">
              <a:buNone/>
            </a:pPr>
            <a:r>
              <a:rPr lang="en-US" sz="2800" dirty="0"/>
              <a:t>IP addresses can be configured statically or dynamically. Normally we configure static IP addresses on network devices like routers, switches, firewalls and servers while we dynamically assign IP addresses to computers, laptops, tablets, smart phones etc. It is an application layer protocol.</a:t>
            </a:r>
          </a:p>
          <a:p>
            <a:endParaRPr lang="en-US" sz="28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6</a:t>
            </a:fld>
            <a:endParaRPr lang="en-SG" dirty="0"/>
          </a:p>
        </p:txBody>
      </p:sp>
    </p:spTree>
    <p:extLst>
      <p:ext uri="{BB962C8B-B14F-4D97-AF65-F5344CB8AC3E}">
        <p14:creationId xmlns:p14="http://schemas.microsoft.com/office/powerpoint/2010/main" val="194384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DHCP Messages</a:t>
            </a:r>
          </a:p>
        </p:txBody>
      </p:sp>
      <p:sp>
        <p:nvSpPr>
          <p:cNvPr id="3" name="Content Placeholder 2"/>
          <p:cNvSpPr>
            <a:spLocks noGrp="1"/>
          </p:cNvSpPr>
          <p:nvPr>
            <p:ph idx="1"/>
          </p:nvPr>
        </p:nvSpPr>
        <p:spPr/>
        <p:txBody>
          <a:bodyPr>
            <a:noAutofit/>
          </a:bodyPr>
          <a:lstStyle/>
          <a:p>
            <a:pPr marL="0" indent="0">
              <a:buNone/>
            </a:pPr>
            <a:r>
              <a:rPr lang="en-US" sz="1700" b="1" dirty="0"/>
              <a:t>DHCPDISCOVER</a:t>
            </a:r>
          </a:p>
          <a:p>
            <a:pPr marL="0" indent="0">
              <a:buNone/>
            </a:pPr>
            <a:endParaRPr lang="en-US" sz="1700" b="1" dirty="0"/>
          </a:p>
          <a:p>
            <a:pPr marL="0" indent="0">
              <a:buNone/>
            </a:pPr>
            <a:endParaRPr lang="en-US" sz="1700" b="1" dirty="0"/>
          </a:p>
          <a:p>
            <a:pPr marL="0" indent="0">
              <a:buNone/>
            </a:pPr>
            <a:endParaRPr lang="en-US" sz="1700" b="1" dirty="0"/>
          </a:p>
          <a:p>
            <a:r>
              <a:rPr lang="en-US" sz="1700" dirty="0"/>
              <a:t>The first time a DHCP client computer attempts to log on to the network, it requests IP address information from a DHCP server by broadcasting a DHCP Discover packet.</a:t>
            </a:r>
          </a:p>
          <a:p>
            <a:r>
              <a:rPr lang="en-US" sz="1700" dirty="0"/>
              <a:t>It is a broadcast message where the source IP address in the packet is 0.0.0.0 because the client does not yet have an IP address and the destination address is 255.255.255.255.</a:t>
            </a:r>
          </a:p>
          <a:p>
            <a:pPr marL="0" indent="0">
              <a:buNone/>
            </a:pPr>
            <a:r>
              <a:rPr lang="en-US" sz="1700" b="1" dirty="0"/>
              <a:t>DHCPOFFER</a:t>
            </a:r>
          </a:p>
          <a:p>
            <a:r>
              <a:rPr lang="en-US" sz="1700" dirty="0"/>
              <a:t>Each DHCP server that receives the client DHCP Discover packet responds with a DHCP Offer packet containing an </a:t>
            </a:r>
            <a:r>
              <a:rPr lang="en-US" sz="1700" dirty="0" err="1"/>
              <a:t>unleased</a:t>
            </a:r>
            <a:r>
              <a:rPr lang="en-US" sz="1700" dirty="0"/>
              <a:t> IP address and additional network configuration information, such as the subnet mask and default gateway.</a:t>
            </a:r>
          </a:p>
          <a:p>
            <a:r>
              <a:rPr lang="en-US" sz="1700" dirty="0"/>
              <a:t>More than one DHCP server can respond with a DHCP Offer packet. The client will accept the first DHCP Offer packet it receives.</a:t>
            </a:r>
          </a:p>
          <a:p>
            <a:pPr marL="0" indent="0">
              <a:buNone/>
            </a:pPr>
            <a:r>
              <a:rPr lang="en-US" sz="1700" b="1" dirty="0"/>
              <a:t>DHCPREQUEST</a:t>
            </a:r>
          </a:p>
          <a:p>
            <a:r>
              <a:rPr lang="en-US" sz="1700" dirty="0"/>
              <a:t>When a DHCP client receives a DHCP Offer packet, it responds by sending a DHCP Request packet that contains the offered IP address, and shows acceptance of the offered IP address</a:t>
            </a:r>
          </a:p>
          <a:p>
            <a:pPr marL="0" indent="0">
              <a:buNone/>
            </a:pPr>
            <a:r>
              <a:rPr lang="en-US" sz="1700" b="1" dirty="0"/>
              <a:t>DHCP Acknowledge (</a:t>
            </a:r>
            <a:r>
              <a:rPr lang="en-US" sz="1700" b="1" dirty="0" err="1"/>
              <a:t>DHCPAck</a:t>
            </a:r>
            <a:r>
              <a:rPr lang="en-US" sz="1700" b="1" dirty="0"/>
              <a:t>)</a:t>
            </a:r>
          </a:p>
          <a:p>
            <a:pPr marL="0" indent="0">
              <a:buNone/>
            </a:pPr>
            <a:r>
              <a:rPr lang="en-US" sz="1700" dirty="0"/>
              <a:t>The DHCPACK message is an acknowledgement by the DHCP server that authorizes the DHCP client to start using the network configuration it received from the DHCP server earlier.</a:t>
            </a:r>
          </a:p>
          <a:p>
            <a:pPr marL="0" indent="0">
              <a:buNone/>
            </a:pPr>
            <a:endParaRPr lang="en-US" sz="1700" dirty="0"/>
          </a:p>
          <a:p>
            <a:endParaRPr lang="en-US" sz="17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7</a:t>
            </a:fld>
            <a:endParaRPr lang="en-SG" dirty="0"/>
          </a:p>
        </p:txBody>
      </p:sp>
    </p:spTree>
    <p:extLst>
      <p:ext uri="{BB962C8B-B14F-4D97-AF65-F5344CB8AC3E}">
        <p14:creationId xmlns:p14="http://schemas.microsoft.com/office/powerpoint/2010/main" val="272259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endParaRPr lang="en-US" sz="1800" b="1" dirty="0">
              <a:latin typeface="+mn-lt"/>
            </a:endParaRPr>
          </a:p>
          <a:p>
            <a:pPr marL="0" indent="0">
              <a:buNone/>
            </a:pPr>
            <a:r>
              <a:rPr lang="en-US" sz="1800" b="1" dirty="0">
                <a:latin typeface="+mn-lt"/>
              </a:rPr>
              <a:t>DHCPNAK</a:t>
            </a:r>
          </a:p>
          <a:p>
            <a:r>
              <a:rPr lang="en-US" sz="1800" dirty="0">
                <a:latin typeface="+mn-lt"/>
              </a:rPr>
              <a:t>This message is the exact opposite to DHCPACK described above. This message is sent by the DHCP server when it is not able to satisfy the DHCPREQUEST message from the client.</a:t>
            </a:r>
          </a:p>
          <a:p>
            <a:pPr marL="0" indent="0">
              <a:buNone/>
            </a:pPr>
            <a:r>
              <a:rPr lang="en-US" sz="1800" b="1" dirty="0">
                <a:latin typeface="+mn-lt"/>
              </a:rPr>
              <a:t>DHCPDECLINE</a:t>
            </a:r>
          </a:p>
          <a:p>
            <a:r>
              <a:rPr lang="en-US" sz="1800" dirty="0">
                <a:latin typeface="+mn-lt"/>
              </a:rPr>
              <a:t>This message is sent from the DHCP client to the server in case the client finds that the IP address assigned by DHCP server is already in use.</a:t>
            </a:r>
          </a:p>
          <a:p>
            <a:pPr marL="0" indent="0">
              <a:buNone/>
            </a:pPr>
            <a:r>
              <a:rPr lang="en-US" sz="1800" b="1" dirty="0">
                <a:latin typeface="+mn-lt"/>
              </a:rPr>
              <a:t>DHCPRELEASE</a:t>
            </a:r>
          </a:p>
          <a:p>
            <a:r>
              <a:rPr lang="en-US" sz="1800" dirty="0">
                <a:latin typeface="+mn-lt"/>
              </a:rPr>
              <a:t>A DHCP client sends a DHCP Release packet to the server to release the IP address and cancel any remaining lease.</a:t>
            </a:r>
          </a:p>
          <a:p>
            <a:endParaRPr lang="en-US" sz="1800" dirty="0">
              <a:latin typeface="+mn-lt"/>
            </a:endParaRPr>
          </a:p>
          <a:p>
            <a:endParaRPr lang="en-US" sz="1800" dirty="0">
              <a:latin typeface="+mn-lt"/>
            </a:endParaRPr>
          </a:p>
          <a:p>
            <a:pPr marL="0" indent="0">
              <a:buNone/>
            </a:pPr>
            <a:endParaRPr lang="en-US" sz="1800" dirty="0">
              <a:latin typeface="+mn-lt"/>
            </a:endParaRPr>
          </a:p>
          <a:p>
            <a:endParaRPr lang="en-US" sz="1800" dirty="0">
              <a:latin typeface="+mn-lt"/>
            </a:endParaRPr>
          </a:p>
        </p:txBody>
      </p:sp>
      <p:sp>
        <p:nvSpPr>
          <p:cNvPr id="4" name="Slide Number Placeholder 3"/>
          <p:cNvSpPr>
            <a:spLocks noGrp="1"/>
          </p:cNvSpPr>
          <p:nvPr>
            <p:ph type="sldNum" sz="quarter" idx="12"/>
          </p:nvPr>
        </p:nvSpPr>
        <p:spPr/>
        <p:txBody>
          <a:bodyPr/>
          <a:lstStyle/>
          <a:p>
            <a:fld id="{56693B4B-36E0-40EA-BD24-5FA98D4B3C74}" type="slidenum">
              <a:rPr lang="en-SG" smtClean="0"/>
              <a:pPr/>
              <a:t>8</a:t>
            </a:fld>
            <a:endParaRPr lang="en-SG" dirty="0"/>
          </a:p>
        </p:txBody>
      </p:sp>
    </p:spTree>
    <p:extLst>
      <p:ext uri="{BB962C8B-B14F-4D97-AF65-F5344CB8AC3E}">
        <p14:creationId xmlns:p14="http://schemas.microsoft.com/office/powerpoint/2010/main" val="5873042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1_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
  <TotalTime>1</TotalTime>
  <Words>524</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Gill Sans MT</vt:lpstr>
      <vt:lpstr>Wingdings</vt:lpstr>
      <vt:lpstr>Wingdings 2</vt:lpstr>
      <vt:lpstr>Dividend</vt:lpstr>
      <vt:lpstr>1_Dividend</vt:lpstr>
      <vt:lpstr>PowerPoint Presentation</vt:lpstr>
      <vt:lpstr>Dynamic Host Configuration Protocol (DHCP)</vt:lpstr>
      <vt:lpstr>DHCP message format</vt:lpstr>
      <vt:lpstr>PowerPoint Presentation</vt:lpstr>
      <vt:lpstr>PowerPoint Presentation</vt:lpstr>
      <vt:lpstr>DHCP</vt:lpstr>
      <vt:lpstr>DHCP Messages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Host Configuration Protocol (DHCP)</dc:title>
  <dc:creator>preetham chiramana</dc:creator>
  <cp:lastModifiedBy>GORLA VENKATA GANESH</cp:lastModifiedBy>
  <cp:revision>7</cp:revision>
  <dcterms:created xsi:type="dcterms:W3CDTF">2020-11-27T17:14:36Z</dcterms:created>
  <dcterms:modified xsi:type="dcterms:W3CDTF">2023-02-02T10:24:27Z</dcterms:modified>
</cp:coreProperties>
</file>