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D8D0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12-05-2023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xmlns=""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xmlns=""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xmlns=""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xmlns=""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6217920" y="1970555"/>
            <a:ext cx="5202692" cy="1560649"/>
          </a:xfrm>
        </p:spPr>
        <p:txBody>
          <a:bodyPr>
            <a:normAutofit fontScale="90000"/>
          </a:bodyPr>
          <a:lstStyle/>
          <a:p>
            <a:pPr marR="0" lvl="0" indent="0">
              <a:spcBef>
                <a:spcPts val="0"/>
              </a:spcBef>
              <a:spcAft>
                <a:spcPts val="0"/>
              </a:spcAft>
            </a:pPr>
            <a:r>
              <a:rPr lang="en-US" sz="3600" b="1" dirty="0">
                <a:ln/>
                <a:solidFill>
                  <a:srgbClr val="C00000"/>
                </a:solidFill>
                <a:cs typeface="Poppins" panose="00000500000000000000" pitchFamily="2" charset="0"/>
                <a:sym typeface="BioRhyme ExtraBold"/>
              </a:rPr>
              <a:t>COURSE NAME : </a:t>
            </a:r>
            <a:r>
              <a:rPr lang="en-US" sz="3600" b="1" dirty="0">
                <a:ln/>
                <a:cs typeface="Poppins" panose="00000500000000000000" pitchFamily="2" charset="0"/>
                <a:sym typeface="BioRhyme ExtraBold"/>
              </a:rPr>
              <a:t>Operating Systems </a:t>
            </a:r>
            <a:br>
              <a:rPr lang="en-US" sz="3600" b="1" dirty="0">
                <a:ln/>
                <a:cs typeface="Poppins" panose="00000500000000000000" pitchFamily="2" charset="0"/>
                <a:sym typeface="BioRhyme ExtraBold"/>
              </a:rPr>
            </a:br>
            <a:r>
              <a:rPr lang="en-US" sz="3600" b="1" dirty="0">
                <a:ln/>
                <a:solidFill>
                  <a:srgbClr val="C00000"/>
                </a:solidFill>
                <a:cs typeface="Poppins" panose="00000500000000000000" pitchFamily="2" charset="0"/>
                <a:sym typeface="BioRhyme ExtraBold"/>
              </a:rPr>
              <a:t>COURSE CODE: </a:t>
            </a:r>
            <a:r>
              <a:rPr lang="en-IN" altLang="en-US" sz="3600" b="1" dirty="0"/>
              <a:t>21CS2109RA</a:t>
            </a:r>
            <a:r>
              <a:rPr lang="en-US" sz="3600" b="1" dirty="0">
                <a:ln/>
                <a:solidFill>
                  <a:srgbClr val="C00000"/>
                </a:solidFill>
                <a:cs typeface="Poppins" panose="00000500000000000000" pitchFamily="2" charset="0"/>
                <a:sym typeface="BioRhyme ExtraBold"/>
              </a:rPr>
              <a:t/>
            </a:r>
            <a:br>
              <a:rPr lang="en-US" sz="3600" b="1" dirty="0">
                <a:ln/>
                <a:solidFill>
                  <a:srgbClr val="C00000"/>
                </a:solidFill>
                <a:cs typeface="Poppins" panose="00000500000000000000" pitchFamily="2" charset="0"/>
                <a:sym typeface="BioRhyme ExtraBold"/>
              </a:rPr>
            </a:br>
            <a:endParaRPr lang="en-IN" sz="3600" dirty="0"/>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4069080" y="3736944"/>
            <a:ext cx="7351532" cy="2229516"/>
          </a:xfrm>
        </p:spPr>
        <p:txBody>
          <a:bodyPr>
            <a:normAutofit fontScale="62500" lnSpcReduction="20000"/>
          </a:bodyPr>
          <a:lstStyle/>
          <a:p>
            <a:pPr>
              <a:lnSpc>
                <a:spcPct val="107000"/>
              </a:lnSpc>
              <a:spcAft>
                <a:spcPts val="800"/>
              </a:spcAft>
            </a:pPr>
            <a:r>
              <a:rPr lang="en-IN" altLang="en-US" sz="5100" b="1" dirty="0">
                <a:ea typeface="Times New Roman" panose="02020603050405020304" pitchFamily="18" charset="0"/>
                <a:cs typeface="Calibri" panose="020F0502020204030204" pitchFamily="34" charset="0"/>
              </a:rPr>
              <a:t>CPU Scheduling, Multilevel Feedback, </a:t>
            </a:r>
          </a:p>
          <a:p>
            <a:pPr>
              <a:lnSpc>
                <a:spcPct val="107000"/>
              </a:lnSpc>
              <a:spcAft>
                <a:spcPts val="800"/>
              </a:spcAft>
            </a:pPr>
            <a:r>
              <a:rPr lang="en-IN" altLang="en-US" sz="5100" b="1" dirty="0">
                <a:ea typeface="Times New Roman" panose="02020603050405020304" pitchFamily="18" charset="0"/>
                <a:cs typeface="Calibri" panose="020F0502020204030204" pitchFamily="34" charset="0"/>
              </a:rPr>
              <a:t>Lottery Scheduling code, Multiprocessor Scheduling</a:t>
            </a:r>
            <a:endParaRPr lang="en-US" sz="5100" b="1" dirty="0">
              <a:solidFill>
                <a:srgbClr val="C00000"/>
              </a:solidFill>
              <a:cs typeface="Poppins" panose="00000500000000000000" pitchFamily="2" charset="0"/>
            </a:endParaRPr>
          </a:p>
          <a:p>
            <a:endParaRPr lang="en-IN" dirty="0"/>
          </a:p>
        </p:txBody>
      </p:sp>
      <p:pic>
        <p:nvPicPr>
          <p:cNvPr id="4" name="Google Shape;464;p16"/>
          <p:cNvPicPr preferRelativeResize="0"/>
          <p:nvPr/>
        </p:nvPicPr>
        <p:blipFill>
          <a:blip r:embed="rId2">
            <a:extLst>
              <a:ext uri="{28A0092B-C50C-407E-A947-70E740481C1C}">
                <a14:useLocalDpi xmlns:a14="http://schemas.microsoft.com/office/drawing/2010/main" xmlns=""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a16="http://schemas.microsoft.com/office/drawing/2014/main" xmlns="" id="{7153E61F-4441-DBE3-3DFF-6E9EF6C48D23}"/>
              </a:ext>
            </a:extLst>
          </p:cNvPr>
          <p:cNvSpPr/>
          <p:nvPr/>
        </p:nvSpPr>
        <p:spPr>
          <a:xfrm>
            <a:off x="6627288" y="53091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- 3</a:t>
            </a:r>
            <a:endParaRPr sz="2400"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xmlns="" val="2503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10</a:t>
            </a:fld>
            <a:endParaRPr lang="en-IN"/>
          </a:p>
        </p:txBody>
      </p:sp>
      <p:pic>
        <p:nvPicPr>
          <p:cNvPr id="5" name="Picture 4">
            <a:extLst>
              <a:ext uri="{FF2B5EF4-FFF2-40B4-BE49-F238E27FC236}">
                <a16:creationId xmlns:a16="http://schemas.microsoft.com/office/drawing/2014/main" xmlns="" id="{2912F09A-5288-7E47-A82D-A9E6313BEF5F}"/>
              </a:ext>
            </a:extLst>
          </p:cNvPr>
          <p:cNvPicPr>
            <a:picLocks noChangeAspect="1"/>
          </p:cNvPicPr>
          <p:nvPr/>
        </p:nvPicPr>
        <p:blipFill>
          <a:blip r:embed="rId2"/>
          <a:stretch>
            <a:fillRect/>
          </a:stretch>
        </p:blipFill>
        <p:spPr>
          <a:xfrm>
            <a:off x="525779" y="804519"/>
            <a:ext cx="11224261" cy="5299101"/>
          </a:xfrm>
          <a:prstGeom prst="rect">
            <a:avLst/>
          </a:prstGeom>
        </p:spPr>
      </p:pic>
    </p:spTree>
    <p:extLst>
      <p:ext uri="{BB962C8B-B14F-4D97-AF65-F5344CB8AC3E}">
        <p14:creationId xmlns:p14="http://schemas.microsoft.com/office/powerpoint/2010/main" xmlns="" val="3505293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11</a:t>
            </a:fld>
            <a:endParaRPr lang="en-IN"/>
          </a:p>
        </p:txBody>
      </p:sp>
      <p:pic>
        <p:nvPicPr>
          <p:cNvPr id="5" name="Picture 4">
            <a:extLst>
              <a:ext uri="{FF2B5EF4-FFF2-40B4-BE49-F238E27FC236}">
                <a16:creationId xmlns:a16="http://schemas.microsoft.com/office/drawing/2014/main" xmlns="" id="{2636BA72-2341-77E5-BA4E-E197FA041C44}"/>
              </a:ext>
            </a:extLst>
          </p:cNvPr>
          <p:cNvPicPr>
            <a:picLocks noChangeAspect="1"/>
          </p:cNvPicPr>
          <p:nvPr/>
        </p:nvPicPr>
        <p:blipFill>
          <a:blip r:embed="rId2"/>
          <a:stretch>
            <a:fillRect/>
          </a:stretch>
        </p:blipFill>
        <p:spPr>
          <a:xfrm>
            <a:off x="97435" y="540151"/>
            <a:ext cx="11997128" cy="5750988"/>
          </a:xfrm>
          <a:prstGeom prst="rect">
            <a:avLst/>
          </a:prstGeom>
        </p:spPr>
      </p:pic>
    </p:spTree>
    <p:extLst>
      <p:ext uri="{BB962C8B-B14F-4D97-AF65-F5344CB8AC3E}">
        <p14:creationId xmlns:p14="http://schemas.microsoft.com/office/powerpoint/2010/main" xmlns="" val="369519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12</a:t>
            </a:fld>
            <a:endParaRPr lang="en-IN"/>
          </a:p>
        </p:txBody>
      </p:sp>
      <p:sp>
        <p:nvSpPr>
          <p:cNvPr id="2" name="Title 1"/>
          <p:cNvSpPr>
            <a:spLocks noGrp="1"/>
          </p:cNvSpPr>
          <p:nvPr>
            <p:ph type="title" idx="4294967295"/>
          </p:nvPr>
        </p:nvSpPr>
        <p:spPr>
          <a:xfrm>
            <a:off x="1631662" y="195263"/>
            <a:ext cx="10213974" cy="1051645"/>
          </a:xfrm>
        </p:spPr>
        <p:txBody>
          <a:bodyPr>
            <a:noAutofit/>
          </a:bodyPr>
          <a:lstStyle/>
          <a:p>
            <a:pPr algn="ctr"/>
            <a:r>
              <a:rPr lang="en-IN" sz="3600" b="1" dirty="0" smtClean="0">
                <a:solidFill>
                  <a:schemeClr val="accent1"/>
                </a:solidFill>
              </a:rPr>
              <a:t>THE LENGTH OF THE TIME SLICE IS CRITICAL</a:t>
            </a:r>
            <a:endParaRPr lang="en-IN" sz="3600" b="1" dirty="0">
              <a:solidFill>
                <a:schemeClr val="accent1"/>
              </a:solidFill>
            </a:endParaRPr>
          </a:p>
        </p:txBody>
      </p:sp>
      <p:sp>
        <p:nvSpPr>
          <p:cNvPr id="3" name="Content Placeholder 2"/>
          <p:cNvSpPr>
            <a:spLocks noGrp="1"/>
          </p:cNvSpPr>
          <p:nvPr>
            <p:ph idx="4294967295"/>
          </p:nvPr>
        </p:nvSpPr>
        <p:spPr>
          <a:xfrm>
            <a:off x="925079" y="1517361"/>
            <a:ext cx="10435648" cy="3973513"/>
          </a:xfrm>
        </p:spPr>
        <p:txBody>
          <a:bodyPr>
            <a:noAutofit/>
          </a:bodyPr>
          <a:lstStyle/>
          <a:p>
            <a:pPr algn="just">
              <a:lnSpc>
                <a:spcPct val="100000"/>
              </a:lnSpc>
            </a:pPr>
            <a:r>
              <a:rPr lang="en-IN" sz="2800" dirty="0" smtClean="0"/>
              <a:t>The shorter it is, the better the performance of RR under the response time metric</a:t>
            </a:r>
          </a:p>
          <a:p>
            <a:pPr algn="just">
              <a:lnSpc>
                <a:spcPct val="100000"/>
              </a:lnSpc>
            </a:pPr>
            <a:r>
              <a:rPr lang="en-IN" sz="2800" dirty="0" smtClean="0"/>
              <a:t>However, making the time slice too short is problematic, suddenly the cost of context switching will dominate overall performance.</a:t>
            </a:r>
          </a:p>
          <a:p>
            <a:pPr algn="just">
              <a:lnSpc>
                <a:spcPct val="100000"/>
              </a:lnSpc>
            </a:pPr>
            <a:r>
              <a:rPr lang="en-IN" sz="2800" dirty="0" smtClean="0"/>
              <a:t>Thus, deciding on the length of the time slice presents a trade off to a system designer, making it long enough to amortize the cost of switching without making it so long that the system is no longer responsive</a:t>
            </a:r>
            <a:endParaRPr lang="en-IN" sz="2800" dirty="0"/>
          </a:p>
        </p:txBody>
      </p:sp>
    </p:spTree>
    <p:extLst>
      <p:ext uri="{BB962C8B-B14F-4D97-AF65-F5344CB8AC3E}">
        <p14:creationId xmlns:p14="http://schemas.microsoft.com/office/powerpoint/2010/main" xmlns="" val="3261584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13</a:t>
            </a:fld>
            <a:endParaRPr lang="en-IN"/>
          </a:p>
        </p:txBody>
      </p:sp>
      <p:pic>
        <p:nvPicPr>
          <p:cNvPr id="5" name="Content Placeholder 4">
            <a:extLst>
              <a:ext uri="{FF2B5EF4-FFF2-40B4-BE49-F238E27FC236}">
                <a16:creationId xmlns:a16="http://schemas.microsoft.com/office/drawing/2014/main" xmlns="" id="{A366A47D-9C5E-C932-08C5-E4EFB553F7E0}"/>
              </a:ext>
            </a:extLst>
          </p:cNvPr>
          <p:cNvPicPr>
            <a:picLocks noGrp="1" noChangeAspect="1"/>
          </p:cNvPicPr>
          <p:nvPr>
            <p:ph idx="1"/>
          </p:nvPr>
        </p:nvPicPr>
        <p:blipFill>
          <a:blip r:embed="rId2"/>
          <a:stretch>
            <a:fillRect/>
          </a:stretch>
        </p:blipFill>
        <p:spPr>
          <a:xfrm>
            <a:off x="1394787" y="548646"/>
            <a:ext cx="10126801" cy="5440673"/>
          </a:xfrm>
          <a:prstGeom prst="rect">
            <a:avLst/>
          </a:prstGeom>
        </p:spPr>
      </p:pic>
    </p:spTree>
    <p:extLst>
      <p:ext uri="{BB962C8B-B14F-4D97-AF65-F5344CB8AC3E}">
        <p14:creationId xmlns:p14="http://schemas.microsoft.com/office/powerpoint/2010/main" xmlns="" val="745208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14</a:t>
            </a:fld>
            <a:endParaRPr lang="en-IN"/>
          </a:p>
        </p:txBody>
      </p:sp>
      <p:pic>
        <p:nvPicPr>
          <p:cNvPr id="5" name="Content Placeholder 4">
            <a:extLst>
              <a:ext uri="{FF2B5EF4-FFF2-40B4-BE49-F238E27FC236}">
                <a16:creationId xmlns:a16="http://schemas.microsoft.com/office/drawing/2014/main" xmlns="" id="{CF7EBC20-41D7-3774-7BC6-C64FC9864572}"/>
              </a:ext>
            </a:extLst>
          </p:cNvPr>
          <p:cNvPicPr>
            <a:picLocks noGrp="1" noChangeAspect="1"/>
          </p:cNvPicPr>
          <p:nvPr>
            <p:ph idx="1"/>
          </p:nvPr>
        </p:nvPicPr>
        <p:blipFill>
          <a:blip r:embed="rId2"/>
          <a:stretch>
            <a:fillRect/>
          </a:stretch>
        </p:blipFill>
        <p:spPr>
          <a:xfrm>
            <a:off x="1399309" y="0"/>
            <a:ext cx="9878291" cy="5923511"/>
          </a:xfrm>
          <a:prstGeom prst="rect">
            <a:avLst/>
          </a:prstGeom>
        </p:spPr>
      </p:pic>
    </p:spTree>
    <p:extLst>
      <p:ext uri="{BB962C8B-B14F-4D97-AF65-F5344CB8AC3E}">
        <p14:creationId xmlns:p14="http://schemas.microsoft.com/office/powerpoint/2010/main" xmlns="" val="1697551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15</a:t>
            </a:fld>
            <a:endParaRPr lang="en-IN"/>
          </a:p>
        </p:txBody>
      </p:sp>
      <p:pic>
        <p:nvPicPr>
          <p:cNvPr id="5" name="Picture 4">
            <a:extLst>
              <a:ext uri="{FF2B5EF4-FFF2-40B4-BE49-F238E27FC236}">
                <a16:creationId xmlns:a16="http://schemas.microsoft.com/office/drawing/2014/main" xmlns="" id="{D0D2FFDC-AAA8-9B4E-99FA-5A4C318425FD}"/>
              </a:ext>
            </a:extLst>
          </p:cNvPr>
          <p:cNvPicPr>
            <a:picLocks noChangeAspect="1"/>
          </p:cNvPicPr>
          <p:nvPr/>
        </p:nvPicPr>
        <p:blipFill>
          <a:blip r:embed="rId2"/>
          <a:stretch>
            <a:fillRect/>
          </a:stretch>
        </p:blipFill>
        <p:spPr>
          <a:xfrm>
            <a:off x="1456669" y="-1"/>
            <a:ext cx="9607571" cy="6858001"/>
          </a:xfrm>
          <a:prstGeom prst="rect">
            <a:avLst/>
          </a:prstGeom>
        </p:spPr>
      </p:pic>
    </p:spTree>
    <p:extLst>
      <p:ext uri="{BB962C8B-B14F-4D97-AF65-F5344CB8AC3E}">
        <p14:creationId xmlns:p14="http://schemas.microsoft.com/office/powerpoint/2010/main" xmlns="" val="4040260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16</a:t>
            </a:fld>
            <a:endParaRPr lang="en-IN"/>
          </a:p>
        </p:txBody>
      </p:sp>
      <p:pic>
        <p:nvPicPr>
          <p:cNvPr id="5" name="Picture 4">
            <a:extLst>
              <a:ext uri="{FF2B5EF4-FFF2-40B4-BE49-F238E27FC236}">
                <a16:creationId xmlns:a16="http://schemas.microsoft.com/office/drawing/2014/main" xmlns="" id="{C56D1E5F-C893-2FE2-F361-9B025FEC28CA}"/>
              </a:ext>
            </a:extLst>
          </p:cNvPr>
          <p:cNvPicPr>
            <a:picLocks noChangeAspect="1"/>
          </p:cNvPicPr>
          <p:nvPr/>
        </p:nvPicPr>
        <p:blipFill>
          <a:blip r:embed="rId2"/>
          <a:stretch>
            <a:fillRect/>
          </a:stretch>
        </p:blipFill>
        <p:spPr>
          <a:xfrm>
            <a:off x="1116076" y="1028701"/>
            <a:ext cx="9959846" cy="4480560"/>
          </a:xfrm>
          <a:prstGeom prst="rect">
            <a:avLst/>
          </a:prstGeom>
        </p:spPr>
      </p:pic>
    </p:spTree>
    <p:extLst>
      <p:ext uri="{BB962C8B-B14F-4D97-AF65-F5344CB8AC3E}">
        <p14:creationId xmlns:p14="http://schemas.microsoft.com/office/powerpoint/2010/main" xmlns="" val="839370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17</a:t>
            </a:fld>
            <a:endParaRPr lang="en-IN"/>
          </a:p>
        </p:txBody>
      </p:sp>
      <p:pic>
        <p:nvPicPr>
          <p:cNvPr id="5" name="Picture 4">
            <a:extLst>
              <a:ext uri="{FF2B5EF4-FFF2-40B4-BE49-F238E27FC236}">
                <a16:creationId xmlns:a16="http://schemas.microsoft.com/office/drawing/2014/main" xmlns="" id="{D50245B7-8B76-6AB0-AECD-0536773478E4}"/>
              </a:ext>
            </a:extLst>
          </p:cNvPr>
          <p:cNvPicPr>
            <a:picLocks noChangeAspect="1"/>
          </p:cNvPicPr>
          <p:nvPr/>
        </p:nvPicPr>
        <p:blipFill>
          <a:blip r:embed="rId2"/>
          <a:stretch>
            <a:fillRect/>
          </a:stretch>
        </p:blipFill>
        <p:spPr>
          <a:xfrm>
            <a:off x="0" y="502920"/>
            <a:ext cx="12192000" cy="5788219"/>
          </a:xfrm>
          <a:prstGeom prst="rect">
            <a:avLst/>
          </a:prstGeom>
        </p:spPr>
      </p:pic>
    </p:spTree>
    <p:extLst>
      <p:ext uri="{BB962C8B-B14F-4D97-AF65-F5344CB8AC3E}">
        <p14:creationId xmlns:p14="http://schemas.microsoft.com/office/powerpoint/2010/main" xmlns="" val="3161189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18</a:t>
            </a:fld>
            <a:endParaRPr lang="en-IN"/>
          </a:p>
        </p:txBody>
      </p:sp>
      <p:pic>
        <p:nvPicPr>
          <p:cNvPr id="5" name="Picture 4">
            <a:extLst>
              <a:ext uri="{FF2B5EF4-FFF2-40B4-BE49-F238E27FC236}">
                <a16:creationId xmlns:a16="http://schemas.microsoft.com/office/drawing/2014/main" xmlns="" id="{699D12D7-75EF-5A0F-AB2C-B4E0723734D1}"/>
              </a:ext>
            </a:extLst>
          </p:cNvPr>
          <p:cNvPicPr>
            <a:picLocks noChangeAspect="1"/>
          </p:cNvPicPr>
          <p:nvPr/>
        </p:nvPicPr>
        <p:blipFill>
          <a:blip r:embed="rId2"/>
          <a:stretch>
            <a:fillRect/>
          </a:stretch>
        </p:blipFill>
        <p:spPr>
          <a:xfrm>
            <a:off x="304800" y="640080"/>
            <a:ext cx="11637818" cy="5486400"/>
          </a:xfrm>
          <a:prstGeom prst="rect">
            <a:avLst/>
          </a:prstGeom>
        </p:spPr>
      </p:pic>
    </p:spTree>
    <p:extLst>
      <p:ext uri="{BB962C8B-B14F-4D97-AF65-F5344CB8AC3E}">
        <p14:creationId xmlns:p14="http://schemas.microsoft.com/office/powerpoint/2010/main" xmlns="" val="3830371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19</a:t>
            </a:fld>
            <a:endParaRPr lang="en-IN"/>
          </a:p>
        </p:txBody>
      </p:sp>
      <p:pic>
        <p:nvPicPr>
          <p:cNvPr id="5" name="Content Placeholder 4">
            <a:extLst>
              <a:ext uri="{FF2B5EF4-FFF2-40B4-BE49-F238E27FC236}">
                <a16:creationId xmlns:a16="http://schemas.microsoft.com/office/drawing/2014/main" xmlns="" id="{E66F7D0F-3804-C2C0-E475-F830F98D6255}"/>
              </a:ext>
            </a:extLst>
          </p:cNvPr>
          <p:cNvPicPr>
            <a:picLocks noGrp="1" noChangeAspect="1"/>
          </p:cNvPicPr>
          <p:nvPr>
            <p:ph idx="1"/>
          </p:nvPr>
        </p:nvPicPr>
        <p:blipFill>
          <a:blip r:embed="rId2"/>
          <a:stretch>
            <a:fillRect/>
          </a:stretch>
        </p:blipFill>
        <p:spPr>
          <a:xfrm>
            <a:off x="518159" y="525780"/>
            <a:ext cx="11155679" cy="5554980"/>
          </a:xfrm>
          <a:prstGeom prst="rect">
            <a:avLst/>
          </a:prstGeom>
        </p:spPr>
      </p:pic>
    </p:spTree>
    <p:extLst>
      <p:ext uri="{BB962C8B-B14F-4D97-AF65-F5344CB8AC3E}">
        <p14:creationId xmlns:p14="http://schemas.microsoft.com/office/powerpoint/2010/main" xmlns="" val="2540231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a:t>
            </a:fld>
            <a:endParaRPr lang="en-IN"/>
          </a:p>
        </p:txBody>
      </p:sp>
      <p:sp>
        <p:nvSpPr>
          <p:cNvPr id="7" name="Rounded Rectangle 17">
            <a:extLst>
              <a:ext uri="{FF2B5EF4-FFF2-40B4-BE49-F238E27FC236}">
                <a16:creationId xmlns:a16="http://schemas.microsoft.com/office/drawing/2014/main" xmlns="" id="{D530E72E-233E-E443-1A84-D3CD02ECB889}"/>
              </a:ext>
            </a:extLst>
          </p:cNvPr>
          <p:cNvSpPr/>
          <p:nvPr/>
        </p:nvSpPr>
        <p:spPr>
          <a:xfrm>
            <a:off x="4725995" y="89341"/>
            <a:ext cx="3551028" cy="48919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8" name="TextBox 7">
            <a:extLst>
              <a:ext uri="{FF2B5EF4-FFF2-40B4-BE49-F238E27FC236}">
                <a16:creationId xmlns:a16="http://schemas.microsoft.com/office/drawing/2014/main" xmlns="" id="{D7C61438-200D-827A-D4DD-5B5127AFA187}"/>
              </a:ext>
            </a:extLst>
          </p:cNvPr>
          <p:cNvSpPr txBox="1"/>
          <p:nvPr/>
        </p:nvSpPr>
        <p:spPr>
          <a:xfrm>
            <a:off x="1135865" y="578532"/>
            <a:ext cx="10731286" cy="1165447"/>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a:t>
            </a:r>
            <a:r>
              <a:rPr lang="en-US" sz="1600" dirty="0">
                <a:latin typeface="Poppins"/>
                <a:cs typeface="Poppins"/>
              </a:rPr>
              <a:t>concepts of CPU Scheduling, Multilevel Feedback, Lottery Scheduling code, Multiprocessor Scheduling.</a:t>
            </a:r>
            <a:endParaRPr lang="en-US" sz="1600" b="0" i="0" dirty="0">
              <a:effectLst/>
              <a:latin typeface="Poppins"/>
              <a:cs typeface="Poppins"/>
            </a:endParaRPr>
          </a:p>
          <a:p>
            <a:pPr>
              <a:lnSpc>
                <a:spcPct val="150000"/>
              </a:lnSpc>
            </a:pPr>
            <a:endParaRPr lang="en-US" sz="1600" b="0" i="0" dirty="0">
              <a:effectLst/>
              <a:latin typeface="Poppins"/>
              <a:cs typeface="Poppins"/>
            </a:endParaRPr>
          </a:p>
        </p:txBody>
      </p:sp>
      <p:sp>
        <p:nvSpPr>
          <p:cNvPr id="9" name="Rounded Rectangle 17">
            <a:extLst>
              <a:ext uri="{FF2B5EF4-FFF2-40B4-BE49-F238E27FC236}">
                <a16:creationId xmlns:a16="http://schemas.microsoft.com/office/drawing/2014/main" xmlns="" id="{7F3AABB0-F8BA-C900-B6BF-45F4B58E9490}"/>
              </a:ext>
            </a:extLst>
          </p:cNvPr>
          <p:cNvSpPr/>
          <p:nvPr/>
        </p:nvSpPr>
        <p:spPr>
          <a:xfrm>
            <a:off x="4276975" y="1480012"/>
            <a:ext cx="4449061" cy="650134"/>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10" name="TextBox 9">
            <a:extLst>
              <a:ext uri="{FF2B5EF4-FFF2-40B4-BE49-F238E27FC236}">
                <a16:creationId xmlns:a16="http://schemas.microsoft.com/office/drawing/2014/main" xmlns="" id="{2B5EAD4E-C007-9DE7-A40A-12802D3C9611}"/>
              </a:ext>
            </a:extLst>
          </p:cNvPr>
          <p:cNvSpPr txBox="1"/>
          <p:nvPr/>
        </p:nvSpPr>
        <p:spPr>
          <a:xfrm>
            <a:off x="2118970" y="2233170"/>
            <a:ext cx="8791575" cy="2062103"/>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dirty="0">
                <a:latin typeface="Arial" panose="020B0604020202020204" pitchFamily="34" charset="0"/>
              </a:rPr>
              <a:t>Problem Solving concepts of CPU Scheduling </a:t>
            </a:r>
            <a:endParaRPr lang="en-US" sz="1600" b="0" i="0" dirty="0">
              <a:effectLst/>
              <a:latin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what is  Multilevel Feedback</a:t>
            </a:r>
          </a:p>
          <a:p>
            <a:pPr marL="342900" indent="-342900">
              <a:buAutoNum type="arabicPeriod"/>
            </a:pPr>
            <a:r>
              <a:rPr lang="en-US" sz="1600" b="0" i="0" dirty="0">
                <a:effectLst/>
                <a:latin typeface="Arial" panose="020B0604020202020204" pitchFamily="34" charset="0"/>
              </a:rPr>
              <a:t>List out the Lottery Scheduling  Procedures in operating systems</a:t>
            </a:r>
          </a:p>
          <a:p>
            <a:pPr marL="342900" indent="-342900">
              <a:buAutoNum type="arabicPeriod"/>
            </a:pPr>
            <a:r>
              <a:rPr lang="en-US" sz="1600" b="0" i="0" dirty="0">
                <a:effectLst/>
                <a:latin typeface="Arial"/>
                <a:cs typeface="Arial"/>
              </a:rPr>
              <a:t>Describe the role of  Multiprocessor Scheduling </a:t>
            </a:r>
          </a:p>
          <a:p>
            <a:pPr marL="342900" indent="-342900">
              <a:buFontTx/>
              <a:buAutoNum type="arabicPeriod"/>
            </a:pPr>
            <a:r>
              <a:rPr lang="en-IN" altLang="en-US" sz="1600" b="1" dirty="0">
                <a:ea typeface="Calibri" panose="020F0502020204030204" pitchFamily="34" charset="0"/>
                <a:cs typeface="Times New Roman" panose="02020603050405020304" pitchFamily="18" charset="0"/>
              </a:rPr>
              <a:t>A Case Study of Operating Systems: Different Types of CPU Scheduling  Algorithms</a:t>
            </a:r>
          </a:p>
          <a:p>
            <a:endParaRPr lang="en-US" sz="1600" dirty="0">
              <a:latin typeface="Arial"/>
              <a:cs typeface="Arial"/>
            </a:endParaRPr>
          </a:p>
        </p:txBody>
      </p:sp>
      <p:sp>
        <p:nvSpPr>
          <p:cNvPr id="12" name="Rounded Rectangle 17">
            <a:extLst>
              <a:ext uri="{FF2B5EF4-FFF2-40B4-BE49-F238E27FC236}">
                <a16:creationId xmlns:a16="http://schemas.microsoft.com/office/drawing/2014/main" xmlns="" id="{6652A33D-9A9E-3EAC-0CAE-113901ECA179}"/>
              </a:ext>
            </a:extLst>
          </p:cNvPr>
          <p:cNvSpPr/>
          <p:nvPr/>
        </p:nvSpPr>
        <p:spPr>
          <a:xfrm>
            <a:off x="4579341" y="4087606"/>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sp>
        <p:nvSpPr>
          <p:cNvPr id="16" name="TextBox 15">
            <a:extLst>
              <a:ext uri="{FF2B5EF4-FFF2-40B4-BE49-F238E27FC236}">
                <a16:creationId xmlns:a16="http://schemas.microsoft.com/office/drawing/2014/main" xmlns="" id="{B0BB8E68-8B73-12DE-615E-1091F19A9A9A}"/>
              </a:ext>
            </a:extLst>
          </p:cNvPr>
          <p:cNvSpPr txBox="1"/>
          <p:nvPr/>
        </p:nvSpPr>
        <p:spPr>
          <a:xfrm>
            <a:off x="2118970" y="4599891"/>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dirty="0">
                <a:latin typeface="Arial" panose="020B0604020202020204" pitchFamily="34" charset="0"/>
              </a:rPr>
              <a:t>Defines </a:t>
            </a:r>
            <a:r>
              <a:rPr lang="en-US" sz="1600" dirty="0">
                <a:latin typeface="Poppins"/>
                <a:cs typeface="Poppins"/>
              </a:rPr>
              <a:t>CPU Scheduling, Multilevel Feedback, Lottery Scheduling code, Multiprocessor Scheduling.</a:t>
            </a:r>
            <a:endParaRPr lang="en-US" sz="1600" b="0" i="0" dirty="0">
              <a:effectLst/>
              <a:latin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different CPU Scheduling Algorithms. </a:t>
            </a:r>
          </a:p>
          <a:p>
            <a:pPr marL="342900" indent="-342900">
              <a:buAutoNum type="arabicPeriod"/>
            </a:pPr>
            <a:r>
              <a:rPr lang="en-US" sz="1600" dirty="0">
                <a:latin typeface="Arial" panose="020B0604020202020204" pitchFamily="34" charset="0"/>
              </a:rPr>
              <a:t>Summarize Role of Multi Processor Scheduling</a:t>
            </a:r>
            <a:r>
              <a:rPr lang="en-US" sz="1600" dirty="0" smtClean="0">
                <a:latin typeface="Arial" panose="020B0604020202020204" pitchFamily="34" charset="0"/>
              </a:rPr>
              <a:t>.</a:t>
            </a:r>
            <a:endParaRPr lang="en-US" sz="1600" dirty="0">
              <a:latin typeface="Arial" panose="020B0604020202020204" pitchFamily="34" charset="0"/>
            </a:endParaRPr>
          </a:p>
        </p:txBody>
      </p:sp>
    </p:spTree>
    <p:extLst>
      <p:ext uri="{BB962C8B-B14F-4D97-AF65-F5344CB8AC3E}">
        <p14:creationId xmlns:p14="http://schemas.microsoft.com/office/powerpoint/2010/main" xmlns="" val="255230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20</a:t>
            </a:fld>
            <a:endParaRPr lang="en-IN"/>
          </a:p>
        </p:txBody>
      </p:sp>
      <p:pic>
        <p:nvPicPr>
          <p:cNvPr id="5" name="Picture 4">
            <a:extLst>
              <a:ext uri="{FF2B5EF4-FFF2-40B4-BE49-F238E27FC236}">
                <a16:creationId xmlns:a16="http://schemas.microsoft.com/office/drawing/2014/main" xmlns="" id="{97B27C24-33A6-1370-95E7-29FB6E273AB8}"/>
              </a:ext>
            </a:extLst>
          </p:cNvPr>
          <p:cNvPicPr>
            <a:picLocks noChangeAspect="1"/>
          </p:cNvPicPr>
          <p:nvPr/>
        </p:nvPicPr>
        <p:blipFill>
          <a:blip r:embed="rId2"/>
          <a:stretch>
            <a:fillRect/>
          </a:stretch>
        </p:blipFill>
        <p:spPr>
          <a:xfrm>
            <a:off x="708660" y="600076"/>
            <a:ext cx="11103590" cy="5480684"/>
          </a:xfrm>
          <a:prstGeom prst="rect">
            <a:avLst/>
          </a:prstGeom>
        </p:spPr>
      </p:pic>
    </p:spTree>
    <p:extLst>
      <p:ext uri="{BB962C8B-B14F-4D97-AF65-F5344CB8AC3E}">
        <p14:creationId xmlns:p14="http://schemas.microsoft.com/office/powerpoint/2010/main" xmlns="" val="2792017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21</a:t>
            </a:fld>
            <a:endParaRPr lang="en-IN"/>
          </a:p>
        </p:txBody>
      </p:sp>
      <p:pic>
        <p:nvPicPr>
          <p:cNvPr id="5" name="Picture 4">
            <a:extLst>
              <a:ext uri="{FF2B5EF4-FFF2-40B4-BE49-F238E27FC236}">
                <a16:creationId xmlns:a16="http://schemas.microsoft.com/office/drawing/2014/main" xmlns="" id="{F925B187-889B-7404-A456-087FBCCBDC7C}"/>
              </a:ext>
            </a:extLst>
          </p:cNvPr>
          <p:cNvPicPr>
            <a:picLocks noChangeAspect="1"/>
          </p:cNvPicPr>
          <p:nvPr/>
        </p:nvPicPr>
        <p:blipFill>
          <a:blip r:embed="rId2"/>
          <a:stretch>
            <a:fillRect/>
          </a:stretch>
        </p:blipFill>
        <p:spPr>
          <a:xfrm>
            <a:off x="0" y="1538698"/>
            <a:ext cx="12192000" cy="3209811"/>
          </a:xfrm>
          <a:prstGeom prst="rect">
            <a:avLst/>
          </a:prstGeom>
        </p:spPr>
      </p:pic>
    </p:spTree>
    <p:extLst>
      <p:ext uri="{BB962C8B-B14F-4D97-AF65-F5344CB8AC3E}">
        <p14:creationId xmlns:p14="http://schemas.microsoft.com/office/powerpoint/2010/main" xmlns="" val="3356770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22</a:t>
            </a:fld>
            <a:endParaRPr lang="en-IN"/>
          </a:p>
        </p:txBody>
      </p:sp>
      <p:pic>
        <p:nvPicPr>
          <p:cNvPr id="5" name="Picture 4">
            <a:extLst>
              <a:ext uri="{FF2B5EF4-FFF2-40B4-BE49-F238E27FC236}">
                <a16:creationId xmlns:a16="http://schemas.microsoft.com/office/drawing/2014/main" xmlns="" id="{D7ADFC28-4C46-DBED-D5FD-11F228A5CC8E}"/>
              </a:ext>
            </a:extLst>
          </p:cNvPr>
          <p:cNvPicPr>
            <a:picLocks noChangeAspect="1"/>
          </p:cNvPicPr>
          <p:nvPr/>
        </p:nvPicPr>
        <p:blipFill>
          <a:blip r:embed="rId2"/>
          <a:stretch>
            <a:fillRect/>
          </a:stretch>
        </p:blipFill>
        <p:spPr>
          <a:xfrm>
            <a:off x="0" y="804519"/>
            <a:ext cx="12192000" cy="5321508"/>
          </a:xfrm>
          <a:prstGeom prst="rect">
            <a:avLst/>
          </a:prstGeom>
        </p:spPr>
      </p:pic>
    </p:spTree>
    <p:extLst>
      <p:ext uri="{BB962C8B-B14F-4D97-AF65-F5344CB8AC3E}">
        <p14:creationId xmlns:p14="http://schemas.microsoft.com/office/powerpoint/2010/main" xmlns="" val="3507159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23</a:t>
            </a:fld>
            <a:endParaRPr lang="en-IN"/>
          </a:p>
        </p:txBody>
      </p:sp>
      <p:sp>
        <p:nvSpPr>
          <p:cNvPr id="2" name="Title 1"/>
          <p:cNvSpPr>
            <a:spLocks noGrp="1"/>
          </p:cNvSpPr>
          <p:nvPr>
            <p:ph type="title" idx="4294967295"/>
          </p:nvPr>
        </p:nvSpPr>
        <p:spPr>
          <a:xfrm>
            <a:off x="1524000" y="0"/>
            <a:ext cx="10404763" cy="595745"/>
          </a:xfrm>
        </p:spPr>
        <p:txBody>
          <a:bodyPr/>
          <a:lstStyle/>
          <a:p>
            <a:r>
              <a:rPr lang="en-US" b="1" dirty="0">
                <a:solidFill>
                  <a:schemeClr val="accent1"/>
                </a:solidFill>
              </a:rPr>
              <a:t>CPU SCHEDULING PROBLEMS </a:t>
            </a:r>
            <a:r>
              <a:rPr lang="en-US" b="1" dirty="0" smtClean="0">
                <a:solidFill>
                  <a:schemeClr val="accent1"/>
                </a:solidFill>
              </a:rPr>
              <a:t>AND SOLUTIONS</a:t>
            </a:r>
            <a:endParaRPr lang="en-IN" b="1" dirty="0">
              <a:solidFill>
                <a:schemeClr val="accent1"/>
              </a:solidFill>
            </a:endParaRPr>
          </a:p>
        </p:txBody>
      </p:sp>
      <p:sp>
        <p:nvSpPr>
          <p:cNvPr id="3" name="Content Placeholder 2"/>
          <p:cNvSpPr>
            <a:spLocks noGrp="1"/>
          </p:cNvSpPr>
          <p:nvPr>
            <p:ph idx="4294967295"/>
          </p:nvPr>
        </p:nvSpPr>
        <p:spPr>
          <a:xfrm>
            <a:off x="509443" y="686089"/>
            <a:ext cx="11336193" cy="1142711"/>
          </a:xfrm>
        </p:spPr>
        <p:txBody>
          <a:bodyPr>
            <a:normAutofit lnSpcReduction="10000"/>
          </a:bodyPr>
          <a:lstStyle/>
          <a:p>
            <a:pPr algn="just">
              <a:lnSpc>
                <a:spcPct val="100000"/>
              </a:lnSpc>
            </a:pPr>
            <a:r>
              <a:rPr lang="en-US" sz="2400" dirty="0"/>
              <a:t>Consider 4 Processes, Calculate the Average Turn-around Time and Average Waiting Time using </a:t>
            </a:r>
            <a:r>
              <a:rPr lang="en-US" sz="2400" dirty="0">
                <a:solidFill>
                  <a:srgbClr val="FF0000"/>
                </a:solidFill>
              </a:rPr>
              <a:t>First Come First Serve </a:t>
            </a:r>
            <a:r>
              <a:rPr lang="en-US" sz="2400" dirty="0"/>
              <a:t>using the Arrival Time 0, 1, 3, 5 and CPU Burst Time is 10, 6, 2, 4. </a:t>
            </a:r>
            <a:endParaRPr lang="en-IN" sz="2400" dirty="0"/>
          </a:p>
          <a:p>
            <a:pPr algn="just"/>
            <a:endParaRPr lang="en-IN" sz="2800" dirty="0"/>
          </a:p>
        </p:txBody>
      </p:sp>
      <p:pic>
        <p:nvPicPr>
          <p:cNvPr id="5" name="Picture 4">
            <a:extLst>
              <a:ext uri="{FF2B5EF4-FFF2-40B4-BE49-F238E27FC236}">
                <a16:creationId xmlns:a16="http://schemas.microsoft.com/office/drawing/2014/main" xmlns="" id="{C70F7439-0119-E301-CE05-B140C130E28A}"/>
              </a:ext>
            </a:extLst>
          </p:cNvPr>
          <p:cNvPicPr>
            <a:picLocks noChangeAspect="1"/>
          </p:cNvPicPr>
          <p:nvPr/>
        </p:nvPicPr>
        <p:blipFill>
          <a:blip r:embed="rId2"/>
          <a:stretch>
            <a:fillRect/>
          </a:stretch>
        </p:blipFill>
        <p:spPr>
          <a:xfrm>
            <a:off x="318656" y="1856511"/>
            <a:ext cx="11693236" cy="4080856"/>
          </a:xfrm>
          <a:prstGeom prst="rect">
            <a:avLst/>
          </a:prstGeom>
        </p:spPr>
      </p:pic>
    </p:spTree>
    <p:extLst>
      <p:ext uri="{BB962C8B-B14F-4D97-AF65-F5344CB8AC3E}">
        <p14:creationId xmlns:p14="http://schemas.microsoft.com/office/powerpoint/2010/main" xmlns="" val="4104414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5" y="804519"/>
            <a:ext cx="10418618" cy="1049235"/>
          </a:xfrm>
        </p:spPr>
        <p:txBody>
          <a:bodyPr>
            <a:noAutofit/>
          </a:bodyPr>
          <a:lstStyle/>
          <a:p>
            <a:r>
              <a:rPr lang="en-US" b="1" dirty="0">
                <a:solidFill>
                  <a:schemeClr val="accent1"/>
                </a:solidFill>
              </a:rPr>
              <a:t>CPU SCHEDULING PROBLEMS AND SOLUTIONS</a:t>
            </a:r>
            <a:br>
              <a:rPr lang="en-US" b="1" dirty="0">
                <a:solidFill>
                  <a:schemeClr val="accent1"/>
                </a:solidFill>
              </a:rPr>
            </a:br>
            <a:endParaRPr lang="en-IN" b="1" dirty="0">
              <a:solidFill>
                <a:schemeClr val="accent1"/>
              </a:solidFill>
            </a:endParaRPr>
          </a:p>
        </p:txBody>
      </p:sp>
      <p:sp>
        <p:nvSpPr>
          <p:cNvPr id="3" name="Content Placeholder 2"/>
          <p:cNvSpPr>
            <a:spLocks noGrp="1"/>
          </p:cNvSpPr>
          <p:nvPr>
            <p:ph idx="1"/>
          </p:nvPr>
        </p:nvSpPr>
        <p:spPr/>
        <p:txBody>
          <a:bodyPr>
            <a:normAutofit/>
          </a:bodyPr>
          <a:lstStyle/>
          <a:p>
            <a:pPr algn="just"/>
            <a:r>
              <a:rPr lang="en-US" sz="2800" dirty="0"/>
              <a:t>Consider 5 Processes, Calculate the Average Turn-around Time and Average Waiting Time using </a:t>
            </a:r>
            <a:r>
              <a:rPr lang="en-US" sz="2800" dirty="0">
                <a:solidFill>
                  <a:srgbClr val="FF0000"/>
                </a:solidFill>
              </a:rPr>
              <a:t>Shortest Job First Algorithm </a:t>
            </a:r>
            <a:r>
              <a:rPr lang="en-US" sz="2800" dirty="0"/>
              <a:t>using the Arrival Time 3, 1, 4, 0, 2 and CPU Burst Time is 1, 4, 2, 6, 3. </a:t>
            </a:r>
            <a:endParaRPr lang="en-IN" sz="2800" dirty="0"/>
          </a:p>
          <a:p>
            <a:pPr algn="just"/>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24</a:t>
            </a:fld>
            <a:endParaRPr lang="en-IN"/>
          </a:p>
        </p:txBody>
      </p:sp>
    </p:spTree>
    <p:extLst>
      <p:ext uri="{BB962C8B-B14F-4D97-AF65-F5344CB8AC3E}">
        <p14:creationId xmlns:p14="http://schemas.microsoft.com/office/powerpoint/2010/main" xmlns="" val="1780998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25</a:t>
            </a:fld>
            <a:endParaRPr lang="en-IN"/>
          </a:p>
        </p:txBody>
      </p:sp>
      <p:pic>
        <p:nvPicPr>
          <p:cNvPr id="5" name="Picture 4">
            <a:extLst>
              <a:ext uri="{FF2B5EF4-FFF2-40B4-BE49-F238E27FC236}">
                <a16:creationId xmlns:a16="http://schemas.microsoft.com/office/drawing/2014/main" xmlns="" id="{EB543DD0-589F-E12B-7D79-0B66C04B8B82}"/>
              </a:ext>
            </a:extLst>
          </p:cNvPr>
          <p:cNvPicPr>
            <a:picLocks noChangeAspect="1"/>
          </p:cNvPicPr>
          <p:nvPr/>
        </p:nvPicPr>
        <p:blipFill>
          <a:blip r:embed="rId2"/>
          <a:stretch>
            <a:fillRect/>
          </a:stretch>
        </p:blipFill>
        <p:spPr>
          <a:xfrm>
            <a:off x="0" y="914400"/>
            <a:ext cx="5690490" cy="4941483"/>
          </a:xfrm>
          <a:prstGeom prst="rect">
            <a:avLst/>
          </a:prstGeom>
        </p:spPr>
      </p:pic>
      <p:pic>
        <p:nvPicPr>
          <p:cNvPr id="6" name="Picture 5">
            <a:extLst>
              <a:ext uri="{FF2B5EF4-FFF2-40B4-BE49-F238E27FC236}">
                <a16:creationId xmlns:a16="http://schemas.microsoft.com/office/drawing/2014/main" xmlns="" id="{5C5C31B0-7059-841B-CB23-3684E1D73AC6}"/>
              </a:ext>
            </a:extLst>
          </p:cNvPr>
          <p:cNvPicPr>
            <a:picLocks noChangeAspect="1"/>
          </p:cNvPicPr>
          <p:nvPr/>
        </p:nvPicPr>
        <p:blipFill>
          <a:blip r:embed="rId3"/>
          <a:stretch>
            <a:fillRect/>
          </a:stretch>
        </p:blipFill>
        <p:spPr>
          <a:xfrm>
            <a:off x="5421040" y="708661"/>
            <a:ext cx="6770960" cy="5147222"/>
          </a:xfrm>
          <a:prstGeom prst="rect">
            <a:avLst/>
          </a:prstGeom>
        </p:spPr>
      </p:pic>
    </p:spTree>
    <p:extLst>
      <p:ext uri="{BB962C8B-B14F-4D97-AF65-F5344CB8AC3E}">
        <p14:creationId xmlns:p14="http://schemas.microsoft.com/office/powerpoint/2010/main" xmlns="" val="2173243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CPU SCHEDULING PROBLEMS AND SOLUTIONS</a:t>
            </a:r>
          </a:p>
        </p:txBody>
      </p:sp>
      <p:sp>
        <p:nvSpPr>
          <p:cNvPr id="3" name="Content Placeholder 2"/>
          <p:cNvSpPr>
            <a:spLocks noGrp="1"/>
          </p:cNvSpPr>
          <p:nvPr>
            <p:ph idx="1"/>
          </p:nvPr>
        </p:nvSpPr>
        <p:spPr/>
        <p:txBody>
          <a:bodyPr>
            <a:normAutofit/>
          </a:bodyPr>
          <a:lstStyle/>
          <a:p>
            <a:pPr algn="just"/>
            <a:r>
              <a:rPr lang="en-US" sz="2800" dirty="0"/>
              <a:t>Calculate Average Waiting Time using the Shortest Job Remaining First (</a:t>
            </a:r>
            <a:r>
              <a:rPr lang="en-US" sz="2800" b="1" dirty="0">
                <a:solidFill>
                  <a:srgbClr val="333333"/>
                </a:solidFill>
                <a:latin typeface="inter-bold"/>
              </a:rPr>
              <a:t>preemptive version</a:t>
            </a:r>
            <a:r>
              <a:rPr lang="en-US" sz="2800" dirty="0">
                <a:solidFill>
                  <a:srgbClr val="333333"/>
                </a:solidFill>
                <a:latin typeface="inter-regular"/>
              </a:rPr>
              <a:t> of </a:t>
            </a:r>
            <a:r>
              <a:rPr lang="en-US" sz="2800" b="1" dirty="0">
                <a:solidFill>
                  <a:srgbClr val="333333"/>
                </a:solidFill>
                <a:latin typeface="inter-bold"/>
              </a:rPr>
              <a:t>SJF scheduling), The  Arrival Time is  0,1,2,3,4,5 and Burst Time is 8, 4, 2, 1, 3, 2</a:t>
            </a:r>
            <a:endParaRPr lang="en-IN" sz="2800" dirty="0"/>
          </a:p>
          <a:p>
            <a:pPr algn="just"/>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26</a:t>
            </a:fld>
            <a:endParaRPr lang="en-IN"/>
          </a:p>
        </p:txBody>
      </p:sp>
    </p:spTree>
    <p:extLst>
      <p:ext uri="{BB962C8B-B14F-4D97-AF65-F5344CB8AC3E}">
        <p14:creationId xmlns:p14="http://schemas.microsoft.com/office/powerpoint/2010/main" xmlns="" val="2820870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27</a:t>
            </a:fld>
            <a:endParaRPr lang="en-IN"/>
          </a:p>
        </p:txBody>
      </p:sp>
      <p:pic>
        <p:nvPicPr>
          <p:cNvPr id="5" name="Picture 4">
            <a:extLst>
              <a:ext uri="{FF2B5EF4-FFF2-40B4-BE49-F238E27FC236}">
                <a16:creationId xmlns:a16="http://schemas.microsoft.com/office/drawing/2014/main" xmlns="" id="{6CE40C37-847C-2D7F-AF36-16FADF0502B6}"/>
              </a:ext>
            </a:extLst>
          </p:cNvPr>
          <p:cNvPicPr>
            <a:picLocks noChangeAspect="1"/>
          </p:cNvPicPr>
          <p:nvPr/>
        </p:nvPicPr>
        <p:blipFill>
          <a:blip r:embed="rId2"/>
          <a:stretch>
            <a:fillRect/>
          </a:stretch>
        </p:blipFill>
        <p:spPr>
          <a:xfrm>
            <a:off x="0" y="634084"/>
            <a:ext cx="12192000" cy="5461795"/>
          </a:xfrm>
          <a:prstGeom prst="rect">
            <a:avLst/>
          </a:prstGeom>
        </p:spPr>
      </p:pic>
    </p:spTree>
    <p:extLst>
      <p:ext uri="{BB962C8B-B14F-4D97-AF65-F5344CB8AC3E}">
        <p14:creationId xmlns:p14="http://schemas.microsoft.com/office/powerpoint/2010/main" xmlns="" val="4018530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CPU SCHEDULING PROBLEMS AND </a:t>
            </a:r>
            <a:r>
              <a:rPr lang="en-US" sz="3600" b="1" dirty="0" smtClean="0"/>
              <a:t>SOLUTIONS</a:t>
            </a:r>
            <a:endParaRPr lang="en-IN" sz="3600" b="1" dirty="0"/>
          </a:p>
        </p:txBody>
      </p:sp>
      <p:sp>
        <p:nvSpPr>
          <p:cNvPr id="3" name="Content Placeholder 2"/>
          <p:cNvSpPr>
            <a:spLocks noGrp="1"/>
          </p:cNvSpPr>
          <p:nvPr>
            <p:ph idx="1"/>
          </p:nvPr>
        </p:nvSpPr>
        <p:spPr/>
        <p:txBody>
          <a:bodyPr>
            <a:normAutofit/>
          </a:bodyPr>
          <a:lstStyle/>
          <a:p>
            <a:pPr algn="just"/>
            <a:r>
              <a:rPr lang="en-US" sz="2800" dirty="0"/>
              <a:t>Consider </a:t>
            </a:r>
            <a:r>
              <a:rPr lang="en-US" sz="2800" dirty="0">
                <a:solidFill>
                  <a:srgbClr val="333333"/>
                </a:solidFill>
                <a:latin typeface="inter-regular"/>
              </a:rPr>
              <a:t>six processes, Their arrival time 0,1,2,3,4,6 and burst time is 5, 6, 3, 1, 5, 4. The time quantum of the system is 4 units. Find the  Average Waiting Time using Round  Robin Scheduling  Algorithm.</a:t>
            </a:r>
            <a:endParaRPr lang="en-IN" sz="2800" dirty="0"/>
          </a:p>
          <a:p>
            <a:pPr algn="just"/>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28</a:t>
            </a:fld>
            <a:endParaRPr lang="en-IN"/>
          </a:p>
        </p:txBody>
      </p:sp>
    </p:spTree>
    <p:extLst>
      <p:ext uri="{BB962C8B-B14F-4D97-AF65-F5344CB8AC3E}">
        <p14:creationId xmlns:p14="http://schemas.microsoft.com/office/powerpoint/2010/main" xmlns="" val="4268094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29</a:t>
            </a:fld>
            <a:endParaRPr lang="en-IN"/>
          </a:p>
        </p:txBody>
      </p:sp>
      <p:pic>
        <p:nvPicPr>
          <p:cNvPr id="5" name="Picture 4">
            <a:extLst>
              <a:ext uri="{FF2B5EF4-FFF2-40B4-BE49-F238E27FC236}">
                <a16:creationId xmlns:a16="http://schemas.microsoft.com/office/drawing/2014/main" xmlns="" id="{876808DA-B24E-74BE-48C5-C9AEBD7AD360}"/>
              </a:ext>
            </a:extLst>
          </p:cNvPr>
          <p:cNvPicPr>
            <a:picLocks noChangeAspect="1"/>
          </p:cNvPicPr>
          <p:nvPr/>
        </p:nvPicPr>
        <p:blipFill>
          <a:blip r:embed="rId2"/>
          <a:stretch>
            <a:fillRect/>
          </a:stretch>
        </p:blipFill>
        <p:spPr>
          <a:xfrm>
            <a:off x="754380" y="571500"/>
            <a:ext cx="10949940" cy="5509259"/>
          </a:xfrm>
          <a:prstGeom prst="rect">
            <a:avLst/>
          </a:prstGeom>
        </p:spPr>
      </p:pic>
    </p:spTree>
    <p:extLst>
      <p:ext uri="{BB962C8B-B14F-4D97-AF65-F5344CB8AC3E}">
        <p14:creationId xmlns:p14="http://schemas.microsoft.com/office/powerpoint/2010/main" xmlns="" val="2487519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3</a:t>
            </a:fld>
            <a:endParaRPr lang="en-IN"/>
          </a:p>
        </p:txBody>
      </p:sp>
      <p:pic>
        <p:nvPicPr>
          <p:cNvPr id="5" name="Picture 4">
            <a:extLst>
              <a:ext uri="{FF2B5EF4-FFF2-40B4-BE49-F238E27FC236}">
                <a16:creationId xmlns:a16="http://schemas.microsoft.com/office/drawing/2014/main" xmlns="" id="{E84488E0-A2B1-3389-DDFD-5B70FE1229EA}"/>
              </a:ext>
            </a:extLst>
          </p:cNvPr>
          <p:cNvPicPr>
            <a:picLocks noChangeAspect="1"/>
          </p:cNvPicPr>
          <p:nvPr/>
        </p:nvPicPr>
        <p:blipFill>
          <a:blip r:embed="rId2"/>
          <a:stretch>
            <a:fillRect/>
          </a:stretch>
        </p:blipFill>
        <p:spPr>
          <a:xfrm>
            <a:off x="242340" y="557305"/>
            <a:ext cx="11707318" cy="5569175"/>
          </a:xfrm>
          <a:prstGeom prst="rect">
            <a:avLst/>
          </a:prstGeom>
        </p:spPr>
      </p:pic>
    </p:spTree>
    <p:extLst>
      <p:ext uri="{BB962C8B-B14F-4D97-AF65-F5344CB8AC3E}">
        <p14:creationId xmlns:p14="http://schemas.microsoft.com/office/powerpoint/2010/main" xmlns="" val="3784439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1"/>
                </a:solidFill>
              </a:rPr>
              <a:t>CPU SCHEDULING PROBLEMS AND SOLUTIONS</a:t>
            </a:r>
            <a:r>
              <a:rPr lang="en-US" dirty="0">
                <a:solidFill>
                  <a:schemeClr val="accent1"/>
                </a:solidFill>
              </a:rPr>
              <a:t/>
            </a:r>
            <a:br>
              <a:rPr lang="en-US" dirty="0">
                <a:solidFill>
                  <a:schemeClr val="accent1"/>
                </a:solidFill>
              </a:rPr>
            </a:br>
            <a:endParaRPr lang="en-IN" dirty="0">
              <a:solidFill>
                <a:schemeClr val="accent1"/>
              </a:solidFill>
            </a:endParaRPr>
          </a:p>
        </p:txBody>
      </p:sp>
      <p:sp>
        <p:nvSpPr>
          <p:cNvPr id="3" name="Content Placeholder 2"/>
          <p:cNvSpPr>
            <a:spLocks noGrp="1"/>
          </p:cNvSpPr>
          <p:nvPr>
            <p:ph idx="1"/>
          </p:nvPr>
        </p:nvSpPr>
        <p:spPr/>
        <p:txBody>
          <a:bodyPr/>
          <a:lstStyle/>
          <a:p>
            <a:pPr algn="just"/>
            <a:r>
              <a:rPr lang="en-US" sz="2800" dirty="0"/>
              <a:t>Consider </a:t>
            </a:r>
            <a:r>
              <a:rPr lang="en-US" sz="2800" dirty="0">
                <a:solidFill>
                  <a:srgbClr val="333333"/>
                </a:solidFill>
                <a:latin typeface="inter-regular"/>
              </a:rPr>
              <a:t>Four processes, Their priority is 2,1,4,3and burst time is 21, 3, 6, 2. Find the  Average Waiting Time using Priority Scheduling  Algorithm.</a:t>
            </a:r>
            <a:endParaRPr lang="en-IN" sz="2800"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30</a:t>
            </a:fld>
            <a:endParaRPr lang="en-IN"/>
          </a:p>
        </p:txBody>
      </p:sp>
    </p:spTree>
    <p:extLst>
      <p:ext uri="{BB962C8B-B14F-4D97-AF65-F5344CB8AC3E}">
        <p14:creationId xmlns:p14="http://schemas.microsoft.com/office/powerpoint/2010/main" xmlns="" val="2489585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31</a:t>
            </a:fld>
            <a:endParaRPr lang="en-IN"/>
          </a:p>
        </p:txBody>
      </p:sp>
      <p:pic>
        <p:nvPicPr>
          <p:cNvPr id="5" name="Picture 4">
            <a:extLst>
              <a:ext uri="{FF2B5EF4-FFF2-40B4-BE49-F238E27FC236}">
                <a16:creationId xmlns:a16="http://schemas.microsoft.com/office/drawing/2014/main" xmlns="" id="{6F0EC96C-8467-C222-B65F-1CCCE6A8B1AD}"/>
              </a:ext>
            </a:extLst>
          </p:cNvPr>
          <p:cNvPicPr>
            <a:picLocks noChangeAspect="1"/>
          </p:cNvPicPr>
          <p:nvPr/>
        </p:nvPicPr>
        <p:blipFill>
          <a:blip r:embed="rId2"/>
          <a:stretch>
            <a:fillRect/>
          </a:stretch>
        </p:blipFill>
        <p:spPr>
          <a:xfrm>
            <a:off x="1373506" y="342900"/>
            <a:ext cx="9782174" cy="5737860"/>
          </a:xfrm>
          <a:prstGeom prst="rect">
            <a:avLst/>
          </a:prstGeom>
        </p:spPr>
      </p:pic>
    </p:spTree>
    <p:extLst>
      <p:ext uri="{BB962C8B-B14F-4D97-AF65-F5344CB8AC3E}">
        <p14:creationId xmlns:p14="http://schemas.microsoft.com/office/powerpoint/2010/main" xmlns="" val="1364776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accent1"/>
                </a:solidFill>
              </a:rPr>
              <a:t>ACTIVITIES/ CASE STUDIES/ IMPORTANT FACTS RELATED TO THE SESSION</a:t>
            </a:r>
            <a:r>
              <a:rPr lang="en-US" dirty="0">
                <a:solidFill>
                  <a:schemeClr val="accent1"/>
                </a:solidFill>
              </a:rPr>
              <a:t/>
            </a:r>
            <a:br>
              <a:rPr lang="en-US" dirty="0">
                <a:solidFill>
                  <a:schemeClr val="accent1"/>
                </a:solidFill>
              </a:rPr>
            </a:br>
            <a:endParaRPr lang="en-IN" dirty="0">
              <a:solidFill>
                <a:schemeClr val="accent1"/>
              </a:solidFill>
            </a:endParaRPr>
          </a:p>
        </p:txBody>
      </p:sp>
      <p:sp>
        <p:nvSpPr>
          <p:cNvPr id="3" name="Content Placeholder 2"/>
          <p:cNvSpPr>
            <a:spLocks noGrp="1"/>
          </p:cNvSpPr>
          <p:nvPr>
            <p:ph idx="1"/>
          </p:nvPr>
        </p:nvSpPr>
        <p:spPr/>
        <p:txBody>
          <a:bodyPr>
            <a:normAutofit/>
          </a:bodyPr>
          <a:lstStyle/>
          <a:p>
            <a:pPr marL="342900" indent="-342900" algn="just">
              <a:lnSpc>
                <a:spcPct val="107000"/>
              </a:lnSpc>
              <a:buFont typeface="Calibri Light" panose="020F0302020204030204" pitchFamily="34" charset="0"/>
              <a:buAutoNum type="arabicPeriod"/>
            </a:pPr>
            <a:r>
              <a:rPr lang="en-IN" altLang="en-US" sz="2800" dirty="0">
                <a:ea typeface="Calibri" panose="020F0502020204030204" pitchFamily="34" charset="0"/>
                <a:cs typeface="Times New Roman" panose="02020603050405020304" pitchFamily="18" charset="0"/>
              </a:rPr>
              <a:t>A Case Study of CPU Scheduling in Operating Systems.</a:t>
            </a:r>
          </a:p>
          <a:p>
            <a:pPr marL="342900" indent="-342900" algn="just">
              <a:lnSpc>
                <a:spcPct val="107000"/>
              </a:lnSpc>
              <a:buFont typeface="Calibri Light" panose="020F0302020204030204" pitchFamily="34" charset="0"/>
              <a:buAutoNum type="arabicPeriod"/>
            </a:pPr>
            <a:r>
              <a:rPr lang="en-IN" altLang="en-US" sz="2800" dirty="0">
                <a:ea typeface="Calibri" panose="020F0502020204030204" pitchFamily="34" charset="0"/>
                <a:cs typeface="Times New Roman" panose="02020603050405020304" pitchFamily="18" charset="0"/>
              </a:rPr>
              <a:t>A Comparative Study of CPU Scheduling in Case of FCFS and SJF </a:t>
            </a:r>
          </a:p>
          <a:p>
            <a:pPr marL="342900" indent="-342900" algn="just">
              <a:lnSpc>
                <a:spcPct val="107000"/>
              </a:lnSpc>
              <a:buFont typeface="Calibri Light" panose="020F0302020204030204" pitchFamily="34" charset="0"/>
              <a:buAutoNum type="arabicPeriod"/>
            </a:pPr>
            <a:r>
              <a:rPr lang="en-IN" altLang="en-US" sz="2800" dirty="0">
                <a:ea typeface="Calibri" panose="020F0502020204030204" pitchFamily="34" charset="0"/>
                <a:cs typeface="Times New Roman" panose="02020603050405020304" pitchFamily="18" charset="0"/>
              </a:rPr>
              <a:t>A Case Study of Primitive and Non-Primitive Algorithms </a:t>
            </a:r>
          </a:p>
          <a:p>
            <a:pPr algn="just"/>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32</a:t>
            </a:fld>
            <a:endParaRPr lang="en-IN"/>
          </a:p>
        </p:txBody>
      </p:sp>
    </p:spTree>
    <p:extLst>
      <p:ext uri="{BB962C8B-B14F-4D97-AF65-F5344CB8AC3E}">
        <p14:creationId xmlns:p14="http://schemas.microsoft.com/office/powerpoint/2010/main" xmlns="" val="518106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33</a:t>
            </a:fld>
            <a:endParaRPr lang="en-IN"/>
          </a:p>
        </p:txBody>
      </p:sp>
      <p:sp>
        <p:nvSpPr>
          <p:cNvPr id="2" name="Title 1"/>
          <p:cNvSpPr>
            <a:spLocks noGrp="1"/>
          </p:cNvSpPr>
          <p:nvPr>
            <p:ph type="title" idx="4294967295"/>
          </p:nvPr>
        </p:nvSpPr>
        <p:spPr>
          <a:xfrm>
            <a:off x="1898073" y="0"/>
            <a:ext cx="4367213" cy="747713"/>
          </a:xfrm>
        </p:spPr>
        <p:txBody>
          <a:bodyPr>
            <a:normAutofit fontScale="90000"/>
          </a:bodyPr>
          <a:lstStyle/>
          <a:p>
            <a:r>
              <a:rPr lang="en-US" sz="5300" b="1" dirty="0">
                <a:solidFill>
                  <a:schemeClr val="accent1"/>
                </a:solidFill>
              </a:rPr>
              <a:t>SUMMARY</a:t>
            </a:r>
            <a:r>
              <a:rPr lang="en-US" dirty="0">
                <a:solidFill>
                  <a:schemeClr val="accent1"/>
                </a:solidFill>
              </a:rPr>
              <a:t/>
            </a:r>
            <a:br>
              <a:rPr lang="en-US" dirty="0">
                <a:solidFill>
                  <a:schemeClr val="accent1"/>
                </a:solidFill>
              </a:rPr>
            </a:br>
            <a:endParaRPr lang="en-IN" dirty="0">
              <a:solidFill>
                <a:schemeClr val="accent1"/>
              </a:solidFill>
            </a:endParaRPr>
          </a:p>
        </p:txBody>
      </p:sp>
      <p:sp>
        <p:nvSpPr>
          <p:cNvPr id="3" name="Content Placeholder 2"/>
          <p:cNvSpPr>
            <a:spLocks noGrp="1"/>
          </p:cNvSpPr>
          <p:nvPr>
            <p:ph idx="4294967295"/>
          </p:nvPr>
        </p:nvSpPr>
        <p:spPr>
          <a:xfrm>
            <a:off x="647988" y="977034"/>
            <a:ext cx="11183794" cy="4620202"/>
          </a:xfrm>
        </p:spPr>
        <p:txBody>
          <a:bodyPr>
            <a:normAutofit/>
          </a:bodyPr>
          <a:lstStyle/>
          <a:p>
            <a:pPr algn="just"/>
            <a:r>
              <a:rPr lang="en-US" sz="2400" b="1" dirty="0">
                <a:solidFill>
                  <a:srgbClr val="333333"/>
                </a:solidFill>
                <a:latin typeface="inter-bold"/>
              </a:rPr>
              <a:t>First come first serve</a:t>
            </a:r>
            <a:r>
              <a:rPr lang="en-US" sz="2400" dirty="0">
                <a:solidFill>
                  <a:srgbClr val="333333"/>
                </a:solidFill>
                <a:latin typeface="inter-regular"/>
              </a:rPr>
              <a:t> (FCFS) scheduling algorithm simply schedules the jobs according to their arrival time. The job which comes first in the ready queue will get the CPU first. The lesser the arrival time of the job, the sooner will the job get the CPU. FCFS scheduling may cause the problem of starvation if the burst time of the first process is the longest among all the jobs</a:t>
            </a:r>
            <a:r>
              <a:rPr lang="en-US" sz="2400" dirty="0" smtClean="0">
                <a:solidFill>
                  <a:srgbClr val="333333"/>
                </a:solidFill>
                <a:latin typeface="inter-regular"/>
              </a:rPr>
              <a:t>.</a:t>
            </a:r>
            <a:endParaRPr lang="en-US" sz="2400" dirty="0">
              <a:solidFill>
                <a:srgbClr val="333333"/>
              </a:solidFill>
              <a:latin typeface="inter-regular"/>
            </a:endParaRPr>
          </a:p>
          <a:p>
            <a:pPr algn="just"/>
            <a:r>
              <a:rPr lang="en-US" sz="2400" dirty="0">
                <a:solidFill>
                  <a:srgbClr val="333333"/>
                </a:solidFill>
                <a:latin typeface="inter-regular"/>
              </a:rPr>
              <a:t>In </a:t>
            </a:r>
            <a:r>
              <a:rPr lang="en-US" sz="2400" b="1" dirty="0">
                <a:solidFill>
                  <a:srgbClr val="333333"/>
                </a:solidFill>
                <a:latin typeface="inter-regular"/>
              </a:rPr>
              <a:t>SJF scheduling</a:t>
            </a:r>
            <a:r>
              <a:rPr lang="en-US" sz="2400" dirty="0">
                <a:solidFill>
                  <a:srgbClr val="333333"/>
                </a:solidFill>
                <a:latin typeface="inter-regular"/>
              </a:rPr>
              <a:t>, the process with the lowest burst time, among the list of available processes in the ready queue, is going to be scheduled next. </a:t>
            </a:r>
          </a:p>
          <a:p>
            <a:pPr algn="just"/>
            <a:endParaRPr lang="en-IN" dirty="0"/>
          </a:p>
        </p:txBody>
      </p:sp>
    </p:spTree>
    <p:extLst>
      <p:ext uri="{BB962C8B-B14F-4D97-AF65-F5344CB8AC3E}">
        <p14:creationId xmlns:p14="http://schemas.microsoft.com/office/powerpoint/2010/main" xmlns="" val="450236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accent1"/>
                </a:solidFill>
              </a:rPr>
              <a:t>SUMMARY</a:t>
            </a:r>
            <a:endParaRPr lang="en-IN" sz="5400" dirty="0">
              <a:solidFill>
                <a:schemeClr val="accent1"/>
              </a:solidFill>
            </a:endParaRPr>
          </a:p>
        </p:txBody>
      </p:sp>
      <p:sp>
        <p:nvSpPr>
          <p:cNvPr id="3" name="Content Placeholder 2"/>
          <p:cNvSpPr>
            <a:spLocks noGrp="1"/>
          </p:cNvSpPr>
          <p:nvPr>
            <p:ph idx="1"/>
          </p:nvPr>
        </p:nvSpPr>
        <p:spPr/>
        <p:txBody>
          <a:bodyPr/>
          <a:lstStyle/>
          <a:p>
            <a:pPr algn="just"/>
            <a:r>
              <a:rPr lang="en-US" sz="2400" dirty="0">
                <a:solidFill>
                  <a:srgbClr val="333333"/>
                </a:solidFill>
                <a:latin typeface="inter-regular"/>
              </a:rPr>
              <a:t>This Algorithm is the </a:t>
            </a:r>
            <a:r>
              <a:rPr lang="en-US" sz="2400" b="1" dirty="0">
                <a:solidFill>
                  <a:srgbClr val="333333"/>
                </a:solidFill>
                <a:latin typeface="inter-bold"/>
              </a:rPr>
              <a:t>preemptive version</a:t>
            </a:r>
            <a:r>
              <a:rPr lang="en-US" sz="2400" dirty="0">
                <a:solidFill>
                  <a:srgbClr val="333333"/>
                </a:solidFill>
                <a:latin typeface="inter-regular"/>
              </a:rPr>
              <a:t> of </a:t>
            </a:r>
            <a:r>
              <a:rPr lang="en-US" sz="2400" b="1" dirty="0">
                <a:solidFill>
                  <a:srgbClr val="333333"/>
                </a:solidFill>
                <a:latin typeface="inter-bold"/>
              </a:rPr>
              <a:t>SJF scheduling</a:t>
            </a:r>
            <a:r>
              <a:rPr lang="en-US" sz="2400" dirty="0">
                <a:solidFill>
                  <a:srgbClr val="333333"/>
                </a:solidFill>
                <a:latin typeface="inter-regular"/>
              </a:rPr>
              <a:t>. In SRTF, the execution of the process can be stopped after certain amount of time. At the arrival of every process, the short-term scheduler schedules the process with the least remaining burst time among the list of available processes and the running process.</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34</a:t>
            </a:fld>
            <a:endParaRPr lang="en-IN"/>
          </a:p>
        </p:txBody>
      </p:sp>
    </p:spTree>
    <p:extLst>
      <p:ext uri="{BB962C8B-B14F-4D97-AF65-F5344CB8AC3E}">
        <p14:creationId xmlns:p14="http://schemas.microsoft.com/office/powerpoint/2010/main" xmlns="" val="509662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35</a:t>
            </a:fld>
            <a:endParaRPr lang="en-IN"/>
          </a:p>
        </p:txBody>
      </p:sp>
      <p:pic>
        <p:nvPicPr>
          <p:cNvPr id="5" name="Picture 2" descr="CPU Scheduling in Operating Systems - GeeksforGeeks">
            <a:extLst>
              <a:ext uri="{FF2B5EF4-FFF2-40B4-BE49-F238E27FC236}">
                <a16:creationId xmlns:a16="http://schemas.microsoft.com/office/drawing/2014/main" xmlns="" id="{BC240D0C-C9A0-EFD0-1D3C-EB28839868E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2808" y="804519"/>
            <a:ext cx="11046382" cy="54429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5026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199" y="120485"/>
            <a:ext cx="9603275" cy="1049235"/>
          </a:xfrm>
        </p:spPr>
        <p:txBody>
          <a:bodyPr>
            <a:noAutofit/>
          </a:bodyPr>
          <a:lstStyle/>
          <a:p>
            <a:r>
              <a:rPr lang="en-US" sz="4400" b="1" dirty="0"/>
              <a:t>SELF-ASSESSMENT QUESTIONS</a:t>
            </a:r>
            <a:br>
              <a:rPr lang="en-US" sz="4400" b="1" dirty="0"/>
            </a:br>
            <a:endParaRPr lang="en-IN" sz="44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36</a:t>
            </a:fld>
            <a:endParaRPr lang="en-IN"/>
          </a:p>
        </p:txBody>
      </p:sp>
      <p:sp>
        <p:nvSpPr>
          <p:cNvPr id="5" name="Google Shape;502;p17">
            <a:extLst>
              <a:ext uri="{FF2B5EF4-FFF2-40B4-BE49-F238E27FC236}">
                <a16:creationId xmlns:a16="http://schemas.microsoft.com/office/drawing/2014/main" xmlns="" id="{AE3D0AA7-0A5F-7BD6-7BC7-1D38F326B8B4}"/>
              </a:ext>
            </a:extLst>
          </p:cNvPr>
          <p:cNvSpPr/>
          <p:nvPr/>
        </p:nvSpPr>
        <p:spPr>
          <a:xfrm>
            <a:off x="1168264" y="86240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dirty="0"/>
              <a:t>Which algorithm is defined in Time quantum?</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6" name="Rounded Rectangle 17">
            <a:extLst>
              <a:ext uri="{FF2B5EF4-FFF2-40B4-BE49-F238E27FC236}">
                <a16:creationId xmlns:a16="http://schemas.microsoft.com/office/drawing/2014/main" xmlns="" id="{5D8B791C-9B35-CF16-C192-D202E0DB9A60}"/>
              </a:ext>
            </a:extLst>
          </p:cNvPr>
          <p:cNvSpPr/>
          <p:nvPr/>
        </p:nvSpPr>
        <p:spPr>
          <a:xfrm>
            <a:off x="1168264" y="1685307"/>
            <a:ext cx="4924267"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IN" dirty="0"/>
              <a:t>shortest job scheduling algorithm</a:t>
            </a:r>
          </a:p>
          <a:p>
            <a:pPr marL="342900" indent="-342900">
              <a:lnSpc>
                <a:spcPct val="150000"/>
              </a:lnSpc>
              <a:buAutoNum type="alphaLcParenBoth"/>
            </a:pPr>
            <a:r>
              <a:rPr lang="en-IN" dirty="0"/>
              <a:t>round robin scheduling algorithm</a:t>
            </a:r>
          </a:p>
          <a:p>
            <a:pPr marL="342900" indent="-342900">
              <a:lnSpc>
                <a:spcPct val="150000"/>
              </a:lnSpc>
              <a:buAutoNum type="alphaLcParenBoth"/>
            </a:pPr>
            <a:r>
              <a:rPr lang="en-IN" dirty="0"/>
              <a:t>priority scheduling algorithm</a:t>
            </a:r>
          </a:p>
          <a:p>
            <a:pPr marL="342900" indent="-342900">
              <a:lnSpc>
                <a:spcPct val="150000"/>
              </a:lnSpc>
              <a:buAutoNum type="alphaLcParenBoth"/>
            </a:pPr>
            <a:r>
              <a:rPr lang="en-IN" dirty="0"/>
              <a:t>multilevel queue scheduling algorithm</a:t>
            </a:r>
            <a:endParaRPr lang="en-US" sz="1600" dirty="0"/>
          </a:p>
        </p:txBody>
      </p:sp>
      <p:sp>
        <p:nvSpPr>
          <p:cNvPr id="7" name="Google Shape;502;p17">
            <a:extLst>
              <a:ext uri="{FF2B5EF4-FFF2-40B4-BE49-F238E27FC236}">
                <a16:creationId xmlns:a16="http://schemas.microsoft.com/office/drawing/2014/main" xmlns="" id="{BB41B87C-BE5F-4BF2-531D-57DC21D1A451}"/>
              </a:ext>
            </a:extLst>
          </p:cNvPr>
          <p:cNvSpPr/>
          <p:nvPr/>
        </p:nvSpPr>
        <p:spPr>
          <a:xfrm>
            <a:off x="1168264" y="345277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dirty="0"/>
              <a:t>In multilevel feedback scheduling algorithm ____________</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8" name="Rounded Rectangle 17">
            <a:extLst>
              <a:ext uri="{FF2B5EF4-FFF2-40B4-BE49-F238E27FC236}">
                <a16:creationId xmlns:a16="http://schemas.microsoft.com/office/drawing/2014/main" xmlns="" id="{7E00138C-2256-5D01-E821-A57ADA3BBCB0}"/>
              </a:ext>
            </a:extLst>
          </p:cNvPr>
          <p:cNvSpPr/>
          <p:nvPr/>
        </p:nvSpPr>
        <p:spPr>
          <a:xfrm>
            <a:off x="1168264" y="4284661"/>
            <a:ext cx="8493869" cy="182033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a process can move to a different classified ready queue AIX</a:t>
            </a:r>
          </a:p>
          <a:p>
            <a:pPr marL="342900" indent="-342900">
              <a:lnSpc>
                <a:spcPct val="150000"/>
              </a:lnSpc>
              <a:buAutoNum type="alphaLcParenBoth"/>
            </a:pPr>
            <a:r>
              <a:rPr lang="en-US" dirty="0"/>
              <a:t>classification of ready queue is permanent</a:t>
            </a:r>
          </a:p>
          <a:p>
            <a:pPr marL="342900" indent="-342900">
              <a:lnSpc>
                <a:spcPct val="150000"/>
              </a:lnSpc>
              <a:buAutoNum type="alphaLcParenBoth"/>
            </a:pPr>
            <a:r>
              <a:rPr lang="en-US" dirty="0"/>
              <a:t>processes are not classified into groups</a:t>
            </a:r>
          </a:p>
          <a:p>
            <a:pPr marL="342900" indent="-342900">
              <a:lnSpc>
                <a:spcPct val="150000"/>
              </a:lnSpc>
              <a:buAutoNum type="alphaLcParenBoth"/>
            </a:pPr>
            <a:r>
              <a:rPr lang="en-IN" dirty="0"/>
              <a:t>none of the mentioned</a:t>
            </a:r>
            <a:endParaRPr lang="en-US" dirty="0"/>
          </a:p>
          <a:p>
            <a:pPr marL="342900" indent="-342900">
              <a:lnSpc>
                <a:spcPct val="150000"/>
              </a:lnSpc>
              <a:buAutoNum type="alphaLcParenBoth"/>
            </a:pPr>
            <a:endParaRPr lang="en-US" sz="1600" dirty="0"/>
          </a:p>
        </p:txBody>
      </p:sp>
    </p:spTree>
    <p:extLst>
      <p:ext uri="{BB962C8B-B14F-4D97-AF65-F5344CB8AC3E}">
        <p14:creationId xmlns:p14="http://schemas.microsoft.com/office/powerpoint/2010/main" xmlns="" val="365833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accent1"/>
                </a:solidFill>
              </a:rPr>
              <a:t>TERMINAL </a:t>
            </a:r>
            <a:r>
              <a:rPr lang="en-US" sz="4400" b="1" dirty="0" smtClean="0">
                <a:solidFill>
                  <a:schemeClr val="accent1"/>
                </a:solidFill>
              </a:rPr>
              <a:t>QUESTIONS</a:t>
            </a:r>
            <a:endParaRPr lang="en-IN" sz="4400" dirty="0">
              <a:solidFill>
                <a:schemeClr val="accent1"/>
              </a:solidFill>
            </a:endParaRPr>
          </a:p>
        </p:txBody>
      </p:sp>
      <p:sp>
        <p:nvSpPr>
          <p:cNvPr id="3" name="Content Placeholder 2"/>
          <p:cNvSpPr>
            <a:spLocks noGrp="1"/>
          </p:cNvSpPr>
          <p:nvPr>
            <p:ph idx="1"/>
          </p:nvPr>
        </p:nvSpPr>
        <p:spPr>
          <a:xfrm>
            <a:off x="1451579" y="2015732"/>
            <a:ext cx="9603275" cy="4087888"/>
          </a:xfrm>
        </p:spPr>
        <p:txBody>
          <a:bodyPr>
            <a:normAutofit fontScale="77500" lnSpcReduction="20000"/>
          </a:bodyPr>
          <a:lstStyle/>
          <a:p>
            <a:pPr algn="just">
              <a:lnSpc>
                <a:spcPct val="200000"/>
              </a:lnSpc>
            </a:pPr>
            <a:r>
              <a:rPr lang="en-US" sz="3400" dirty="0"/>
              <a:t>Differentiate between preemptive and non-preemptive scheduling</a:t>
            </a:r>
          </a:p>
          <a:p>
            <a:pPr algn="just">
              <a:lnSpc>
                <a:spcPct val="200000"/>
              </a:lnSpc>
            </a:pPr>
            <a:r>
              <a:rPr lang="en-US" sz="3400" dirty="0" smtClean="0"/>
              <a:t>List </a:t>
            </a:r>
            <a:r>
              <a:rPr lang="en-US" sz="3400" dirty="0"/>
              <a:t>out the features of CPU Scheduling </a:t>
            </a:r>
          </a:p>
          <a:p>
            <a:pPr algn="just">
              <a:lnSpc>
                <a:spcPct val="200000"/>
              </a:lnSpc>
            </a:pPr>
            <a:r>
              <a:rPr lang="en-US" sz="3400" dirty="0" smtClean="0"/>
              <a:t>Analyze </a:t>
            </a:r>
            <a:r>
              <a:rPr lang="en-US" sz="3400" dirty="0"/>
              <a:t>role of different types of  CPU Scheduling  Algorithms in operating systems </a:t>
            </a:r>
          </a:p>
          <a:p>
            <a:pPr algn="just">
              <a:lnSpc>
                <a:spcPct val="200000"/>
              </a:lnSpc>
            </a:pPr>
            <a:r>
              <a:rPr lang="en-US" sz="3400" dirty="0" smtClean="0"/>
              <a:t>Summarize </a:t>
            </a:r>
            <a:r>
              <a:rPr lang="en-US" sz="3400" dirty="0"/>
              <a:t>what CPU Scheduling will do</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37</a:t>
            </a:fld>
            <a:endParaRPr lang="en-IN"/>
          </a:p>
        </p:txBody>
      </p:sp>
    </p:spTree>
    <p:extLst>
      <p:ext uri="{BB962C8B-B14F-4D97-AF65-F5344CB8AC3E}">
        <p14:creationId xmlns:p14="http://schemas.microsoft.com/office/powerpoint/2010/main" xmlns="" val="742153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1"/>
                </a:solidFill>
              </a:rPr>
              <a:t>REFERENCES FOR FURTHER LEARNING OF THE SESSION</a:t>
            </a:r>
            <a:r>
              <a:rPr lang="en-US" sz="4000" b="1" dirty="0">
                <a:solidFill>
                  <a:schemeClr val="accent1"/>
                </a:solidFill>
                <a:latin typeface="Poppins" panose="00000500000000000000" pitchFamily="2" charset="0"/>
                <a:cs typeface="Poppins" panose="00000500000000000000" pitchFamily="2" charset="0"/>
              </a:rPr>
              <a:t/>
            </a:r>
            <a:br>
              <a:rPr lang="en-US" sz="4000" b="1" dirty="0">
                <a:solidFill>
                  <a:schemeClr val="accent1"/>
                </a:solidFill>
                <a:latin typeface="Poppins" panose="00000500000000000000" pitchFamily="2" charset="0"/>
                <a:cs typeface="Poppins" panose="00000500000000000000" pitchFamily="2" charset="0"/>
              </a:rPr>
            </a:br>
            <a:endParaRPr lang="en-IN" b="1" dirty="0">
              <a:solidFill>
                <a:schemeClr val="accent1"/>
              </a:solidFill>
            </a:endParaRPr>
          </a:p>
        </p:txBody>
      </p:sp>
      <p:sp>
        <p:nvSpPr>
          <p:cNvPr id="3" name="Content Placeholder 2"/>
          <p:cNvSpPr>
            <a:spLocks noGrp="1"/>
          </p:cNvSpPr>
          <p:nvPr>
            <p:ph idx="1"/>
          </p:nvPr>
        </p:nvSpPr>
        <p:spPr/>
        <p:txBody>
          <a:bodyPr/>
          <a:lstStyle/>
          <a:p>
            <a:pPr>
              <a:lnSpc>
                <a:spcPct val="150000"/>
              </a:lnSpc>
            </a:pPr>
            <a:r>
              <a:rPr lang="en-US" b="1" dirty="0"/>
              <a:t>Reference Books:</a:t>
            </a:r>
            <a:endParaRPr lang="en-US" dirty="0"/>
          </a:p>
          <a:p>
            <a:pPr marL="342900" lvl="0" indent="-342900">
              <a:lnSpc>
                <a:spcPct val="106000"/>
              </a:lnSpc>
              <a:buFont typeface="+mj-lt"/>
              <a:buAutoNum type="arabicPeriod"/>
            </a:pPr>
            <a:r>
              <a:rPr lang="en-US" dirty="0"/>
              <a:t>1. </a:t>
            </a:r>
            <a:r>
              <a:rPr lang="en-US"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Remzi</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H., and Andrea C. </a:t>
            </a:r>
            <a:r>
              <a:rPr lang="en-US"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i="1" dirty="0">
                <a:solidFill>
                  <a:srgbClr val="222222"/>
                </a:solidFill>
                <a:latin typeface="Arial" panose="020B0604020202020204" pitchFamily="34" charset="0"/>
                <a:ea typeface="Calibri" panose="020F0502020204030204" pitchFamily="34" charset="0"/>
                <a:cs typeface="Times New Roman" panose="02020603050405020304" pitchFamily="18" charset="0"/>
              </a:rPr>
              <a:t>Operating systems: Three easy pieces</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Boston: </a:t>
            </a:r>
            <a:r>
              <a:rPr lang="en-US"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Books LLC, 2018. </a:t>
            </a:r>
            <a:r>
              <a:rPr lang="en-US" dirty="0">
                <a:latin typeface="Calibri" panose="020F0502020204030204" pitchFamily="34" charset="0"/>
                <a:ea typeface="Calibri" panose="020F0502020204030204" pitchFamily="34" charset="0"/>
                <a:cs typeface="Times New Roman" panose="02020603050405020304" pitchFamily="18" charset="0"/>
              </a:rPr>
              <a:t>http://pages.cs.wisc.edu/~remzi/OSTEP/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Silberschatz</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Abraham, Peter B. Galvin, and Greg Gagne. </a:t>
            </a:r>
            <a:r>
              <a:rPr lang="en-US" i="1" dirty="0">
                <a:solidFill>
                  <a:srgbClr val="222222"/>
                </a:solidFill>
                <a:latin typeface="Arial" panose="020B0604020202020204" pitchFamily="34" charset="0"/>
                <a:ea typeface="Calibri" panose="020F0502020204030204" pitchFamily="34" charset="0"/>
                <a:cs typeface="Times New Roman" panose="02020603050405020304" pitchFamily="18" charset="0"/>
              </a:rPr>
              <a:t>Operating system concepts</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10</a:t>
            </a:r>
            <a:r>
              <a:rPr lang="en-US" baseline="30000" dirty="0">
                <a:solidFill>
                  <a:srgbClr val="222222"/>
                </a:solidFill>
                <a:latin typeface="Arial" panose="020B0604020202020204" pitchFamily="34" charset="0"/>
                <a:ea typeface="Calibri" panose="020F0502020204030204" pitchFamily="34" charset="0"/>
                <a:cs typeface="Times New Roman" panose="02020603050405020304" pitchFamily="18" charset="0"/>
              </a:rPr>
              <a:t>th</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edition, John Wiley &amp; Sons, 2018.</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US"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Tanenbaum</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Andrew. </a:t>
            </a:r>
            <a:r>
              <a:rPr lang="en-US" i="1" dirty="0">
                <a:solidFill>
                  <a:srgbClr val="222222"/>
                </a:solidFill>
                <a:latin typeface="Arial" panose="020B0604020202020204" pitchFamily="34" charset="0"/>
                <a:ea typeface="Calibri" panose="020F0502020204030204" pitchFamily="34" charset="0"/>
                <a:cs typeface="Times New Roman" panose="02020603050405020304" pitchFamily="18" charset="0"/>
              </a:rPr>
              <a:t>Modern operating systems</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Pearson Education, Inc., 2009.</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38</a:t>
            </a:fld>
            <a:endParaRPr lang="en-IN"/>
          </a:p>
        </p:txBody>
      </p:sp>
    </p:spTree>
    <p:extLst>
      <p:ext uri="{BB962C8B-B14F-4D97-AF65-F5344CB8AC3E}">
        <p14:creationId xmlns:p14="http://schemas.microsoft.com/office/powerpoint/2010/main" xmlns="" val="1802931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REFERENCES FOR FURTHER LEARNING OF THE </a:t>
            </a:r>
            <a:r>
              <a:rPr lang="en-US" b="1" dirty="0" smtClean="0">
                <a:solidFill>
                  <a:schemeClr val="accent1"/>
                </a:solidFill>
              </a:rPr>
              <a:t>SESSION</a:t>
            </a:r>
            <a:endParaRPr lang="en-IN" dirty="0">
              <a:solidFill>
                <a:schemeClr val="accent1"/>
              </a:solidFill>
            </a:endParaRPr>
          </a:p>
        </p:txBody>
      </p:sp>
      <p:sp>
        <p:nvSpPr>
          <p:cNvPr id="3" name="Content Placeholder 2"/>
          <p:cNvSpPr>
            <a:spLocks noGrp="1"/>
          </p:cNvSpPr>
          <p:nvPr>
            <p:ph idx="1"/>
          </p:nvPr>
        </p:nvSpPr>
        <p:spPr/>
        <p:txBody>
          <a:bodyPr>
            <a:normAutofit/>
          </a:bodyPr>
          <a:lstStyle/>
          <a:p>
            <a:pPr>
              <a:lnSpc>
                <a:spcPct val="150000"/>
              </a:lnSpc>
            </a:pPr>
            <a:r>
              <a:rPr lang="en-US" sz="2400" b="1" dirty="0"/>
              <a:t>Sites and Web links:</a:t>
            </a:r>
          </a:p>
          <a:p>
            <a:pPr marL="342900" indent="-342900">
              <a:lnSpc>
                <a:spcPct val="150000"/>
              </a:lnSpc>
              <a:buFont typeface="+mj-lt"/>
              <a:buAutoNum type="arabicPeriod"/>
            </a:pPr>
            <a:r>
              <a:rPr lang="en-US" sz="2400" dirty="0"/>
              <a:t>https://www.cse.iitb.ac.in/~mythili/os/</a:t>
            </a:r>
          </a:p>
          <a:p>
            <a:pPr marL="342900" indent="-342900">
              <a:lnSpc>
                <a:spcPct val="150000"/>
              </a:lnSpc>
              <a:buFont typeface="+mj-lt"/>
              <a:buAutoNum type="arabicPeriod"/>
            </a:pPr>
            <a:r>
              <a:rPr lang="en-US" sz="2400" dirty="0"/>
              <a:t>https://cse.iitkgp.ac.in/~sumantra/courses/os/os_pg.html</a:t>
            </a:r>
          </a:p>
          <a:p>
            <a:pPr marL="342900" indent="-342900">
              <a:lnSpc>
                <a:spcPct val="150000"/>
              </a:lnSpc>
              <a:buFont typeface="+mj-lt"/>
              <a:buAutoNum type="arabicPeriod"/>
            </a:pPr>
            <a:r>
              <a:rPr lang="en-US" sz="2400" dirty="0"/>
              <a:t>https://www.cse.iitd.ernet.in/os-lectures</a:t>
            </a:r>
          </a:p>
          <a:p>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39</a:t>
            </a:fld>
            <a:endParaRPr lang="en-IN"/>
          </a:p>
        </p:txBody>
      </p:sp>
    </p:spTree>
    <p:extLst>
      <p:ext uri="{BB962C8B-B14F-4D97-AF65-F5344CB8AC3E}">
        <p14:creationId xmlns:p14="http://schemas.microsoft.com/office/powerpoint/2010/main" xmlns="" val="27352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4</a:t>
            </a:fld>
            <a:endParaRPr lang="en-IN"/>
          </a:p>
        </p:txBody>
      </p:sp>
      <p:pic>
        <p:nvPicPr>
          <p:cNvPr id="5" name="Picture 4">
            <a:extLst>
              <a:ext uri="{FF2B5EF4-FFF2-40B4-BE49-F238E27FC236}">
                <a16:creationId xmlns:a16="http://schemas.microsoft.com/office/drawing/2014/main" xmlns="" id="{4E16AD41-D531-8C92-7740-1899BE3F5005}"/>
              </a:ext>
            </a:extLst>
          </p:cNvPr>
          <p:cNvPicPr>
            <a:picLocks noChangeAspect="1"/>
          </p:cNvPicPr>
          <p:nvPr/>
        </p:nvPicPr>
        <p:blipFill>
          <a:blip r:embed="rId2"/>
          <a:stretch>
            <a:fillRect/>
          </a:stretch>
        </p:blipFill>
        <p:spPr>
          <a:xfrm>
            <a:off x="136007" y="1257300"/>
            <a:ext cx="11919984" cy="4114800"/>
          </a:xfrm>
          <a:prstGeom prst="rect">
            <a:avLst/>
          </a:prstGeom>
        </p:spPr>
      </p:pic>
    </p:spTree>
    <p:extLst>
      <p:ext uri="{BB962C8B-B14F-4D97-AF65-F5344CB8AC3E}">
        <p14:creationId xmlns:p14="http://schemas.microsoft.com/office/powerpoint/2010/main" xmlns="" val="21593413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40</a:t>
            </a:fld>
            <a:endParaRPr lang="en-IN"/>
          </a:p>
        </p:txBody>
      </p:sp>
      <p:sp>
        <p:nvSpPr>
          <p:cNvPr id="5" name="Rounded Rectangle 4">
            <a:extLst>
              <a:ext uri="{FF2B5EF4-FFF2-40B4-BE49-F238E27FC236}">
                <a16:creationId xmlns:a16="http://schemas.microsoft.com/office/drawing/2014/main" xmlns=""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xmlns="" val="373584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5</a:t>
            </a:fld>
            <a:endParaRPr lang="en-IN"/>
          </a:p>
        </p:txBody>
      </p:sp>
      <p:pic>
        <p:nvPicPr>
          <p:cNvPr id="5" name="Picture 4">
            <a:extLst>
              <a:ext uri="{FF2B5EF4-FFF2-40B4-BE49-F238E27FC236}">
                <a16:creationId xmlns:a16="http://schemas.microsoft.com/office/drawing/2014/main" xmlns="" id="{EFDF6D87-6AC3-BE1A-F664-0C55E3A61140}"/>
              </a:ext>
            </a:extLst>
          </p:cNvPr>
          <p:cNvPicPr>
            <a:picLocks noChangeAspect="1"/>
          </p:cNvPicPr>
          <p:nvPr/>
        </p:nvPicPr>
        <p:blipFill>
          <a:blip r:embed="rId2"/>
          <a:stretch>
            <a:fillRect/>
          </a:stretch>
        </p:blipFill>
        <p:spPr>
          <a:xfrm>
            <a:off x="1079180" y="457200"/>
            <a:ext cx="10033637" cy="5628199"/>
          </a:xfrm>
          <a:prstGeom prst="rect">
            <a:avLst/>
          </a:prstGeom>
        </p:spPr>
      </p:pic>
    </p:spTree>
    <p:extLst>
      <p:ext uri="{BB962C8B-B14F-4D97-AF65-F5344CB8AC3E}">
        <p14:creationId xmlns:p14="http://schemas.microsoft.com/office/powerpoint/2010/main" xmlns="" val="3279856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6</a:t>
            </a:fld>
            <a:endParaRPr lang="en-IN"/>
          </a:p>
        </p:txBody>
      </p:sp>
      <p:pic>
        <p:nvPicPr>
          <p:cNvPr id="5" name="Picture 4">
            <a:extLst>
              <a:ext uri="{FF2B5EF4-FFF2-40B4-BE49-F238E27FC236}">
                <a16:creationId xmlns:a16="http://schemas.microsoft.com/office/drawing/2014/main" xmlns="" id="{24C791C2-F5F0-7198-9A0A-AF0217E9C01A}"/>
              </a:ext>
            </a:extLst>
          </p:cNvPr>
          <p:cNvPicPr>
            <a:picLocks noChangeAspect="1"/>
          </p:cNvPicPr>
          <p:nvPr/>
        </p:nvPicPr>
        <p:blipFill>
          <a:blip r:embed="rId2"/>
          <a:stretch>
            <a:fillRect/>
          </a:stretch>
        </p:blipFill>
        <p:spPr>
          <a:xfrm>
            <a:off x="1249679" y="182881"/>
            <a:ext cx="10058400" cy="5923374"/>
          </a:xfrm>
          <a:prstGeom prst="rect">
            <a:avLst/>
          </a:prstGeom>
        </p:spPr>
      </p:pic>
    </p:spTree>
    <p:extLst>
      <p:ext uri="{BB962C8B-B14F-4D97-AF65-F5344CB8AC3E}">
        <p14:creationId xmlns:p14="http://schemas.microsoft.com/office/powerpoint/2010/main" xmlns="" val="2564517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7</a:t>
            </a:fld>
            <a:endParaRPr lang="en-IN"/>
          </a:p>
        </p:txBody>
      </p:sp>
      <p:pic>
        <p:nvPicPr>
          <p:cNvPr id="5" name="Picture 4">
            <a:extLst>
              <a:ext uri="{FF2B5EF4-FFF2-40B4-BE49-F238E27FC236}">
                <a16:creationId xmlns:a16="http://schemas.microsoft.com/office/drawing/2014/main" xmlns="" id="{BC6626BC-119C-A660-8D1F-ACBC6A83DF9A}"/>
              </a:ext>
            </a:extLst>
          </p:cNvPr>
          <p:cNvPicPr>
            <a:picLocks noChangeAspect="1"/>
          </p:cNvPicPr>
          <p:nvPr/>
        </p:nvPicPr>
        <p:blipFill>
          <a:blip r:embed="rId2"/>
          <a:stretch>
            <a:fillRect/>
          </a:stretch>
        </p:blipFill>
        <p:spPr>
          <a:xfrm>
            <a:off x="1272396" y="0"/>
            <a:ext cx="10458225" cy="6066341"/>
          </a:xfrm>
          <a:prstGeom prst="rect">
            <a:avLst/>
          </a:prstGeom>
        </p:spPr>
      </p:pic>
    </p:spTree>
    <p:extLst>
      <p:ext uri="{BB962C8B-B14F-4D97-AF65-F5344CB8AC3E}">
        <p14:creationId xmlns:p14="http://schemas.microsoft.com/office/powerpoint/2010/main" xmlns="" val="902292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8</a:t>
            </a:fld>
            <a:endParaRPr lang="en-IN"/>
          </a:p>
        </p:txBody>
      </p:sp>
      <p:pic>
        <p:nvPicPr>
          <p:cNvPr id="5" name="Picture 4">
            <a:extLst>
              <a:ext uri="{FF2B5EF4-FFF2-40B4-BE49-F238E27FC236}">
                <a16:creationId xmlns:a16="http://schemas.microsoft.com/office/drawing/2014/main" xmlns="" id="{3E8975AC-78D5-3EAD-F211-5746C6437DCD}"/>
              </a:ext>
            </a:extLst>
          </p:cNvPr>
          <p:cNvPicPr>
            <a:picLocks noChangeAspect="1"/>
          </p:cNvPicPr>
          <p:nvPr/>
        </p:nvPicPr>
        <p:blipFill>
          <a:blip r:embed="rId2"/>
          <a:stretch>
            <a:fillRect/>
          </a:stretch>
        </p:blipFill>
        <p:spPr>
          <a:xfrm>
            <a:off x="1147554" y="0"/>
            <a:ext cx="10707910" cy="6049667"/>
          </a:xfrm>
          <a:prstGeom prst="rect">
            <a:avLst/>
          </a:prstGeom>
        </p:spPr>
      </p:pic>
    </p:spTree>
    <p:extLst>
      <p:ext uri="{BB962C8B-B14F-4D97-AF65-F5344CB8AC3E}">
        <p14:creationId xmlns:p14="http://schemas.microsoft.com/office/powerpoint/2010/main" xmlns="" val="2800876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9</a:t>
            </a:fld>
            <a:endParaRPr lang="en-IN"/>
          </a:p>
        </p:txBody>
      </p:sp>
      <p:pic>
        <p:nvPicPr>
          <p:cNvPr id="5" name="Picture 4">
            <a:extLst>
              <a:ext uri="{FF2B5EF4-FFF2-40B4-BE49-F238E27FC236}">
                <a16:creationId xmlns:a16="http://schemas.microsoft.com/office/drawing/2014/main" xmlns="" id="{C7160E56-B96C-3BCD-50E8-E5E445473D89}"/>
              </a:ext>
            </a:extLst>
          </p:cNvPr>
          <p:cNvPicPr>
            <a:picLocks noChangeAspect="1"/>
          </p:cNvPicPr>
          <p:nvPr/>
        </p:nvPicPr>
        <p:blipFill>
          <a:blip r:embed="rId2"/>
          <a:stretch>
            <a:fillRect/>
          </a:stretch>
        </p:blipFill>
        <p:spPr>
          <a:xfrm>
            <a:off x="193262" y="1187834"/>
            <a:ext cx="11805474" cy="4212447"/>
          </a:xfrm>
          <a:prstGeom prst="rect">
            <a:avLst/>
          </a:prstGeom>
        </p:spPr>
      </p:pic>
    </p:spTree>
    <p:extLst>
      <p:ext uri="{BB962C8B-B14F-4D97-AF65-F5344CB8AC3E}">
        <p14:creationId xmlns:p14="http://schemas.microsoft.com/office/powerpoint/2010/main" xmlns="" val="138484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73</TotalTime>
  <Words>656</Words>
  <Application>Microsoft Office PowerPoint</Application>
  <PresentationFormat>Custom</PresentationFormat>
  <Paragraphs>115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Gallery</vt:lpstr>
      <vt:lpstr>COURSE NAME : Operating Systems  COURSE CODE: 21CS2109RA </vt:lpstr>
      <vt:lpstr>Slide 2</vt:lpstr>
      <vt:lpstr>Slide 3</vt:lpstr>
      <vt:lpstr>Slide 4</vt:lpstr>
      <vt:lpstr>Slide 5</vt:lpstr>
      <vt:lpstr>Slide 6</vt:lpstr>
      <vt:lpstr>Slide 7</vt:lpstr>
      <vt:lpstr>Slide 8</vt:lpstr>
      <vt:lpstr>Slide 9</vt:lpstr>
      <vt:lpstr>Slide 10</vt:lpstr>
      <vt:lpstr>Slide 11</vt:lpstr>
      <vt:lpstr>THE LENGTH OF THE TIME SLICE IS CRITICAL</vt:lpstr>
      <vt:lpstr>Slide 13</vt:lpstr>
      <vt:lpstr>Slide 14</vt:lpstr>
      <vt:lpstr>Slide 15</vt:lpstr>
      <vt:lpstr>Slide 16</vt:lpstr>
      <vt:lpstr>Slide 17</vt:lpstr>
      <vt:lpstr>Slide 18</vt:lpstr>
      <vt:lpstr>Slide 19</vt:lpstr>
      <vt:lpstr>Slide 20</vt:lpstr>
      <vt:lpstr>Slide 21</vt:lpstr>
      <vt:lpstr>Slide 22</vt:lpstr>
      <vt:lpstr>CPU SCHEDULING PROBLEMS AND SOLUTIONS</vt:lpstr>
      <vt:lpstr>CPU SCHEDULING PROBLEMS AND SOLUTIONS </vt:lpstr>
      <vt:lpstr>Slide 25</vt:lpstr>
      <vt:lpstr>CPU SCHEDULING PROBLEMS AND SOLUTIONS</vt:lpstr>
      <vt:lpstr>Slide 27</vt:lpstr>
      <vt:lpstr>CPU SCHEDULING PROBLEMS AND SOLUTIONS</vt:lpstr>
      <vt:lpstr>Slide 29</vt:lpstr>
      <vt:lpstr>CPU SCHEDULING PROBLEMS AND SOLUTIONS </vt:lpstr>
      <vt:lpstr>Slide 31</vt:lpstr>
      <vt:lpstr>ACTIVITIES/ CASE STUDIES/ IMPORTANT FACTS RELATED TO THE SESSION </vt:lpstr>
      <vt:lpstr>SUMMARY </vt:lpstr>
      <vt:lpstr>SUMMARY</vt:lpstr>
      <vt:lpstr>Slide 35</vt:lpstr>
      <vt:lpstr>SELF-ASSESSMENT QUESTIONS </vt:lpstr>
      <vt:lpstr>TERMINAL QUESTIONS</vt:lpstr>
      <vt:lpstr>REFERENCES FOR FURTHER LEARNING OF THE SESSION </vt:lpstr>
      <vt:lpstr>REFERENCES FOR FURTHER LEARNING OF THE SESSION</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 </dc:title>
  <dc:creator>B KEERTHI SAMHITHA</dc:creator>
  <cp:lastModifiedBy>Pro</cp:lastModifiedBy>
  <cp:revision>13</cp:revision>
  <dcterms:created xsi:type="dcterms:W3CDTF">2023-05-09T04:20:46Z</dcterms:created>
  <dcterms:modified xsi:type="dcterms:W3CDTF">2023-05-12T15:55:21Z</dcterms:modified>
</cp:coreProperties>
</file>