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handoutMasterIdLst>
    <p:handoutMasterId r:id="rId46"/>
  </p:handoutMasterIdLst>
  <p:sldIdLst>
    <p:sldId id="256" r:id="rId2"/>
    <p:sldId id="257" r:id="rId3"/>
    <p:sldId id="29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9" r:id="rId41"/>
    <p:sldId id="317" r:id="rId42"/>
    <p:sldId id="318" r:id="rId43"/>
    <p:sldId id="29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D8D0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12-05-2023</a:t>
            </a:fld>
            <a:endParaRPr lang="en-IN"/>
          </a:p>
        </p:txBody>
      </p:sp>
      <p:sp>
        <p:nvSpPr>
          <p:cNvPr id="4" name="Footer Placeholder 3">
            <a:extLst>
              <a:ext uri="{FF2B5EF4-FFF2-40B4-BE49-F238E27FC236}">
                <a16:creationId xmlns=""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xmlns=""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12-05-2023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xmlns=""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xmlns=""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xmlns=""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xmlns=""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xmlns=""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xmlns=""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xmlns=""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xmlns=""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xmlns=""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xmlns=""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xmlns=""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xmlns=""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xmlns=""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xmlns=""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A69B8D-BF65-4ADD-F76F-77EA72FFCB8F}"/>
              </a:ext>
            </a:extLst>
          </p:cNvPr>
          <p:cNvSpPr>
            <a:spLocks noGrp="1"/>
          </p:cNvSpPr>
          <p:nvPr>
            <p:ph type="ctrTitle"/>
          </p:nvPr>
        </p:nvSpPr>
        <p:spPr>
          <a:xfrm>
            <a:off x="6217920" y="1970555"/>
            <a:ext cx="5202692" cy="1560649"/>
          </a:xfrm>
        </p:spPr>
        <p:txBody>
          <a:bodyPr>
            <a:normAutofit fontScale="90000"/>
          </a:bodyPr>
          <a:lstStyle/>
          <a:p>
            <a:pPr marR="0" lvl="0" indent="0">
              <a:spcBef>
                <a:spcPts val="0"/>
              </a:spcBef>
              <a:spcAft>
                <a:spcPts val="0"/>
              </a:spcAft>
            </a:pPr>
            <a:r>
              <a:rPr lang="en-US" sz="3600" b="1" dirty="0">
                <a:ln/>
                <a:solidFill>
                  <a:srgbClr val="C00000"/>
                </a:solidFill>
                <a:cs typeface="Poppins" panose="00000500000000000000" pitchFamily="2" charset="0"/>
                <a:sym typeface="BioRhyme ExtraBold"/>
              </a:rPr>
              <a:t>COURSE NAME : </a:t>
            </a:r>
            <a:r>
              <a:rPr lang="en-US" sz="3600" b="1" dirty="0">
                <a:ln/>
                <a:cs typeface="Poppins" panose="00000500000000000000" pitchFamily="2" charset="0"/>
                <a:sym typeface="BioRhyme ExtraBold"/>
              </a:rPr>
              <a:t>Operating Systems </a:t>
            </a:r>
            <a:br>
              <a:rPr lang="en-US" sz="3600" b="1" dirty="0">
                <a:ln/>
                <a:cs typeface="Poppins" panose="00000500000000000000" pitchFamily="2" charset="0"/>
                <a:sym typeface="BioRhyme ExtraBold"/>
              </a:rPr>
            </a:br>
            <a:r>
              <a:rPr lang="en-US" sz="3600" b="1" dirty="0">
                <a:ln/>
                <a:solidFill>
                  <a:srgbClr val="C00000"/>
                </a:solidFill>
                <a:cs typeface="Poppins" panose="00000500000000000000" pitchFamily="2" charset="0"/>
                <a:sym typeface="BioRhyme ExtraBold"/>
              </a:rPr>
              <a:t>COURSE CODE: </a:t>
            </a:r>
            <a:r>
              <a:rPr lang="en-IN" altLang="en-US" sz="3600" b="1" dirty="0"/>
              <a:t>21CS2109RA</a:t>
            </a:r>
            <a:r>
              <a:rPr lang="en-US" sz="3600" b="1" dirty="0">
                <a:ln/>
                <a:solidFill>
                  <a:srgbClr val="C00000"/>
                </a:solidFill>
                <a:cs typeface="Poppins" panose="00000500000000000000" pitchFamily="2" charset="0"/>
                <a:sym typeface="BioRhyme ExtraBold"/>
              </a:rPr>
              <a:t/>
            </a:r>
            <a:br>
              <a:rPr lang="en-US" sz="3600" b="1" dirty="0">
                <a:ln/>
                <a:solidFill>
                  <a:srgbClr val="C00000"/>
                </a:solidFill>
                <a:cs typeface="Poppins" panose="00000500000000000000" pitchFamily="2" charset="0"/>
                <a:sym typeface="BioRhyme ExtraBold"/>
              </a:rPr>
            </a:br>
            <a:endParaRPr lang="en-IN" sz="3600" dirty="0"/>
          </a:p>
        </p:txBody>
      </p:sp>
      <p:sp>
        <p:nvSpPr>
          <p:cNvPr id="3" name="Subtitle 2">
            <a:extLst>
              <a:ext uri="{FF2B5EF4-FFF2-40B4-BE49-F238E27FC236}">
                <a16:creationId xmlns="" xmlns:a16="http://schemas.microsoft.com/office/drawing/2014/main" id="{5F640656-3048-2A08-BF39-81705306F79A}"/>
              </a:ext>
            </a:extLst>
          </p:cNvPr>
          <p:cNvSpPr>
            <a:spLocks noGrp="1"/>
          </p:cNvSpPr>
          <p:nvPr>
            <p:ph type="subTitle" idx="1"/>
          </p:nvPr>
        </p:nvSpPr>
        <p:spPr>
          <a:xfrm>
            <a:off x="3977640" y="3736944"/>
            <a:ext cx="7442972" cy="2389536"/>
          </a:xfrm>
        </p:spPr>
        <p:txBody>
          <a:bodyPr>
            <a:normAutofit/>
          </a:bodyPr>
          <a:lstStyle/>
          <a:p>
            <a:pPr lvl="0"/>
            <a:r>
              <a:rPr lang="en-US" sz="3600" b="1" dirty="0">
                <a:ln/>
                <a:cs typeface="Poppins" panose="00000500000000000000" pitchFamily="2" charset="0"/>
              </a:rPr>
              <a:t>Introduction to MEMORY MANAGEMENT, </a:t>
            </a:r>
            <a:r>
              <a:rPr lang="en-US" sz="3600" b="1" dirty="0" smtClean="0">
                <a:ln/>
                <a:cs typeface="Poppins" panose="00000500000000000000" pitchFamily="2" charset="0"/>
              </a:rPr>
              <a:t> </a:t>
            </a:r>
          </a:p>
          <a:p>
            <a:pPr lvl="0"/>
            <a:r>
              <a:rPr lang="en-US" sz="3600" b="1" dirty="0" smtClean="0">
                <a:ln/>
                <a:cs typeface="Poppins" panose="00000500000000000000" pitchFamily="2" charset="0"/>
              </a:rPr>
              <a:t>Address </a:t>
            </a:r>
            <a:r>
              <a:rPr lang="en-US" sz="3600" b="1" dirty="0">
                <a:ln/>
                <a:cs typeface="Poppins" panose="00000500000000000000" pitchFamily="2" charset="0"/>
              </a:rPr>
              <a:t>space, </a:t>
            </a:r>
            <a:r>
              <a:rPr lang="en-US" sz="3600" b="1" dirty="0" smtClean="0">
                <a:ln/>
                <a:cs typeface="Poppins" panose="00000500000000000000" pitchFamily="2" charset="0"/>
              </a:rPr>
              <a:t>memory </a:t>
            </a:r>
            <a:r>
              <a:rPr lang="en-US" sz="3600" b="1" dirty="0" err="1">
                <a:ln/>
                <a:cs typeface="Poppins" panose="00000500000000000000" pitchFamily="2" charset="0"/>
              </a:rPr>
              <a:t>api</a:t>
            </a:r>
            <a:endParaRPr lang="en-US" sz="3600" b="1" dirty="0">
              <a:cs typeface="Poppins" panose="00000500000000000000" pitchFamily="2" charset="0"/>
            </a:endParaRPr>
          </a:p>
          <a:p>
            <a:endParaRPr lang="en-IN" dirty="0"/>
          </a:p>
        </p:txBody>
      </p:sp>
      <p:pic>
        <p:nvPicPr>
          <p:cNvPr id="4" name="Google Shape;464;p16"/>
          <p:cNvPicPr preferRelativeResize="0"/>
          <p:nvPr/>
        </p:nvPicPr>
        <p:blipFill>
          <a:blip r:embed="rId2">
            <a:extLst>
              <a:ext uri="{28A0092B-C50C-407E-A947-70E740481C1C}">
                <a14:useLocalDpi xmlns:a14="http://schemas.microsoft.com/office/drawing/2010/main" xmlns="" val="0"/>
              </a:ext>
            </a:extLst>
          </a:blip>
          <a:stretch>
            <a:fillRect/>
          </a:stretch>
        </p:blipFill>
        <p:spPr>
          <a:xfrm>
            <a:off x="0" y="0"/>
            <a:ext cx="6027459" cy="6740965"/>
          </a:xfrm>
          <a:prstGeom prst="rect">
            <a:avLst/>
          </a:prstGeom>
          <a:noFill/>
          <a:ln>
            <a:noFill/>
          </a:ln>
        </p:spPr>
      </p:pic>
      <p:sp>
        <p:nvSpPr>
          <p:cNvPr id="5" name="Google Shape;502;p17">
            <a:extLst>
              <a:ext uri="{FF2B5EF4-FFF2-40B4-BE49-F238E27FC236}">
                <a16:creationId xmlns="" xmlns:a16="http://schemas.microsoft.com/office/drawing/2014/main" id="{7153E61F-4441-DBE3-3DFF-6E9EF6C48D23}"/>
              </a:ext>
            </a:extLst>
          </p:cNvPr>
          <p:cNvSpPr/>
          <p:nvPr/>
        </p:nvSpPr>
        <p:spPr>
          <a:xfrm>
            <a:off x="8702244" y="51318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lt1"/>
                </a:solidFill>
                <a:ea typeface="Calibri"/>
                <a:cs typeface="Poppins" panose="00000500000000000000" pitchFamily="2" charset="0"/>
                <a:sym typeface="Calibri"/>
              </a:rPr>
              <a:t>Session - </a:t>
            </a:r>
            <a:r>
              <a:rPr lang="en-US" sz="2800" dirty="0" smtClean="0">
                <a:solidFill>
                  <a:schemeClr val="lt1"/>
                </a:solidFill>
                <a:ea typeface="Calibri"/>
                <a:cs typeface="Poppins" panose="00000500000000000000" pitchFamily="2" charset="0"/>
                <a:sym typeface="Calibri"/>
              </a:rPr>
              <a:t>1</a:t>
            </a:r>
            <a:endParaRPr sz="2800" dirty="0">
              <a:solidFill>
                <a:schemeClr val="lt1"/>
              </a:solidFill>
              <a:ea typeface="Calibri"/>
              <a:cs typeface="Poppins" panose="00000500000000000000" pitchFamily="2" charset="0"/>
              <a:sym typeface="Calibri"/>
            </a:endParaRPr>
          </a:p>
        </p:txBody>
      </p:sp>
      <p:sp>
        <p:nvSpPr>
          <p:cNvPr id="6" name="Google Shape;502;p17">
            <a:extLst>
              <a:ext uri="{FF2B5EF4-FFF2-40B4-BE49-F238E27FC236}">
                <a16:creationId xmlns="" xmlns:a16="http://schemas.microsoft.com/office/drawing/2014/main" id="{7153E61F-4441-DBE3-3DFF-6E9EF6C48D23}"/>
              </a:ext>
            </a:extLst>
          </p:cNvPr>
          <p:cNvSpPr/>
          <p:nvPr/>
        </p:nvSpPr>
        <p:spPr>
          <a:xfrm>
            <a:off x="6027459" y="51318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smtClean="0">
                <a:solidFill>
                  <a:schemeClr val="lt1"/>
                </a:solidFill>
                <a:ea typeface="Calibri"/>
                <a:cs typeface="Poppins" panose="00000500000000000000" pitchFamily="2" charset="0"/>
                <a:sym typeface="Calibri"/>
              </a:rPr>
              <a:t>CO2</a:t>
            </a:r>
            <a:endParaRPr sz="2800" b="1" dirty="0">
              <a:solidFill>
                <a:schemeClr val="lt1"/>
              </a:solidFill>
              <a:ea typeface="Calibri"/>
              <a:cs typeface="Poppins" panose="00000500000000000000" pitchFamily="2" charset="0"/>
              <a:sym typeface="Calibri"/>
            </a:endParaRPr>
          </a:p>
        </p:txBody>
      </p:sp>
    </p:spTree>
    <p:extLst>
      <p:ext uri="{BB962C8B-B14F-4D97-AF65-F5344CB8AC3E}">
        <p14:creationId xmlns:p14="http://schemas.microsoft.com/office/powerpoint/2010/main" xmlns="" val="2503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10</a:t>
            </a:fld>
            <a:endParaRPr lang="en-IN"/>
          </a:p>
        </p:txBody>
      </p:sp>
      <p:pic>
        <p:nvPicPr>
          <p:cNvPr id="6" name="Picture 2">
            <a:extLst>
              <a:ext uri="{FF2B5EF4-FFF2-40B4-BE49-F238E27FC236}">
                <a16:creationId xmlns="" xmlns:a16="http://schemas.microsoft.com/office/drawing/2014/main" id="{B0B67DF6-90DA-CB16-5869-83212DECA20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04159" y="0"/>
            <a:ext cx="6583680" cy="610362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84843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SWAPPING </a:t>
            </a:r>
            <a:endParaRPr lang="en-IN" sz="4400" b="1" dirty="0"/>
          </a:p>
        </p:txBody>
      </p:sp>
      <p:sp>
        <p:nvSpPr>
          <p:cNvPr id="3" name="Content Placeholder 2"/>
          <p:cNvSpPr>
            <a:spLocks noGrp="1"/>
          </p:cNvSpPr>
          <p:nvPr>
            <p:ph idx="1"/>
          </p:nvPr>
        </p:nvSpPr>
        <p:spPr>
          <a:xfrm>
            <a:off x="1451579" y="2015732"/>
            <a:ext cx="9603275" cy="4019308"/>
          </a:xfrm>
        </p:spPr>
        <p:txBody>
          <a:bodyPr>
            <a:normAutofit fontScale="92500"/>
          </a:bodyPr>
          <a:lstStyle/>
          <a:p>
            <a:pPr algn="just"/>
            <a:r>
              <a:rPr lang="en-US" sz="2800" dirty="0"/>
              <a:t>SWAPPING is the Process of temporarily removing inactive programs from the main memory of a computer system.  </a:t>
            </a:r>
          </a:p>
          <a:p>
            <a:pPr algn="just"/>
            <a:r>
              <a:rPr lang="en-US" sz="2800" dirty="0"/>
              <a:t>Swapping is a mechanism in which a process can be swapped temporarily out of main memory (or move) to secondary </a:t>
            </a:r>
            <a:r>
              <a:rPr lang="en-US" sz="2800" dirty="0" smtClean="0"/>
              <a:t>storage (Disk</a:t>
            </a:r>
            <a:r>
              <a:rPr lang="en-US" sz="2800" dirty="0"/>
              <a:t>) and make that memory available to other processes. </a:t>
            </a:r>
            <a:endParaRPr lang="en-US" sz="2800" dirty="0" smtClean="0"/>
          </a:p>
          <a:p>
            <a:pPr algn="just"/>
            <a:r>
              <a:rPr lang="en-US" sz="2800" dirty="0" smtClean="0"/>
              <a:t>At </a:t>
            </a:r>
            <a:r>
              <a:rPr lang="en-US" sz="2800" dirty="0"/>
              <a:t>some later time, the system swaps back the process from the secondary storage to main memory. </a:t>
            </a:r>
            <a:endParaRPr lang="en-IN" sz="2800" dirty="0"/>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11</a:t>
            </a:fld>
            <a:endParaRPr lang="en-IN"/>
          </a:p>
        </p:txBody>
      </p:sp>
    </p:spTree>
    <p:extLst>
      <p:ext uri="{BB962C8B-B14F-4D97-AF65-F5344CB8AC3E}">
        <p14:creationId xmlns:p14="http://schemas.microsoft.com/office/powerpoint/2010/main" xmlns="" val="3505293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12</a:t>
            </a:fld>
            <a:endParaRPr lang="en-IN"/>
          </a:p>
        </p:txBody>
      </p:sp>
      <p:pic>
        <p:nvPicPr>
          <p:cNvPr id="6" name="Picture 5">
            <a:extLst>
              <a:ext uri="{FF2B5EF4-FFF2-40B4-BE49-F238E27FC236}">
                <a16:creationId xmlns="" xmlns:a16="http://schemas.microsoft.com/office/drawing/2014/main" id="{31631A47-E76A-3233-B984-A533624F2989}"/>
              </a:ext>
            </a:extLst>
          </p:cNvPr>
          <p:cNvPicPr>
            <a:picLocks noChangeAspect="1"/>
          </p:cNvPicPr>
          <p:nvPr/>
        </p:nvPicPr>
        <p:blipFill>
          <a:blip r:embed="rId2"/>
          <a:stretch>
            <a:fillRect/>
          </a:stretch>
        </p:blipFill>
        <p:spPr>
          <a:xfrm>
            <a:off x="0" y="1670998"/>
            <a:ext cx="12192000" cy="2420942"/>
          </a:xfrm>
          <a:prstGeom prst="rect">
            <a:avLst/>
          </a:prstGeom>
        </p:spPr>
      </p:pic>
    </p:spTree>
    <p:extLst>
      <p:ext uri="{BB962C8B-B14F-4D97-AF65-F5344CB8AC3E}">
        <p14:creationId xmlns:p14="http://schemas.microsoft.com/office/powerpoint/2010/main" xmlns="" val="3695196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13</a:t>
            </a:fld>
            <a:endParaRPr lang="en-IN"/>
          </a:p>
        </p:txBody>
      </p:sp>
      <p:pic>
        <p:nvPicPr>
          <p:cNvPr id="5" name="Picture 4">
            <a:extLst>
              <a:ext uri="{FF2B5EF4-FFF2-40B4-BE49-F238E27FC236}">
                <a16:creationId xmlns="" xmlns:a16="http://schemas.microsoft.com/office/drawing/2014/main" id="{B99AF3CA-2636-350E-1109-DC057528336C}"/>
              </a:ext>
            </a:extLst>
          </p:cNvPr>
          <p:cNvPicPr>
            <a:picLocks noChangeAspect="1"/>
          </p:cNvPicPr>
          <p:nvPr/>
        </p:nvPicPr>
        <p:blipFill>
          <a:blip r:embed="rId2"/>
          <a:stretch>
            <a:fillRect/>
          </a:stretch>
        </p:blipFill>
        <p:spPr>
          <a:xfrm>
            <a:off x="1988820" y="68580"/>
            <a:ext cx="8572500" cy="5989320"/>
          </a:xfrm>
          <a:prstGeom prst="rect">
            <a:avLst/>
          </a:prstGeom>
        </p:spPr>
      </p:pic>
    </p:spTree>
    <p:extLst>
      <p:ext uri="{BB962C8B-B14F-4D97-AF65-F5344CB8AC3E}">
        <p14:creationId xmlns:p14="http://schemas.microsoft.com/office/powerpoint/2010/main" xmlns="" val="3261584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14</a:t>
            </a:fld>
            <a:endParaRPr lang="en-IN"/>
          </a:p>
        </p:txBody>
      </p:sp>
      <p:pic>
        <p:nvPicPr>
          <p:cNvPr id="6" name="Picture 5">
            <a:extLst>
              <a:ext uri="{FF2B5EF4-FFF2-40B4-BE49-F238E27FC236}">
                <a16:creationId xmlns="" xmlns:a16="http://schemas.microsoft.com/office/drawing/2014/main" id="{5356F0F2-95AB-D5B9-1935-8FB1F3C1AAAB}"/>
              </a:ext>
            </a:extLst>
          </p:cNvPr>
          <p:cNvPicPr>
            <a:picLocks noChangeAspect="1"/>
          </p:cNvPicPr>
          <p:nvPr/>
        </p:nvPicPr>
        <p:blipFill>
          <a:blip r:embed="rId2"/>
          <a:stretch>
            <a:fillRect/>
          </a:stretch>
        </p:blipFill>
        <p:spPr>
          <a:xfrm>
            <a:off x="0" y="687018"/>
            <a:ext cx="5690490" cy="5439462"/>
          </a:xfrm>
          <a:prstGeom prst="rect">
            <a:avLst/>
          </a:prstGeom>
        </p:spPr>
      </p:pic>
      <p:pic>
        <p:nvPicPr>
          <p:cNvPr id="7" name="Picture 2" descr="layers in operating system">
            <a:extLst>
              <a:ext uri="{FF2B5EF4-FFF2-40B4-BE49-F238E27FC236}">
                <a16:creationId xmlns="" xmlns:a16="http://schemas.microsoft.com/office/drawing/2014/main" id="{A2DECE5D-9A27-2FC1-F252-C7AEEC81A682}"/>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690490" y="687018"/>
            <a:ext cx="6501510" cy="5439462"/>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p:nvPr/>
        </p:nvSpPr>
        <p:spPr>
          <a:xfrm>
            <a:off x="2061209" y="40687"/>
            <a:ext cx="8069580" cy="646331"/>
          </a:xfrm>
          <a:prstGeom prst="rect">
            <a:avLst/>
          </a:prstGeom>
        </p:spPr>
        <p:txBody>
          <a:bodyPr wrap="square">
            <a:spAutoFit/>
          </a:bodyPr>
          <a:lstStyle/>
          <a:p>
            <a:pPr algn="ctr"/>
            <a:r>
              <a:rPr lang="en-US" sz="3600" b="1" dirty="0">
                <a:ln w="0"/>
                <a:effectLst>
                  <a:outerShdw blurRad="38100" dist="19050" dir="2700000" algn="tl" rotWithShape="0">
                    <a:schemeClr val="dk1">
                      <a:alpha val="40000"/>
                    </a:schemeClr>
                  </a:outerShdw>
                </a:effectLst>
              </a:rPr>
              <a:t>Standard Operating System</a:t>
            </a:r>
          </a:p>
        </p:txBody>
      </p:sp>
    </p:spTree>
    <p:extLst>
      <p:ext uri="{BB962C8B-B14F-4D97-AF65-F5344CB8AC3E}">
        <p14:creationId xmlns:p14="http://schemas.microsoft.com/office/powerpoint/2010/main" xmlns="" val="745208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15</a:t>
            </a:fld>
            <a:endParaRPr lang="en-IN"/>
          </a:p>
        </p:txBody>
      </p:sp>
      <p:sp>
        <p:nvSpPr>
          <p:cNvPr id="2" name="Content Placeholder 1"/>
          <p:cNvSpPr>
            <a:spLocks noGrp="1"/>
          </p:cNvSpPr>
          <p:nvPr>
            <p:ph idx="1"/>
          </p:nvPr>
        </p:nvSpPr>
        <p:spPr/>
        <p:txBody>
          <a:bodyPr/>
          <a:lstStyle/>
          <a:p>
            <a:endParaRPr lang="en-IN"/>
          </a:p>
        </p:txBody>
      </p:sp>
      <p:pic>
        <p:nvPicPr>
          <p:cNvPr id="6" name="Picture 5">
            <a:extLst>
              <a:ext uri="{FF2B5EF4-FFF2-40B4-BE49-F238E27FC236}">
                <a16:creationId xmlns="" xmlns:a16="http://schemas.microsoft.com/office/drawing/2014/main" id="{F77594B3-4058-165D-F76A-56494334557D}"/>
              </a:ext>
            </a:extLst>
          </p:cNvPr>
          <p:cNvPicPr>
            <a:picLocks noChangeAspect="1"/>
          </p:cNvPicPr>
          <p:nvPr/>
        </p:nvPicPr>
        <p:blipFill>
          <a:blip r:embed="rId2"/>
          <a:stretch>
            <a:fillRect/>
          </a:stretch>
        </p:blipFill>
        <p:spPr>
          <a:xfrm>
            <a:off x="0" y="594359"/>
            <a:ext cx="12192000" cy="5696779"/>
          </a:xfrm>
          <a:prstGeom prst="rect">
            <a:avLst/>
          </a:prstGeom>
        </p:spPr>
      </p:pic>
    </p:spTree>
    <p:extLst>
      <p:ext uri="{BB962C8B-B14F-4D97-AF65-F5344CB8AC3E}">
        <p14:creationId xmlns:p14="http://schemas.microsoft.com/office/powerpoint/2010/main" xmlns="" val="16975512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236" y="0"/>
            <a:ext cx="9603275" cy="1049235"/>
          </a:xfrm>
        </p:spPr>
        <p:txBody>
          <a:bodyPr>
            <a:normAutofit/>
          </a:bodyPr>
          <a:lstStyle/>
          <a:p>
            <a:r>
              <a:rPr lang="en-IN" sz="4800" b="1" dirty="0" smtClean="0"/>
              <a:t>ADDRESS SPACE</a:t>
            </a:r>
            <a:endParaRPr lang="en-IN" sz="4800" b="1"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16</a:t>
            </a:fld>
            <a:endParaRPr lang="en-IN"/>
          </a:p>
        </p:txBody>
      </p:sp>
      <p:pic>
        <p:nvPicPr>
          <p:cNvPr id="6" name="Content Placeholder 5">
            <a:extLst>
              <a:ext uri="{FF2B5EF4-FFF2-40B4-BE49-F238E27FC236}">
                <a16:creationId xmlns="" xmlns:a16="http://schemas.microsoft.com/office/drawing/2014/main" id="{0D7D041C-7C4D-4A0B-8A11-1BA827388E79}"/>
              </a:ext>
            </a:extLst>
          </p:cNvPr>
          <p:cNvPicPr>
            <a:picLocks noGrp="1" noChangeAspect="1"/>
          </p:cNvPicPr>
          <p:nvPr>
            <p:ph idx="1"/>
          </p:nvPr>
        </p:nvPicPr>
        <p:blipFill>
          <a:blip r:embed="rId2"/>
          <a:stretch>
            <a:fillRect/>
          </a:stretch>
        </p:blipFill>
        <p:spPr>
          <a:xfrm>
            <a:off x="2611237" y="777240"/>
            <a:ext cx="6969524" cy="5303519"/>
          </a:xfrm>
          <a:prstGeom prst="rect">
            <a:avLst/>
          </a:prstGeom>
        </p:spPr>
      </p:pic>
    </p:spTree>
    <p:extLst>
      <p:ext uri="{BB962C8B-B14F-4D97-AF65-F5344CB8AC3E}">
        <p14:creationId xmlns:p14="http://schemas.microsoft.com/office/powerpoint/2010/main" xmlns="" val="40402606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400" b="1" dirty="0" smtClean="0"/>
              <a:t>ADDRESS SPACE</a:t>
            </a:r>
            <a:endParaRPr lang="en-IN" sz="4400" b="1"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17</a:t>
            </a:fld>
            <a:endParaRPr lang="en-IN"/>
          </a:p>
        </p:txBody>
      </p:sp>
      <p:pic>
        <p:nvPicPr>
          <p:cNvPr id="6" name="Picture 5">
            <a:extLst>
              <a:ext uri="{FF2B5EF4-FFF2-40B4-BE49-F238E27FC236}">
                <a16:creationId xmlns="" xmlns:a16="http://schemas.microsoft.com/office/drawing/2014/main" id="{DF03F9E4-7DE0-3D5F-9B57-D3FF764B17E2}"/>
              </a:ext>
            </a:extLst>
          </p:cNvPr>
          <p:cNvPicPr>
            <a:picLocks noChangeAspect="1"/>
          </p:cNvPicPr>
          <p:nvPr/>
        </p:nvPicPr>
        <p:blipFill>
          <a:blip r:embed="rId2"/>
          <a:stretch>
            <a:fillRect/>
          </a:stretch>
        </p:blipFill>
        <p:spPr>
          <a:xfrm>
            <a:off x="-1" y="2130561"/>
            <a:ext cx="5590903" cy="3621248"/>
          </a:xfrm>
          <a:prstGeom prst="rect">
            <a:avLst/>
          </a:prstGeom>
        </p:spPr>
      </p:pic>
      <p:sp>
        <p:nvSpPr>
          <p:cNvPr id="2" name="Rectangle 1"/>
          <p:cNvSpPr/>
          <p:nvPr/>
        </p:nvSpPr>
        <p:spPr>
          <a:xfrm>
            <a:off x="5446802" y="1894258"/>
            <a:ext cx="6539458" cy="4031873"/>
          </a:xfrm>
          <a:prstGeom prst="rect">
            <a:avLst/>
          </a:prstGeom>
        </p:spPr>
        <p:txBody>
          <a:bodyPr wrap="square">
            <a:spAutoFit/>
          </a:bodyPr>
          <a:lstStyle/>
          <a:p>
            <a:pPr marL="342900" indent="-342900" algn="just">
              <a:buFont typeface="Arial" panose="020B0604020202020204" pitchFamily="34" charset="0"/>
              <a:buChar char="•"/>
            </a:pPr>
            <a:r>
              <a:rPr lang="en-US" sz="3200" dirty="0">
                <a:solidFill>
                  <a:srgbClr val="111111"/>
                </a:solidFill>
                <a:latin typeface="Gill Sans MT" panose="020B0502020104020203" pitchFamily="34" charset="0"/>
              </a:rPr>
              <a:t>Address space is an important concept in the operating system. It is the</a:t>
            </a:r>
            <a:r>
              <a:rPr lang="en-US" sz="3200" b="1" dirty="0">
                <a:solidFill>
                  <a:srgbClr val="111111"/>
                </a:solidFill>
                <a:latin typeface="Gill Sans MT" panose="020B0502020104020203" pitchFamily="34" charset="0"/>
              </a:rPr>
              <a:t> volume of memory</a:t>
            </a:r>
            <a:r>
              <a:rPr lang="en-US" sz="3200" dirty="0">
                <a:solidFill>
                  <a:srgbClr val="111111"/>
                </a:solidFill>
                <a:latin typeface="Gill Sans MT" panose="020B0502020104020203" pitchFamily="34" charset="0"/>
              </a:rPr>
              <a:t> which is allocated for all the potential addresses associated with a computational unit such as a file, a device, a networked computer system, or a server.</a:t>
            </a:r>
            <a:endParaRPr lang="en-IN" sz="3200" dirty="0">
              <a:latin typeface="Gill Sans MT" panose="020B0502020104020203" pitchFamily="34" charset="0"/>
            </a:endParaRPr>
          </a:p>
        </p:txBody>
      </p:sp>
    </p:spTree>
    <p:extLst>
      <p:ext uri="{BB962C8B-B14F-4D97-AF65-F5344CB8AC3E}">
        <p14:creationId xmlns:p14="http://schemas.microsoft.com/office/powerpoint/2010/main" xmlns="" val="839370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18</a:t>
            </a:fld>
            <a:endParaRPr lang="en-IN"/>
          </a:p>
        </p:txBody>
      </p:sp>
      <p:sp>
        <p:nvSpPr>
          <p:cNvPr id="6" name="Title 5">
            <a:extLst>
              <a:ext uri="{FF2B5EF4-FFF2-40B4-BE49-F238E27FC236}">
                <a16:creationId xmlns="" xmlns:a16="http://schemas.microsoft.com/office/drawing/2014/main" id="{3B6B948C-CF2F-D94D-4A26-E21CF33147B8}"/>
              </a:ext>
            </a:extLst>
          </p:cNvPr>
          <p:cNvSpPr txBox="1">
            <a:spLocks noGrp="1"/>
          </p:cNvSpPr>
          <p:nvPr>
            <p:ph type="title"/>
          </p:nvPr>
        </p:nvSpPr>
        <p:spPr>
          <a:xfrm>
            <a:off x="1451579" y="804519"/>
            <a:ext cx="9603275" cy="757130"/>
          </a:xfrm>
          <a:prstGeom prst="rect">
            <a:avLst/>
          </a:prstGeom>
          <a:noFill/>
        </p:spPr>
        <p:txBody>
          <a:bodyPr wrap="square">
            <a:spAutoFit/>
          </a:bodyPr>
          <a:lstStyle/>
          <a:p>
            <a:r>
              <a:rPr lang="en-US" altLang="ko-KR" sz="4800" b="1" dirty="0"/>
              <a:t>Virtual Address</a:t>
            </a:r>
            <a:endParaRPr lang="en-IN" sz="4800" b="1" dirty="0"/>
          </a:p>
        </p:txBody>
      </p:sp>
      <p:sp>
        <p:nvSpPr>
          <p:cNvPr id="7" name="Content Placeholder 6">
            <a:extLst>
              <a:ext uri="{FF2B5EF4-FFF2-40B4-BE49-F238E27FC236}">
                <a16:creationId xmlns="" xmlns:a16="http://schemas.microsoft.com/office/drawing/2014/main" id="{88984A69-7691-C937-612A-701ACE0E040A}"/>
              </a:ext>
            </a:extLst>
          </p:cNvPr>
          <p:cNvSpPr txBox="1">
            <a:spLocks noGrp="1"/>
          </p:cNvSpPr>
          <p:nvPr>
            <p:ph idx="1"/>
          </p:nvPr>
        </p:nvSpPr>
        <p:spPr>
          <a:xfrm>
            <a:off x="1451578" y="2286246"/>
            <a:ext cx="9603275" cy="3894399"/>
          </a:xfrm>
          <a:prstGeom prst="rect">
            <a:avLst/>
          </a:prstGeom>
          <a:noFill/>
        </p:spPr>
        <p:txBody>
          <a:bodyPr wrap="square">
            <a:spAutoFit/>
          </a:bodyPr>
          <a:lstStyle/>
          <a:p>
            <a:r>
              <a:rPr lang="en-US" altLang="ko-KR" sz="3600" b="1" dirty="0"/>
              <a:t>Every address</a:t>
            </a:r>
            <a:r>
              <a:rPr lang="en-US" altLang="ko-KR" sz="3600" dirty="0"/>
              <a:t> in a running program is virtual.</a:t>
            </a:r>
          </a:p>
          <a:p>
            <a:pPr lvl="1"/>
            <a:r>
              <a:rPr lang="en-US" altLang="ko-KR" sz="3600" dirty="0"/>
              <a:t>OS translates the virtual address to physical address</a:t>
            </a:r>
          </a:p>
          <a:p>
            <a:pPr lvl="1"/>
            <a:endParaRPr lang="en-US" altLang="ko-KR" sz="3200" dirty="0"/>
          </a:p>
          <a:p>
            <a:pPr lvl="1"/>
            <a:endParaRPr lang="en-US" altLang="ko-KR" sz="3200" dirty="0"/>
          </a:p>
          <a:p>
            <a:pPr lvl="1"/>
            <a:endParaRPr lang="en-US" altLang="ko-KR" sz="2000" dirty="0"/>
          </a:p>
        </p:txBody>
      </p:sp>
    </p:spTree>
    <p:extLst>
      <p:ext uri="{BB962C8B-B14F-4D97-AF65-F5344CB8AC3E}">
        <p14:creationId xmlns:p14="http://schemas.microsoft.com/office/powerpoint/2010/main" xmlns="" val="3161189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19</a:t>
            </a:fld>
            <a:endParaRPr lang="en-IN"/>
          </a:p>
        </p:txBody>
      </p:sp>
      <p:sp>
        <p:nvSpPr>
          <p:cNvPr id="6" name="직사각형 5">
            <a:extLst>
              <a:ext uri="{FF2B5EF4-FFF2-40B4-BE49-F238E27FC236}">
                <a16:creationId xmlns="" xmlns:a16="http://schemas.microsoft.com/office/drawing/2014/main" id="{973F5C93-E23B-2320-EE38-F6C540D32E11}"/>
              </a:ext>
            </a:extLst>
          </p:cNvPr>
          <p:cNvSpPr>
            <a:spLocks noGrp="1"/>
          </p:cNvSpPr>
          <p:nvPr>
            <p:ph idx="1"/>
          </p:nvPr>
        </p:nvSpPr>
        <p:spPr>
          <a:xfrm>
            <a:off x="931271" y="537950"/>
            <a:ext cx="10511791" cy="5550237"/>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indent="0">
              <a:buNone/>
              <a:defRPr/>
            </a:pPr>
            <a:r>
              <a:rPr lang="en-US" altLang="ko-KR" sz="2400" b="1" dirty="0">
                <a:solidFill>
                  <a:prstClr val="black"/>
                </a:solidFill>
                <a:latin typeface="Courier New" pitchFamily="49" charset="0"/>
                <a:cs typeface="Courier New" pitchFamily="49" charset="0"/>
              </a:rPr>
              <a:t>#include &lt;</a:t>
            </a:r>
            <a:r>
              <a:rPr lang="en-US" altLang="ko-KR" sz="2400" b="1" dirty="0" err="1">
                <a:solidFill>
                  <a:prstClr val="black"/>
                </a:solidFill>
                <a:latin typeface="Courier New" pitchFamily="49" charset="0"/>
                <a:cs typeface="Courier New" pitchFamily="49" charset="0"/>
              </a:rPr>
              <a:t>stdio.h</a:t>
            </a:r>
            <a:r>
              <a:rPr lang="en-US" altLang="ko-KR" sz="2400" b="1" dirty="0">
                <a:solidFill>
                  <a:prstClr val="black"/>
                </a:solidFill>
                <a:latin typeface="Courier New" pitchFamily="49" charset="0"/>
                <a:cs typeface="Courier New" pitchFamily="49" charset="0"/>
              </a:rPr>
              <a:t>&gt;</a:t>
            </a:r>
          </a:p>
          <a:p>
            <a:pPr indent="0">
              <a:buNone/>
              <a:defRPr/>
            </a:pPr>
            <a:r>
              <a:rPr lang="en-US" altLang="ko-KR" sz="2400" b="1" dirty="0">
                <a:solidFill>
                  <a:prstClr val="black"/>
                </a:solidFill>
                <a:latin typeface="Courier New" pitchFamily="49" charset="0"/>
                <a:cs typeface="Courier New" pitchFamily="49" charset="0"/>
              </a:rPr>
              <a:t>#include &lt;</a:t>
            </a:r>
            <a:r>
              <a:rPr lang="en-US" altLang="ko-KR" sz="2400" b="1" dirty="0" err="1">
                <a:solidFill>
                  <a:prstClr val="black"/>
                </a:solidFill>
                <a:latin typeface="Courier New" pitchFamily="49" charset="0"/>
                <a:cs typeface="Courier New" pitchFamily="49" charset="0"/>
              </a:rPr>
              <a:t>stdlib.h</a:t>
            </a:r>
            <a:r>
              <a:rPr lang="en-US" altLang="ko-KR" sz="2400" b="1" dirty="0" smtClean="0">
                <a:solidFill>
                  <a:prstClr val="black"/>
                </a:solidFill>
                <a:latin typeface="Courier New" pitchFamily="49" charset="0"/>
                <a:cs typeface="Courier New" pitchFamily="49" charset="0"/>
              </a:rPr>
              <a:t>&gt;</a:t>
            </a:r>
            <a:endParaRPr lang="en-US" altLang="ko-KR" sz="2400" b="1" dirty="0">
              <a:solidFill>
                <a:prstClr val="black"/>
              </a:solidFill>
              <a:latin typeface="Courier New" pitchFamily="49" charset="0"/>
              <a:cs typeface="Courier New" pitchFamily="49" charset="0"/>
            </a:endParaRPr>
          </a:p>
          <a:p>
            <a:pPr indent="0">
              <a:buNone/>
              <a:defRPr/>
            </a:pPr>
            <a:r>
              <a:rPr lang="en-US" altLang="ko-KR" sz="2400" b="1" dirty="0" err="1">
                <a:solidFill>
                  <a:srgbClr val="00B050"/>
                </a:solidFill>
                <a:latin typeface="Courier New" pitchFamily="49" charset="0"/>
                <a:cs typeface="Courier New" pitchFamily="49" charset="0"/>
              </a:rPr>
              <a:t>int</a:t>
            </a:r>
            <a:r>
              <a:rPr lang="en-US" altLang="ko-KR" sz="2400" b="1" dirty="0">
                <a:solidFill>
                  <a:prstClr val="black"/>
                </a:solidFill>
                <a:latin typeface="Courier New" pitchFamily="49" charset="0"/>
                <a:cs typeface="Courier New" pitchFamily="49" charset="0"/>
              </a:rPr>
              <a:t> main(</a:t>
            </a:r>
            <a:r>
              <a:rPr lang="en-US" altLang="ko-KR" sz="2400" b="1" dirty="0" err="1">
                <a:solidFill>
                  <a:srgbClr val="00B050"/>
                </a:solidFill>
                <a:latin typeface="Courier New" pitchFamily="49" charset="0"/>
                <a:cs typeface="Courier New" pitchFamily="49" charset="0"/>
              </a:rPr>
              <a:t>int</a:t>
            </a:r>
            <a:r>
              <a:rPr lang="en-US" altLang="ko-KR" sz="2400" b="1" dirty="0">
                <a:solidFill>
                  <a:prstClr val="black"/>
                </a:solidFill>
                <a:latin typeface="Courier New" pitchFamily="49" charset="0"/>
                <a:cs typeface="Courier New" pitchFamily="49" charset="0"/>
              </a:rPr>
              <a:t> </a:t>
            </a:r>
            <a:r>
              <a:rPr lang="en-US" altLang="ko-KR" sz="2400" b="1" dirty="0" err="1">
                <a:solidFill>
                  <a:prstClr val="black"/>
                </a:solidFill>
                <a:latin typeface="Courier New" pitchFamily="49" charset="0"/>
                <a:cs typeface="Courier New" pitchFamily="49" charset="0"/>
              </a:rPr>
              <a:t>argc</a:t>
            </a:r>
            <a:r>
              <a:rPr lang="en-US" altLang="ko-KR" sz="2400" b="1" dirty="0">
                <a:solidFill>
                  <a:prstClr val="black"/>
                </a:solidFill>
                <a:latin typeface="Courier New" pitchFamily="49" charset="0"/>
                <a:cs typeface="Courier New" pitchFamily="49" charset="0"/>
              </a:rPr>
              <a:t>, </a:t>
            </a:r>
            <a:r>
              <a:rPr lang="en-US" altLang="ko-KR" sz="2400" b="1" dirty="0">
                <a:solidFill>
                  <a:srgbClr val="00B050"/>
                </a:solidFill>
                <a:latin typeface="Courier New" pitchFamily="49" charset="0"/>
                <a:cs typeface="Courier New" pitchFamily="49" charset="0"/>
              </a:rPr>
              <a:t>char</a:t>
            </a:r>
            <a:r>
              <a:rPr lang="en-US" altLang="ko-KR" sz="2400" b="1" dirty="0">
                <a:solidFill>
                  <a:prstClr val="black"/>
                </a:solidFill>
                <a:latin typeface="Courier New" pitchFamily="49" charset="0"/>
                <a:cs typeface="Courier New" pitchFamily="49" charset="0"/>
              </a:rPr>
              <a:t> *</a:t>
            </a:r>
            <a:r>
              <a:rPr lang="en-US" altLang="ko-KR" sz="2400" b="1" dirty="0" err="1">
                <a:solidFill>
                  <a:prstClr val="black"/>
                </a:solidFill>
                <a:latin typeface="Courier New" pitchFamily="49" charset="0"/>
                <a:cs typeface="Courier New" pitchFamily="49" charset="0"/>
              </a:rPr>
              <a:t>argv</a:t>
            </a:r>
            <a:r>
              <a:rPr lang="en-US" altLang="ko-KR" sz="2400" b="1" dirty="0" smtClean="0">
                <a:solidFill>
                  <a:prstClr val="black"/>
                </a:solidFill>
                <a:latin typeface="Courier New" pitchFamily="49" charset="0"/>
                <a:cs typeface="Courier New" pitchFamily="49" charset="0"/>
              </a:rPr>
              <a:t>[]){</a:t>
            </a:r>
            <a:endParaRPr lang="en-US" altLang="ko-KR" sz="2400" b="1" dirty="0">
              <a:solidFill>
                <a:prstClr val="black"/>
              </a:solidFill>
              <a:latin typeface="Courier New" pitchFamily="49" charset="0"/>
              <a:cs typeface="Courier New" pitchFamily="49" charset="0"/>
            </a:endParaRPr>
          </a:p>
          <a:p>
            <a:pPr indent="0">
              <a:buNone/>
              <a:defRPr/>
            </a:pPr>
            <a:r>
              <a:rPr lang="en-US" altLang="ko-KR" sz="2400" b="1" dirty="0">
                <a:solidFill>
                  <a:prstClr val="black"/>
                </a:solidFill>
                <a:latin typeface="Courier New" pitchFamily="49" charset="0"/>
                <a:cs typeface="Courier New" pitchFamily="49" charset="0"/>
              </a:rPr>
              <a:t>    </a:t>
            </a:r>
            <a:r>
              <a:rPr lang="en-US" altLang="ko-KR" sz="2400" b="1" dirty="0" err="1">
                <a:solidFill>
                  <a:prstClr val="black"/>
                </a:solidFill>
                <a:latin typeface="Courier New" pitchFamily="49" charset="0"/>
                <a:cs typeface="Courier New" pitchFamily="49" charset="0"/>
              </a:rPr>
              <a:t>printf</a:t>
            </a:r>
            <a:r>
              <a:rPr lang="en-US" altLang="ko-KR" sz="2400" b="1" dirty="0">
                <a:solidFill>
                  <a:prstClr val="black"/>
                </a:solidFill>
                <a:latin typeface="Courier New" pitchFamily="49" charset="0"/>
                <a:cs typeface="Courier New" pitchFamily="49" charset="0"/>
              </a:rPr>
              <a:t>("location of code  : %p\n", (</a:t>
            </a:r>
            <a:r>
              <a:rPr lang="en-US" altLang="ko-KR" sz="2400" b="1" dirty="0">
                <a:solidFill>
                  <a:srgbClr val="00B050"/>
                </a:solidFill>
                <a:latin typeface="Courier New" pitchFamily="49" charset="0"/>
                <a:cs typeface="Courier New" pitchFamily="49" charset="0"/>
              </a:rPr>
              <a:t>void</a:t>
            </a:r>
            <a:r>
              <a:rPr lang="en-US" altLang="ko-KR" sz="2400" b="1" dirty="0">
                <a:solidFill>
                  <a:prstClr val="black"/>
                </a:solidFill>
                <a:latin typeface="Courier New" pitchFamily="49" charset="0"/>
                <a:cs typeface="Courier New" pitchFamily="49" charset="0"/>
              </a:rPr>
              <a:t> *) main);</a:t>
            </a:r>
          </a:p>
          <a:p>
            <a:pPr indent="0">
              <a:buNone/>
              <a:defRPr/>
            </a:pPr>
            <a:r>
              <a:rPr lang="en-US" altLang="ko-KR" sz="2400" b="1" dirty="0">
                <a:solidFill>
                  <a:prstClr val="black"/>
                </a:solidFill>
                <a:latin typeface="Courier New" pitchFamily="49" charset="0"/>
                <a:cs typeface="Courier New" pitchFamily="49" charset="0"/>
              </a:rPr>
              <a:t>    </a:t>
            </a:r>
            <a:r>
              <a:rPr lang="en-US" altLang="ko-KR" sz="2400" b="1" dirty="0" err="1">
                <a:solidFill>
                  <a:prstClr val="black"/>
                </a:solidFill>
                <a:latin typeface="Courier New" pitchFamily="49" charset="0"/>
                <a:cs typeface="Courier New" pitchFamily="49" charset="0"/>
              </a:rPr>
              <a:t>printf</a:t>
            </a:r>
            <a:r>
              <a:rPr lang="en-US" altLang="ko-KR" sz="2400" b="1" dirty="0">
                <a:solidFill>
                  <a:prstClr val="black"/>
                </a:solidFill>
                <a:latin typeface="Courier New" pitchFamily="49" charset="0"/>
                <a:cs typeface="Courier New" pitchFamily="49" charset="0"/>
              </a:rPr>
              <a:t>("location of heap  : %p\n", (</a:t>
            </a:r>
            <a:r>
              <a:rPr lang="en-US" altLang="ko-KR" sz="2400" b="1" dirty="0">
                <a:solidFill>
                  <a:srgbClr val="00B050"/>
                </a:solidFill>
                <a:latin typeface="Courier New" pitchFamily="49" charset="0"/>
                <a:cs typeface="Courier New" pitchFamily="49" charset="0"/>
              </a:rPr>
              <a:t>void</a:t>
            </a:r>
            <a:r>
              <a:rPr lang="en-US" altLang="ko-KR" sz="2400" b="1" dirty="0">
                <a:solidFill>
                  <a:prstClr val="black"/>
                </a:solidFill>
                <a:latin typeface="Courier New" pitchFamily="49" charset="0"/>
                <a:cs typeface="Courier New" pitchFamily="49" charset="0"/>
              </a:rPr>
              <a:t> *) </a:t>
            </a:r>
            <a:r>
              <a:rPr lang="en-US" altLang="ko-KR" sz="2400" b="1" dirty="0" err="1">
                <a:solidFill>
                  <a:prstClr val="black"/>
                </a:solidFill>
                <a:latin typeface="Courier New" pitchFamily="49" charset="0"/>
                <a:cs typeface="Courier New" pitchFamily="49" charset="0"/>
              </a:rPr>
              <a:t>malloc</a:t>
            </a:r>
            <a:r>
              <a:rPr lang="en-US" altLang="ko-KR" sz="2400" b="1" dirty="0">
                <a:solidFill>
                  <a:prstClr val="black"/>
                </a:solidFill>
                <a:latin typeface="Courier New" pitchFamily="49" charset="0"/>
                <a:cs typeface="Courier New" pitchFamily="49" charset="0"/>
              </a:rPr>
              <a:t>(</a:t>
            </a:r>
            <a:r>
              <a:rPr lang="en-US" altLang="ko-KR" sz="2400" b="1" dirty="0">
                <a:solidFill>
                  <a:srgbClr val="FF0000"/>
                </a:solidFill>
                <a:latin typeface="Courier New" pitchFamily="49" charset="0"/>
                <a:cs typeface="Courier New" pitchFamily="49" charset="0"/>
              </a:rPr>
              <a:t>1</a:t>
            </a:r>
            <a:r>
              <a:rPr lang="en-US" altLang="ko-KR" sz="2400" b="1" dirty="0">
                <a:solidFill>
                  <a:prstClr val="black"/>
                </a:solidFill>
                <a:latin typeface="Courier New" pitchFamily="49" charset="0"/>
                <a:cs typeface="Courier New" pitchFamily="49" charset="0"/>
              </a:rPr>
              <a:t>));</a:t>
            </a:r>
          </a:p>
          <a:p>
            <a:pPr indent="0">
              <a:buNone/>
              <a:defRPr/>
            </a:pPr>
            <a:r>
              <a:rPr lang="en-US" altLang="ko-KR" sz="2400" b="1" dirty="0">
                <a:solidFill>
                  <a:srgbClr val="00B050"/>
                </a:solidFill>
                <a:latin typeface="Courier New" pitchFamily="49" charset="0"/>
                <a:cs typeface="Courier New" pitchFamily="49" charset="0"/>
              </a:rPr>
              <a:t>    </a:t>
            </a:r>
            <a:r>
              <a:rPr lang="en-US" altLang="ko-KR" sz="2400" b="1" dirty="0" err="1">
                <a:solidFill>
                  <a:srgbClr val="00B050"/>
                </a:solidFill>
                <a:latin typeface="Courier New" pitchFamily="49" charset="0"/>
                <a:cs typeface="Courier New" pitchFamily="49" charset="0"/>
              </a:rPr>
              <a:t>int</a:t>
            </a:r>
            <a:r>
              <a:rPr lang="en-US" altLang="ko-KR" sz="2400" b="1" dirty="0">
                <a:solidFill>
                  <a:prstClr val="black"/>
                </a:solidFill>
                <a:latin typeface="Courier New" pitchFamily="49" charset="0"/>
                <a:cs typeface="Courier New" pitchFamily="49" charset="0"/>
              </a:rPr>
              <a:t> x = </a:t>
            </a:r>
            <a:r>
              <a:rPr lang="en-US" altLang="ko-KR" sz="2400" b="1" dirty="0">
                <a:solidFill>
                  <a:srgbClr val="FF0000"/>
                </a:solidFill>
                <a:latin typeface="Courier New" pitchFamily="49" charset="0"/>
                <a:cs typeface="Courier New" pitchFamily="49" charset="0"/>
              </a:rPr>
              <a:t>3</a:t>
            </a:r>
            <a:r>
              <a:rPr lang="en-US" altLang="ko-KR" sz="2400" b="1" dirty="0">
                <a:solidFill>
                  <a:prstClr val="black"/>
                </a:solidFill>
                <a:latin typeface="Courier New" pitchFamily="49" charset="0"/>
                <a:cs typeface="Courier New" pitchFamily="49" charset="0"/>
              </a:rPr>
              <a:t>;</a:t>
            </a:r>
          </a:p>
          <a:p>
            <a:pPr indent="0">
              <a:buNone/>
              <a:defRPr/>
            </a:pPr>
            <a:r>
              <a:rPr lang="en-US" altLang="ko-KR" sz="2400" b="1" dirty="0">
                <a:solidFill>
                  <a:prstClr val="black"/>
                </a:solidFill>
                <a:latin typeface="Courier New" pitchFamily="49" charset="0"/>
                <a:cs typeface="Courier New" pitchFamily="49" charset="0"/>
              </a:rPr>
              <a:t>    </a:t>
            </a:r>
            <a:r>
              <a:rPr lang="en-US" altLang="ko-KR" sz="2400" b="1" dirty="0" err="1">
                <a:solidFill>
                  <a:prstClr val="black"/>
                </a:solidFill>
                <a:latin typeface="Courier New" pitchFamily="49" charset="0"/>
                <a:cs typeface="Courier New" pitchFamily="49" charset="0"/>
              </a:rPr>
              <a:t>printf</a:t>
            </a:r>
            <a:r>
              <a:rPr lang="en-US" altLang="ko-KR" sz="2400" b="1" dirty="0">
                <a:solidFill>
                  <a:prstClr val="black"/>
                </a:solidFill>
                <a:latin typeface="Courier New" pitchFamily="49" charset="0"/>
                <a:cs typeface="Courier New" pitchFamily="49" charset="0"/>
              </a:rPr>
              <a:t>("location of stack : %p\n", (</a:t>
            </a:r>
            <a:r>
              <a:rPr lang="en-US" altLang="ko-KR" sz="2400" b="1" dirty="0">
                <a:solidFill>
                  <a:srgbClr val="00B050"/>
                </a:solidFill>
                <a:latin typeface="Courier New" pitchFamily="49" charset="0"/>
                <a:cs typeface="Courier New" pitchFamily="49" charset="0"/>
              </a:rPr>
              <a:t>void</a:t>
            </a:r>
            <a:r>
              <a:rPr lang="en-US" altLang="ko-KR" sz="2400" b="1" dirty="0">
                <a:solidFill>
                  <a:prstClr val="black"/>
                </a:solidFill>
                <a:latin typeface="Courier New" pitchFamily="49" charset="0"/>
                <a:cs typeface="Courier New" pitchFamily="49" charset="0"/>
              </a:rPr>
              <a:t> *) &amp;x</a:t>
            </a:r>
            <a:r>
              <a:rPr lang="en-US" altLang="ko-KR" sz="2400" b="1" dirty="0" smtClean="0">
                <a:solidFill>
                  <a:prstClr val="black"/>
                </a:solidFill>
                <a:latin typeface="Courier New" pitchFamily="49" charset="0"/>
                <a:cs typeface="Courier New" pitchFamily="49" charset="0"/>
              </a:rPr>
              <a:t>);</a:t>
            </a:r>
            <a:endParaRPr lang="en-US" altLang="ko-KR" sz="2400" b="1" dirty="0">
              <a:solidFill>
                <a:prstClr val="black"/>
              </a:solidFill>
              <a:latin typeface="Courier New" pitchFamily="49" charset="0"/>
              <a:cs typeface="Courier New" pitchFamily="49" charset="0"/>
            </a:endParaRPr>
          </a:p>
          <a:p>
            <a:pPr indent="0">
              <a:buNone/>
              <a:defRPr/>
            </a:pPr>
            <a:r>
              <a:rPr lang="en-US" altLang="ko-KR" sz="2400" b="1" dirty="0">
                <a:solidFill>
                  <a:srgbClr val="CCCC00"/>
                </a:solidFill>
                <a:latin typeface="Courier New" pitchFamily="49" charset="0"/>
                <a:cs typeface="Courier New" pitchFamily="49" charset="0"/>
              </a:rPr>
              <a:t>    </a:t>
            </a:r>
            <a:r>
              <a:rPr lang="en-US" altLang="ko-KR" sz="2400" b="1" dirty="0">
                <a:solidFill>
                  <a:srgbClr val="F79646">
                    <a:lumMod val="75000"/>
                  </a:srgbClr>
                </a:solidFill>
                <a:latin typeface="Courier New" pitchFamily="49" charset="0"/>
                <a:cs typeface="Courier New" pitchFamily="49" charset="0"/>
              </a:rPr>
              <a:t>return</a:t>
            </a:r>
            <a:r>
              <a:rPr lang="en-US" altLang="ko-KR" sz="2400" b="1" dirty="0">
                <a:solidFill>
                  <a:prstClr val="black"/>
                </a:solidFill>
                <a:latin typeface="Courier New" pitchFamily="49" charset="0"/>
                <a:cs typeface="Courier New" pitchFamily="49" charset="0"/>
              </a:rPr>
              <a:t> x;</a:t>
            </a:r>
          </a:p>
          <a:p>
            <a:pPr indent="0">
              <a:buNone/>
              <a:defRPr/>
            </a:pPr>
            <a:r>
              <a:rPr lang="en-US" altLang="ko-KR" sz="2400" b="1" dirty="0">
                <a:solidFill>
                  <a:prstClr val="black"/>
                </a:solidFill>
                <a:latin typeface="Courier New" pitchFamily="49" charset="0"/>
                <a:cs typeface="Courier New" pitchFamily="49" charset="0"/>
              </a:rPr>
              <a:t>}</a:t>
            </a:r>
          </a:p>
        </p:txBody>
      </p:sp>
    </p:spTree>
    <p:extLst>
      <p:ext uri="{BB962C8B-B14F-4D97-AF65-F5344CB8AC3E}">
        <p14:creationId xmlns:p14="http://schemas.microsoft.com/office/powerpoint/2010/main" xmlns="" val="3830371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2</a:t>
            </a:fld>
            <a:endParaRPr lang="en-IN"/>
          </a:p>
        </p:txBody>
      </p:sp>
      <p:sp>
        <p:nvSpPr>
          <p:cNvPr id="7" name="Rounded Rectangle 17">
            <a:extLst>
              <a:ext uri="{FF2B5EF4-FFF2-40B4-BE49-F238E27FC236}">
                <a16:creationId xmlns="" xmlns:a16="http://schemas.microsoft.com/office/drawing/2014/main" id="{D530E72E-233E-E443-1A84-D3CD02ECB889}"/>
              </a:ext>
            </a:extLst>
          </p:cNvPr>
          <p:cNvSpPr/>
          <p:nvPr/>
        </p:nvSpPr>
        <p:spPr>
          <a:xfrm>
            <a:off x="4725995" y="89341"/>
            <a:ext cx="3551028" cy="489191"/>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8" name="TextBox 7">
            <a:extLst>
              <a:ext uri="{FF2B5EF4-FFF2-40B4-BE49-F238E27FC236}">
                <a16:creationId xmlns="" xmlns:a16="http://schemas.microsoft.com/office/drawing/2014/main" id="{D7C61438-200D-827A-D4DD-5B5127AFA187}"/>
              </a:ext>
            </a:extLst>
          </p:cNvPr>
          <p:cNvSpPr txBox="1"/>
          <p:nvPr/>
        </p:nvSpPr>
        <p:spPr>
          <a:xfrm>
            <a:off x="1135865" y="578532"/>
            <a:ext cx="10731286" cy="785343"/>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dirty="0">
                <a:latin typeface="Poppins"/>
                <a:cs typeface="Poppins"/>
              </a:rPr>
              <a:t>To familiarize students with the basic concept of memory management of Operating System </a:t>
            </a:r>
          </a:p>
          <a:p>
            <a:pPr>
              <a:lnSpc>
                <a:spcPct val="150000"/>
              </a:lnSpc>
            </a:pPr>
            <a:endParaRPr lang="en-US" sz="1600" dirty="0">
              <a:latin typeface="Poppins"/>
              <a:cs typeface="Poppins"/>
            </a:endParaRPr>
          </a:p>
        </p:txBody>
      </p:sp>
      <p:sp>
        <p:nvSpPr>
          <p:cNvPr id="9" name="Rounded Rectangle 17">
            <a:extLst>
              <a:ext uri="{FF2B5EF4-FFF2-40B4-BE49-F238E27FC236}">
                <a16:creationId xmlns="" xmlns:a16="http://schemas.microsoft.com/office/drawing/2014/main" id="{7F3AABB0-F8BA-C900-B6BF-45F4B58E9490}"/>
              </a:ext>
            </a:extLst>
          </p:cNvPr>
          <p:cNvSpPr/>
          <p:nvPr/>
        </p:nvSpPr>
        <p:spPr>
          <a:xfrm>
            <a:off x="4290225" y="1190112"/>
            <a:ext cx="4449061" cy="650134"/>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10" name="TextBox 9">
            <a:extLst>
              <a:ext uri="{FF2B5EF4-FFF2-40B4-BE49-F238E27FC236}">
                <a16:creationId xmlns="" xmlns:a16="http://schemas.microsoft.com/office/drawing/2014/main" id="{2B5EAD4E-C007-9DE7-A40A-12802D3C9611}"/>
              </a:ext>
            </a:extLst>
          </p:cNvPr>
          <p:cNvSpPr txBox="1"/>
          <p:nvPr/>
        </p:nvSpPr>
        <p:spPr>
          <a:xfrm>
            <a:off x="2118970" y="1961834"/>
            <a:ext cx="8791575" cy="1815882"/>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 Session is designed to:</a:t>
            </a:r>
          </a:p>
          <a:p>
            <a:pPr marL="342900" indent="-342900">
              <a:buAutoNum type="arabicPeriod"/>
            </a:pPr>
            <a:r>
              <a:rPr lang="en-US" sz="1600" dirty="0">
                <a:latin typeface="Arial" panose="020B0604020202020204" pitchFamily="34" charset="0"/>
              </a:rPr>
              <a:t>What is Memory Virtualization</a:t>
            </a:r>
          </a:p>
          <a:p>
            <a:pPr marL="342900" indent="-342900">
              <a:buAutoNum type="arabicPeriod"/>
            </a:pPr>
            <a:r>
              <a:rPr lang="en-US" sz="1600" dirty="0">
                <a:latin typeface="Arial" panose="020B0604020202020204" pitchFamily="34" charset="0"/>
              </a:rPr>
              <a:t>Describe what is memory management of operating system </a:t>
            </a:r>
          </a:p>
          <a:p>
            <a:pPr marL="342900" indent="-342900">
              <a:buAutoNum type="arabicPeriod"/>
            </a:pPr>
            <a:r>
              <a:rPr lang="en-US" sz="1600" dirty="0">
                <a:latin typeface="Arial" panose="020B0604020202020204" pitchFamily="34" charset="0"/>
              </a:rPr>
              <a:t>List out the steps involved in allocation and  managing of memory </a:t>
            </a:r>
          </a:p>
          <a:p>
            <a:pPr marL="342900" indent="-342900">
              <a:buAutoNum type="arabicPeriod"/>
            </a:pPr>
            <a:r>
              <a:rPr lang="en-US" sz="1600" dirty="0">
                <a:latin typeface="Arial"/>
                <a:cs typeface="Arial"/>
              </a:rPr>
              <a:t>Describe the role of Address Space in operating system</a:t>
            </a:r>
          </a:p>
          <a:p>
            <a:pPr marL="342900" indent="-342900">
              <a:buFontTx/>
              <a:buAutoNum type="arabicPeriod"/>
            </a:pPr>
            <a:r>
              <a:rPr lang="en-IN" altLang="en-US" sz="1600" b="1" dirty="0">
                <a:ea typeface="Calibri" panose="020F0502020204030204" pitchFamily="34" charset="0"/>
                <a:cs typeface="Times New Roman" panose="02020603050405020304" pitchFamily="18" charset="0"/>
              </a:rPr>
              <a:t>A Case Study of Address Space and Memory Space </a:t>
            </a:r>
          </a:p>
        </p:txBody>
      </p:sp>
      <p:sp>
        <p:nvSpPr>
          <p:cNvPr id="12" name="Rounded Rectangle 17">
            <a:extLst>
              <a:ext uri="{FF2B5EF4-FFF2-40B4-BE49-F238E27FC236}">
                <a16:creationId xmlns="" xmlns:a16="http://schemas.microsoft.com/office/drawing/2014/main" id="{6652A33D-9A9E-3EAC-0CAE-113901ECA179}"/>
              </a:ext>
            </a:extLst>
          </p:cNvPr>
          <p:cNvSpPr/>
          <p:nvPr/>
        </p:nvSpPr>
        <p:spPr>
          <a:xfrm>
            <a:off x="4566092" y="3923144"/>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sp>
        <p:nvSpPr>
          <p:cNvPr id="16" name="TextBox 15">
            <a:extLst>
              <a:ext uri="{FF2B5EF4-FFF2-40B4-BE49-F238E27FC236}">
                <a16:creationId xmlns="" xmlns:a16="http://schemas.microsoft.com/office/drawing/2014/main" id="{B0BB8E68-8B73-12DE-615E-1091F19A9A9A}"/>
              </a:ext>
            </a:extLst>
          </p:cNvPr>
          <p:cNvSpPr txBox="1"/>
          <p:nvPr/>
        </p:nvSpPr>
        <p:spPr>
          <a:xfrm>
            <a:off x="2118970" y="4459270"/>
            <a:ext cx="8791575" cy="156966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Arial"/>
                <a:cs typeface="Arial"/>
              </a:rPr>
              <a:t>At the end of this session, you should be able to:</a:t>
            </a:r>
          </a:p>
          <a:p>
            <a:pPr marL="342900" indent="-342900">
              <a:buAutoNum type="arabicPeriod"/>
            </a:pPr>
            <a:r>
              <a:rPr lang="en-US" sz="1600" dirty="0">
                <a:latin typeface="Arial" panose="020B0604020202020204" pitchFamily="34" charset="0"/>
              </a:rPr>
              <a:t>Defines Memory Virtualization, Address Space, Memory API</a:t>
            </a:r>
          </a:p>
          <a:p>
            <a:pPr marL="342900" indent="-342900">
              <a:buAutoNum type="arabicPeriod"/>
            </a:pPr>
            <a:r>
              <a:rPr lang="en-US" sz="1600" dirty="0">
                <a:latin typeface="Arial" panose="020B0604020202020204" pitchFamily="34" charset="0"/>
              </a:rPr>
              <a:t>Describe what  is Memory Management of operating systems, </a:t>
            </a:r>
          </a:p>
          <a:p>
            <a:pPr marL="342900" indent="-342900">
              <a:buAutoNum type="arabicPeriod"/>
            </a:pPr>
            <a:r>
              <a:rPr lang="en-US" sz="1600" dirty="0">
                <a:latin typeface="Arial" panose="020B0604020202020204" pitchFamily="34" charset="0"/>
              </a:rPr>
              <a:t>Summarize Role of  Address Space and Memory API concepts of memory management in Operating System along  with different functions. </a:t>
            </a:r>
          </a:p>
        </p:txBody>
      </p:sp>
    </p:spTree>
    <p:extLst>
      <p:ext uri="{BB962C8B-B14F-4D97-AF65-F5344CB8AC3E}">
        <p14:creationId xmlns:p14="http://schemas.microsoft.com/office/powerpoint/2010/main" xmlns="" val="255230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20</a:t>
            </a:fld>
            <a:endParaRPr lang="en-IN"/>
          </a:p>
        </p:txBody>
      </p:sp>
      <p:sp>
        <p:nvSpPr>
          <p:cNvPr id="7" name="TextBox 6">
            <a:extLst>
              <a:ext uri="{FF2B5EF4-FFF2-40B4-BE49-F238E27FC236}">
                <a16:creationId xmlns="" xmlns:a16="http://schemas.microsoft.com/office/drawing/2014/main" id="{91DA2439-5731-C791-FEF2-B9E1425E6AE0}"/>
              </a:ext>
            </a:extLst>
          </p:cNvPr>
          <p:cNvSpPr txBox="1">
            <a:spLocks noChangeArrowheads="1"/>
          </p:cNvSpPr>
          <p:nvPr/>
        </p:nvSpPr>
        <p:spPr bwMode="auto">
          <a:xfrm>
            <a:off x="1666239" y="116518"/>
            <a:ext cx="836930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ko-KR" b="1" dirty="0">
                <a:solidFill>
                  <a:srgbClr val="000000"/>
                </a:solidFill>
                <a:latin typeface="Malgun Gothic" panose="020B0503020000020004" pitchFamily="34" charset="-127"/>
              </a:rPr>
              <a:t>A simple program that prints out addresses</a:t>
            </a:r>
          </a:p>
        </p:txBody>
      </p:sp>
      <p:sp>
        <p:nvSpPr>
          <p:cNvPr id="8" name="TextBox 7">
            <a:extLst>
              <a:ext uri="{FF2B5EF4-FFF2-40B4-BE49-F238E27FC236}">
                <a16:creationId xmlns="" xmlns:a16="http://schemas.microsoft.com/office/drawing/2014/main" id="{6031FAAC-E418-B6AD-B6B1-9484FC87303C}"/>
              </a:ext>
            </a:extLst>
          </p:cNvPr>
          <p:cNvSpPr txBox="1"/>
          <p:nvPr/>
        </p:nvSpPr>
        <p:spPr>
          <a:xfrm>
            <a:off x="188976" y="1245800"/>
            <a:ext cx="7536579" cy="523220"/>
          </a:xfrm>
          <a:prstGeom prst="rect">
            <a:avLst/>
          </a:prstGeom>
          <a:noFill/>
        </p:spPr>
        <p:txBody>
          <a:bodyPr wrap="square">
            <a:spAutoFit/>
          </a:bodyPr>
          <a:lstStyle/>
          <a:p>
            <a:r>
              <a:rPr lang="en-US" altLang="ko-KR" sz="2800" b="1" dirty="0"/>
              <a:t>The output in 64-bit Linux machine</a:t>
            </a:r>
          </a:p>
        </p:txBody>
      </p:sp>
      <p:sp>
        <p:nvSpPr>
          <p:cNvPr id="9" name="직사각형 5">
            <a:extLst>
              <a:ext uri="{FF2B5EF4-FFF2-40B4-BE49-F238E27FC236}">
                <a16:creationId xmlns="" xmlns:a16="http://schemas.microsoft.com/office/drawing/2014/main" id="{C79440AB-873D-6E43-298D-6856E2186FD6}"/>
              </a:ext>
            </a:extLst>
          </p:cNvPr>
          <p:cNvSpPr/>
          <p:nvPr/>
        </p:nvSpPr>
        <p:spPr>
          <a:xfrm>
            <a:off x="0" y="2375082"/>
            <a:ext cx="6880860" cy="175432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defRPr/>
            </a:pPr>
            <a:r>
              <a:rPr lang="en-US" altLang="ko-KR" sz="2400" b="1" dirty="0">
                <a:solidFill>
                  <a:prstClr val="black"/>
                </a:solidFill>
                <a:latin typeface="Courier New" pitchFamily="49" charset="0"/>
                <a:cs typeface="Courier New" pitchFamily="49" charset="0"/>
              </a:rPr>
              <a:t>location of code  : 0x40057d</a:t>
            </a:r>
          </a:p>
          <a:p>
            <a:pPr>
              <a:lnSpc>
                <a:spcPct val="150000"/>
              </a:lnSpc>
              <a:defRPr/>
            </a:pPr>
            <a:r>
              <a:rPr lang="en-US" altLang="ko-KR" sz="2400" b="1" dirty="0">
                <a:solidFill>
                  <a:prstClr val="black"/>
                </a:solidFill>
                <a:latin typeface="Courier New" pitchFamily="49" charset="0"/>
                <a:cs typeface="Courier New" pitchFamily="49" charset="0"/>
              </a:rPr>
              <a:t>location of heap  : 0xcf2010</a:t>
            </a:r>
          </a:p>
          <a:p>
            <a:pPr>
              <a:lnSpc>
                <a:spcPct val="150000"/>
              </a:lnSpc>
              <a:defRPr/>
            </a:pPr>
            <a:r>
              <a:rPr lang="en-US" altLang="ko-KR" sz="2400" b="1" dirty="0">
                <a:solidFill>
                  <a:prstClr val="black"/>
                </a:solidFill>
                <a:latin typeface="Courier New" pitchFamily="49" charset="0"/>
                <a:cs typeface="Courier New" pitchFamily="49" charset="0"/>
              </a:rPr>
              <a:t>location of stack : 0x7fff9ca45fcc</a:t>
            </a:r>
          </a:p>
        </p:txBody>
      </p:sp>
      <p:pic>
        <p:nvPicPr>
          <p:cNvPr id="10" name="Picture 9">
            <a:extLst>
              <a:ext uri="{FF2B5EF4-FFF2-40B4-BE49-F238E27FC236}">
                <a16:creationId xmlns="" xmlns:a16="http://schemas.microsoft.com/office/drawing/2014/main" id="{1AA61C5D-D48B-2D2A-FAE9-F4A71EB83D0B}"/>
              </a:ext>
            </a:extLst>
          </p:cNvPr>
          <p:cNvPicPr>
            <a:picLocks noChangeAspect="1"/>
          </p:cNvPicPr>
          <p:nvPr/>
        </p:nvPicPr>
        <p:blipFill>
          <a:blip r:embed="rId2"/>
          <a:stretch>
            <a:fillRect/>
          </a:stretch>
        </p:blipFill>
        <p:spPr>
          <a:xfrm>
            <a:off x="7176914" y="639738"/>
            <a:ext cx="5015086" cy="5557603"/>
          </a:xfrm>
          <a:prstGeom prst="rect">
            <a:avLst/>
          </a:prstGeom>
        </p:spPr>
      </p:pic>
    </p:spTree>
    <p:extLst>
      <p:ext uri="{BB962C8B-B14F-4D97-AF65-F5344CB8AC3E}">
        <p14:creationId xmlns:p14="http://schemas.microsoft.com/office/powerpoint/2010/main" xmlns="" val="2540231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Memory API - Types of Memory</a:t>
            </a:r>
            <a:endParaRPr lang="en-IN" sz="4000" dirty="0"/>
          </a:p>
        </p:txBody>
      </p:sp>
      <p:sp>
        <p:nvSpPr>
          <p:cNvPr id="3" name="Content Placeholder 2"/>
          <p:cNvSpPr>
            <a:spLocks noGrp="1"/>
          </p:cNvSpPr>
          <p:nvPr>
            <p:ph idx="1"/>
          </p:nvPr>
        </p:nvSpPr>
        <p:spPr/>
        <p:txBody>
          <a:bodyPr/>
          <a:lstStyle/>
          <a:p>
            <a:pPr algn="just"/>
            <a:r>
              <a:rPr lang="en-US" sz="2800" dirty="0"/>
              <a:t>In running a C program, there are two types of memory that are allocated. </a:t>
            </a:r>
            <a:endParaRPr lang="en-US" sz="2800" dirty="0" smtClean="0"/>
          </a:p>
          <a:p>
            <a:pPr algn="just"/>
            <a:r>
              <a:rPr lang="en-US" sz="2800" dirty="0" smtClean="0"/>
              <a:t>The </a:t>
            </a:r>
            <a:r>
              <a:rPr lang="en-US" sz="2800" dirty="0"/>
              <a:t>first is called stack memory, and allocations and </a:t>
            </a:r>
            <a:r>
              <a:rPr lang="en-US" sz="2800" dirty="0" smtClean="0"/>
              <a:t>de-allocations </a:t>
            </a:r>
            <a:r>
              <a:rPr lang="en-US" sz="2800" dirty="0"/>
              <a:t>of it are managed implicitly by the compiler for you, the programmer; for this reason it is sometimes called automatic memory.</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21</a:t>
            </a:fld>
            <a:endParaRPr lang="en-IN"/>
          </a:p>
        </p:txBody>
      </p:sp>
    </p:spTree>
    <p:extLst>
      <p:ext uri="{BB962C8B-B14F-4D97-AF65-F5344CB8AC3E}">
        <p14:creationId xmlns:p14="http://schemas.microsoft.com/office/powerpoint/2010/main" xmlns="" val="1897325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Memory API - Types of Memory</a:t>
            </a:r>
            <a:endParaRPr lang="en-IN" sz="4000" dirty="0"/>
          </a:p>
        </p:txBody>
      </p:sp>
      <p:sp>
        <p:nvSpPr>
          <p:cNvPr id="3" name="Content Placeholder 2"/>
          <p:cNvSpPr>
            <a:spLocks noGrp="1"/>
          </p:cNvSpPr>
          <p:nvPr>
            <p:ph idx="1"/>
          </p:nvPr>
        </p:nvSpPr>
        <p:spPr>
          <a:xfrm>
            <a:off x="1451579" y="1670873"/>
            <a:ext cx="9603275" cy="4285789"/>
          </a:xfrm>
        </p:spPr>
        <p:txBody>
          <a:bodyPr>
            <a:normAutofit fontScale="92500" lnSpcReduction="10000"/>
          </a:bodyPr>
          <a:lstStyle/>
          <a:p>
            <a:pPr algn="just"/>
            <a:r>
              <a:rPr lang="en-US" sz="2400" dirty="0"/>
              <a:t>Declaring memory on the stack in C is easy. For example, let’s say you need some space in a function </a:t>
            </a:r>
            <a:r>
              <a:rPr lang="en-US" sz="2400" b="1" dirty="0" err="1"/>
              <a:t>func</a:t>
            </a:r>
            <a:r>
              <a:rPr lang="en-US" sz="2400" b="1" dirty="0"/>
              <a:t>() </a:t>
            </a:r>
            <a:r>
              <a:rPr lang="en-US" sz="2400" dirty="0"/>
              <a:t>for an integer, called x. To declare such a piece of memory, the snippet is :</a:t>
            </a:r>
          </a:p>
          <a:p>
            <a:pPr marL="0" indent="0">
              <a:buNone/>
            </a:pPr>
            <a:r>
              <a:rPr lang="en-IN" dirty="0" smtClean="0"/>
              <a:t>		</a:t>
            </a:r>
            <a:r>
              <a:rPr lang="en-US" b="1" dirty="0" smtClean="0">
                <a:latin typeface="Courier New" panose="02070309020205020404" pitchFamily="49" charset="0"/>
                <a:cs typeface="Courier New" panose="02070309020205020404" pitchFamily="49" charset="0"/>
              </a:rPr>
              <a:t>void </a:t>
            </a:r>
            <a:r>
              <a:rPr lang="en-US" b="1" dirty="0" err="1">
                <a:latin typeface="Courier New" panose="02070309020205020404" pitchFamily="49" charset="0"/>
                <a:cs typeface="Courier New" panose="02070309020205020404" pitchFamily="49" charset="0"/>
              </a:rPr>
              <a:t>func</a:t>
            </a:r>
            <a:r>
              <a:rPr lang="en-US" b="1"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 </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x; // declares an integer on the stack </a:t>
            </a:r>
          </a:p>
          <a:p>
            <a:pPr marL="0" indent="0">
              <a:buNone/>
            </a:pPr>
            <a:r>
              <a:rPr lang="en-US" b="1" dirty="0">
                <a:latin typeface="Courier New" panose="02070309020205020404" pitchFamily="49" charset="0"/>
                <a:cs typeface="Courier New" panose="02070309020205020404" pitchFamily="49" charset="0"/>
              </a:rPr>
              <a:t>		... </a:t>
            </a:r>
          </a:p>
          <a:p>
            <a:pPr marL="0" indent="0">
              <a:buNone/>
            </a:pP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sz="1900" dirty="0" smtClean="0"/>
              <a:t>The </a:t>
            </a:r>
            <a:r>
              <a:rPr lang="en-US" sz="1900" dirty="0"/>
              <a:t>compiler does the rest, making sure to make space on the stack when you call into </a:t>
            </a:r>
            <a:r>
              <a:rPr lang="en-US" sz="1900" b="1" i="1" dirty="0" err="1"/>
              <a:t>func</a:t>
            </a:r>
            <a:r>
              <a:rPr lang="en-US" sz="1900" b="1" i="1" dirty="0"/>
              <a:t>().</a:t>
            </a:r>
            <a:endParaRPr lang="en-IN" sz="1900" b="1" i="1" dirty="0">
              <a:latin typeface="Courier New" panose="02070309020205020404" pitchFamily="49" charset="0"/>
              <a:cs typeface="Courier New" panose="02070309020205020404" pitchFamily="49" charset="0"/>
            </a:endParaRPr>
          </a:p>
          <a:p>
            <a:pPr marL="0" indent="0">
              <a:buNone/>
            </a:pPr>
            <a:endParaRPr lang="en-US" b="1" dirty="0">
              <a:latin typeface="Courier New" panose="02070309020205020404" pitchFamily="49" charset="0"/>
              <a:cs typeface="Courier New" panose="02070309020205020404" pitchFamily="49" charset="0"/>
            </a:endParaRPr>
          </a:p>
          <a:p>
            <a:pPr marL="0" indent="0">
              <a:buNone/>
            </a:pP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22</a:t>
            </a:fld>
            <a:endParaRPr lang="en-IN"/>
          </a:p>
        </p:txBody>
      </p:sp>
    </p:spTree>
    <p:extLst>
      <p:ext uri="{BB962C8B-B14F-4D97-AF65-F5344CB8AC3E}">
        <p14:creationId xmlns:p14="http://schemas.microsoft.com/office/powerpoint/2010/main" xmlns="" val="4066441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Memory API - Types of Memory</a:t>
            </a:r>
            <a:endParaRPr lang="en-IN" sz="4000" dirty="0"/>
          </a:p>
        </p:txBody>
      </p:sp>
      <p:sp>
        <p:nvSpPr>
          <p:cNvPr id="3" name="Content Placeholder 2"/>
          <p:cNvSpPr>
            <a:spLocks noGrp="1"/>
          </p:cNvSpPr>
          <p:nvPr>
            <p:ph idx="1"/>
          </p:nvPr>
        </p:nvSpPr>
        <p:spPr>
          <a:xfrm>
            <a:off x="1451578" y="1853754"/>
            <a:ext cx="9603275" cy="3973588"/>
          </a:xfrm>
        </p:spPr>
        <p:txBody>
          <a:bodyPr>
            <a:normAutofit fontScale="92500" lnSpcReduction="20000"/>
          </a:bodyPr>
          <a:lstStyle/>
          <a:p>
            <a:r>
              <a:rPr lang="en-US" sz="2600" dirty="0"/>
              <a:t>Second type of memory, called </a:t>
            </a:r>
            <a:r>
              <a:rPr lang="en-US" sz="2600" b="1" dirty="0"/>
              <a:t>heap memory</a:t>
            </a:r>
            <a:r>
              <a:rPr lang="en-US" sz="2600" dirty="0"/>
              <a:t>, where all allocations and </a:t>
            </a:r>
            <a:r>
              <a:rPr lang="en-US" sz="2600" dirty="0" smtClean="0"/>
              <a:t>de-allocations </a:t>
            </a:r>
            <a:r>
              <a:rPr lang="en-US" sz="2600" dirty="0"/>
              <a:t>are explicitly handled by you, the programmer. </a:t>
            </a:r>
          </a:p>
          <a:p>
            <a:r>
              <a:rPr lang="en-US" sz="2600" dirty="0"/>
              <a:t>Here is an example of how one might allocate an integer on the heap: </a:t>
            </a:r>
          </a:p>
          <a:p>
            <a:pPr marL="0" indent="0">
              <a:buNone/>
            </a:pPr>
            <a:r>
              <a:rPr lang="en-US" sz="2600" dirty="0" smtClean="0">
                <a:latin typeface="Courier New" panose="02070309020205020404" pitchFamily="49" charset="0"/>
                <a:cs typeface="Courier New" panose="02070309020205020404" pitchFamily="49" charset="0"/>
              </a:rPr>
              <a:t>	</a:t>
            </a:r>
            <a:r>
              <a:rPr lang="en-US" sz="2600" b="1" dirty="0" smtClean="0">
                <a:latin typeface="Courier New" panose="02070309020205020404" pitchFamily="49" charset="0"/>
                <a:cs typeface="Courier New" panose="02070309020205020404" pitchFamily="49" charset="0"/>
              </a:rPr>
              <a:t>void </a:t>
            </a:r>
            <a:r>
              <a:rPr lang="en-US" sz="2600" b="1" dirty="0" err="1">
                <a:latin typeface="Courier New" panose="02070309020205020404" pitchFamily="49" charset="0"/>
                <a:cs typeface="Courier New" panose="02070309020205020404" pitchFamily="49" charset="0"/>
              </a:rPr>
              <a:t>func</a:t>
            </a:r>
            <a:r>
              <a:rPr lang="en-US" sz="2600" b="1" dirty="0">
                <a:latin typeface="Courier New" panose="02070309020205020404" pitchFamily="49" charset="0"/>
                <a:cs typeface="Courier New" panose="02070309020205020404" pitchFamily="49" charset="0"/>
              </a:rPr>
              <a:t>() </a:t>
            </a:r>
          </a:p>
          <a:p>
            <a:pPr marL="0" indent="0">
              <a:buNone/>
            </a:pPr>
            <a:r>
              <a:rPr lang="en-US" sz="2600" b="1" dirty="0">
                <a:latin typeface="Courier New" panose="02070309020205020404" pitchFamily="49" charset="0"/>
                <a:cs typeface="Courier New" panose="02070309020205020404" pitchFamily="49" charset="0"/>
              </a:rPr>
              <a:t>	</a:t>
            </a:r>
            <a:r>
              <a:rPr lang="en-US" sz="2600" b="1" dirty="0" smtClean="0">
                <a:latin typeface="Courier New" panose="02070309020205020404" pitchFamily="49" charset="0"/>
                <a:cs typeface="Courier New" panose="02070309020205020404" pitchFamily="49" charset="0"/>
              </a:rPr>
              <a:t>{ </a:t>
            </a:r>
            <a:endParaRPr lang="en-US" sz="2600" b="1" dirty="0">
              <a:latin typeface="Courier New" panose="02070309020205020404" pitchFamily="49" charset="0"/>
              <a:cs typeface="Courier New" panose="02070309020205020404" pitchFamily="49" charset="0"/>
            </a:endParaRPr>
          </a:p>
          <a:p>
            <a:pPr marL="0" indent="0">
              <a:buNone/>
            </a:pPr>
            <a:r>
              <a:rPr lang="en-US" sz="2600" b="1" dirty="0">
                <a:latin typeface="Courier New" panose="02070309020205020404" pitchFamily="49" charset="0"/>
                <a:cs typeface="Courier New" panose="02070309020205020404" pitchFamily="49" charset="0"/>
              </a:rPr>
              <a:t>	</a:t>
            </a:r>
            <a:r>
              <a:rPr lang="en-US" sz="2600" b="1" dirty="0" err="1" smtClean="0">
                <a:latin typeface="Courier New" panose="02070309020205020404" pitchFamily="49" charset="0"/>
                <a:cs typeface="Courier New" panose="02070309020205020404" pitchFamily="49" charset="0"/>
              </a:rPr>
              <a:t>int</a:t>
            </a:r>
            <a:r>
              <a:rPr lang="en-US" sz="2600" b="1" dirty="0" smtClean="0">
                <a:latin typeface="Courier New" panose="02070309020205020404" pitchFamily="49" charset="0"/>
                <a:cs typeface="Courier New" panose="02070309020205020404" pitchFamily="49" charset="0"/>
              </a:rPr>
              <a:t> </a:t>
            </a:r>
            <a:r>
              <a:rPr lang="en-US" sz="2600" b="1" dirty="0">
                <a:latin typeface="Courier New" panose="02070309020205020404" pitchFamily="49" charset="0"/>
                <a:cs typeface="Courier New" panose="02070309020205020404" pitchFamily="49" charset="0"/>
              </a:rPr>
              <a:t>*x = (</a:t>
            </a:r>
            <a:r>
              <a:rPr lang="en-US" sz="2600" b="1" dirty="0" err="1">
                <a:latin typeface="Courier New" panose="02070309020205020404" pitchFamily="49" charset="0"/>
                <a:cs typeface="Courier New" panose="02070309020205020404" pitchFamily="49" charset="0"/>
              </a:rPr>
              <a:t>int</a:t>
            </a:r>
            <a:r>
              <a:rPr lang="en-US" sz="2600" b="1" dirty="0">
                <a:latin typeface="Courier New" panose="02070309020205020404" pitchFamily="49" charset="0"/>
                <a:cs typeface="Courier New" panose="02070309020205020404" pitchFamily="49" charset="0"/>
              </a:rPr>
              <a:t> *) </a:t>
            </a:r>
            <a:r>
              <a:rPr lang="en-US" sz="2600" b="1" dirty="0" err="1">
                <a:latin typeface="Courier New" panose="02070309020205020404" pitchFamily="49" charset="0"/>
                <a:cs typeface="Courier New" panose="02070309020205020404" pitchFamily="49" charset="0"/>
              </a:rPr>
              <a:t>malloc</a:t>
            </a:r>
            <a:r>
              <a:rPr lang="en-US" sz="2600" b="1" dirty="0">
                <a:latin typeface="Courier New" panose="02070309020205020404" pitchFamily="49" charset="0"/>
                <a:cs typeface="Courier New" panose="02070309020205020404" pitchFamily="49" charset="0"/>
              </a:rPr>
              <a:t>(</a:t>
            </a:r>
            <a:r>
              <a:rPr lang="en-US" sz="2600" b="1" dirty="0" err="1">
                <a:latin typeface="Courier New" panose="02070309020205020404" pitchFamily="49" charset="0"/>
                <a:cs typeface="Courier New" panose="02070309020205020404" pitchFamily="49" charset="0"/>
              </a:rPr>
              <a:t>sizeof</a:t>
            </a:r>
            <a:r>
              <a:rPr lang="en-US" sz="2600" b="1" dirty="0">
                <a:latin typeface="Courier New" panose="02070309020205020404" pitchFamily="49" charset="0"/>
                <a:cs typeface="Courier New" panose="02070309020205020404" pitchFamily="49" charset="0"/>
              </a:rPr>
              <a:t>(</a:t>
            </a:r>
            <a:r>
              <a:rPr lang="en-US" sz="2600" b="1" dirty="0" err="1">
                <a:latin typeface="Courier New" panose="02070309020205020404" pitchFamily="49" charset="0"/>
                <a:cs typeface="Courier New" panose="02070309020205020404" pitchFamily="49" charset="0"/>
              </a:rPr>
              <a:t>int</a:t>
            </a:r>
            <a:r>
              <a:rPr lang="en-US" sz="2600" b="1" dirty="0">
                <a:latin typeface="Courier New" panose="02070309020205020404" pitchFamily="49" charset="0"/>
                <a:cs typeface="Courier New" panose="02070309020205020404" pitchFamily="49" charset="0"/>
              </a:rPr>
              <a:t>)); </a:t>
            </a:r>
          </a:p>
          <a:p>
            <a:pPr marL="0" indent="0">
              <a:buNone/>
            </a:pPr>
            <a:r>
              <a:rPr lang="en-US" sz="2600" b="1" dirty="0">
                <a:latin typeface="Courier New" panose="02070309020205020404" pitchFamily="49" charset="0"/>
                <a:cs typeface="Courier New" panose="02070309020205020404" pitchFamily="49" charset="0"/>
              </a:rPr>
              <a:t>	</a:t>
            </a:r>
            <a:r>
              <a:rPr lang="en-US" sz="2600" b="1" dirty="0" smtClean="0">
                <a:latin typeface="Courier New" panose="02070309020205020404" pitchFamily="49" charset="0"/>
                <a:cs typeface="Courier New" panose="02070309020205020404" pitchFamily="49" charset="0"/>
              </a:rPr>
              <a:t>... </a:t>
            </a:r>
            <a:endParaRPr lang="en-US" sz="2600" b="1" dirty="0">
              <a:latin typeface="Courier New" panose="02070309020205020404" pitchFamily="49" charset="0"/>
              <a:cs typeface="Courier New" panose="02070309020205020404" pitchFamily="49" charset="0"/>
            </a:endParaRPr>
          </a:p>
          <a:p>
            <a:pPr marL="0" indent="0">
              <a:buNone/>
            </a:pPr>
            <a:r>
              <a:rPr lang="en-US" sz="2600" b="1" dirty="0">
                <a:latin typeface="Courier New" panose="02070309020205020404" pitchFamily="49" charset="0"/>
                <a:cs typeface="Courier New" panose="02070309020205020404" pitchFamily="49" charset="0"/>
              </a:rPr>
              <a:t>	</a:t>
            </a:r>
            <a:r>
              <a:rPr lang="en-US" sz="2600" b="1" dirty="0" smtClean="0">
                <a:latin typeface="Courier New" panose="02070309020205020404" pitchFamily="49" charset="0"/>
                <a:cs typeface="Courier New" panose="02070309020205020404" pitchFamily="49" charset="0"/>
              </a:rPr>
              <a:t>}</a:t>
            </a:r>
            <a:endParaRPr lang="en-US" sz="2600" b="1" dirty="0">
              <a:latin typeface="Courier New" panose="02070309020205020404" pitchFamily="49" charset="0"/>
              <a:cs typeface="Courier New" panose="02070309020205020404" pitchFamily="49" charset="0"/>
            </a:endParaRP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23</a:t>
            </a:fld>
            <a:endParaRPr lang="en-IN"/>
          </a:p>
        </p:txBody>
      </p:sp>
    </p:spTree>
    <p:extLst>
      <p:ext uri="{BB962C8B-B14F-4D97-AF65-F5344CB8AC3E}">
        <p14:creationId xmlns:p14="http://schemas.microsoft.com/office/powerpoint/2010/main" xmlns="" val="28541137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Memory API - Types of Memory</a:t>
            </a:r>
          </a:p>
        </p:txBody>
      </p:sp>
      <p:sp>
        <p:nvSpPr>
          <p:cNvPr id="3" name="Content Placeholder 2"/>
          <p:cNvSpPr>
            <a:spLocks noGrp="1"/>
          </p:cNvSpPr>
          <p:nvPr>
            <p:ph idx="1"/>
          </p:nvPr>
        </p:nvSpPr>
        <p:spPr>
          <a:xfrm>
            <a:off x="1451578" y="1853754"/>
            <a:ext cx="9603275" cy="3450613"/>
          </a:xfrm>
        </p:spPr>
        <p:txBody>
          <a:bodyPr>
            <a:noAutofit/>
          </a:bodyPr>
          <a:lstStyle/>
          <a:p>
            <a:pPr algn="just"/>
            <a:r>
              <a:rPr lang="en-US" sz="2800" dirty="0"/>
              <a:t>First, you might notice that both stack and heap allocation occur on this line: first the compiler knows to make room for a pointer to an integer when it sees your declaration of said pointer (</a:t>
            </a:r>
            <a:r>
              <a:rPr lang="en-US" sz="2800" dirty="0" err="1"/>
              <a:t>int</a:t>
            </a:r>
            <a:r>
              <a:rPr lang="en-US" sz="2800" dirty="0"/>
              <a:t> *x); subsequently, when the program calls </a:t>
            </a:r>
            <a:r>
              <a:rPr lang="en-US" sz="2800" dirty="0" err="1"/>
              <a:t>malloc</a:t>
            </a:r>
            <a:r>
              <a:rPr lang="en-US" sz="2800" dirty="0"/>
              <a:t>(), it requests space for an integer on the heap; the routine returns the address of such an integer (upon success, or NULL on failure), which is then stored on the stack for use by the program.</a:t>
            </a:r>
            <a:endParaRPr lang="en-IN" sz="2800" b="1" i="1" dirty="0">
              <a:solidFill>
                <a:srgbClr val="C00000"/>
              </a:solidFill>
              <a:latin typeface="Courier New" panose="02070309020205020404" pitchFamily="49" charset="0"/>
              <a:cs typeface="Courier New" panose="02070309020205020404" pitchFamily="49" charset="0"/>
            </a:endParaRPr>
          </a:p>
          <a:p>
            <a:pPr algn="just"/>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24</a:t>
            </a:fld>
            <a:endParaRPr lang="en-IN"/>
          </a:p>
        </p:txBody>
      </p:sp>
    </p:spTree>
    <p:extLst>
      <p:ext uri="{BB962C8B-B14F-4D97-AF65-F5344CB8AC3E}">
        <p14:creationId xmlns:p14="http://schemas.microsoft.com/office/powerpoint/2010/main" xmlns="" val="35699475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7" y="197572"/>
            <a:ext cx="9603275" cy="1049235"/>
          </a:xfrm>
        </p:spPr>
        <p:txBody>
          <a:bodyPr>
            <a:noAutofit/>
          </a:bodyPr>
          <a:lstStyle/>
          <a:p>
            <a:r>
              <a:rPr lang="en-US" sz="4000" b="1" dirty="0"/>
              <a:t>MEMORY MANAGEMENT – MEMORY API</a:t>
            </a:r>
          </a:p>
        </p:txBody>
      </p:sp>
      <p:sp>
        <p:nvSpPr>
          <p:cNvPr id="4" name="Slide Number Placeholder 3"/>
          <p:cNvSpPr>
            <a:spLocks noGrp="1"/>
          </p:cNvSpPr>
          <p:nvPr>
            <p:ph type="sldNum" sz="quarter" idx="12"/>
          </p:nvPr>
        </p:nvSpPr>
        <p:spPr/>
        <p:txBody>
          <a:bodyPr/>
          <a:lstStyle/>
          <a:p>
            <a:fld id="{CBABCCC1-BF11-4F37-963E-1BCD5B23FD72}" type="slidenum">
              <a:rPr lang="en-IN" smtClean="0"/>
              <a:pPr/>
              <a:t>25</a:t>
            </a:fld>
            <a:endParaRPr lang="en-IN"/>
          </a:p>
        </p:txBody>
      </p:sp>
      <p:pic>
        <p:nvPicPr>
          <p:cNvPr id="5" name="Content Placeholder 4">
            <a:extLst>
              <a:ext uri="{FF2B5EF4-FFF2-40B4-BE49-F238E27FC236}">
                <a16:creationId xmlns="" xmlns:a16="http://schemas.microsoft.com/office/drawing/2014/main" id="{1D8AC8DC-DC26-4C86-D65E-7B8726FB6284}"/>
              </a:ext>
            </a:extLst>
          </p:cNvPr>
          <p:cNvPicPr>
            <a:picLocks noGrp="1" noChangeAspect="1"/>
          </p:cNvPicPr>
          <p:nvPr>
            <p:ph idx="1"/>
          </p:nvPr>
        </p:nvPicPr>
        <p:blipFill>
          <a:blip r:embed="rId2"/>
          <a:stretch>
            <a:fillRect/>
          </a:stretch>
        </p:blipFill>
        <p:spPr>
          <a:xfrm>
            <a:off x="2046974" y="1438300"/>
            <a:ext cx="8412480" cy="4661346"/>
          </a:xfrm>
          <a:prstGeom prst="rect">
            <a:avLst/>
          </a:prstGeom>
        </p:spPr>
      </p:pic>
    </p:spTree>
    <p:extLst>
      <p:ext uri="{BB962C8B-B14F-4D97-AF65-F5344CB8AC3E}">
        <p14:creationId xmlns:p14="http://schemas.microsoft.com/office/powerpoint/2010/main" xmlns="" val="26792140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26</a:t>
            </a:fld>
            <a:endParaRPr lang="en-IN"/>
          </a:p>
        </p:txBody>
      </p:sp>
      <p:pic>
        <p:nvPicPr>
          <p:cNvPr id="5" name="Picture 4">
            <a:extLst>
              <a:ext uri="{FF2B5EF4-FFF2-40B4-BE49-F238E27FC236}">
                <a16:creationId xmlns="" xmlns:a16="http://schemas.microsoft.com/office/drawing/2014/main" id="{AEF8B5E2-1E4A-511A-AFA8-0B8CCE2E5248}"/>
              </a:ext>
            </a:extLst>
          </p:cNvPr>
          <p:cNvPicPr>
            <a:picLocks noChangeAspect="1"/>
          </p:cNvPicPr>
          <p:nvPr/>
        </p:nvPicPr>
        <p:blipFill>
          <a:blip r:embed="rId2"/>
          <a:stretch>
            <a:fillRect/>
          </a:stretch>
        </p:blipFill>
        <p:spPr>
          <a:xfrm>
            <a:off x="1474603" y="0"/>
            <a:ext cx="9654271" cy="6218868"/>
          </a:xfrm>
          <a:prstGeom prst="rect">
            <a:avLst/>
          </a:prstGeom>
        </p:spPr>
      </p:pic>
    </p:spTree>
    <p:extLst>
      <p:ext uri="{BB962C8B-B14F-4D97-AF65-F5344CB8AC3E}">
        <p14:creationId xmlns:p14="http://schemas.microsoft.com/office/powerpoint/2010/main" xmlns="" val="34278476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i="1" dirty="0" err="1"/>
              <a:t>Sizeof</a:t>
            </a:r>
            <a:r>
              <a:rPr lang="en-US" sz="4400" b="1" i="1" dirty="0"/>
              <a:t>()</a:t>
            </a:r>
            <a:r>
              <a:rPr lang="en-US" sz="4400" i="1" dirty="0"/>
              <a:t/>
            </a:r>
            <a:br>
              <a:rPr lang="en-US" sz="4400" i="1" dirty="0"/>
            </a:br>
            <a:endParaRPr lang="en-IN" sz="4400" dirty="0"/>
          </a:p>
        </p:txBody>
      </p:sp>
      <p:sp>
        <p:nvSpPr>
          <p:cNvPr id="3" name="Content Placeholder 2"/>
          <p:cNvSpPr>
            <a:spLocks noGrp="1"/>
          </p:cNvSpPr>
          <p:nvPr>
            <p:ph idx="1"/>
          </p:nvPr>
        </p:nvSpPr>
        <p:spPr/>
        <p:txBody>
          <a:bodyPr>
            <a:normAutofit/>
          </a:bodyPr>
          <a:lstStyle/>
          <a:p>
            <a:pPr algn="just"/>
            <a:r>
              <a:rPr lang="en-US" altLang="en-US" sz="2800" dirty="0"/>
              <a:t>When </a:t>
            </a:r>
            <a:r>
              <a:rPr lang="en-US" altLang="en-US" sz="2800" i="1" dirty="0" err="1"/>
              <a:t>sizeof</a:t>
            </a:r>
            <a:r>
              <a:rPr lang="en-US" altLang="en-US" sz="2800" i="1" dirty="0"/>
              <a:t>()</a:t>
            </a:r>
            <a:r>
              <a:rPr lang="en-US" altLang="en-US" sz="2800" dirty="0"/>
              <a:t> is used with the data types such as </a:t>
            </a:r>
            <a:r>
              <a:rPr lang="en-US" altLang="en-US" sz="2800" dirty="0" err="1"/>
              <a:t>int</a:t>
            </a:r>
            <a:r>
              <a:rPr lang="en-US" altLang="en-US" sz="2800" dirty="0"/>
              <a:t>, float, char… </a:t>
            </a:r>
            <a:r>
              <a:rPr lang="en-US" altLang="en-US" sz="2800" dirty="0" err="1"/>
              <a:t>etc</a:t>
            </a:r>
            <a:r>
              <a:rPr lang="en-US" altLang="en-US" sz="2800" dirty="0"/>
              <a:t> it simply returns the amount of memory is allocated to that data types.</a:t>
            </a:r>
          </a:p>
          <a:p>
            <a:pPr algn="just"/>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27</a:t>
            </a:fld>
            <a:endParaRPr lang="en-IN"/>
          </a:p>
        </p:txBody>
      </p:sp>
    </p:spTree>
    <p:extLst>
      <p:ext uri="{BB962C8B-B14F-4D97-AF65-F5344CB8AC3E}">
        <p14:creationId xmlns:p14="http://schemas.microsoft.com/office/powerpoint/2010/main" xmlns="" val="27741086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28</a:t>
            </a:fld>
            <a:endParaRPr lang="en-IN"/>
          </a:p>
        </p:txBody>
      </p:sp>
      <p:sp>
        <p:nvSpPr>
          <p:cNvPr id="5" name="Rectangle 4"/>
          <p:cNvSpPr/>
          <p:nvPr/>
        </p:nvSpPr>
        <p:spPr>
          <a:xfrm>
            <a:off x="2625634" y="523663"/>
            <a:ext cx="7243354" cy="5509200"/>
          </a:xfrm>
          <a:prstGeom prst="rect">
            <a:avLst/>
          </a:prstGeom>
        </p:spPr>
        <p:txBody>
          <a:bodyPr wrap="square">
            <a:spAutoFit/>
          </a:bodyPr>
          <a:lstStyle/>
          <a:p>
            <a:pPr>
              <a:buFont typeface="Arial" panose="020B0604020202020204" pitchFamily="34" charset="0"/>
              <a:buNone/>
            </a:pPr>
            <a:r>
              <a:rPr lang="en-US" altLang="en-US" sz="3200" dirty="0"/>
              <a:t>#include &lt;</a:t>
            </a:r>
            <a:r>
              <a:rPr lang="en-US" altLang="en-US" sz="3200" dirty="0" err="1"/>
              <a:t>stdio.h</a:t>
            </a:r>
            <a:r>
              <a:rPr lang="en-US" altLang="en-US" sz="3200" dirty="0"/>
              <a:t>&gt; </a:t>
            </a:r>
          </a:p>
          <a:p>
            <a:pPr>
              <a:buFont typeface="Arial" panose="020B0604020202020204" pitchFamily="34" charset="0"/>
              <a:buNone/>
            </a:pPr>
            <a:r>
              <a:rPr lang="en-US" altLang="en-US" sz="3200" dirty="0"/>
              <a:t>	</a:t>
            </a:r>
            <a:r>
              <a:rPr lang="en-US" altLang="en-US" sz="3200" dirty="0" err="1"/>
              <a:t>int</a:t>
            </a:r>
            <a:r>
              <a:rPr lang="en-US" altLang="en-US" sz="3200" dirty="0"/>
              <a:t> main() </a:t>
            </a:r>
          </a:p>
          <a:p>
            <a:pPr>
              <a:buFont typeface="Arial" panose="020B0604020202020204" pitchFamily="34" charset="0"/>
              <a:buNone/>
            </a:pPr>
            <a:r>
              <a:rPr lang="en-US" altLang="en-US" sz="3200" dirty="0"/>
              <a:t>	{ </a:t>
            </a:r>
          </a:p>
          <a:p>
            <a:pPr>
              <a:buFont typeface="Arial" panose="020B0604020202020204" pitchFamily="34" charset="0"/>
              <a:buNone/>
            </a:pPr>
            <a:r>
              <a:rPr lang="en-US" altLang="en-US" sz="3200" dirty="0"/>
              <a:t>	    </a:t>
            </a:r>
            <a:r>
              <a:rPr lang="en-US" altLang="en-US" sz="3200" dirty="0" err="1"/>
              <a:t>printf</a:t>
            </a:r>
            <a:r>
              <a:rPr lang="en-US" altLang="en-US" sz="3200" dirty="0"/>
              <a:t>("%</a:t>
            </a:r>
            <a:r>
              <a:rPr lang="en-US" altLang="en-US" sz="3200" dirty="0" err="1"/>
              <a:t>lu</a:t>
            </a:r>
            <a:r>
              <a:rPr lang="en-US" altLang="en-US" sz="3200" dirty="0"/>
              <a:t>\n", </a:t>
            </a:r>
            <a:r>
              <a:rPr lang="en-US" altLang="en-US" sz="3200" dirty="0" err="1"/>
              <a:t>sizeof</a:t>
            </a:r>
            <a:r>
              <a:rPr lang="en-US" altLang="en-US" sz="3200" dirty="0"/>
              <a:t>(char)); </a:t>
            </a:r>
          </a:p>
          <a:p>
            <a:pPr>
              <a:buFont typeface="Arial" panose="020B0604020202020204" pitchFamily="34" charset="0"/>
              <a:buNone/>
            </a:pPr>
            <a:r>
              <a:rPr lang="en-US" altLang="en-US" sz="3200" dirty="0"/>
              <a:t>	    </a:t>
            </a:r>
            <a:r>
              <a:rPr lang="en-US" altLang="en-US" sz="3200" dirty="0" err="1"/>
              <a:t>printf</a:t>
            </a:r>
            <a:r>
              <a:rPr lang="en-US" altLang="en-US" sz="3200" dirty="0"/>
              <a:t>("%</a:t>
            </a:r>
            <a:r>
              <a:rPr lang="en-US" altLang="en-US" sz="3200" dirty="0" err="1"/>
              <a:t>lu</a:t>
            </a:r>
            <a:r>
              <a:rPr lang="en-US" altLang="en-US" sz="3200" dirty="0"/>
              <a:t>\n", </a:t>
            </a:r>
            <a:r>
              <a:rPr lang="en-US" altLang="en-US" sz="3200" dirty="0" err="1"/>
              <a:t>sizeof</a:t>
            </a:r>
            <a:r>
              <a:rPr lang="en-US" altLang="en-US" sz="3200" dirty="0"/>
              <a:t>(</a:t>
            </a:r>
            <a:r>
              <a:rPr lang="en-US" altLang="en-US" sz="3200" dirty="0" err="1"/>
              <a:t>int</a:t>
            </a:r>
            <a:r>
              <a:rPr lang="en-US" altLang="en-US" sz="3200" dirty="0"/>
              <a:t>)); </a:t>
            </a:r>
          </a:p>
          <a:p>
            <a:pPr>
              <a:buFont typeface="Arial" panose="020B0604020202020204" pitchFamily="34" charset="0"/>
              <a:buNone/>
            </a:pPr>
            <a:r>
              <a:rPr lang="en-US" altLang="en-US" sz="3200" dirty="0"/>
              <a:t>	    </a:t>
            </a:r>
            <a:r>
              <a:rPr lang="en-US" altLang="en-US" sz="3200" dirty="0" err="1"/>
              <a:t>printf</a:t>
            </a:r>
            <a:r>
              <a:rPr lang="en-US" altLang="en-US" sz="3200" dirty="0"/>
              <a:t>("%</a:t>
            </a:r>
            <a:r>
              <a:rPr lang="en-US" altLang="en-US" sz="3200" dirty="0" err="1"/>
              <a:t>lu</a:t>
            </a:r>
            <a:r>
              <a:rPr lang="en-US" altLang="en-US" sz="3200" dirty="0"/>
              <a:t>\n", </a:t>
            </a:r>
            <a:r>
              <a:rPr lang="en-US" altLang="en-US" sz="3200" dirty="0" err="1"/>
              <a:t>sizeof</a:t>
            </a:r>
            <a:r>
              <a:rPr lang="en-US" altLang="en-US" sz="3200" dirty="0"/>
              <a:t>(float)); </a:t>
            </a:r>
          </a:p>
          <a:p>
            <a:pPr>
              <a:buFont typeface="Arial" panose="020B0604020202020204" pitchFamily="34" charset="0"/>
              <a:buNone/>
            </a:pPr>
            <a:r>
              <a:rPr lang="en-US" altLang="en-US" sz="3200" dirty="0"/>
              <a:t>	    </a:t>
            </a:r>
            <a:r>
              <a:rPr lang="en-US" altLang="en-US" sz="3200" dirty="0" err="1"/>
              <a:t>printf</a:t>
            </a:r>
            <a:r>
              <a:rPr lang="en-US" altLang="en-US" sz="3200" dirty="0"/>
              <a:t>("%</a:t>
            </a:r>
            <a:r>
              <a:rPr lang="en-US" altLang="en-US" sz="3200" dirty="0" err="1"/>
              <a:t>lu</a:t>
            </a:r>
            <a:r>
              <a:rPr lang="en-US" altLang="en-US" sz="3200" dirty="0"/>
              <a:t>", </a:t>
            </a:r>
            <a:r>
              <a:rPr lang="en-US" altLang="en-US" sz="3200" dirty="0" err="1"/>
              <a:t>sizeof</a:t>
            </a:r>
            <a:r>
              <a:rPr lang="en-US" altLang="en-US" sz="3200" dirty="0"/>
              <a:t>(double)); </a:t>
            </a:r>
          </a:p>
          <a:p>
            <a:pPr>
              <a:buFont typeface="Arial" panose="020B0604020202020204" pitchFamily="34" charset="0"/>
              <a:buNone/>
            </a:pPr>
            <a:r>
              <a:rPr lang="en-US" altLang="en-US" sz="3200" dirty="0"/>
              <a:t>	    return 0; </a:t>
            </a:r>
          </a:p>
          <a:p>
            <a:pPr>
              <a:buFont typeface="Arial" panose="020B0604020202020204" pitchFamily="34" charset="0"/>
              <a:buNone/>
            </a:pPr>
            <a:r>
              <a:rPr lang="en-US" altLang="en-US" sz="3200" dirty="0"/>
              <a:t>	} </a:t>
            </a:r>
          </a:p>
          <a:p>
            <a:pPr>
              <a:buFont typeface="Arial" panose="020B0604020202020204" pitchFamily="34" charset="0"/>
              <a:buNone/>
            </a:pPr>
            <a:endParaRPr lang="en-US" altLang="en-US" sz="3200" dirty="0"/>
          </a:p>
          <a:p>
            <a:pPr>
              <a:buFont typeface="Arial" panose="020B0604020202020204" pitchFamily="34" charset="0"/>
              <a:buNone/>
            </a:pPr>
            <a:r>
              <a:rPr lang="en-US" altLang="en-US" sz="3200" b="1" dirty="0"/>
              <a:t>	Output:</a:t>
            </a:r>
            <a:r>
              <a:rPr lang="en-US" altLang="en-US" sz="3200" dirty="0"/>
              <a:t>1 4 4 8</a:t>
            </a:r>
          </a:p>
        </p:txBody>
      </p:sp>
    </p:spTree>
    <p:extLst>
      <p:ext uri="{BB962C8B-B14F-4D97-AF65-F5344CB8AC3E}">
        <p14:creationId xmlns:p14="http://schemas.microsoft.com/office/powerpoint/2010/main" xmlns="" val="1064503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347443"/>
            <a:ext cx="9603275" cy="1049235"/>
          </a:xfrm>
        </p:spPr>
        <p:txBody>
          <a:bodyPr>
            <a:normAutofit fontScale="90000"/>
          </a:bodyPr>
          <a:lstStyle/>
          <a:p>
            <a:r>
              <a:rPr lang="en-US" sz="4400" b="1" dirty="0"/>
              <a:t>MEMORY API – free()</a:t>
            </a:r>
            <a:r>
              <a:rPr lang="en-US" dirty="0"/>
              <a:t/>
            </a:r>
            <a:br>
              <a:rPr lang="en-US" dirty="0"/>
            </a:b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29</a:t>
            </a:fld>
            <a:endParaRPr lang="en-IN"/>
          </a:p>
        </p:txBody>
      </p:sp>
      <p:pic>
        <p:nvPicPr>
          <p:cNvPr id="5" name="Picture 4">
            <a:extLst>
              <a:ext uri="{FF2B5EF4-FFF2-40B4-BE49-F238E27FC236}">
                <a16:creationId xmlns="" xmlns:a16="http://schemas.microsoft.com/office/drawing/2014/main" id="{B68F7B6D-A586-F251-9B49-95F02F408000}"/>
              </a:ext>
            </a:extLst>
          </p:cNvPr>
          <p:cNvPicPr>
            <a:picLocks noChangeAspect="1"/>
          </p:cNvPicPr>
          <p:nvPr/>
        </p:nvPicPr>
        <p:blipFill>
          <a:blip r:embed="rId2"/>
          <a:stretch>
            <a:fillRect/>
          </a:stretch>
        </p:blipFill>
        <p:spPr>
          <a:xfrm>
            <a:off x="1268698" y="978111"/>
            <a:ext cx="9985175" cy="5125510"/>
          </a:xfrm>
          <a:prstGeom prst="rect">
            <a:avLst/>
          </a:prstGeom>
        </p:spPr>
      </p:pic>
    </p:spTree>
    <p:extLst>
      <p:ext uri="{BB962C8B-B14F-4D97-AF65-F5344CB8AC3E}">
        <p14:creationId xmlns:p14="http://schemas.microsoft.com/office/powerpoint/2010/main" xmlns="" val="2225184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dirty="0"/>
              <a:t>SESSION DESCRIPTION</a:t>
            </a:r>
            <a:r>
              <a:rPr lang="en-US" sz="4400" b="1" dirty="0">
                <a:ln w="0"/>
                <a:solidFill>
                  <a:schemeClr val="bg1"/>
                </a:solidFill>
                <a:effectLst>
                  <a:outerShdw blurRad="38100" dist="19050" dir="2700000" algn="tl" rotWithShape="0">
                    <a:schemeClr val="dk1">
                      <a:alpha val="40000"/>
                    </a:schemeClr>
                  </a:outerShdw>
                </a:effectLst>
                <a:latin typeface="Poppins"/>
                <a:cs typeface="Poppins"/>
              </a:rPr>
              <a:t> </a:t>
            </a:r>
            <a:r>
              <a:rPr lang="en-US" sz="28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a:r>
            <a:br>
              <a:rPr lang="en-US" sz="28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br>
            <a:endParaRPr lang="en-IN" dirty="0"/>
          </a:p>
        </p:txBody>
      </p:sp>
      <p:sp>
        <p:nvSpPr>
          <p:cNvPr id="3" name="Content Placeholder 2"/>
          <p:cNvSpPr>
            <a:spLocks noGrp="1"/>
          </p:cNvSpPr>
          <p:nvPr>
            <p:ph idx="1"/>
          </p:nvPr>
        </p:nvSpPr>
        <p:spPr>
          <a:xfrm>
            <a:off x="1451579" y="2015732"/>
            <a:ext cx="9603275" cy="3882148"/>
          </a:xfrm>
        </p:spPr>
        <p:txBody>
          <a:bodyPr>
            <a:normAutofit fontScale="92500" lnSpcReduction="10000"/>
          </a:bodyPr>
          <a:lstStyle/>
          <a:p>
            <a:r>
              <a:rPr lang="en-US" altLang="en-US" sz="2800" dirty="0"/>
              <a:t>What is Memory </a:t>
            </a:r>
            <a:r>
              <a:rPr lang="en-US" altLang="en-US" sz="2800" dirty="0" smtClean="0"/>
              <a:t>Management </a:t>
            </a:r>
            <a:r>
              <a:rPr lang="en-US" altLang="en-US" sz="2800" dirty="0"/>
              <a:t>in Operating System?</a:t>
            </a:r>
          </a:p>
          <a:p>
            <a:r>
              <a:rPr lang="en-US" sz="2800" dirty="0"/>
              <a:t>Description of Virtual Memory in Memory Management</a:t>
            </a:r>
          </a:p>
          <a:p>
            <a:r>
              <a:rPr lang="en-US" altLang="en-US" sz="2800" dirty="0"/>
              <a:t>Role of Swapping </a:t>
            </a:r>
          </a:p>
          <a:p>
            <a:r>
              <a:rPr lang="en-US" altLang="en-US" sz="2800" dirty="0"/>
              <a:t> Understands Multi-Programming and Address Space</a:t>
            </a:r>
          </a:p>
          <a:p>
            <a:r>
              <a:rPr lang="en-US" altLang="en-US" sz="2800" dirty="0"/>
              <a:t>Describe Types of Memory with respect to Memory API</a:t>
            </a:r>
          </a:p>
          <a:p>
            <a:r>
              <a:rPr lang="en-US" altLang="en-US" sz="2800" dirty="0"/>
              <a:t>Discuss the </a:t>
            </a:r>
            <a:r>
              <a:rPr lang="en-US" sz="2800" dirty="0"/>
              <a:t>common errors that arise in the use of </a:t>
            </a:r>
            <a:r>
              <a:rPr lang="en-US" sz="2800" dirty="0" err="1"/>
              <a:t>malloc</a:t>
            </a:r>
            <a:r>
              <a:rPr lang="en-US" sz="2800" dirty="0"/>
              <a:t>() and free().</a:t>
            </a:r>
            <a:endParaRPr lang="en-US" altLang="en-US" sz="2800" dirty="0"/>
          </a:p>
          <a:p>
            <a:endParaRPr lang="en-US" altLang="en-US" b="1" dirty="0"/>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3</a:t>
            </a:fld>
            <a:endParaRPr lang="en-IN"/>
          </a:p>
        </p:txBody>
      </p:sp>
    </p:spTree>
    <p:extLst>
      <p:ext uri="{BB962C8B-B14F-4D97-AF65-F5344CB8AC3E}">
        <p14:creationId xmlns:p14="http://schemas.microsoft.com/office/powerpoint/2010/main" xmlns="" val="20189272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30</a:t>
            </a:fld>
            <a:endParaRPr lang="en-IN"/>
          </a:p>
        </p:txBody>
      </p:sp>
      <p:pic>
        <p:nvPicPr>
          <p:cNvPr id="5" name="Picture 4">
            <a:extLst>
              <a:ext uri="{FF2B5EF4-FFF2-40B4-BE49-F238E27FC236}">
                <a16:creationId xmlns="" xmlns:a16="http://schemas.microsoft.com/office/drawing/2014/main" id="{9D2E185E-3F22-25D1-000A-5AF9C310436C}"/>
              </a:ext>
            </a:extLst>
          </p:cNvPr>
          <p:cNvPicPr>
            <a:picLocks noChangeAspect="1"/>
          </p:cNvPicPr>
          <p:nvPr/>
        </p:nvPicPr>
        <p:blipFill>
          <a:blip r:embed="rId2"/>
          <a:stretch>
            <a:fillRect/>
          </a:stretch>
        </p:blipFill>
        <p:spPr>
          <a:xfrm>
            <a:off x="2124696" y="0"/>
            <a:ext cx="7942606" cy="6080760"/>
          </a:xfrm>
          <a:prstGeom prst="rect">
            <a:avLst/>
          </a:prstGeom>
        </p:spPr>
      </p:pic>
    </p:spTree>
    <p:extLst>
      <p:ext uri="{BB962C8B-B14F-4D97-AF65-F5344CB8AC3E}">
        <p14:creationId xmlns:p14="http://schemas.microsoft.com/office/powerpoint/2010/main" xmlns="" val="37532813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31</a:t>
            </a:fld>
            <a:endParaRPr lang="en-IN"/>
          </a:p>
        </p:txBody>
      </p:sp>
      <p:pic>
        <p:nvPicPr>
          <p:cNvPr id="5" name="Picture 4">
            <a:extLst>
              <a:ext uri="{FF2B5EF4-FFF2-40B4-BE49-F238E27FC236}">
                <a16:creationId xmlns="" xmlns:a16="http://schemas.microsoft.com/office/drawing/2014/main" id="{4653EA92-F8D4-FF2A-43DB-ED91B011DFEE}"/>
              </a:ext>
            </a:extLst>
          </p:cNvPr>
          <p:cNvPicPr>
            <a:picLocks noChangeAspect="1"/>
          </p:cNvPicPr>
          <p:nvPr/>
        </p:nvPicPr>
        <p:blipFill>
          <a:blip r:embed="rId2"/>
          <a:stretch>
            <a:fillRect/>
          </a:stretch>
        </p:blipFill>
        <p:spPr>
          <a:xfrm>
            <a:off x="1355445" y="0"/>
            <a:ext cx="9795541" cy="6103621"/>
          </a:xfrm>
          <a:prstGeom prst="rect">
            <a:avLst/>
          </a:prstGeom>
        </p:spPr>
      </p:pic>
    </p:spTree>
    <p:extLst>
      <p:ext uri="{BB962C8B-B14F-4D97-AF65-F5344CB8AC3E}">
        <p14:creationId xmlns:p14="http://schemas.microsoft.com/office/powerpoint/2010/main" xmlns="" val="25392387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32</a:t>
            </a:fld>
            <a:endParaRPr lang="en-IN"/>
          </a:p>
        </p:txBody>
      </p:sp>
      <p:pic>
        <p:nvPicPr>
          <p:cNvPr id="5" name="Picture 4">
            <a:extLst>
              <a:ext uri="{FF2B5EF4-FFF2-40B4-BE49-F238E27FC236}">
                <a16:creationId xmlns="" xmlns:a16="http://schemas.microsoft.com/office/drawing/2014/main" id="{B22EA363-0A94-1FAA-76BD-DD2CB97ADC6F}"/>
              </a:ext>
            </a:extLst>
          </p:cNvPr>
          <p:cNvPicPr>
            <a:picLocks noChangeAspect="1"/>
          </p:cNvPicPr>
          <p:nvPr/>
        </p:nvPicPr>
        <p:blipFill>
          <a:blip r:embed="rId2"/>
          <a:stretch>
            <a:fillRect/>
          </a:stretch>
        </p:blipFill>
        <p:spPr>
          <a:xfrm>
            <a:off x="1262446" y="0"/>
            <a:ext cx="10478125" cy="6146105"/>
          </a:xfrm>
          <a:prstGeom prst="rect">
            <a:avLst/>
          </a:prstGeom>
        </p:spPr>
      </p:pic>
    </p:spTree>
    <p:extLst>
      <p:ext uri="{BB962C8B-B14F-4D97-AF65-F5344CB8AC3E}">
        <p14:creationId xmlns:p14="http://schemas.microsoft.com/office/powerpoint/2010/main" xmlns="" val="22147229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33</a:t>
            </a:fld>
            <a:endParaRPr lang="en-IN"/>
          </a:p>
        </p:txBody>
      </p:sp>
      <p:pic>
        <p:nvPicPr>
          <p:cNvPr id="5" name="Picture 4">
            <a:extLst>
              <a:ext uri="{FF2B5EF4-FFF2-40B4-BE49-F238E27FC236}">
                <a16:creationId xmlns="" xmlns:a16="http://schemas.microsoft.com/office/drawing/2014/main" id="{D40F786F-1750-8360-A319-AE19E55D390D}"/>
              </a:ext>
            </a:extLst>
          </p:cNvPr>
          <p:cNvPicPr>
            <a:picLocks noChangeAspect="1"/>
          </p:cNvPicPr>
          <p:nvPr/>
        </p:nvPicPr>
        <p:blipFill>
          <a:blip r:embed="rId2"/>
          <a:stretch>
            <a:fillRect/>
          </a:stretch>
        </p:blipFill>
        <p:spPr>
          <a:xfrm>
            <a:off x="0" y="571500"/>
            <a:ext cx="12192000" cy="5719639"/>
          </a:xfrm>
          <a:prstGeom prst="rect">
            <a:avLst/>
          </a:prstGeom>
        </p:spPr>
      </p:pic>
    </p:spTree>
    <p:extLst>
      <p:ext uri="{BB962C8B-B14F-4D97-AF65-F5344CB8AC3E}">
        <p14:creationId xmlns:p14="http://schemas.microsoft.com/office/powerpoint/2010/main" xmlns="" val="22362199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34</a:t>
            </a:fld>
            <a:endParaRPr lang="en-IN"/>
          </a:p>
        </p:txBody>
      </p:sp>
      <p:pic>
        <p:nvPicPr>
          <p:cNvPr id="5" name="Picture 4">
            <a:extLst>
              <a:ext uri="{FF2B5EF4-FFF2-40B4-BE49-F238E27FC236}">
                <a16:creationId xmlns="" xmlns:a16="http://schemas.microsoft.com/office/drawing/2014/main" id="{E9E631DA-7A2F-1EE0-E783-DB8BB863D5A9}"/>
              </a:ext>
            </a:extLst>
          </p:cNvPr>
          <p:cNvPicPr>
            <a:picLocks noChangeAspect="1"/>
          </p:cNvPicPr>
          <p:nvPr/>
        </p:nvPicPr>
        <p:blipFill>
          <a:blip r:embed="rId2"/>
          <a:stretch>
            <a:fillRect/>
          </a:stretch>
        </p:blipFill>
        <p:spPr>
          <a:xfrm>
            <a:off x="0" y="474763"/>
            <a:ext cx="12192000" cy="6383237"/>
          </a:xfrm>
          <a:prstGeom prst="rect">
            <a:avLst/>
          </a:prstGeom>
        </p:spPr>
      </p:pic>
    </p:spTree>
    <p:extLst>
      <p:ext uri="{BB962C8B-B14F-4D97-AF65-F5344CB8AC3E}">
        <p14:creationId xmlns:p14="http://schemas.microsoft.com/office/powerpoint/2010/main" xmlns="" val="39407749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35</a:t>
            </a:fld>
            <a:endParaRPr lang="en-IN"/>
          </a:p>
        </p:txBody>
      </p:sp>
      <p:pic>
        <p:nvPicPr>
          <p:cNvPr id="5" name="Picture 4">
            <a:extLst>
              <a:ext uri="{FF2B5EF4-FFF2-40B4-BE49-F238E27FC236}">
                <a16:creationId xmlns="" xmlns:a16="http://schemas.microsoft.com/office/drawing/2014/main" id="{0468567B-4F10-7696-4D7F-5A7E376E7914}"/>
              </a:ext>
            </a:extLst>
          </p:cNvPr>
          <p:cNvPicPr>
            <a:picLocks noChangeAspect="1"/>
          </p:cNvPicPr>
          <p:nvPr/>
        </p:nvPicPr>
        <p:blipFill>
          <a:blip r:embed="rId2"/>
          <a:stretch>
            <a:fillRect/>
          </a:stretch>
        </p:blipFill>
        <p:spPr>
          <a:xfrm>
            <a:off x="0" y="570009"/>
            <a:ext cx="12192000" cy="6287991"/>
          </a:xfrm>
          <a:prstGeom prst="rect">
            <a:avLst/>
          </a:prstGeom>
        </p:spPr>
      </p:pic>
    </p:spTree>
    <p:extLst>
      <p:ext uri="{BB962C8B-B14F-4D97-AF65-F5344CB8AC3E}">
        <p14:creationId xmlns:p14="http://schemas.microsoft.com/office/powerpoint/2010/main" xmlns="" val="38920732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36</a:t>
            </a:fld>
            <a:endParaRPr lang="en-IN"/>
          </a:p>
        </p:txBody>
      </p:sp>
      <p:pic>
        <p:nvPicPr>
          <p:cNvPr id="5" name="Picture 4">
            <a:extLst>
              <a:ext uri="{FF2B5EF4-FFF2-40B4-BE49-F238E27FC236}">
                <a16:creationId xmlns="" xmlns:a16="http://schemas.microsoft.com/office/drawing/2014/main" id="{59114C3E-C315-A83E-E4F5-514012112042}"/>
              </a:ext>
            </a:extLst>
          </p:cNvPr>
          <p:cNvPicPr>
            <a:picLocks noChangeAspect="1"/>
          </p:cNvPicPr>
          <p:nvPr/>
        </p:nvPicPr>
        <p:blipFill>
          <a:blip r:embed="rId2"/>
          <a:stretch>
            <a:fillRect/>
          </a:stretch>
        </p:blipFill>
        <p:spPr>
          <a:xfrm>
            <a:off x="0" y="548641"/>
            <a:ext cx="12192000" cy="6246076"/>
          </a:xfrm>
          <a:prstGeom prst="rect">
            <a:avLst/>
          </a:prstGeom>
        </p:spPr>
      </p:pic>
    </p:spTree>
    <p:extLst>
      <p:ext uri="{BB962C8B-B14F-4D97-AF65-F5344CB8AC3E}">
        <p14:creationId xmlns:p14="http://schemas.microsoft.com/office/powerpoint/2010/main" xmlns="" val="18215244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smtClean="0"/>
              <a:t>DOUBLE FREE</a:t>
            </a:r>
            <a:endParaRPr lang="en-IN" sz="4400" b="1" dirty="0"/>
          </a:p>
        </p:txBody>
      </p:sp>
      <p:sp>
        <p:nvSpPr>
          <p:cNvPr id="3" name="Content Placeholder 2"/>
          <p:cNvSpPr>
            <a:spLocks noGrp="1"/>
          </p:cNvSpPr>
          <p:nvPr>
            <p:ph idx="1"/>
          </p:nvPr>
        </p:nvSpPr>
        <p:spPr/>
        <p:txBody>
          <a:bodyPr>
            <a:normAutofit/>
          </a:bodyPr>
          <a:lstStyle/>
          <a:p>
            <a:pPr algn="just"/>
            <a:r>
              <a:rPr lang="en-US" altLang="en-US" sz="2800" dirty="0"/>
              <a:t>Programs also sometimes free memory more than once; this is known as the </a:t>
            </a:r>
            <a:r>
              <a:rPr lang="en-US" altLang="en-US" sz="2800" b="1" dirty="0"/>
              <a:t>double free.</a:t>
            </a:r>
          </a:p>
          <a:p>
            <a:pPr algn="just"/>
            <a:r>
              <a:rPr lang="en-US" altLang="en-US" sz="2800" b="1" dirty="0"/>
              <a:t> The result of doing so is undefined. </a:t>
            </a:r>
          </a:p>
          <a:p>
            <a:pPr algn="just"/>
            <a:r>
              <a:rPr lang="en-US" altLang="en-US" sz="2800" dirty="0"/>
              <a:t>As you can imagine</a:t>
            </a:r>
            <a:r>
              <a:rPr lang="en-US" altLang="en-US" sz="2800" b="1" dirty="0"/>
              <a:t>, </a:t>
            </a:r>
            <a:r>
              <a:rPr lang="en-US" altLang="en-US" sz="2800" dirty="0"/>
              <a:t>the memory-allocation library might get confused and do all sorts of weird things; crashes are a common outcome.</a:t>
            </a:r>
          </a:p>
          <a:p>
            <a:pPr algn="just"/>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37</a:t>
            </a:fld>
            <a:endParaRPr lang="en-IN"/>
          </a:p>
        </p:txBody>
      </p:sp>
    </p:spTree>
    <p:extLst>
      <p:ext uri="{BB962C8B-B14F-4D97-AF65-F5344CB8AC3E}">
        <p14:creationId xmlns:p14="http://schemas.microsoft.com/office/powerpoint/2010/main" xmlns="" val="42942671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24" y="141514"/>
            <a:ext cx="9603275" cy="1049235"/>
          </a:xfrm>
        </p:spPr>
        <p:txBody>
          <a:bodyPr>
            <a:normAutofit/>
          </a:bodyPr>
          <a:lstStyle/>
          <a:p>
            <a:r>
              <a:rPr lang="en-US" sz="4000" b="1" dirty="0"/>
              <a:t>Memory APIs: </a:t>
            </a:r>
            <a:r>
              <a:rPr lang="en-US" sz="4000" b="1" dirty="0" err="1"/>
              <a:t>realloc</a:t>
            </a:r>
            <a:r>
              <a:rPr lang="en-US" sz="4000" b="1" dirty="0" smtClean="0"/>
              <a:t>()</a:t>
            </a:r>
            <a:endParaRPr lang="en-IN" sz="4000" b="1"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38</a:t>
            </a:fld>
            <a:endParaRPr lang="en-IN"/>
          </a:p>
        </p:txBody>
      </p:sp>
      <p:pic>
        <p:nvPicPr>
          <p:cNvPr id="5" name="Content Placeholder 4">
            <a:extLst>
              <a:ext uri="{FF2B5EF4-FFF2-40B4-BE49-F238E27FC236}">
                <a16:creationId xmlns="" xmlns:a16="http://schemas.microsoft.com/office/drawing/2014/main" id="{BEEC7801-A6DA-ADA3-F314-469FBDF0D2DE}"/>
              </a:ext>
            </a:extLst>
          </p:cNvPr>
          <p:cNvPicPr>
            <a:picLocks noGrp="1" noChangeAspect="1"/>
          </p:cNvPicPr>
          <p:nvPr>
            <p:ph idx="1"/>
          </p:nvPr>
        </p:nvPicPr>
        <p:blipFill>
          <a:blip r:embed="rId2"/>
          <a:stretch>
            <a:fillRect/>
          </a:stretch>
        </p:blipFill>
        <p:spPr>
          <a:xfrm>
            <a:off x="-9788" y="873124"/>
            <a:ext cx="12201787" cy="5984875"/>
          </a:xfrm>
          <a:prstGeom prst="rect">
            <a:avLst/>
          </a:prstGeom>
        </p:spPr>
      </p:pic>
    </p:spTree>
    <p:extLst>
      <p:ext uri="{BB962C8B-B14F-4D97-AF65-F5344CB8AC3E}">
        <p14:creationId xmlns:p14="http://schemas.microsoft.com/office/powerpoint/2010/main" xmlns="" val="3710483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pPr/>
              <a:t>39</a:t>
            </a:fld>
            <a:endParaRPr lang="en-IN"/>
          </a:p>
        </p:txBody>
      </p:sp>
      <p:pic>
        <p:nvPicPr>
          <p:cNvPr id="5" name="Picture 4">
            <a:extLst>
              <a:ext uri="{FF2B5EF4-FFF2-40B4-BE49-F238E27FC236}">
                <a16:creationId xmlns="" xmlns:a16="http://schemas.microsoft.com/office/drawing/2014/main" id="{84FBB695-BA27-30D1-B176-291B9BF06CC6}"/>
              </a:ext>
            </a:extLst>
          </p:cNvPr>
          <p:cNvPicPr>
            <a:picLocks noChangeAspect="1"/>
          </p:cNvPicPr>
          <p:nvPr/>
        </p:nvPicPr>
        <p:blipFill>
          <a:blip r:embed="rId2"/>
          <a:stretch>
            <a:fillRect/>
          </a:stretch>
        </p:blipFill>
        <p:spPr>
          <a:xfrm>
            <a:off x="0" y="804519"/>
            <a:ext cx="12192000" cy="5802021"/>
          </a:xfrm>
          <a:prstGeom prst="rect">
            <a:avLst/>
          </a:prstGeom>
        </p:spPr>
      </p:pic>
    </p:spTree>
    <p:extLst>
      <p:ext uri="{BB962C8B-B14F-4D97-AF65-F5344CB8AC3E}">
        <p14:creationId xmlns:p14="http://schemas.microsoft.com/office/powerpoint/2010/main" xmlns="" val="665890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554100"/>
            <a:ext cx="9603275" cy="1049235"/>
          </a:xfrm>
        </p:spPr>
        <p:txBody>
          <a:bodyPr>
            <a:noAutofit/>
          </a:bodyPr>
          <a:lstStyle/>
          <a:p>
            <a:r>
              <a:rPr lang="en-US" altLang="en-US" sz="4000" b="1" dirty="0"/>
              <a:t>What is Memory Management</a:t>
            </a:r>
            <a:r>
              <a:rPr lang="en-US" altLang="en-US" sz="4000" b="1" dirty="0" smtClean="0"/>
              <a:t>?</a:t>
            </a:r>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4</a:t>
            </a:fld>
            <a:endParaRPr lang="en-IN"/>
          </a:p>
        </p:txBody>
      </p:sp>
      <p:pic>
        <p:nvPicPr>
          <p:cNvPr id="6" name="Picture 2" descr="Memory Management">
            <a:extLst>
              <a:ext uri="{FF2B5EF4-FFF2-40B4-BE49-F238E27FC236}">
                <a16:creationId xmlns="" xmlns:a16="http://schemas.microsoft.com/office/drawing/2014/main" id="{A7E8896E-F43D-487B-8F70-AA6D5B8BF5E1}"/>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328479" y="1335481"/>
            <a:ext cx="9849474" cy="474527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844397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871" y="29483"/>
            <a:ext cx="9603275" cy="1049235"/>
          </a:xfrm>
        </p:spPr>
        <p:txBody>
          <a:bodyPr>
            <a:noAutofit/>
          </a:bodyPr>
          <a:lstStyle/>
          <a:p>
            <a:r>
              <a:rPr lang="en-US" sz="3600" b="1" dirty="0"/>
              <a:t>SUMMARY</a:t>
            </a:r>
            <a:r>
              <a:rPr lang="en-US" sz="3600" dirty="0"/>
              <a:t/>
            </a:r>
            <a:br>
              <a:rPr lang="en-US" sz="3600" dirty="0"/>
            </a:br>
            <a:endParaRPr lang="en-IN" sz="3600"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40</a:t>
            </a:fld>
            <a:endParaRPr lang="en-IN"/>
          </a:p>
        </p:txBody>
      </p:sp>
      <p:sp>
        <p:nvSpPr>
          <p:cNvPr id="5" name="Rectangle 4"/>
          <p:cNvSpPr/>
          <p:nvPr/>
        </p:nvSpPr>
        <p:spPr>
          <a:xfrm>
            <a:off x="623454" y="949865"/>
            <a:ext cx="10889673" cy="4893647"/>
          </a:xfrm>
          <a:prstGeom prst="rect">
            <a:avLst/>
          </a:prstGeom>
        </p:spPr>
        <p:txBody>
          <a:bodyPr wrap="square">
            <a:spAutoFit/>
          </a:bodyPr>
          <a:lstStyle/>
          <a:p>
            <a:pPr algn="just"/>
            <a:r>
              <a:rPr lang="en-US" sz="2400" dirty="0"/>
              <a:t>In running a C program, there are two types of memory that are allocated. The first is called stack memory, and allocations and </a:t>
            </a:r>
            <a:r>
              <a:rPr lang="en-US" sz="2400" dirty="0" err="1"/>
              <a:t>deallocations</a:t>
            </a:r>
            <a:r>
              <a:rPr lang="en-US" sz="2400" dirty="0"/>
              <a:t> of it are managed implicitly by the compiler for you, the programmer; for this reason it is sometimes called automatic memory. It is this need for long-lived memory that gets us to the second type of memory, called heap memory, where all allocations and </a:t>
            </a:r>
            <a:r>
              <a:rPr lang="en-US" sz="2400" dirty="0" err="1"/>
              <a:t>deallocations</a:t>
            </a:r>
            <a:r>
              <a:rPr lang="en-US" sz="2400" dirty="0"/>
              <a:t> are explicitly handled by you, the programmer. A heavy responsibility, no doubt! And certainly the cause of many bugs. But if you are careful and pay attention, you will use such interfaces correctly and without too much trouble. The </a:t>
            </a:r>
            <a:r>
              <a:rPr lang="en-US" sz="2400" dirty="0" err="1"/>
              <a:t>malloc</a:t>
            </a:r>
            <a:r>
              <a:rPr lang="en-US" sz="2400" dirty="0"/>
              <a:t>() call is quite simple: you pass it a size asking for some room on the heap, and it either succeeds and gives you back a pointer to the newly-allocated space, or fails and returns NULL. As it turns out, allocating memory is the easy part of the equation; knowing when, how, and even if to free memory is the hard part. To free heap memory that is no longer in use, programmers simply call free(): </a:t>
            </a:r>
          </a:p>
        </p:txBody>
      </p:sp>
    </p:spTree>
    <p:extLst>
      <p:ext uri="{BB962C8B-B14F-4D97-AF65-F5344CB8AC3E}">
        <p14:creationId xmlns:p14="http://schemas.microsoft.com/office/powerpoint/2010/main" xmlns="" val="28486602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871" y="29483"/>
            <a:ext cx="9603275" cy="1049235"/>
          </a:xfrm>
        </p:spPr>
        <p:txBody>
          <a:bodyPr/>
          <a:lstStyle/>
          <a:p>
            <a:r>
              <a:rPr lang="en-US" b="1" dirty="0"/>
              <a:t>SUMMARY</a:t>
            </a:r>
            <a:r>
              <a:rPr lang="en-US" dirty="0"/>
              <a:t/>
            </a:r>
            <a:br>
              <a:rPr lang="en-US" dirty="0"/>
            </a:b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41</a:t>
            </a:fld>
            <a:endParaRPr lang="en-IN"/>
          </a:p>
        </p:txBody>
      </p:sp>
      <p:sp>
        <p:nvSpPr>
          <p:cNvPr id="5" name="Rectangle 4"/>
          <p:cNvSpPr/>
          <p:nvPr/>
        </p:nvSpPr>
        <p:spPr>
          <a:xfrm>
            <a:off x="581892" y="658921"/>
            <a:ext cx="11139054" cy="5632311"/>
          </a:xfrm>
          <a:prstGeom prst="rect">
            <a:avLst/>
          </a:prstGeom>
        </p:spPr>
        <p:txBody>
          <a:bodyPr wrap="square">
            <a:spAutoFit/>
          </a:bodyPr>
          <a:lstStyle/>
          <a:p>
            <a:pPr algn="just"/>
            <a:r>
              <a:rPr lang="en-US" sz="2400" dirty="0" smtClean="0"/>
              <a:t>There </a:t>
            </a:r>
            <a:r>
              <a:rPr lang="en-US" sz="2400" dirty="0"/>
              <a:t>are a number of common errors that arise in the use of malloc() and free().</a:t>
            </a:r>
          </a:p>
          <a:p>
            <a:pPr algn="just"/>
            <a:r>
              <a:rPr lang="en-IN" sz="2400" dirty="0"/>
              <a:t>Forgetting To Allocate Memory</a:t>
            </a:r>
            <a:endParaRPr lang="en-US" sz="2400" dirty="0"/>
          </a:p>
          <a:p>
            <a:pPr algn="just"/>
            <a:r>
              <a:rPr lang="en-IN" sz="2400" dirty="0"/>
              <a:t>Not Allocating Enough Memory</a:t>
            </a:r>
            <a:endParaRPr lang="en-US" sz="2400" dirty="0"/>
          </a:p>
          <a:p>
            <a:pPr algn="just"/>
            <a:r>
              <a:rPr lang="en-US" sz="2400" dirty="0"/>
              <a:t>Forgetting to Initialize Allocated Memory </a:t>
            </a:r>
          </a:p>
          <a:p>
            <a:pPr algn="just"/>
            <a:r>
              <a:rPr lang="en-IN" sz="2400" dirty="0"/>
              <a:t>Forgetting To Free Memory</a:t>
            </a:r>
            <a:endParaRPr lang="en-US" sz="2400" dirty="0"/>
          </a:p>
          <a:p>
            <a:pPr algn="just"/>
            <a:r>
              <a:rPr lang="en-US" sz="2400" dirty="0"/>
              <a:t>Freeing Memory Before You Are Done With It</a:t>
            </a:r>
          </a:p>
          <a:p>
            <a:pPr algn="just"/>
            <a:r>
              <a:rPr lang="en-IN" sz="2400" dirty="0"/>
              <a:t>Freeing Memory Repeatedly </a:t>
            </a:r>
            <a:endParaRPr lang="en-US" sz="2400" dirty="0"/>
          </a:p>
          <a:p>
            <a:pPr algn="just"/>
            <a:r>
              <a:rPr lang="en-IN" sz="2400" dirty="0"/>
              <a:t>Calling free() Incorrectly</a:t>
            </a:r>
          </a:p>
          <a:p>
            <a:pPr algn="just"/>
            <a:r>
              <a:rPr lang="en-US" sz="2400" dirty="0"/>
              <a:t>There are a few other calls that the memory-allocation library supports. For example, </a:t>
            </a:r>
            <a:r>
              <a:rPr lang="en-US" sz="2400" dirty="0" err="1"/>
              <a:t>calloc</a:t>
            </a:r>
            <a:r>
              <a:rPr lang="en-US" sz="2400" dirty="0"/>
              <a:t>() allocates memory and also zeroes it before returning; this prevents some errors where you assume that memory is zeroed and forget to initialize it yourself (see the paragraph on “uninitialized reads” above). The routine </a:t>
            </a:r>
            <a:r>
              <a:rPr lang="en-US" sz="2400" dirty="0" err="1"/>
              <a:t>realloc</a:t>
            </a:r>
            <a:r>
              <a:rPr lang="en-US" sz="2400" dirty="0"/>
              <a:t>() can also be useful, when you’ve allocated space for something (say, an </a:t>
            </a:r>
            <a:r>
              <a:rPr lang="en-US" sz="2400" dirty="0" smtClean="0"/>
              <a:t>array), and then need to add something to it: </a:t>
            </a:r>
            <a:r>
              <a:rPr lang="en-US" sz="2400" dirty="0" err="1" smtClean="0"/>
              <a:t>realloc</a:t>
            </a:r>
            <a:r>
              <a:rPr lang="en-US" sz="2400" dirty="0" smtClean="0"/>
              <a:t>() makes a new larger region of memory, copies the old region into it, and returns the pointer to the new region.</a:t>
            </a:r>
            <a:endParaRPr lang="en-US" sz="2400" dirty="0">
              <a:solidFill>
                <a:srgbClr val="000000"/>
              </a:solidFill>
              <a:latin typeface="Nunito" pitchFamily="2" charset="0"/>
            </a:endParaRPr>
          </a:p>
        </p:txBody>
      </p:sp>
    </p:spTree>
    <p:extLst>
      <p:ext uri="{BB962C8B-B14F-4D97-AF65-F5344CB8AC3E}">
        <p14:creationId xmlns:p14="http://schemas.microsoft.com/office/powerpoint/2010/main" xmlns="" val="28486602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41703"/>
            <a:ext cx="9603275" cy="1049235"/>
          </a:xfrm>
        </p:spPr>
        <p:txBody>
          <a:bodyPr>
            <a:normAutofit fontScale="90000"/>
          </a:bodyPr>
          <a:lstStyle/>
          <a:p>
            <a:r>
              <a:rPr lang="en-US" b="1" dirty="0"/>
              <a:t>REFERENCES FOR FURTHER LEARNING OF THE SESSION</a:t>
            </a:r>
            <a:r>
              <a:rPr lang="en-US" dirty="0">
                <a:solidFill>
                  <a:schemeClr val="bg1"/>
                </a:solidFill>
                <a:latin typeface="Poppins" panose="00000500000000000000" pitchFamily="2" charset="0"/>
                <a:cs typeface="Poppins" panose="00000500000000000000" pitchFamily="2" charset="0"/>
              </a:rPr>
              <a:t/>
            </a:r>
            <a:br>
              <a:rPr lang="en-US" dirty="0">
                <a:solidFill>
                  <a:schemeClr val="bg1"/>
                </a:solidFill>
                <a:latin typeface="Poppins" panose="00000500000000000000" pitchFamily="2" charset="0"/>
                <a:cs typeface="Poppins" panose="00000500000000000000" pitchFamily="2" charset="0"/>
              </a:rPr>
            </a:b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42</a:t>
            </a:fld>
            <a:endParaRPr lang="en-IN"/>
          </a:p>
        </p:txBody>
      </p:sp>
      <p:sp>
        <p:nvSpPr>
          <p:cNvPr id="5" name="Content Placeholder 4"/>
          <p:cNvSpPr txBox="1">
            <a:spLocks noGrp="1"/>
          </p:cNvSpPr>
          <p:nvPr>
            <p:ph idx="1"/>
          </p:nvPr>
        </p:nvSpPr>
        <p:spPr>
          <a:xfrm>
            <a:off x="888852" y="1009892"/>
            <a:ext cx="10724028" cy="5948295"/>
          </a:xfrm>
          <a:prstGeom prst="rect">
            <a:avLst/>
          </a:prstGeom>
          <a:noFill/>
        </p:spPr>
        <p:txBody>
          <a:bodyPr wrap="square" rtlCol="0">
            <a:spAutoFit/>
          </a:bodyPr>
          <a:lstStyle/>
          <a:p>
            <a:pPr>
              <a:lnSpc>
                <a:spcPct val="150000"/>
              </a:lnSpc>
            </a:pPr>
            <a:r>
              <a:rPr lang="en-US" b="1" dirty="0"/>
              <a:t>Reference Books:</a:t>
            </a:r>
            <a:endParaRPr lang="en-US" dirty="0"/>
          </a:p>
          <a:p>
            <a:pPr marL="342900" lvl="0" indent="-342900">
              <a:lnSpc>
                <a:spcPct val="106000"/>
              </a:lnSpc>
              <a:buFont typeface="+mj-lt"/>
              <a:buAutoNum type="arabicPeriod"/>
            </a:pPr>
            <a:r>
              <a:rPr lang="en-US" dirty="0"/>
              <a:t>1. </a:t>
            </a:r>
            <a:r>
              <a:rPr lang="en-US"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Arpaci-Dusseau</a:t>
            </a:r>
            <a:r>
              <a:rPr lang="en-US"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a:t>
            </a:r>
            <a:r>
              <a:rPr lang="en-US"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Remzi</a:t>
            </a:r>
            <a:r>
              <a:rPr lang="en-US"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H., and Andrea C. </a:t>
            </a:r>
            <a:r>
              <a:rPr lang="en-US"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Arpaci-Dusseau</a:t>
            </a:r>
            <a:r>
              <a:rPr lang="en-US"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a:t>
            </a:r>
            <a:r>
              <a:rPr lang="en-US" i="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Operating systems: Three easy pieces</a:t>
            </a:r>
            <a:r>
              <a:rPr lang="en-US"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Boston: </a:t>
            </a:r>
            <a:r>
              <a:rPr lang="en-US"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Arpaci-Dusseau</a:t>
            </a:r>
            <a:r>
              <a:rPr lang="en-US"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Books LLC, 2018. </a:t>
            </a:r>
            <a:r>
              <a:rPr lang="en-US" dirty="0">
                <a:effectLst/>
                <a:latin typeface="Calibri" panose="020F0502020204030204" pitchFamily="34" charset="0"/>
                <a:ea typeface="Calibri" panose="020F0502020204030204" pitchFamily="34" charset="0"/>
                <a:cs typeface="Times New Roman" panose="02020603050405020304" pitchFamily="18" charset="0"/>
              </a:rPr>
              <a:t>http://pages.cs.wisc.edu/~remzi/OSTEP/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mj-lt"/>
              <a:buAutoNum type="arabicPeriod"/>
            </a:pPr>
            <a:r>
              <a:rPr lang="en-US"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Silberschatz</a:t>
            </a:r>
            <a:r>
              <a:rPr lang="en-US"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Abraham, Peter B. Galvin, and Greg Gagne. </a:t>
            </a:r>
            <a:r>
              <a:rPr lang="en-US" i="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Operating system concepts</a:t>
            </a:r>
            <a:r>
              <a:rPr lang="en-US"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10</a:t>
            </a:r>
            <a:r>
              <a:rPr lang="en-US" baseline="300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th</a:t>
            </a:r>
            <a:r>
              <a:rPr lang="en-US"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edition, John Wiley &amp; Sons, 2018.</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mj-lt"/>
              <a:buAutoNum type="arabicPeriod"/>
            </a:pPr>
            <a:r>
              <a:rPr lang="en-US"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Tanenbaum, Andrew. </a:t>
            </a:r>
            <a:r>
              <a:rPr lang="en-US" i="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Modern operating systems</a:t>
            </a:r>
            <a:r>
              <a:rPr lang="en-US"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Pearson Education, Inc., 2009</a:t>
            </a:r>
            <a:r>
              <a:rPr lang="en-US" dirty="0" smtClean="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a:t>
            </a:r>
            <a:endParaRPr lang="en-US" dirty="0"/>
          </a:p>
          <a:p>
            <a:pPr>
              <a:lnSpc>
                <a:spcPct val="150000"/>
              </a:lnSpc>
            </a:pPr>
            <a:r>
              <a:rPr lang="en-US" b="1" dirty="0"/>
              <a:t>Sites and Web links:</a:t>
            </a:r>
          </a:p>
          <a:p>
            <a:pPr marL="342900" indent="-342900">
              <a:lnSpc>
                <a:spcPct val="150000"/>
              </a:lnSpc>
              <a:buFont typeface="+mj-lt"/>
              <a:buAutoNum type="arabicPeriod"/>
            </a:pPr>
            <a:r>
              <a:rPr lang="en-US" dirty="0"/>
              <a:t>https://www.cse.iitb.ac.in/~mythili/os/</a:t>
            </a:r>
          </a:p>
          <a:p>
            <a:pPr marL="342900" indent="-342900">
              <a:lnSpc>
                <a:spcPct val="150000"/>
              </a:lnSpc>
              <a:buFont typeface="+mj-lt"/>
              <a:buAutoNum type="arabicPeriod"/>
            </a:pPr>
            <a:r>
              <a:rPr lang="en-US" dirty="0"/>
              <a:t>https://cse.iitkgp.ac.in/~sumantra/courses/os/os_pg.html</a:t>
            </a:r>
          </a:p>
          <a:p>
            <a:pPr marL="342900" indent="-342900">
              <a:lnSpc>
                <a:spcPct val="150000"/>
              </a:lnSpc>
              <a:buFont typeface="+mj-lt"/>
              <a:buAutoNum type="arabicPeriod"/>
            </a:pPr>
            <a:r>
              <a:rPr lang="en-US" dirty="0"/>
              <a:t>https://www.cse.iitd.ernet.in/os-lectures</a:t>
            </a:r>
          </a:p>
          <a:p>
            <a:pPr>
              <a:lnSpc>
                <a:spcPct val="150000"/>
              </a:lnSpc>
            </a:pPr>
            <a:endParaRPr lang="en-US" dirty="0"/>
          </a:p>
        </p:txBody>
      </p:sp>
    </p:spTree>
    <p:extLst>
      <p:ext uri="{BB962C8B-B14F-4D97-AF65-F5344CB8AC3E}">
        <p14:creationId xmlns:p14="http://schemas.microsoft.com/office/powerpoint/2010/main" xmlns="" val="41563962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43</a:t>
            </a:fld>
            <a:endParaRPr lang="en-IN"/>
          </a:p>
        </p:txBody>
      </p:sp>
      <p:sp>
        <p:nvSpPr>
          <p:cNvPr id="5" name="Rounded Rectangle 4">
            <a:extLst>
              <a:ext uri="{FF2B5EF4-FFF2-40B4-BE49-F238E27FC236}">
                <a16:creationId xmlns="" xmlns:a16="http://schemas.microsoft.com/office/drawing/2014/main" id="{E792BE84-3448-2348-B352-CD5BC083E5FD}"/>
              </a:ext>
            </a:extLst>
          </p:cNvPr>
          <p:cNvSpPr/>
          <p:nvPr/>
        </p:nvSpPr>
        <p:spPr>
          <a:xfrm>
            <a:off x="1329688" y="906488"/>
            <a:ext cx="9963152" cy="4390878"/>
          </a:xfrm>
          <a:prstGeom prst="roundRect">
            <a:avLst/>
          </a:prstGeom>
          <a:solidFill>
            <a:srgbClr val="CD8D0D"/>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6600" b="1" dirty="0">
                <a:solidFill>
                  <a:schemeClr val="tx1"/>
                </a:solidFill>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solidFill>
                <a:schemeClr val="tx1"/>
              </a:solidFill>
              <a:latin typeface="Poppins" pitchFamily="2" charset="77"/>
              <a:cs typeface="Poppins" pitchFamily="2" charset="77"/>
            </a:endParaRPr>
          </a:p>
          <a:p>
            <a:pPr algn="ctr"/>
            <a:r>
              <a:rPr lang="en-US" sz="3600" b="1" dirty="0">
                <a:solidFill>
                  <a:schemeClr val="tx1"/>
                </a:solidFill>
                <a:latin typeface="Poppins" pitchFamily="2" charset="77"/>
                <a:cs typeface="Poppins" pitchFamily="2" charset="77"/>
              </a:rPr>
              <a:t>Team – Operating System </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103054" y="2560321"/>
            <a:ext cx="3235570" cy="1083212"/>
          </a:xfrm>
          <a:prstGeom prst="rect">
            <a:avLst/>
          </a:prstGeom>
          <a:noFill/>
        </p:spPr>
      </p:pic>
    </p:spTree>
    <p:extLst>
      <p:ext uri="{BB962C8B-B14F-4D97-AF65-F5344CB8AC3E}">
        <p14:creationId xmlns:p14="http://schemas.microsoft.com/office/powerpoint/2010/main" xmlns="" val="3735844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b="1" dirty="0"/>
              <a:t>What is Memory Management?</a:t>
            </a:r>
            <a:endParaRPr lang="en-IN" sz="4000" dirty="0"/>
          </a:p>
        </p:txBody>
      </p:sp>
      <p:sp>
        <p:nvSpPr>
          <p:cNvPr id="3" name="Content Placeholder 2"/>
          <p:cNvSpPr>
            <a:spLocks noGrp="1"/>
          </p:cNvSpPr>
          <p:nvPr>
            <p:ph idx="1"/>
          </p:nvPr>
        </p:nvSpPr>
        <p:spPr>
          <a:xfrm>
            <a:off x="1451579" y="1657811"/>
            <a:ext cx="9603275" cy="4042168"/>
          </a:xfrm>
        </p:spPr>
        <p:txBody>
          <a:bodyPr>
            <a:noAutofit/>
          </a:bodyPr>
          <a:lstStyle/>
          <a:p>
            <a:pPr algn="just"/>
            <a:r>
              <a:rPr lang="en-US" sz="2400" dirty="0">
                <a:solidFill>
                  <a:srgbClr val="333333"/>
                </a:solidFill>
                <a:latin typeface="inter-regular"/>
              </a:rPr>
              <a:t>Memory is the important part of the computer that is used to store the data. Its management is critical to the computer system because the amount of main memory available in a computer system is very limited. </a:t>
            </a:r>
            <a:endParaRPr lang="en-US" sz="2400" dirty="0" smtClean="0">
              <a:solidFill>
                <a:srgbClr val="333333"/>
              </a:solidFill>
              <a:latin typeface="inter-regular"/>
            </a:endParaRPr>
          </a:p>
          <a:p>
            <a:pPr algn="just"/>
            <a:r>
              <a:rPr lang="en-US" sz="2400" dirty="0" smtClean="0">
                <a:solidFill>
                  <a:srgbClr val="333333"/>
                </a:solidFill>
                <a:latin typeface="inter-regular"/>
              </a:rPr>
              <a:t>At </a:t>
            </a:r>
            <a:r>
              <a:rPr lang="en-US" sz="2400" dirty="0">
                <a:solidFill>
                  <a:srgbClr val="333333"/>
                </a:solidFill>
                <a:latin typeface="inter-regular"/>
              </a:rPr>
              <a:t>any time, many processes are competing for it. Moreover, to increase performance, several processes are executed simultaneously. </a:t>
            </a:r>
            <a:endParaRPr lang="en-US" sz="2400" dirty="0" smtClean="0">
              <a:solidFill>
                <a:srgbClr val="333333"/>
              </a:solidFill>
              <a:latin typeface="inter-regular"/>
            </a:endParaRPr>
          </a:p>
          <a:p>
            <a:r>
              <a:rPr lang="en-US" sz="2400" dirty="0" smtClean="0">
                <a:solidFill>
                  <a:srgbClr val="333333"/>
                </a:solidFill>
                <a:latin typeface="inter-regular"/>
              </a:rPr>
              <a:t>For </a:t>
            </a:r>
            <a:r>
              <a:rPr lang="en-US" sz="2400" dirty="0">
                <a:solidFill>
                  <a:srgbClr val="333333"/>
                </a:solidFill>
                <a:latin typeface="inter-regular"/>
              </a:rPr>
              <a:t>this, we must keep several processes in the main memory, so it is even more important to manage them effectively.</a:t>
            </a:r>
            <a:r>
              <a:rPr lang="en-US" sz="2400" dirty="0"/>
              <a:t/>
            </a:r>
            <a:br>
              <a:rPr lang="en-US" sz="2400" dirty="0"/>
            </a:br>
            <a:endParaRPr lang="en-US" altLang="en-US" sz="2400" dirty="0"/>
          </a:p>
          <a:p>
            <a:endParaRPr lang="en-IN" sz="2400"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5</a:t>
            </a:fld>
            <a:endParaRPr lang="en-IN"/>
          </a:p>
        </p:txBody>
      </p:sp>
    </p:spTree>
    <p:extLst>
      <p:ext uri="{BB962C8B-B14F-4D97-AF65-F5344CB8AC3E}">
        <p14:creationId xmlns:p14="http://schemas.microsoft.com/office/powerpoint/2010/main" xmlns="" val="2159341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600" b="1" dirty="0"/>
              <a:t>What is Memory Virtualization</a:t>
            </a:r>
            <a:r>
              <a:rPr lang="en-US" altLang="en-US" sz="3600" b="1" dirty="0" smtClean="0"/>
              <a:t>?</a:t>
            </a:r>
            <a:endParaRPr lang="en-IN" sz="3600"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6</a:t>
            </a:fld>
            <a:endParaRPr lang="en-IN"/>
          </a:p>
        </p:txBody>
      </p:sp>
      <p:pic>
        <p:nvPicPr>
          <p:cNvPr id="6" name="Picture 2">
            <a:extLst>
              <a:ext uri="{FF2B5EF4-FFF2-40B4-BE49-F238E27FC236}">
                <a16:creationId xmlns="" xmlns:a16="http://schemas.microsoft.com/office/drawing/2014/main" id="{B7E98D7B-9C06-A29C-8B2A-8F4309E30CEC}"/>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451579" y="1628644"/>
            <a:ext cx="9677828" cy="466249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79856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4000" b="1" dirty="0"/>
              <a:t>What is Memory Virtualization?</a:t>
            </a:r>
            <a:r>
              <a:rPr lang="en-US" altLang="en-US" b="1" dirty="0">
                <a:solidFill>
                  <a:srgbClr val="FF0000"/>
                </a:solidFill>
              </a:rPr>
              <a:t/>
            </a:r>
            <a:br>
              <a:rPr lang="en-US" altLang="en-US" b="1" dirty="0">
                <a:solidFill>
                  <a:srgbClr val="FF0000"/>
                </a:solidFill>
              </a:rPr>
            </a:br>
            <a:endParaRPr lang="en-IN" dirty="0"/>
          </a:p>
        </p:txBody>
      </p:sp>
      <p:sp>
        <p:nvSpPr>
          <p:cNvPr id="3" name="Content Placeholder 2"/>
          <p:cNvSpPr>
            <a:spLocks noGrp="1"/>
          </p:cNvSpPr>
          <p:nvPr>
            <p:ph idx="1"/>
          </p:nvPr>
        </p:nvSpPr>
        <p:spPr>
          <a:xfrm>
            <a:off x="1059692" y="1853754"/>
            <a:ext cx="9603275" cy="3927868"/>
          </a:xfrm>
        </p:spPr>
        <p:txBody>
          <a:bodyPr>
            <a:normAutofit lnSpcReduction="10000"/>
          </a:bodyPr>
          <a:lstStyle/>
          <a:p>
            <a:pPr lvl="1" algn="just"/>
            <a:r>
              <a:rPr lang="en-US" sz="2400" dirty="0">
                <a:solidFill>
                  <a:srgbClr val="202122"/>
                </a:solidFill>
                <a:latin typeface="Arial" panose="020B0604020202020204" pitchFamily="34" charset="0"/>
              </a:rPr>
              <a:t>Memory virtualization decouples volatile </a:t>
            </a:r>
            <a:r>
              <a:rPr lang="en-US" sz="2400" u="sng" dirty="0" smtClean="0">
                <a:solidFill>
                  <a:srgbClr val="202122"/>
                </a:solidFill>
                <a:latin typeface="Arial" panose="020B0604020202020204" pitchFamily="34" charset="0"/>
              </a:rPr>
              <a:t>Random Access </a:t>
            </a:r>
            <a:r>
              <a:rPr lang="en-US" sz="2400" dirty="0" smtClean="0">
                <a:solidFill>
                  <a:srgbClr val="202122"/>
                </a:solidFill>
                <a:latin typeface="Arial" panose="020B0604020202020204" pitchFamily="34" charset="0"/>
              </a:rPr>
              <a:t>Memory (RAM</a:t>
            </a:r>
            <a:r>
              <a:rPr lang="en-US" sz="2400" dirty="0">
                <a:solidFill>
                  <a:srgbClr val="202122"/>
                </a:solidFill>
                <a:latin typeface="Arial" panose="020B0604020202020204" pitchFamily="34" charset="0"/>
              </a:rPr>
              <a:t>) resources from individual systems in the data </a:t>
            </a:r>
            <a:r>
              <a:rPr lang="en-US" sz="2400" dirty="0" smtClean="0">
                <a:solidFill>
                  <a:srgbClr val="202122"/>
                </a:solidFill>
                <a:latin typeface="Arial" panose="020B0604020202020204" pitchFamily="34" charset="0"/>
              </a:rPr>
              <a:t>center, </a:t>
            </a:r>
            <a:r>
              <a:rPr lang="en-US" sz="2400" dirty="0">
                <a:solidFill>
                  <a:srgbClr val="202122"/>
                </a:solidFill>
                <a:latin typeface="Arial" panose="020B0604020202020204" pitchFamily="34" charset="0"/>
              </a:rPr>
              <a:t>and then aggregates those resources into a virtualized memory pool available to any computer in the cluster.</a:t>
            </a:r>
          </a:p>
          <a:p>
            <a:pPr lvl="1" algn="just"/>
            <a:r>
              <a:rPr lang="en-US" sz="2400" dirty="0">
                <a:solidFill>
                  <a:srgbClr val="202122"/>
                </a:solidFill>
                <a:latin typeface="Arial" panose="020B0604020202020204" pitchFamily="34" charset="0"/>
              </a:rPr>
              <a:t>The memory pool is accessed by the operating system or applications running on top of the operating system. </a:t>
            </a:r>
          </a:p>
          <a:p>
            <a:pPr lvl="1" algn="just"/>
            <a:r>
              <a:rPr lang="en-US" sz="2400" dirty="0">
                <a:solidFill>
                  <a:srgbClr val="202122"/>
                </a:solidFill>
                <a:latin typeface="Arial" panose="020B0604020202020204" pitchFamily="34" charset="0"/>
              </a:rPr>
              <a:t>The distributed memory pool can then be utilized as a high-speed cache, a messaging layer, or a large, shared memory resource for a CPU or a GPU application.</a:t>
            </a:r>
            <a:endParaRPr lang="en-US" altLang="ko-KR" sz="2400" dirty="0"/>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7</a:t>
            </a:fld>
            <a:endParaRPr lang="en-IN"/>
          </a:p>
        </p:txBody>
      </p:sp>
    </p:spTree>
    <p:extLst>
      <p:ext uri="{BB962C8B-B14F-4D97-AF65-F5344CB8AC3E}">
        <p14:creationId xmlns:p14="http://schemas.microsoft.com/office/powerpoint/2010/main" xmlns="" val="2564517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8</a:t>
            </a:fld>
            <a:endParaRPr lang="en-IN"/>
          </a:p>
        </p:txBody>
      </p:sp>
      <p:pic>
        <p:nvPicPr>
          <p:cNvPr id="6" name="Picture 5">
            <a:extLst>
              <a:ext uri="{FF2B5EF4-FFF2-40B4-BE49-F238E27FC236}">
                <a16:creationId xmlns="" xmlns:a16="http://schemas.microsoft.com/office/drawing/2014/main" id="{0B10CCFD-616B-37B9-60A0-A721AD7CE0EE}"/>
              </a:ext>
            </a:extLst>
          </p:cNvPr>
          <p:cNvPicPr>
            <a:picLocks noChangeAspect="1"/>
          </p:cNvPicPr>
          <p:nvPr/>
        </p:nvPicPr>
        <p:blipFill>
          <a:blip r:embed="rId2"/>
          <a:stretch>
            <a:fillRect/>
          </a:stretch>
        </p:blipFill>
        <p:spPr>
          <a:xfrm>
            <a:off x="7586444" y="-63283"/>
            <a:ext cx="4605556" cy="6858000"/>
          </a:xfrm>
          <a:prstGeom prst="rect">
            <a:avLst/>
          </a:prstGeom>
        </p:spPr>
      </p:pic>
      <p:sp>
        <p:nvSpPr>
          <p:cNvPr id="8" name="Content Placeholder 2">
            <a:extLst>
              <a:ext uri="{FF2B5EF4-FFF2-40B4-BE49-F238E27FC236}">
                <a16:creationId xmlns="" xmlns:a16="http://schemas.microsoft.com/office/drawing/2014/main" id="{65495326-7602-FFD4-50EB-5AF469FCA2B3}"/>
              </a:ext>
            </a:extLst>
          </p:cNvPr>
          <p:cNvSpPr>
            <a:spLocks noGrp="1"/>
          </p:cNvSpPr>
          <p:nvPr>
            <p:ph idx="1"/>
          </p:nvPr>
        </p:nvSpPr>
        <p:spPr>
          <a:xfrm>
            <a:off x="469073" y="466508"/>
            <a:ext cx="7117371" cy="5798417"/>
          </a:xfrm>
        </p:spPr>
        <p:txBody>
          <a:bodyPr>
            <a:normAutofit fontScale="92500" lnSpcReduction="20000"/>
          </a:bodyPr>
          <a:lstStyle/>
          <a:p>
            <a:r>
              <a:rPr lang="en-US" sz="3200" dirty="0"/>
              <a:t>Virtual Memory is a technique of executing program instructions that may not fit entirely in the system memory. </a:t>
            </a:r>
          </a:p>
          <a:p>
            <a:r>
              <a:rPr lang="en-US" altLang="ko-KR" sz="3200" dirty="0"/>
              <a:t>OS virtualizes its physical memory.</a:t>
            </a:r>
          </a:p>
          <a:p>
            <a:r>
              <a:rPr lang="en-US" altLang="ko-KR" sz="3200" dirty="0"/>
              <a:t>OS provides an illusion memory space per each process.</a:t>
            </a:r>
          </a:p>
          <a:p>
            <a:r>
              <a:rPr lang="en-US" altLang="ko-KR" sz="3200" dirty="0"/>
              <a:t>It seems to be seen like each process uses the whole memory .</a:t>
            </a:r>
          </a:p>
          <a:p>
            <a:r>
              <a:rPr lang="en-US" altLang="ko-KR" sz="3000" dirty="0"/>
              <a:t>Virtual Memory is a technique of executing Program instructions that may not fit entirely in the system memory.</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xmlns="" val="902292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dirty="0" smtClean="0"/>
              <a:t>ADDRESS </a:t>
            </a:r>
            <a:r>
              <a:rPr lang="en-US" sz="4900" b="1" dirty="0"/>
              <a:t>SPACE  </a:t>
            </a:r>
            <a:r>
              <a:rPr lang="en-US" dirty="0"/>
              <a:t/>
            </a:r>
            <a:br>
              <a:rPr lang="en-US" dirty="0"/>
            </a:br>
            <a:endParaRPr lang="en-IN" dirty="0"/>
          </a:p>
        </p:txBody>
      </p:sp>
      <p:sp>
        <p:nvSpPr>
          <p:cNvPr id="3" name="Content Placeholder 2"/>
          <p:cNvSpPr>
            <a:spLocks noGrp="1"/>
          </p:cNvSpPr>
          <p:nvPr>
            <p:ph idx="1"/>
          </p:nvPr>
        </p:nvSpPr>
        <p:spPr>
          <a:xfrm>
            <a:off x="1451579" y="1853754"/>
            <a:ext cx="9603275" cy="4065028"/>
          </a:xfrm>
        </p:spPr>
        <p:txBody>
          <a:bodyPr>
            <a:normAutofit/>
          </a:bodyPr>
          <a:lstStyle/>
          <a:p>
            <a:r>
              <a:rPr lang="en-US" sz="2400" b="1" dirty="0">
                <a:latin typeface="arial" panose="020B0604020202020204" pitchFamily="34" charset="0"/>
              </a:rPr>
              <a:t>What is an address space?</a:t>
            </a:r>
            <a:endParaRPr lang="en-US" altLang="en-US" sz="2400" b="1" dirty="0"/>
          </a:p>
          <a:p>
            <a:pPr algn="just"/>
            <a:r>
              <a:rPr lang="en-US" sz="2400" b="1" dirty="0">
                <a:solidFill>
                  <a:srgbClr val="202124"/>
                </a:solidFill>
                <a:latin typeface="arial" panose="020B0604020202020204" pitchFamily="34" charset="0"/>
              </a:rPr>
              <a:t>The range of virtual addresses that the operating system assigns to a user or separately running program</a:t>
            </a:r>
            <a:r>
              <a:rPr lang="en-US" sz="2400" dirty="0">
                <a:solidFill>
                  <a:srgbClr val="202124"/>
                </a:solidFill>
                <a:latin typeface="arial" panose="020B0604020202020204" pitchFamily="34" charset="0"/>
              </a:rPr>
              <a:t> is called an address space. This is the area of contiguous virtual addresses available for executing instructions and storing </a:t>
            </a:r>
            <a:r>
              <a:rPr lang="en-US" sz="2400" dirty="0" smtClean="0">
                <a:solidFill>
                  <a:srgbClr val="202124"/>
                </a:solidFill>
                <a:latin typeface="arial" panose="020B0604020202020204" pitchFamily="34" charset="0"/>
              </a:rPr>
              <a:t>data</a:t>
            </a:r>
          </a:p>
          <a:p>
            <a:pPr algn="just"/>
            <a:r>
              <a:rPr lang="en-US" sz="2400" dirty="0">
                <a:solidFill>
                  <a:srgbClr val="202124"/>
                </a:solidFill>
                <a:latin typeface="arial" panose="020B0604020202020204" pitchFamily="34" charset="0"/>
              </a:rPr>
              <a:t>A computer's address space is </a:t>
            </a:r>
            <a:r>
              <a:rPr lang="en-US" sz="2400" b="1" dirty="0">
                <a:solidFill>
                  <a:srgbClr val="202124"/>
                </a:solidFill>
                <a:latin typeface="arial" panose="020B0604020202020204" pitchFamily="34" charset="0"/>
              </a:rPr>
              <a:t>the total amount of memory that can be addressed by the computer</a:t>
            </a:r>
            <a:r>
              <a:rPr lang="en-US" sz="2400" dirty="0">
                <a:solidFill>
                  <a:srgbClr val="202124"/>
                </a:solidFill>
                <a:latin typeface="arial" panose="020B0604020202020204" pitchFamily="34" charset="0"/>
              </a:rPr>
              <a:t>. The term may refer to the physical memory (RAM chips) or virtual memory (disk/SSD).</a:t>
            </a:r>
            <a:endParaRPr lang="en-IN" sz="2400" b="1"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9</a:t>
            </a:fld>
            <a:endParaRPr lang="en-IN"/>
          </a:p>
        </p:txBody>
      </p:sp>
    </p:spTree>
    <p:extLst>
      <p:ext uri="{BB962C8B-B14F-4D97-AF65-F5344CB8AC3E}">
        <p14:creationId xmlns:p14="http://schemas.microsoft.com/office/powerpoint/2010/main" xmlns="" val="2800876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OS-CO1_S3</Template>
  <TotalTime>308</TotalTime>
  <Words>1371</Words>
  <Application>Microsoft Office PowerPoint</Application>
  <PresentationFormat>Custom</PresentationFormat>
  <Paragraphs>183</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Gallery</vt:lpstr>
      <vt:lpstr>COURSE NAME : Operating Systems  COURSE CODE: 21CS2109RA </vt:lpstr>
      <vt:lpstr>Slide 2</vt:lpstr>
      <vt:lpstr>SESSION DESCRIPTION  </vt:lpstr>
      <vt:lpstr>What is Memory Management?</vt:lpstr>
      <vt:lpstr>What is Memory Management?</vt:lpstr>
      <vt:lpstr>What is Memory Virtualization?</vt:lpstr>
      <vt:lpstr>What is Memory Virtualization? </vt:lpstr>
      <vt:lpstr>Slide 8</vt:lpstr>
      <vt:lpstr>ADDRESS SPACE   </vt:lpstr>
      <vt:lpstr>Slide 10</vt:lpstr>
      <vt:lpstr>SWAPPING </vt:lpstr>
      <vt:lpstr>Slide 12</vt:lpstr>
      <vt:lpstr>Slide 13</vt:lpstr>
      <vt:lpstr>Slide 14</vt:lpstr>
      <vt:lpstr>Slide 15</vt:lpstr>
      <vt:lpstr>ADDRESS SPACE</vt:lpstr>
      <vt:lpstr>ADDRESS SPACE</vt:lpstr>
      <vt:lpstr>Virtual Address</vt:lpstr>
      <vt:lpstr>Slide 19</vt:lpstr>
      <vt:lpstr>Slide 20</vt:lpstr>
      <vt:lpstr>Memory API - Types of Memory</vt:lpstr>
      <vt:lpstr>Memory API - Types of Memory</vt:lpstr>
      <vt:lpstr>Memory API - Types of Memory</vt:lpstr>
      <vt:lpstr>Memory API - Types of Memory</vt:lpstr>
      <vt:lpstr>MEMORY MANAGEMENT – MEMORY API</vt:lpstr>
      <vt:lpstr>Slide 26</vt:lpstr>
      <vt:lpstr>Sizeof() </vt:lpstr>
      <vt:lpstr>Slide 28</vt:lpstr>
      <vt:lpstr>MEMORY API – free() </vt:lpstr>
      <vt:lpstr>Slide 30</vt:lpstr>
      <vt:lpstr>Slide 31</vt:lpstr>
      <vt:lpstr>Slide 32</vt:lpstr>
      <vt:lpstr>Slide 33</vt:lpstr>
      <vt:lpstr>Slide 34</vt:lpstr>
      <vt:lpstr>Slide 35</vt:lpstr>
      <vt:lpstr>Slide 36</vt:lpstr>
      <vt:lpstr>DOUBLE FREE</vt:lpstr>
      <vt:lpstr>Memory APIs: realloc()</vt:lpstr>
      <vt:lpstr>Slide 39</vt:lpstr>
      <vt:lpstr>SUMMARY </vt:lpstr>
      <vt:lpstr>SUMMARY </vt:lpstr>
      <vt:lpstr>REFERENCES FOR FURTHER LEARNING OF THE SESSION </vt:lpstr>
      <vt:lpstr>Slide 43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 Operating Systems  COURSE CODE: 21CS2109RA </dc:title>
  <dc:creator>B KEERTHI SAMHITHA</dc:creator>
  <cp:lastModifiedBy>Pro</cp:lastModifiedBy>
  <cp:revision>32</cp:revision>
  <dcterms:created xsi:type="dcterms:W3CDTF">2023-05-09T04:20:46Z</dcterms:created>
  <dcterms:modified xsi:type="dcterms:W3CDTF">2023-05-12T16:02:36Z</dcterms:modified>
</cp:coreProperties>
</file>