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handoutMasterIdLst>
    <p:handoutMasterId r:id="rId39"/>
  </p:handoutMasterIdLst>
  <p:sldIdLst>
    <p:sldId id="256" r:id="rId2"/>
    <p:sldId id="257" r:id="rId3"/>
    <p:sldId id="297" r:id="rId4"/>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31" r:id="rId29"/>
    <p:sldId id="322" r:id="rId30"/>
    <p:sldId id="323" r:id="rId31"/>
    <p:sldId id="324" r:id="rId32"/>
    <p:sldId id="325" r:id="rId33"/>
    <p:sldId id="326" r:id="rId34"/>
    <p:sldId id="327" r:id="rId35"/>
    <p:sldId id="328" r:id="rId36"/>
    <p:sldId id="29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8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2" d="100"/>
          <a:sy n="42" d="100"/>
        </p:scale>
        <p:origin x="66"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xmlns=""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10-05-2023</a:t>
            </a:fld>
            <a:endParaRPr lang="en-IN"/>
          </a:p>
        </p:txBody>
      </p:sp>
      <p:sp>
        <p:nvSpPr>
          <p:cNvPr id="4" name="Footer Placeholder 3">
            <a:extLst>
              <a:ext uri="{FF2B5EF4-FFF2-40B4-BE49-F238E27FC236}">
                <a16:creationId xmlns:a16="http://schemas.microsoft.com/office/drawing/2014/main" xmlns=""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xmlns=""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10-05-2023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xmlns=""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xmlns=""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xmlns=""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A69B8D-BF65-4ADD-F76F-77EA72FFCB8F}"/>
              </a:ext>
            </a:extLst>
          </p:cNvPr>
          <p:cNvSpPr>
            <a:spLocks noGrp="1"/>
          </p:cNvSpPr>
          <p:nvPr>
            <p:ph type="ctrTitle"/>
          </p:nvPr>
        </p:nvSpPr>
        <p:spPr>
          <a:xfrm>
            <a:off x="6217920" y="1970555"/>
            <a:ext cx="5202692" cy="1560649"/>
          </a:xfrm>
        </p:spPr>
        <p:txBody>
          <a:bodyPr>
            <a:normAutofit fontScale="90000"/>
          </a:bodyPr>
          <a:lstStyle/>
          <a:p>
            <a:pPr marR="0" lvl="0" indent="0">
              <a:spcBef>
                <a:spcPts val="0"/>
              </a:spcBef>
              <a:spcAft>
                <a:spcPts val="0"/>
              </a:spcAft>
            </a:pPr>
            <a:r>
              <a:rPr lang="en-US" sz="3600" b="1" dirty="0">
                <a:ln/>
                <a:solidFill>
                  <a:srgbClr val="C00000"/>
                </a:solidFill>
                <a:cs typeface="Poppins" panose="00000500000000000000" pitchFamily="2" charset="0"/>
                <a:sym typeface="BioRhyme ExtraBold"/>
              </a:rPr>
              <a:t>COURSE NAME : </a:t>
            </a:r>
            <a:r>
              <a:rPr lang="en-US" sz="3600" b="1" dirty="0">
                <a:ln/>
                <a:cs typeface="Poppins" panose="00000500000000000000" pitchFamily="2" charset="0"/>
                <a:sym typeface="BioRhyme ExtraBold"/>
              </a:rPr>
              <a:t>Operating Systems </a:t>
            </a:r>
            <a:br>
              <a:rPr lang="en-US" sz="3600" b="1" dirty="0">
                <a:ln/>
                <a:cs typeface="Poppins" panose="00000500000000000000" pitchFamily="2" charset="0"/>
                <a:sym typeface="BioRhyme ExtraBold"/>
              </a:rPr>
            </a:br>
            <a:r>
              <a:rPr lang="en-US" sz="3600" b="1" dirty="0">
                <a:ln/>
                <a:solidFill>
                  <a:srgbClr val="C00000"/>
                </a:solidFill>
                <a:cs typeface="Poppins" panose="00000500000000000000" pitchFamily="2" charset="0"/>
                <a:sym typeface="BioRhyme ExtraBold"/>
              </a:rPr>
              <a:t>COURSE CODE: </a:t>
            </a:r>
            <a:r>
              <a:rPr lang="en-IN" altLang="en-US" sz="3600" b="1" dirty="0"/>
              <a:t>21CS2109RA</a:t>
            </a:r>
            <a:r>
              <a:rPr lang="en-US" sz="3600" b="1" dirty="0">
                <a:ln/>
                <a:solidFill>
                  <a:srgbClr val="C00000"/>
                </a:solidFill>
                <a:cs typeface="Poppins" panose="00000500000000000000" pitchFamily="2" charset="0"/>
                <a:sym typeface="BioRhyme ExtraBold"/>
              </a:rPr>
              <a:t/>
            </a:r>
            <a:br>
              <a:rPr lang="en-US" sz="3600" b="1" dirty="0">
                <a:ln/>
                <a:solidFill>
                  <a:srgbClr val="C00000"/>
                </a:solidFill>
                <a:cs typeface="Poppins" panose="00000500000000000000" pitchFamily="2" charset="0"/>
                <a:sym typeface="BioRhyme ExtraBold"/>
              </a:rPr>
            </a:br>
            <a:endParaRPr lang="en-IN" sz="3600" dirty="0"/>
          </a:p>
        </p:txBody>
      </p:sp>
      <p:sp>
        <p:nvSpPr>
          <p:cNvPr id="3" name="Subtitle 2">
            <a:extLst>
              <a:ext uri="{FF2B5EF4-FFF2-40B4-BE49-F238E27FC236}">
                <a16:creationId xmlns:a16="http://schemas.microsoft.com/office/drawing/2014/main" xmlns="" id="{5F640656-3048-2A08-BF39-81705306F79A}"/>
              </a:ext>
            </a:extLst>
          </p:cNvPr>
          <p:cNvSpPr>
            <a:spLocks noGrp="1"/>
          </p:cNvSpPr>
          <p:nvPr>
            <p:ph type="subTitle" idx="1"/>
          </p:nvPr>
        </p:nvSpPr>
        <p:spPr>
          <a:xfrm>
            <a:off x="3977640" y="4034124"/>
            <a:ext cx="7442972" cy="2389536"/>
          </a:xfrm>
        </p:spPr>
        <p:txBody>
          <a:bodyPr>
            <a:normAutofit fontScale="92500"/>
          </a:bodyPr>
          <a:lstStyle/>
          <a:p>
            <a:pPr lvl="0" algn="ctr"/>
            <a:r>
              <a:rPr lang="en-US" sz="4400" b="1" dirty="0" smtClean="0">
                <a:ln/>
                <a:cs typeface="Poppins" panose="00000500000000000000" pitchFamily="2" charset="0"/>
              </a:rPr>
              <a:t>SEGMENTATION, PAGING, ADDRESS TRANSLATION</a:t>
            </a:r>
            <a:endParaRPr lang="en-US" sz="4400" b="1" dirty="0">
              <a:cs typeface="Poppins" panose="00000500000000000000" pitchFamily="2" charset="0"/>
            </a:endParaRPr>
          </a:p>
          <a:p>
            <a:endParaRPr lang="en-IN" dirty="0"/>
          </a:p>
        </p:txBody>
      </p:sp>
      <p:pic>
        <p:nvPicPr>
          <p:cNvPr id="4" name="Google Shape;464;p16"/>
          <p:cNvPicPr preferRelativeResize="0"/>
          <p:nvPr/>
        </p:nvPicPr>
        <p:blipFill>
          <a:blip r:embed="rId2">
            <a:extLst>
              <a:ext uri="{28A0092B-C50C-407E-A947-70E740481C1C}">
                <a14:useLocalDpi xmlns:a14="http://schemas.microsoft.com/office/drawing/2010/main" val="0"/>
              </a:ext>
            </a:extLst>
          </a:blip>
          <a:stretch>
            <a:fillRect/>
          </a:stretch>
        </p:blipFill>
        <p:spPr>
          <a:xfrm>
            <a:off x="0" y="0"/>
            <a:ext cx="6027459" cy="6740965"/>
          </a:xfrm>
          <a:prstGeom prst="rect">
            <a:avLst/>
          </a:prstGeom>
          <a:noFill/>
          <a:ln>
            <a:noFill/>
          </a:ln>
        </p:spPr>
      </p:pic>
      <p:sp>
        <p:nvSpPr>
          <p:cNvPr id="5" name="Google Shape;502;p17">
            <a:extLst>
              <a:ext uri="{FF2B5EF4-FFF2-40B4-BE49-F238E27FC236}">
                <a16:creationId xmlns:a16="http://schemas.microsoft.com/office/drawing/2014/main" xmlns="" id="{7153E61F-4441-DBE3-3DFF-6E9EF6C48D23}"/>
              </a:ext>
            </a:extLst>
          </p:cNvPr>
          <p:cNvSpPr/>
          <p:nvPr/>
        </p:nvSpPr>
        <p:spPr>
          <a:xfrm>
            <a:off x="8702244" y="51318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lt1"/>
                </a:solidFill>
                <a:ea typeface="Calibri"/>
                <a:cs typeface="Poppins" panose="00000500000000000000" pitchFamily="2" charset="0"/>
                <a:sym typeface="Calibri"/>
              </a:rPr>
              <a:t>Session - 2</a:t>
            </a:r>
            <a:endParaRPr sz="2800" dirty="0">
              <a:solidFill>
                <a:schemeClr val="lt1"/>
              </a:solidFill>
              <a:ea typeface="Calibri"/>
              <a:cs typeface="Poppins" panose="00000500000000000000" pitchFamily="2" charset="0"/>
              <a:sym typeface="Calibri"/>
            </a:endParaRPr>
          </a:p>
        </p:txBody>
      </p:sp>
      <p:sp>
        <p:nvSpPr>
          <p:cNvPr id="6" name="Google Shape;502;p17">
            <a:extLst>
              <a:ext uri="{FF2B5EF4-FFF2-40B4-BE49-F238E27FC236}">
                <a16:creationId xmlns:a16="http://schemas.microsoft.com/office/drawing/2014/main" xmlns="" id="{7153E61F-4441-DBE3-3DFF-6E9EF6C48D23}"/>
              </a:ext>
            </a:extLst>
          </p:cNvPr>
          <p:cNvSpPr/>
          <p:nvPr/>
        </p:nvSpPr>
        <p:spPr>
          <a:xfrm>
            <a:off x="6027459" y="51318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smtClean="0">
                <a:solidFill>
                  <a:schemeClr val="lt1"/>
                </a:solidFill>
                <a:ea typeface="Calibri"/>
                <a:cs typeface="Poppins" panose="00000500000000000000" pitchFamily="2" charset="0"/>
                <a:sym typeface="Calibri"/>
              </a:rPr>
              <a:t>CO2</a:t>
            </a:r>
            <a:endParaRPr sz="2800" b="1" dirty="0">
              <a:solidFill>
                <a:schemeClr val="lt1"/>
              </a:solidFill>
              <a:ea typeface="Calibri"/>
              <a:cs typeface="Poppins" panose="00000500000000000000" pitchFamily="2" charset="0"/>
              <a:sym typeface="Calibri"/>
            </a:endParaRP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871" y="0"/>
            <a:ext cx="9603275" cy="1049235"/>
          </a:xfrm>
        </p:spPr>
        <p:txBody>
          <a:bodyPr>
            <a:normAutofit/>
          </a:bodyPr>
          <a:lstStyle/>
          <a:p>
            <a:pPr algn="ctr"/>
            <a:r>
              <a:rPr lang="en-IN" sz="4400" b="1" dirty="0" smtClean="0"/>
              <a:t>PAGING</a:t>
            </a:r>
            <a:endParaRPr lang="en-IN" sz="4400" b="1" dirty="0"/>
          </a:p>
        </p:txBody>
      </p:sp>
      <p:sp>
        <p:nvSpPr>
          <p:cNvPr id="4" name="Slide Number Placeholder 3"/>
          <p:cNvSpPr>
            <a:spLocks noGrp="1"/>
          </p:cNvSpPr>
          <p:nvPr>
            <p:ph type="sldNum" sz="quarter" idx="12"/>
          </p:nvPr>
        </p:nvSpPr>
        <p:spPr/>
        <p:txBody>
          <a:bodyPr/>
          <a:lstStyle/>
          <a:p>
            <a:fld id="{CBABCCC1-BF11-4F37-963E-1BCD5B23FD72}" type="slidenum">
              <a:rPr lang="en-IN" smtClean="0"/>
              <a:t>10</a:t>
            </a:fld>
            <a:endParaRPr lang="en-IN"/>
          </a:p>
        </p:txBody>
      </p:sp>
      <p:pic>
        <p:nvPicPr>
          <p:cNvPr id="5" name="Content Placeholder 4">
            <a:extLst>
              <a:ext uri="{FF2B5EF4-FFF2-40B4-BE49-F238E27FC236}">
                <a16:creationId xmlns:a16="http://schemas.microsoft.com/office/drawing/2014/main" xmlns="" id="{B976AECC-00D8-5CC1-2752-DB0913366E45}"/>
              </a:ext>
            </a:extLst>
          </p:cNvPr>
          <p:cNvPicPr>
            <a:picLocks noGrp="1" noChangeAspect="1"/>
          </p:cNvPicPr>
          <p:nvPr>
            <p:ph idx="1"/>
          </p:nvPr>
        </p:nvPicPr>
        <p:blipFill>
          <a:blip r:embed="rId2"/>
          <a:stretch>
            <a:fillRect/>
          </a:stretch>
        </p:blipFill>
        <p:spPr>
          <a:xfrm>
            <a:off x="1" y="640080"/>
            <a:ext cx="6501508" cy="5489876"/>
          </a:xfrm>
          <a:prstGeom prst="rect">
            <a:avLst/>
          </a:prstGeom>
        </p:spPr>
      </p:pic>
      <p:sp>
        <p:nvSpPr>
          <p:cNvPr id="6" name="Rectangle 5"/>
          <p:cNvSpPr/>
          <p:nvPr/>
        </p:nvSpPr>
        <p:spPr>
          <a:xfrm>
            <a:off x="6568169" y="881489"/>
            <a:ext cx="5623831" cy="4401205"/>
          </a:xfrm>
          <a:prstGeom prst="rect">
            <a:avLst/>
          </a:prstGeom>
        </p:spPr>
        <p:txBody>
          <a:bodyPr wrap="square">
            <a:spAutoFit/>
          </a:bodyPr>
          <a:lstStyle/>
          <a:p>
            <a:pPr marL="457200" indent="-457200">
              <a:buFont typeface="Arial" panose="020B0604020202020204" pitchFamily="34" charset="0"/>
              <a:buChar char="•"/>
            </a:pPr>
            <a:r>
              <a:rPr lang="en-US" altLang="ko-KR" sz="2800" dirty="0"/>
              <a:t>Paging splits up address space into fixed-sized unit called a page</a:t>
            </a:r>
            <a:r>
              <a:rPr lang="en-US" altLang="ko-KR" sz="2800" dirty="0" smtClean="0"/>
              <a:t>.</a:t>
            </a:r>
          </a:p>
          <a:p>
            <a:endParaRPr lang="en-US" altLang="ko-KR" sz="2800" dirty="0"/>
          </a:p>
          <a:p>
            <a:pPr marL="457200" indent="-457200">
              <a:buFont typeface="Arial" panose="020B0604020202020204" pitchFamily="34" charset="0"/>
              <a:buChar char="•"/>
            </a:pPr>
            <a:r>
              <a:rPr lang="en-US" altLang="ko-KR" sz="2800" dirty="0"/>
              <a:t>With paging, physical memory is also split into some number of pages called a page frame</a:t>
            </a:r>
            <a:r>
              <a:rPr lang="en-US" altLang="ko-KR" sz="2800" dirty="0" smtClean="0"/>
              <a:t>.</a:t>
            </a:r>
          </a:p>
          <a:p>
            <a:endParaRPr lang="en-US" altLang="ko-KR" sz="2800" dirty="0"/>
          </a:p>
          <a:p>
            <a:pPr marL="457200" indent="-457200">
              <a:buFont typeface="Arial" panose="020B0604020202020204" pitchFamily="34" charset="0"/>
              <a:buChar char="•"/>
            </a:pPr>
            <a:r>
              <a:rPr lang="en-US" altLang="ko-KR" sz="2800" dirty="0"/>
              <a:t>Page table per process is needed to translate the virtual address to physical address</a:t>
            </a:r>
            <a:endParaRPr lang="en-IN" sz="2800" dirty="0"/>
          </a:p>
        </p:txBody>
      </p:sp>
    </p:spTree>
    <p:extLst>
      <p:ext uri="{BB962C8B-B14F-4D97-AF65-F5344CB8AC3E}">
        <p14:creationId xmlns:p14="http://schemas.microsoft.com/office/powerpoint/2010/main" val="3289081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11</a:t>
            </a:fld>
            <a:endParaRPr lang="en-IN"/>
          </a:p>
        </p:txBody>
      </p:sp>
      <p:pic>
        <p:nvPicPr>
          <p:cNvPr id="6" name="Picture 5" descr="Difference Between Paging and Segmentation - GeeksforGeeks">
            <a:extLst>
              <a:ext uri="{FF2B5EF4-FFF2-40B4-BE49-F238E27FC236}">
                <a16:creationId xmlns:a16="http://schemas.microsoft.com/office/drawing/2014/main" xmlns="" id="{0CC17FC6-D8EB-765A-0663-0DC7FDF04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8660"/>
            <a:ext cx="6501509" cy="50977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0430A275-841D-7EAE-376E-B96BE24BBB99}"/>
              </a:ext>
            </a:extLst>
          </p:cNvPr>
          <p:cNvSpPr txBox="1"/>
          <p:nvPr/>
        </p:nvSpPr>
        <p:spPr>
          <a:xfrm>
            <a:off x="6501509" y="479730"/>
            <a:ext cx="5381467" cy="6063198"/>
          </a:xfrm>
          <a:prstGeom prst="rect">
            <a:avLst/>
          </a:prstGeom>
          <a:noFill/>
        </p:spPr>
        <p:txBody>
          <a:bodyPr wrap="square">
            <a:spAutoFit/>
          </a:bodyPr>
          <a:lstStyle/>
          <a:p>
            <a:pPr algn="just"/>
            <a:r>
              <a:rPr lang="en-US" sz="3200" dirty="0"/>
              <a:t>Paging is a storage mechanism used to retrieve processes from the secondary storage into the main memory in the form of pages.</a:t>
            </a:r>
          </a:p>
          <a:p>
            <a:pPr algn="just"/>
            <a:endParaRPr lang="en-US" sz="3200" dirty="0"/>
          </a:p>
          <a:p>
            <a:pPr algn="just"/>
            <a:r>
              <a:rPr lang="en-US" sz="3200" dirty="0"/>
              <a:t>The main idea behind the paging is to divide each process in the form of pages. The main memory will also be divided in the form of frames.      </a:t>
            </a:r>
            <a:endParaRPr lang="en-IN" sz="3200" dirty="0"/>
          </a:p>
          <a:p>
            <a:endParaRPr lang="en-IN" sz="3600" dirty="0"/>
          </a:p>
        </p:txBody>
      </p:sp>
    </p:spTree>
    <p:extLst>
      <p:ext uri="{BB962C8B-B14F-4D97-AF65-F5344CB8AC3E}">
        <p14:creationId xmlns:p14="http://schemas.microsoft.com/office/powerpoint/2010/main" val="1117216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12</a:t>
            </a:fld>
            <a:endParaRPr lang="en-IN"/>
          </a:p>
        </p:txBody>
      </p:sp>
      <p:sp>
        <p:nvSpPr>
          <p:cNvPr id="5" name="Title 4"/>
          <p:cNvSpPr>
            <a:spLocks noGrp="1"/>
          </p:cNvSpPr>
          <p:nvPr>
            <p:ph type="title"/>
          </p:nvPr>
        </p:nvSpPr>
        <p:spPr>
          <a:xfrm>
            <a:off x="1451579" y="409166"/>
            <a:ext cx="9603275" cy="1049235"/>
          </a:xfrm>
        </p:spPr>
        <p:txBody>
          <a:bodyPr/>
          <a:lstStyle/>
          <a:p>
            <a:r>
              <a:rPr lang="en-IN" b="1" dirty="0" smtClean="0"/>
              <a:t>ADVANTAGES &amp; DISADVANTAGES OF PAGING</a:t>
            </a:r>
            <a:endParaRPr lang="en-IN" b="1" dirty="0"/>
          </a:p>
        </p:txBody>
      </p:sp>
      <p:pic>
        <p:nvPicPr>
          <p:cNvPr id="6" name="Content Placeholder 5">
            <a:extLst>
              <a:ext uri="{FF2B5EF4-FFF2-40B4-BE49-F238E27FC236}">
                <a16:creationId xmlns:a16="http://schemas.microsoft.com/office/drawing/2014/main" xmlns="" id="{CE870093-E161-20ED-8623-5937AD70CFDE}"/>
              </a:ext>
            </a:extLst>
          </p:cNvPr>
          <p:cNvPicPr>
            <a:picLocks noGrp="1" noChangeAspect="1"/>
          </p:cNvPicPr>
          <p:nvPr>
            <p:ph idx="1"/>
          </p:nvPr>
        </p:nvPicPr>
        <p:blipFill>
          <a:blip r:embed="rId2"/>
          <a:stretch>
            <a:fillRect/>
          </a:stretch>
        </p:blipFill>
        <p:spPr>
          <a:xfrm>
            <a:off x="1451579" y="1645920"/>
            <a:ext cx="9603275" cy="4457700"/>
          </a:xfrm>
          <a:prstGeom prst="rect">
            <a:avLst/>
          </a:prstGeom>
        </p:spPr>
      </p:pic>
    </p:spTree>
    <p:extLst>
      <p:ext uri="{BB962C8B-B14F-4D97-AF65-F5344CB8AC3E}">
        <p14:creationId xmlns:p14="http://schemas.microsoft.com/office/powerpoint/2010/main" val="1525675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067" y="2552693"/>
            <a:ext cx="2697480" cy="1049235"/>
          </a:xfrm>
        </p:spPr>
        <p:txBody>
          <a:bodyPr>
            <a:normAutofit/>
          </a:bodyPr>
          <a:lstStyle/>
          <a:p>
            <a:r>
              <a:rPr lang="en-IN" sz="4000" b="1" dirty="0" smtClean="0"/>
              <a:t>PAGING</a:t>
            </a:r>
            <a:endParaRPr lang="en-IN" sz="4000" b="1" dirty="0"/>
          </a:p>
        </p:txBody>
      </p:sp>
      <p:sp>
        <p:nvSpPr>
          <p:cNvPr id="4" name="Slide Number Placeholder 3"/>
          <p:cNvSpPr>
            <a:spLocks noGrp="1"/>
          </p:cNvSpPr>
          <p:nvPr>
            <p:ph type="sldNum" sz="quarter" idx="12"/>
          </p:nvPr>
        </p:nvSpPr>
        <p:spPr/>
        <p:txBody>
          <a:bodyPr/>
          <a:lstStyle/>
          <a:p>
            <a:fld id="{CBABCCC1-BF11-4F37-963E-1BCD5B23FD72}" type="slidenum">
              <a:rPr lang="en-IN" smtClean="0"/>
              <a:t>13</a:t>
            </a:fld>
            <a:endParaRPr lang="en-IN"/>
          </a:p>
        </p:txBody>
      </p:sp>
      <p:pic>
        <p:nvPicPr>
          <p:cNvPr id="5" name="Picture 4" descr="Diagram&#10;&#10;Description automatically generated">
            <a:extLst>
              <a:ext uri="{FF2B5EF4-FFF2-40B4-BE49-F238E27FC236}">
                <a16:creationId xmlns:a16="http://schemas.microsoft.com/office/drawing/2014/main" xmlns="" id="{88B89E09-584A-94AA-874D-EC55B45F3504}"/>
              </a:ext>
            </a:extLst>
          </p:cNvPr>
          <p:cNvPicPr>
            <a:picLocks noChangeAspect="1"/>
          </p:cNvPicPr>
          <p:nvPr/>
        </p:nvPicPr>
        <p:blipFill>
          <a:blip r:embed="rId2"/>
          <a:stretch>
            <a:fillRect/>
          </a:stretch>
        </p:blipFill>
        <p:spPr>
          <a:xfrm>
            <a:off x="3170547" y="29481"/>
            <a:ext cx="6661924" cy="6095661"/>
          </a:xfrm>
          <a:prstGeom prst="rect">
            <a:avLst/>
          </a:prstGeom>
        </p:spPr>
      </p:pic>
    </p:spTree>
    <p:extLst>
      <p:ext uri="{BB962C8B-B14F-4D97-AF65-F5344CB8AC3E}">
        <p14:creationId xmlns:p14="http://schemas.microsoft.com/office/powerpoint/2010/main" val="358413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8725" y="0"/>
            <a:ext cx="9603275" cy="1049235"/>
          </a:xfrm>
        </p:spPr>
        <p:txBody>
          <a:bodyPr>
            <a:normAutofit/>
          </a:bodyPr>
          <a:lstStyle/>
          <a:p>
            <a:r>
              <a:rPr lang="en-IN" sz="3600" b="1" dirty="0" smtClean="0"/>
              <a:t>EXAMPLE : A SIMPLE PAGING</a:t>
            </a:r>
            <a:endParaRPr lang="en-IN" sz="3600" b="1" dirty="0"/>
          </a:p>
        </p:txBody>
      </p:sp>
      <p:sp>
        <p:nvSpPr>
          <p:cNvPr id="4" name="Slide Number Placeholder 3"/>
          <p:cNvSpPr>
            <a:spLocks noGrp="1"/>
          </p:cNvSpPr>
          <p:nvPr>
            <p:ph type="sldNum" sz="quarter" idx="12"/>
          </p:nvPr>
        </p:nvSpPr>
        <p:spPr/>
        <p:txBody>
          <a:bodyPr/>
          <a:lstStyle/>
          <a:p>
            <a:fld id="{CBABCCC1-BF11-4F37-963E-1BCD5B23FD72}" type="slidenum">
              <a:rPr lang="en-IN" smtClean="0"/>
              <a:t>14</a:t>
            </a:fld>
            <a:endParaRPr lang="en-IN"/>
          </a:p>
        </p:txBody>
      </p:sp>
      <p:pic>
        <p:nvPicPr>
          <p:cNvPr id="5" name="Content Placeholder 4">
            <a:extLst>
              <a:ext uri="{FF2B5EF4-FFF2-40B4-BE49-F238E27FC236}">
                <a16:creationId xmlns:a16="http://schemas.microsoft.com/office/drawing/2014/main" xmlns="" id="{B6BD8928-B857-2D86-9191-CAE1C47D1D42}"/>
              </a:ext>
            </a:extLst>
          </p:cNvPr>
          <p:cNvPicPr>
            <a:picLocks noGrp="1" noChangeAspect="1"/>
          </p:cNvPicPr>
          <p:nvPr>
            <p:ph idx="1"/>
          </p:nvPr>
        </p:nvPicPr>
        <p:blipFill>
          <a:blip r:embed="rId2"/>
          <a:stretch>
            <a:fillRect/>
          </a:stretch>
        </p:blipFill>
        <p:spPr>
          <a:xfrm>
            <a:off x="0" y="708660"/>
            <a:ext cx="12192000" cy="5372100"/>
          </a:xfrm>
          <a:prstGeom prst="rect">
            <a:avLst/>
          </a:prstGeom>
        </p:spPr>
      </p:pic>
    </p:spTree>
    <p:extLst>
      <p:ext uri="{BB962C8B-B14F-4D97-AF65-F5344CB8AC3E}">
        <p14:creationId xmlns:p14="http://schemas.microsoft.com/office/powerpoint/2010/main" val="1473968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ADDRESS TRANSLATION</a:t>
            </a:r>
            <a:endParaRPr lang="en-IN" sz="4000" b="1" dirty="0"/>
          </a:p>
        </p:txBody>
      </p:sp>
      <p:sp>
        <p:nvSpPr>
          <p:cNvPr id="3" name="Content Placeholder 2"/>
          <p:cNvSpPr>
            <a:spLocks noGrp="1"/>
          </p:cNvSpPr>
          <p:nvPr>
            <p:ph idx="1"/>
          </p:nvPr>
        </p:nvSpPr>
        <p:spPr>
          <a:xfrm>
            <a:off x="1451579" y="1853754"/>
            <a:ext cx="9603275" cy="3882148"/>
          </a:xfrm>
        </p:spPr>
        <p:txBody>
          <a:bodyPr/>
          <a:lstStyle/>
          <a:p>
            <a:pPr algn="just"/>
            <a:r>
              <a:rPr lang="en-US" sz="2800" dirty="0"/>
              <a:t>When a  system allocates a frame to any page, It translates this logical address into a physical address and create entry into the page table to be used throughout execution of the Program. </a:t>
            </a:r>
            <a:endParaRPr lang="en-US" sz="2800" dirty="0" smtClean="0"/>
          </a:p>
          <a:p>
            <a:pPr algn="just"/>
            <a:r>
              <a:rPr lang="en-US" sz="2800" dirty="0" smtClean="0"/>
              <a:t>When </a:t>
            </a:r>
            <a:r>
              <a:rPr lang="en-US" sz="2800" dirty="0"/>
              <a:t>a process is to be executed, the corresponding pages are loaded into any available memory frames.</a:t>
            </a:r>
          </a:p>
          <a:p>
            <a:pPr algn="just"/>
            <a:endParaRPr lang="en-US" sz="2800" dirty="0"/>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15</a:t>
            </a:fld>
            <a:endParaRPr lang="en-IN"/>
          </a:p>
        </p:txBody>
      </p:sp>
    </p:spTree>
    <p:extLst>
      <p:ext uri="{BB962C8B-B14F-4D97-AF65-F5344CB8AC3E}">
        <p14:creationId xmlns:p14="http://schemas.microsoft.com/office/powerpoint/2010/main" val="1425929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Address Translation in Virtual Memory</a:t>
            </a:r>
            <a:endParaRPr lang="en-IN" sz="3600" dirty="0"/>
          </a:p>
        </p:txBody>
      </p:sp>
      <p:sp>
        <p:nvSpPr>
          <p:cNvPr id="3" name="Content Placeholder 2"/>
          <p:cNvSpPr>
            <a:spLocks noGrp="1"/>
          </p:cNvSpPr>
          <p:nvPr>
            <p:ph idx="1"/>
          </p:nvPr>
        </p:nvSpPr>
        <p:spPr>
          <a:xfrm>
            <a:off x="1451579" y="2015732"/>
            <a:ext cx="9603275" cy="3950728"/>
          </a:xfrm>
        </p:spPr>
        <p:txBody>
          <a:bodyPr>
            <a:normAutofit/>
          </a:bodyPr>
          <a:lstStyle/>
          <a:p>
            <a:pPr algn="just"/>
            <a:r>
              <a:rPr lang="en-US" sz="2800" dirty="0"/>
              <a:t>Whenever workloads access data in memory, the system needs to lookup the physical memory address that matches the virtual address. </a:t>
            </a:r>
            <a:endParaRPr lang="en-US" sz="2800" dirty="0" smtClean="0"/>
          </a:p>
          <a:p>
            <a:pPr algn="just"/>
            <a:r>
              <a:rPr lang="en-US" sz="2800" dirty="0" smtClean="0"/>
              <a:t>This </a:t>
            </a:r>
            <a:r>
              <a:rPr lang="en-US" sz="2800" dirty="0"/>
              <a:t>is what were refer we refer to as memory translations or mappings. </a:t>
            </a:r>
            <a:endParaRPr lang="en-US" sz="2800" dirty="0" smtClean="0"/>
          </a:p>
          <a:p>
            <a:pPr algn="just"/>
            <a:r>
              <a:rPr lang="en-US" sz="2800" dirty="0" smtClean="0"/>
              <a:t>To </a:t>
            </a:r>
            <a:r>
              <a:rPr lang="en-US" sz="2800" dirty="0"/>
              <a:t>map virtual memory addresses to physical memory addresses, page tables are used.</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16</a:t>
            </a:fld>
            <a:endParaRPr lang="en-IN"/>
          </a:p>
        </p:txBody>
      </p:sp>
    </p:spTree>
    <p:extLst>
      <p:ext uri="{BB962C8B-B14F-4D97-AF65-F5344CB8AC3E}">
        <p14:creationId xmlns:p14="http://schemas.microsoft.com/office/powerpoint/2010/main" val="2569219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7" y="621639"/>
            <a:ext cx="9603275" cy="1049235"/>
          </a:xfrm>
        </p:spPr>
        <p:txBody>
          <a:bodyPr>
            <a:normAutofit/>
          </a:bodyPr>
          <a:lstStyle/>
          <a:p>
            <a:r>
              <a:rPr lang="en-US" sz="4000" b="1" dirty="0"/>
              <a:t>Address Translation in Paging</a:t>
            </a:r>
            <a:endParaRPr lang="en-IN" sz="4000" b="1" dirty="0"/>
          </a:p>
        </p:txBody>
      </p:sp>
      <p:sp>
        <p:nvSpPr>
          <p:cNvPr id="3" name="Content Placeholder 2"/>
          <p:cNvSpPr>
            <a:spLocks noGrp="1"/>
          </p:cNvSpPr>
          <p:nvPr>
            <p:ph idx="1"/>
          </p:nvPr>
        </p:nvSpPr>
        <p:spPr>
          <a:xfrm>
            <a:off x="1451578" y="1422670"/>
            <a:ext cx="9603275" cy="3450613"/>
          </a:xfrm>
        </p:spPr>
        <p:txBody>
          <a:bodyPr>
            <a:noAutofit/>
          </a:bodyPr>
          <a:lstStyle/>
          <a:p>
            <a:pPr algn="just"/>
            <a:r>
              <a:rPr lang="en-US" sz="2800" dirty="0"/>
              <a:t>The address translation in paging in Operating Systems is an address space that is the range of valid addresses available in a program or process memory. </a:t>
            </a:r>
            <a:endParaRPr lang="en-US" sz="2800" dirty="0" smtClean="0"/>
          </a:p>
          <a:p>
            <a:pPr algn="just"/>
            <a:r>
              <a:rPr lang="en-US" sz="2800" dirty="0" smtClean="0"/>
              <a:t>It </a:t>
            </a:r>
            <a:r>
              <a:rPr lang="en-US" sz="2800" dirty="0"/>
              <a:t>is the  memory space accessible to a program or process. </a:t>
            </a:r>
            <a:endParaRPr lang="en-US" sz="2800" dirty="0" smtClean="0"/>
          </a:p>
          <a:p>
            <a:pPr algn="just"/>
            <a:r>
              <a:rPr lang="en-US" sz="2800" dirty="0" smtClean="0"/>
              <a:t>The </a:t>
            </a:r>
            <a:r>
              <a:rPr lang="en-US" sz="2800" dirty="0"/>
              <a:t>memory can be physical or virtual and is used for storing data and executing instructions. </a:t>
            </a:r>
            <a:endParaRPr lang="en-US" sz="2800" dirty="0" smtClean="0"/>
          </a:p>
          <a:p>
            <a:pPr algn="just"/>
            <a:r>
              <a:rPr lang="en-US" sz="2800" dirty="0" smtClean="0"/>
              <a:t>The </a:t>
            </a:r>
            <a:r>
              <a:rPr lang="en-US" sz="2800" dirty="0"/>
              <a:t>two main types of address space are logical address space and physical address space. </a:t>
            </a:r>
          </a:p>
          <a:p>
            <a:pPr algn="just"/>
            <a:endParaRPr lang="en-IN" sz="2400" dirty="0"/>
          </a:p>
        </p:txBody>
      </p:sp>
      <p:sp>
        <p:nvSpPr>
          <p:cNvPr id="4" name="Slide Number Placeholder 3"/>
          <p:cNvSpPr>
            <a:spLocks noGrp="1"/>
          </p:cNvSpPr>
          <p:nvPr>
            <p:ph type="sldNum" sz="quarter" idx="12"/>
          </p:nvPr>
        </p:nvSpPr>
        <p:spPr/>
        <p:txBody>
          <a:bodyPr/>
          <a:lstStyle/>
          <a:p>
            <a:fld id="{CBABCCC1-BF11-4F37-963E-1BCD5B23FD72}" type="slidenum">
              <a:rPr lang="en-IN" smtClean="0"/>
              <a:t>17</a:t>
            </a:fld>
            <a:endParaRPr lang="en-IN"/>
          </a:p>
        </p:txBody>
      </p:sp>
    </p:spTree>
    <p:extLst>
      <p:ext uri="{BB962C8B-B14F-4D97-AF65-F5344CB8AC3E}">
        <p14:creationId xmlns:p14="http://schemas.microsoft.com/office/powerpoint/2010/main" val="3040771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18</a:t>
            </a:fld>
            <a:endParaRPr lang="en-IN"/>
          </a:p>
        </p:txBody>
      </p:sp>
      <p:pic>
        <p:nvPicPr>
          <p:cNvPr id="5" name="Picture 4">
            <a:extLst>
              <a:ext uri="{FF2B5EF4-FFF2-40B4-BE49-F238E27FC236}">
                <a16:creationId xmlns:a16="http://schemas.microsoft.com/office/drawing/2014/main" xmlns="" id="{8223140B-DC24-7397-E9C3-6ECDCF5B1D60}"/>
              </a:ext>
            </a:extLst>
          </p:cNvPr>
          <p:cNvPicPr>
            <a:picLocks noChangeAspect="1"/>
          </p:cNvPicPr>
          <p:nvPr/>
        </p:nvPicPr>
        <p:blipFill>
          <a:blip r:embed="rId2"/>
          <a:stretch>
            <a:fillRect/>
          </a:stretch>
        </p:blipFill>
        <p:spPr>
          <a:xfrm>
            <a:off x="1363993" y="0"/>
            <a:ext cx="9464011" cy="2761373"/>
          </a:xfrm>
          <a:prstGeom prst="rect">
            <a:avLst/>
          </a:prstGeom>
        </p:spPr>
      </p:pic>
      <p:pic>
        <p:nvPicPr>
          <p:cNvPr id="6" name="Picture 5">
            <a:extLst>
              <a:ext uri="{FF2B5EF4-FFF2-40B4-BE49-F238E27FC236}">
                <a16:creationId xmlns:a16="http://schemas.microsoft.com/office/drawing/2014/main" xmlns="" id="{3A6311E5-869A-4DF9-7AA7-4EFD5AFA8B7D}"/>
              </a:ext>
            </a:extLst>
          </p:cNvPr>
          <p:cNvPicPr>
            <a:picLocks noChangeAspect="1"/>
          </p:cNvPicPr>
          <p:nvPr/>
        </p:nvPicPr>
        <p:blipFill>
          <a:blip r:embed="rId3"/>
          <a:stretch>
            <a:fillRect/>
          </a:stretch>
        </p:blipFill>
        <p:spPr>
          <a:xfrm>
            <a:off x="647073" y="2761373"/>
            <a:ext cx="10897849" cy="3388696"/>
          </a:xfrm>
          <a:prstGeom prst="rect">
            <a:avLst/>
          </a:prstGeom>
        </p:spPr>
      </p:pic>
    </p:spTree>
    <p:extLst>
      <p:ext uri="{BB962C8B-B14F-4D97-AF65-F5344CB8AC3E}">
        <p14:creationId xmlns:p14="http://schemas.microsoft.com/office/powerpoint/2010/main" val="2202190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19</a:t>
            </a:fld>
            <a:endParaRPr lang="en-IN"/>
          </a:p>
        </p:txBody>
      </p:sp>
      <p:pic>
        <p:nvPicPr>
          <p:cNvPr id="5" name="Picture 4">
            <a:extLst>
              <a:ext uri="{FF2B5EF4-FFF2-40B4-BE49-F238E27FC236}">
                <a16:creationId xmlns:a16="http://schemas.microsoft.com/office/drawing/2014/main" xmlns="" id="{E8BE36FA-DDC6-6371-45FB-BFD4E36C55BE}"/>
              </a:ext>
            </a:extLst>
          </p:cNvPr>
          <p:cNvPicPr>
            <a:picLocks noChangeAspect="1"/>
          </p:cNvPicPr>
          <p:nvPr/>
        </p:nvPicPr>
        <p:blipFill>
          <a:blip r:embed="rId2"/>
          <a:stretch>
            <a:fillRect/>
          </a:stretch>
        </p:blipFill>
        <p:spPr>
          <a:xfrm>
            <a:off x="0" y="594361"/>
            <a:ext cx="12192000" cy="5532120"/>
          </a:xfrm>
          <a:prstGeom prst="rect">
            <a:avLst/>
          </a:prstGeom>
        </p:spPr>
      </p:pic>
    </p:spTree>
    <p:extLst>
      <p:ext uri="{BB962C8B-B14F-4D97-AF65-F5344CB8AC3E}">
        <p14:creationId xmlns:p14="http://schemas.microsoft.com/office/powerpoint/2010/main" val="1037255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2</a:t>
            </a:fld>
            <a:endParaRPr lang="en-IN"/>
          </a:p>
        </p:txBody>
      </p:sp>
      <p:sp>
        <p:nvSpPr>
          <p:cNvPr id="7" name="Rounded Rectangle 17">
            <a:extLst>
              <a:ext uri="{FF2B5EF4-FFF2-40B4-BE49-F238E27FC236}">
                <a16:creationId xmlns:a16="http://schemas.microsoft.com/office/drawing/2014/main" xmlns="" id="{D530E72E-233E-E443-1A84-D3CD02ECB889}"/>
              </a:ext>
            </a:extLst>
          </p:cNvPr>
          <p:cNvSpPr/>
          <p:nvPr/>
        </p:nvSpPr>
        <p:spPr>
          <a:xfrm>
            <a:off x="4725995" y="89341"/>
            <a:ext cx="3551028" cy="489191"/>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8" name="TextBox 7">
            <a:extLst>
              <a:ext uri="{FF2B5EF4-FFF2-40B4-BE49-F238E27FC236}">
                <a16:creationId xmlns:a16="http://schemas.microsoft.com/office/drawing/2014/main" xmlns="" id="{D7C61438-200D-827A-D4DD-5B5127AFA187}"/>
              </a:ext>
            </a:extLst>
          </p:cNvPr>
          <p:cNvSpPr txBox="1"/>
          <p:nvPr/>
        </p:nvSpPr>
        <p:spPr>
          <a:xfrm>
            <a:off x="1135865" y="578532"/>
            <a:ext cx="10731286" cy="1154675"/>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dirty="0">
                <a:latin typeface="Poppins"/>
                <a:cs typeface="Poppins"/>
              </a:rPr>
              <a:t>To familiarize students with the basic concepts of Segmentation, Paging and Address Translation of Operating System </a:t>
            </a:r>
          </a:p>
          <a:p>
            <a:pPr>
              <a:lnSpc>
                <a:spcPct val="150000"/>
              </a:lnSpc>
            </a:pPr>
            <a:endParaRPr lang="en-US" sz="1600" dirty="0">
              <a:latin typeface="Poppins"/>
              <a:cs typeface="Poppins"/>
            </a:endParaRPr>
          </a:p>
        </p:txBody>
      </p:sp>
      <p:sp>
        <p:nvSpPr>
          <p:cNvPr id="9" name="Rounded Rectangle 17">
            <a:extLst>
              <a:ext uri="{FF2B5EF4-FFF2-40B4-BE49-F238E27FC236}">
                <a16:creationId xmlns:a16="http://schemas.microsoft.com/office/drawing/2014/main" xmlns="" id="{7F3AABB0-F8BA-C900-B6BF-45F4B58E9490}"/>
              </a:ext>
            </a:extLst>
          </p:cNvPr>
          <p:cNvSpPr/>
          <p:nvPr/>
        </p:nvSpPr>
        <p:spPr>
          <a:xfrm>
            <a:off x="4290225" y="1190112"/>
            <a:ext cx="4449061" cy="650134"/>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10" name="TextBox 9">
            <a:extLst>
              <a:ext uri="{FF2B5EF4-FFF2-40B4-BE49-F238E27FC236}">
                <a16:creationId xmlns:a16="http://schemas.microsoft.com/office/drawing/2014/main" xmlns="" id="{2B5EAD4E-C007-9DE7-A40A-12802D3C9611}"/>
              </a:ext>
            </a:extLst>
          </p:cNvPr>
          <p:cNvSpPr txBox="1"/>
          <p:nvPr/>
        </p:nvSpPr>
        <p:spPr>
          <a:xfrm>
            <a:off x="2118970" y="1961834"/>
            <a:ext cx="8791575" cy="1815882"/>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 Session is designed to:</a:t>
            </a:r>
          </a:p>
          <a:p>
            <a:pPr marL="342900" indent="-342900">
              <a:buAutoNum type="arabicPeriod"/>
            </a:pPr>
            <a:r>
              <a:rPr lang="en-US" sz="1600" dirty="0">
                <a:latin typeface="Arial" panose="020B0604020202020204" pitchFamily="34" charset="0"/>
              </a:rPr>
              <a:t>Define Segmentation, Paging and Address Translation</a:t>
            </a:r>
          </a:p>
          <a:p>
            <a:pPr marL="342900" indent="-342900">
              <a:buAutoNum type="arabicPeriod"/>
            </a:pPr>
            <a:r>
              <a:rPr lang="en-US" sz="1600" dirty="0">
                <a:latin typeface="Arial" panose="020B0604020202020204" pitchFamily="34" charset="0"/>
              </a:rPr>
              <a:t>Differentiate between Segmentation and Paging </a:t>
            </a:r>
          </a:p>
          <a:p>
            <a:pPr marL="342900" indent="-342900">
              <a:buAutoNum type="arabicPeriod"/>
            </a:pPr>
            <a:r>
              <a:rPr lang="en-US" sz="1600" dirty="0">
                <a:latin typeface="Arial" panose="020B0604020202020204" pitchFamily="34" charset="0"/>
              </a:rPr>
              <a:t>List out the different types of Page Replacement Algorithms </a:t>
            </a:r>
          </a:p>
          <a:p>
            <a:pPr marL="342900" indent="-342900">
              <a:buAutoNum type="arabicPeriod"/>
            </a:pPr>
            <a:r>
              <a:rPr lang="en-US" sz="1600" dirty="0">
                <a:latin typeface="Arial"/>
                <a:cs typeface="Arial"/>
              </a:rPr>
              <a:t>Describe the role of  Address Translation </a:t>
            </a:r>
          </a:p>
          <a:p>
            <a:pPr marL="342900" indent="-342900">
              <a:buFontTx/>
              <a:buAutoNum type="arabicPeriod"/>
            </a:pPr>
            <a:r>
              <a:rPr lang="en-IN" altLang="en-US" sz="1600" dirty="0">
                <a:ea typeface="Calibri" panose="020F0502020204030204" pitchFamily="34" charset="0"/>
                <a:cs typeface="Times New Roman" panose="02020603050405020304" pitchFamily="18" charset="0"/>
              </a:rPr>
              <a:t>A Case Study of Segmentation and  paging in Operating Systems</a:t>
            </a:r>
            <a:endParaRPr lang="en-US" sz="1600" dirty="0">
              <a:latin typeface="Arial"/>
              <a:cs typeface="Arial"/>
            </a:endParaRPr>
          </a:p>
        </p:txBody>
      </p:sp>
      <p:sp>
        <p:nvSpPr>
          <p:cNvPr id="12" name="Rounded Rectangle 17">
            <a:extLst>
              <a:ext uri="{FF2B5EF4-FFF2-40B4-BE49-F238E27FC236}">
                <a16:creationId xmlns:a16="http://schemas.microsoft.com/office/drawing/2014/main" xmlns="" id="{6652A33D-9A9E-3EAC-0CAE-113901ECA179}"/>
              </a:ext>
            </a:extLst>
          </p:cNvPr>
          <p:cNvSpPr/>
          <p:nvPr/>
        </p:nvSpPr>
        <p:spPr>
          <a:xfrm>
            <a:off x="4566092" y="3923144"/>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sp>
        <p:nvSpPr>
          <p:cNvPr id="16" name="TextBox 15">
            <a:extLst>
              <a:ext uri="{FF2B5EF4-FFF2-40B4-BE49-F238E27FC236}">
                <a16:creationId xmlns:a16="http://schemas.microsoft.com/office/drawing/2014/main" xmlns="" id="{B0BB8E68-8B73-12DE-615E-1091F19A9A9A}"/>
              </a:ext>
            </a:extLst>
          </p:cNvPr>
          <p:cNvSpPr txBox="1"/>
          <p:nvPr/>
        </p:nvSpPr>
        <p:spPr>
          <a:xfrm>
            <a:off x="1135866" y="4459270"/>
            <a:ext cx="10731286" cy="1815882"/>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Arial"/>
                <a:cs typeface="Arial"/>
              </a:rPr>
              <a:t>At the end of this session, you should be able to:</a:t>
            </a:r>
          </a:p>
          <a:p>
            <a:pPr marL="342900" indent="-342900">
              <a:buFontTx/>
              <a:buAutoNum type="arabicPeriod"/>
            </a:pPr>
            <a:r>
              <a:rPr lang="en-US" sz="1600" dirty="0">
                <a:latin typeface="Arial" panose="020B0604020202020204" pitchFamily="34" charset="0"/>
              </a:rPr>
              <a:t>Defines Segmentation, Paging and Address Translation</a:t>
            </a:r>
          </a:p>
          <a:p>
            <a:pPr marL="342900" indent="-342900">
              <a:buAutoNum type="arabicPeriod"/>
            </a:pPr>
            <a:r>
              <a:rPr lang="en-US" sz="1600" dirty="0">
                <a:latin typeface="Arial" panose="020B0604020202020204" pitchFamily="34" charset="0"/>
              </a:rPr>
              <a:t>Describe what page replacement algorithms do in operating systems</a:t>
            </a:r>
          </a:p>
          <a:p>
            <a:pPr marL="342900" indent="-342900">
              <a:buAutoNum type="arabicPeriod"/>
            </a:pPr>
            <a:r>
              <a:rPr lang="en-US" sz="1600" dirty="0">
                <a:latin typeface="Arial" panose="020B0604020202020204" pitchFamily="34" charset="0"/>
              </a:rPr>
              <a:t>Summarize Role of an Page Replacement Algorithms </a:t>
            </a:r>
            <a:r>
              <a:rPr lang="en-US" sz="1600" dirty="0" smtClean="0">
                <a:latin typeface="Arial" panose="020B0604020202020204" pitchFamily="34" charset="0"/>
              </a:rPr>
              <a:t>.</a:t>
            </a:r>
          </a:p>
          <a:p>
            <a:pPr marL="342900" indent="-342900">
              <a:buFontTx/>
              <a:buAutoNum type="arabicPeriod"/>
            </a:pPr>
            <a:r>
              <a:rPr lang="en-IN" altLang="en-US" sz="1600" dirty="0">
                <a:ea typeface="Calibri" panose="020F0502020204030204" pitchFamily="34" charset="0"/>
                <a:cs typeface="Times New Roman" panose="02020603050405020304" pitchFamily="18" charset="0"/>
              </a:rPr>
              <a:t>A Comparative Study of different Page Replacement Algorithms FIFO, Optimal and LRU</a:t>
            </a:r>
          </a:p>
          <a:p>
            <a:pPr marL="342900" indent="-342900">
              <a:buFontTx/>
              <a:buAutoNum type="arabicPeriod"/>
            </a:pPr>
            <a:r>
              <a:rPr lang="en-US" altLang="en-US" sz="1600" dirty="0">
                <a:ea typeface="Calibri" panose="020F0502020204030204" pitchFamily="34" charset="0"/>
                <a:cs typeface="Times New Roman" panose="02020603050405020304" pitchFamily="18" charset="0"/>
              </a:rPr>
              <a:t>A Case Study of Least Frequently Used and Most Frequently Used Page Replacement Algorithms</a:t>
            </a:r>
            <a:endParaRPr lang="en-US" sz="1600" dirty="0">
              <a:latin typeface="Arial" panose="020B0604020202020204" pitchFamily="34" charset="0"/>
            </a:endParaRPr>
          </a:p>
        </p:txBody>
      </p:sp>
    </p:spTree>
    <p:extLst>
      <p:ext uri="{BB962C8B-B14F-4D97-AF65-F5344CB8AC3E}">
        <p14:creationId xmlns:p14="http://schemas.microsoft.com/office/powerpoint/2010/main" val="255230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20</a:t>
            </a:fld>
            <a:endParaRPr lang="en-IN"/>
          </a:p>
        </p:txBody>
      </p:sp>
      <p:pic>
        <p:nvPicPr>
          <p:cNvPr id="5" name="Picture 4">
            <a:extLst>
              <a:ext uri="{FF2B5EF4-FFF2-40B4-BE49-F238E27FC236}">
                <a16:creationId xmlns:a16="http://schemas.microsoft.com/office/drawing/2014/main" xmlns="" id="{186A9FA4-797D-05B2-57AE-33560648E9FA}"/>
              </a:ext>
            </a:extLst>
          </p:cNvPr>
          <p:cNvPicPr>
            <a:picLocks noChangeAspect="1"/>
          </p:cNvPicPr>
          <p:nvPr/>
        </p:nvPicPr>
        <p:blipFill>
          <a:blip r:embed="rId2"/>
          <a:stretch>
            <a:fillRect/>
          </a:stretch>
        </p:blipFill>
        <p:spPr>
          <a:xfrm>
            <a:off x="0" y="548640"/>
            <a:ext cx="12192000" cy="5742499"/>
          </a:xfrm>
          <a:prstGeom prst="rect">
            <a:avLst/>
          </a:prstGeom>
        </p:spPr>
      </p:pic>
    </p:spTree>
    <p:extLst>
      <p:ext uri="{BB962C8B-B14F-4D97-AF65-F5344CB8AC3E}">
        <p14:creationId xmlns:p14="http://schemas.microsoft.com/office/powerpoint/2010/main" val="2497180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21</a:t>
            </a:fld>
            <a:endParaRPr lang="en-IN"/>
          </a:p>
        </p:txBody>
      </p:sp>
      <p:pic>
        <p:nvPicPr>
          <p:cNvPr id="5" name="Picture 4">
            <a:extLst>
              <a:ext uri="{FF2B5EF4-FFF2-40B4-BE49-F238E27FC236}">
                <a16:creationId xmlns:a16="http://schemas.microsoft.com/office/drawing/2014/main" xmlns="" id="{4B760529-10F7-1D14-70B0-459C1390E101}"/>
              </a:ext>
            </a:extLst>
          </p:cNvPr>
          <p:cNvPicPr>
            <a:picLocks noChangeAspect="1"/>
          </p:cNvPicPr>
          <p:nvPr/>
        </p:nvPicPr>
        <p:blipFill>
          <a:blip r:embed="rId2"/>
          <a:stretch>
            <a:fillRect/>
          </a:stretch>
        </p:blipFill>
        <p:spPr>
          <a:xfrm>
            <a:off x="0" y="571500"/>
            <a:ext cx="12192000" cy="5719639"/>
          </a:xfrm>
          <a:prstGeom prst="rect">
            <a:avLst/>
          </a:prstGeom>
        </p:spPr>
      </p:pic>
    </p:spTree>
    <p:extLst>
      <p:ext uri="{BB962C8B-B14F-4D97-AF65-F5344CB8AC3E}">
        <p14:creationId xmlns:p14="http://schemas.microsoft.com/office/powerpoint/2010/main" val="859853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603275" cy="1049235"/>
          </a:xfrm>
        </p:spPr>
        <p:txBody>
          <a:bodyPr/>
          <a:lstStyle/>
          <a:p>
            <a:pPr algn="ctr"/>
            <a:r>
              <a:rPr lang="en-IN" b="1" dirty="0" smtClean="0"/>
              <a:t>EXAMPLE OF ADDRESS TRANSLATION</a:t>
            </a:r>
            <a:endParaRPr lang="en-IN" b="1"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22</a:t>
            </a:fld>
            <a:endParaRPr lang="en-IN"/>
          </a:p>
        </p:txBody>
      </p:sp>
      <p:pic>
        <p:nvPicPr>
          <p:cNvPr id="5" name="Picture 4">
            <a:extLst>
              <a:ext uri="{FF2B5EF4-FFF2-40B4-BE49-F238E27FC236}">
                <a16:creationId xmlns:a16="http://schemas.microsoft.com/office/drawing/2014/main" xmlns="" id="{EB5258E5-B642-6533-DFED-313EA0429368}"/>
              </a:ext>
            </a:extLst>
          </p:cNvPr>
          <p:cNvPicPr>
            <a:picLocks noChangeAspect="1"/>
          </p:cNvPicPr>
          <p:nvPr/>
        </p:nvPicPr>
        <p:blipFill>
          <a:blip r:embed="rId2"/>
          <a:stretch>
            <a:fillRect/>
          </a:stretch>
        </p:blipFill>
        <p:spPr>
          <a:xfrm>
            <a:off x="-1" y="524617"/>
            <a:ext cx="12192000" cy="5536759"/>
          </a:xfrm>
          <a:prstGeom prst="rect">
            <a:avLst/>
          </a:prstGeom>
        </p:spPr>
      </p:pic>
    </p:spTree>
    <p:extLst>
      <p:ext uri="{BB962C8B-B14F-4D97-AF65-F5344CB8AC3E}">
        <p14:creationId xmlns:p14="http://schemas.microsoft.com/office/powerpoint/2010/main" val="3327363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871" y="89516"/>
            <a:ext cx="9603275" cy="1049235"/>
          </a:xfrm>
        </p:spPr>
        <p:txBody>
          <a:bodyPr>
            <a:normAutofit/>
          </a:bodyPr>
          <a:lstStyle/>
          <a:p>
            <a:r>
              <a:rPr lang="en-IN" sz="2400" b="1" dirty="0" smtClean="0"/>
              <a:t>DIFFERENCE BETWEEN PAGING AND SEGMENTATION</a:t>
            </a:r>
            <a:endParaRPr lang="en-IN" sz="2400" b="1"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23</a:t>
            </a:fld>
            <a:endParaRPr lang="en-IN"/>
          </a:p>
        </p:txBody>
      </p:sp>
      <p:pic>
        <p:nvPicPr>
          <p:cNvPr id="5" name="Picture 4">
            <a:extLst>
              <a:ext uri="{FF2B5EF4-FFF2-40B4-BE49-F238E27FC236}">
                <a16:creationId xmlns:a16="http://schemas.microsoft.com/office/drawing/2014/main" xmlns="" id="{A70C726B-3547-FBDA-7446-BA5A42FD3DDB}"/>
              </a:ext>
            </a:extLst>
          </p:cNvPr>
          <p:cNvPicPr>
            <a:picLocks noChangeAspect="1"/>
          </p:cNvPicPr>
          <p:nvPr/>
        </p:nvPicPr>
        <p:blipFill>
          <a:blip r:embed="rId2"/>
          <a:stretch>
            <a:fillRect/>
          </a:stretch>
        </p:blipFill>
        <p:spPr>
          <a:xfrm>
            <a:off x="969808" y="614133"/>
            <a:ext cx="10566816" cy="5416855"/>
          </a:xfrm>
          <a:prstGeom prst="rect">
            <a:avLst/>
          </a:prstGeom>
        </p:spPr>
      </p:pic>
    </p:spTree>
    <p:extLst>
      <p:ext uri="{BB962C8B-B14F-4D97-AF65-F5344CB8AC3E}">
        <p14:creationId xmlns:p14="http://schemas.microsoft.com/office/powerpoint/2010/main" val="2210209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24</a:t>
            </a:fld>
            <a:endParaRPr lang="en-IN"/>
          </a:p>
        </p:txBody>
      </p:sp>
      <p:pic>
        <p:nvPicPr>
          <p:cNvPr id="5" name="Picture 4">
            <a:extLst>
              <a:ext uri="{FF2B5EF4-FFF2-40B4-BE49-F238E27FC236}">
                <a16:creationId xmlns:a16="http://schemas.microsoft.com/office/drawing/2014/main" xmlns="" id="{D35C911F-F326-B1A3-9434-DD9EA01E45D3}"/>
              </a:ext>
            </a:extLst>
          </p:cNvPr>
          <p:cNvPicPr>
            <a:picLocks noChangeAspect="1"/>
          </p:cNvPicPr>
          <p:nvPr/>
        </p:nvPicPr>
        <p:blipFill>
          <a:blip r:embed="rId2"/>
          <a:stretch>
            <a:fillRect/>
          </a:stretch>
        </p:blipFill>
        <p:spPr>
          <a:xfrm>
            <a:off x="115636" y="804519"/>
            <a:ext cx="11960727" cy="5299101"/>
          </a:xfrm>
          <a:prstGeom prst="rect">
            <a:avLst/>
          </a:prstGeom>
        </p:spPr>
      </p:pic>
    </p:spTree>
    <p:extLst>
      <p:ext uri="{BB962C8B-B14F-4D97-AF65-F5344CB8AC3E}">
        <p14:creationId xmlns:p14="http://schemas.microsoft.com/office/powerpoint/2010/main" val="2152651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9483"/>
            <a:ext cx="9603275" cy="1049235"/>
          </a:xfrm>
        </p:spPr>
        <p:txBody>
          <a:bodyPr>
            <a:noAutofit/>
          </a:bodyPr>
          <a:lstStyle/>
          <a:p>
            <a:r>
              <a:rPr lang="en-US" sz="2800" b="1" dirty="0"/>
              <a:t>Page Replacement Algorithm – First In First Out (FIFO)</a:t>
            </a:r>
            <a:br>
              <a:rPr lang="en-US" sz="2800" b="1" dirty="0"/>
            </a:br>
            <a:endParaRPr lang="en-IN" sz="2800" b="1"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25</a:t>
            </a:fld>
            <a:endParaRPr lang="en-IN"/>
          </a:p>
        </p:txBody>
      </p:sp>
      <p:pic>
        <p:nvPicPr>
          <p:cNvPr id="5" name="Picture 4">
            <a:extLst>
              <a:ext uri="{FF2B5EF4-FFF2-40B4-BE49-F238E27FC236}">
                <a16:creationId xmlns:a16="http://schemas.microsoft.com/office/drawing/2014/main" xmlns="" id="{CA0B3167-1B03-7469-9B5F-081BC6D8B28B}"/>
              </a:ext>
            </a:extLst>
          </p:cNvPr>
          <p:cNvPicPr>
            <a:picLocks noChangeAspect="1"/>
          </p:cNvPicPr>
          <p:nvPr/>
        </p:nvPicPr>
        <p:blipFill>
          <a:blip r:embed="rId2"/>
          <a:stretch>
            <a:fillRect/>
          </a:stretch>
        </p:blipFill>
        <p:spPr>
          <a:xfrm>
            <a:off x="0" y="811121"/>
            <a:ext cx="12192000" cy="5480017"/>
          </a:xfrm>
          <a:prstGeom prst="rect">
            <a:avLst/>
          </a:prstGeom>
        </p:spPr>
      </p:pic>
    </p:spTree>
    <p:extLst>
      <p:ext uri="{BB962C8B-B14F-4D97-AF65-F5344CB8AC3E}">
        <p14:creationId xmlns:p14="http://schemas.microsoft.com/office/powerpoint/2010/main" val="2017858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29483"/>
            <a:ext cx="9603275" cy="1049235"/>
          </a:xfrm>
        </p:spPr>
        <p:txBody>
          <a:bodyPr>
            <a:normAutofit fontScale="90000"/>
          </a:bodyPr>
          <a:lstStyle/>
          <a:p>
            <a:r>
              <a:rPr lang="en-US" sz="2700" b="1" dirty="0"/>
              <a:t>Page Replacement Algorithm – Optimal Page Replacement Algorithm </a:t>
            </a:r>
            <a:r>
              <a:rPr lang="en-US" dirty="0"/>
              <a:t/>
            </a:r>
            <a:br>
              <a:rPr lang="en-US" dirty="0"/>
            </a:b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26</a:t>
            </a:fld>
            <a:endParaRPr lang="en-IN"/>
          </a:p>
        </p:txBody>
      </p:sp>
      <p:pic>
        <p:nvPicPr>
          <p:cNvPr id="5" name="Picture 4">
            <a:extLst>
              <a:ext uri="{FF2B5EF4-FFF2-40B4-BE49-F238E27FC236}">
                <a16:creationId xmlns:a16="http://schemas.microsoft.com/office/drawing/2014/main" xmlns="" id="{0A13550F-4014-0738-7A2E-FF4DEFA9E2F4}"/>
              </a:ext>
            </a:extLst>
          </p:cNvPr>
          <p:cNvPicPr>
            <a:picLocks noChangeAspect="1"/>
          </p:cNvPicPr>
          <p:nvPr/>
        </p:nvPicPr>
        <p:blipFill>
          <a:blip r:embed="rId2"/>
          <a:stretch>
            <a:fillRect/>
          </a:stretch>
        </p:blipFill>
        <p:spPr>
          <a:xfrm>
            <a:off x="0" y="868680"/>
            <a:ext cx="12192000" cy="5234939"/>
          </a:xfrm>
          <a:prstGeom prst="rect">
            <a:avLst/>
          </a:prstGeom>
        </p:spPr>
      </p:pic>
    </p:spTree>
    <p:extLst>
      <p:ext uri="{BB962C8B-B14F-4D97-AF65-F5344CB8AC3E}">
        <p14:creationId xmlns:p14="http://schemas.microsoft.com/office/powerpoint/2010/main" val="3430827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9483"/>
            <a:ext cx="9603275" cy="1049235"/>
          </a:xfrm>
        </p:spPr>
        <p:txBody>
          <a:bodyPr>
            <a:noAutofit/>
          </a:bodyPr>
          <a:lstStyle/>
          <a:p>
            <a:r>
              <a:rPr lang="en-US" sz="2800" b="1" dirty="0"/>
              <a:t>Page Replacement Algorithm – Least Recently Used (LRU)</a:t>
            </a:r>
            <a:br>
              <a:rPr lang="en-US" sz="2800" b="1" dirty="0"/>
            </a:br>
            <a:endParaRPr lang="en-IN" sz="2800" b="1" dirty="0"/>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27</a:t>
            </a:fld>
            <a:endParaRPr lang="en-IN"/>
          </a:p>
        </p:txBody>
      </p:sp>
      <p:pic>
        <p:nvPicPr>
          <p:cNvPr id="5" name="Picture 4">
            <a:extLst>
              <a:ext uri="{FF2B5EF4-FFF2-40B4-BE49-F238E27FC236}">
                <a16:creationId xmlns:a16="http://schemas.microsoft.com/office/drawing/2014/main" xmlns="" id="{A73D3CED-9BB1-3819-8300-CD65ADEEEEBD}"/>
              </a:ext>
            </a:extLst>
          </p:cNvPr>
          <p:cNvPicPr>
            <a:picLocks noChangeAspect="1"/>
          </p:cNvPicPr>
          <p:nvPr/>
        </p:nvPicPr>
        <p:blipFill>
          <a:blip r:embed="rId2"/>
          <a:stretch>
            <a:fillRect/>
          </a:stretch>
        </p:blipFill>
        <p:spPr>
          <a:xfrm>
            <a:off x="0" y="824460"/>
            <a:ext cx="12192000" cy="5466680"/>
          </a:xfrm>
          <a:prstGeom prst="rect">
            <a:avLst/>
          </a:prstGeom>
        </p:spPr>
      </p:pic>
    </p:spTree>
    <p:extLst>
      <p:ext uri="{BB962C8B-B14F-4D97-AF65-F5344CB8AC3E}">
        <p14:creationId xmlns:p14="http://schemas.microsoft.com/office/powerpoint/2010/main" val="1623346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0"/>
            <a:ext cx="9603275" cy="1049235"/>
          </a:xfrm>
        </p:spPr>
        <p:txBody>
          <a:bodyPr>
            <a:noAutofit/>
          </a:bodyPr>
          <a:lstStyle/>
          <a:p>
            <a:r>
              <a:rPr lang="en-US" sz="2800" b="1" dirty="0"/>
              <a:t>Page Replacement Algorithm – Least Frequently Used (LFU)</a:t>
            </a:r>
            <a:br>
              <a:rPr lang="en-US" sz="2800" b="1" dirty="0"/>
            </a:br>
            <a:endParaRPr lang="en-IN" sz="2800" b="1" dirty="0"/>
          </a:p>
        </p:txBody>
      </p:sp>
      <p:sp>
        <p:nvSpPr>
          <p:cNvPr id="4" name="Slide Number Placeholder 3"/>
          <p:cNvSpPr>
            <a:spLocks noGrp="1"/>
          </p:cNvSpPr>
          <p:nvPr>
            <p:ph type="sldNum" sz="quarter" idx="12"/>
          </p:nvPr>
        </p:nvSpPr>
        <p:spPr/>
        <p:txBody>
          <a:bodyPr/>
          <a:lstStyle/>
          <a:p>
            <a:fld id="{CBABCCC1-BF11-4F37-963E-1BCD5B23FD72}" type="slidenum">
              <a:rPr lang="en-IN" smtClean="0"/>
              <a:t>28</a:t>
            </a:fld>
            <a:endParaRPr lang="en-IN"/>
          </a:p>
        </p:txBody>
      </p:sp>
      <p:pic>
        <p:nvPicPr>
          <p:cNvPr id="5" name="Picture 4">
            <a:extLst>
              <a:ext uri="{FF2B5EF4-FFF2-40B4-BE49-F238E27FC236}">
                <a16:creationId xmlns:a16="http://schemas.microsoft.com/office/drawing/2014/main" xmlns="" id="{165B465E-A160-F2DE-85E9-F3AF94EAC9B7}"/>
              </a:ext>
            </a:extLst>
          </p:cNvPr>
          <p:cNvPicPr>
            <a:picLocks noChangeAspect="1"/>
          </p:cNvPicPr>
          <p:nvPr/>
        </p:nvPicPr>
        <p:blipFill>
          <a:blip r:embed="rId2"/>
          <a:stretch>
            <a:fillRect/>
          </a:stretch>
        </p:blipFill>
        <p:spPr>
          <a:xfrm>
            <a:off x="312303" y="794479"/>
            <a:ext cx="11380025" cy="4163066"/>
          </a:xfrm>
          <a:prstGeom prst="rect">
            <a:avLst/>
          </a:prstGeom>
        </p:spPr>
      </p:pic>
      <p:sp>
        <p:nvSpPr>
          <p:cNvPr id="6" name="TextBox 5">
            <a:extLst>
              <a:ext uri="{FF2B5EF4-FFF2-40B4-BE49-F238E27FC236}">
                <a16:creationId xmlns:a16="http://schemas.microsoft.com/office/drawing/2014/main" xmlns="" id="{1BE0D082-4733-4AF6-53B6-4AEB47E6F490}"/>
              </a:ext>
            </a:extLst>
          </p:cNvPr>
          <p:cNvSpPr txBox="1"/>
          <p:nvPr/>
        </p:nvSpPr>
        <p:spPr>
          <a:xfrm>
            <a:off x="0" y="4957278"/>
            <a:ext cx="12192000" cy="1384995"/>
          </a:xfrm>
          <a:prstGeom prst="rect">
            <a:avLst/>
          </a:prstGeom>
          <a:noFill/>
        </p:spPr>
        <p:txBody>
          <a:bodyPr wrap="square">
            <a:spAutoFit/>
          </a:bodyPr>
          <a:lstStyle/>
          <a:p>
            <a:pPr algn="just"/>
            <a:r>
              <a:rPr lang="en-US" sz="2800" dirty="0"/>
              <a:t>The Least Frequently used algorithm “Selects a page for replacement, if the page has not been used often in the past” or “Replace page that page has smallest count”</a:t>
            </a:r>
          </a:p>
        </p:txBody>
      </p:sp>
    </p:spTree>
    <p:extLst>
      <p:ext uri="{BB962C8B-B14F-4D97-AF65-F5344CB8AC3E}">
        <p14:creationId xmlns:p14="http://schemas.microsoft.com/office/powerpoint/2010/main" val="1989660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0"/>
            <a:ext cx="9603275" cy="1049235"/>
          </a:xfrm>
        </p:spPr>
        <p:txBody>
          <a:bodyPr>
            <a:noAutofit/>
          </a:bodyPr>
          <a:lstStyle/>
          <a:p>
            <a:r>
              <a:rPr lang="en-US" sz="2800" b="1" dirty="0"/>
              <a:t>Page Replacement Algorithm – Most Frequently Used (MFU)</a:t>
            </a:r>
            <a:r>
              <a:rPr lang="en-US" sz="2800" dirty="0"/>
              <a:t/>
            </a:r>
            <a:br>
              <a:rPr lang="en-US" sz="2800" dirty="0"/>
            </a:br>
            <a:endParaRPr lang="en-IN" sz="2800"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29</a:t>
            </a:fld>
            <a:endParaRPr lang="en-IN"/>
          </a:p>
        </p:txBody>
      </p:sp>
      <p:pic>
        <p:nvPicPr>
          <p:cNvPr id="5" name="Picture 4">
            <a:extLst>
              <a:ext uri="{FF2B5EF4-FFF2-40B4-BE49-F238E27FC236}">
                <a16:creationId xmlns:a16="http://schemas.microsoft.com/office/drawing/2014/main" xmlns="" id="{35CD1509-98D7-FC34-C2E7-60B0E9499291}"/>
              </a:ext>
            </a:extLst>
          </p:cNvPr>
          <p:cNvPicPr>
            <a:picLocks noChangeAspect="1"/>
          </p:cNvPicPr>
          <p:nvPr/>
        </p:nvPicPr>
        <p:blipFill>
          <a:blip r:embed="rId2"/>
          <a:stretch>
            <a:fillRect/>
          </a:stretch>
        </p:blipFill>
        <p:spPr>
          <a:xfrm>
            <a:off x="0" y="811696"/>
            <a:ext cx="12192000" cy="4237022"/>
          </a:xfrm>
          <a:prstGeom prst="rect">
            <a:avLst/>
          </a:prstGeom>
        </p:spPr>
      </p:pic>
      <p:sp>
        <p:nvSpPr>
          <p:cNvPr id="6" name="TextBox 5">
            <a:extLst>
              <a:ext uri="{FF2B5EF4-FFF2-40B4-BE49-F238E27FC236}">
                <a16:creationId xmlns:a16="http://schemas.microsoft.com/office/drawing/2014/main" xmlns="" id="{1BE0D082-4733-4AF6-53B6-4AEB47E6F490}"/>
              </a:ext>
            </a:extLst>
          </p:cNvPr>
          <p:cNvSpPr txBox="1"/>
          <p:nvPr/>
        </p:nvSpPr>
        <p:spPr>
          <a:xfrm>
            <a:off x="0" y="5137139"/>
            <a:ext cx="12192000" cy="1446550"/>
          </a:xfrm>
          <a:prstGeom prst="rect">
            <a:avLst/>
          </a:prstGeom>
          <a:noFill/>
        </p:spPr>
        <p:txBody>
          <a:bodyPr wrap="square">
            <a:spAutoFit/>
          </a:bodyPr>
          <a:lstStyle/>
          <a:p>
            <a:r>
              <a:rPr lang="en-US" sz="2800" dirty="0"/>
              <a:t>The Most Frequently used algorithm “Selects a page for replacement, if the page has been used often in the past” or “Replace page that page has highest count”</a:t>
            </a:r>
            <a:endParaRPr lang="en-IN" sz="2800" dirty="0"/>
          </a:p>
          <a:p>
            <a:endParaRPr lang="en-US" sz="3200" dirty="0"/>
          </a:p>
        </p:txBody>
      </p:sp>
    </p:spTree>
    <p:extLst>
      <p:ext uri="{BB962C8B-B14F-4D97-AF65-F5344CB8AC3E}">
        <p14:creationId xmlns:p14="http://schemas.microsoft.com/office/powerpoint/2010/main" val="44248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dirty="0" smtClean="0"/>
              <a:t>WHAT IS SEGMENTATION ?</a:t>
            </a:r>
            <a:r>
              <a:rPr lang="en-US" sz="28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
            </a:r>
            <a:br>
              <a:rPr lang="en-US" sz="28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br>
            <a:endParaRPr lang="en-IN" dirty="0"/>
          </a:p>
        </p:txBody>
      </p:sp>
      <p:sp>
        <p:nvSpPr>
          <p:cNvPr id="3" name="Content Placeholder 2"/>
          <p:cNvSpPr>
            <a:spLocks noGrp="1"/>
          </p:cNvSpPr>
          <p:nvPr>
            <p:ph idx="1"/>
          </p:nvPr>
        </p:nvSpPr>
        <p:spPr>
          <a:xfrm>
            <a:off x="1451579" y="1853754"/>
            <a:ext cx="9603275" cy="4044126"/>
          </a:xfrm>
        </p:spPr>
        <p:txBody>
          <a:bodyPr>
            <a:normAutofit/>
          </a:bodyPr>
          <a:lstStyle/>
          <a:p>
            <a:pPr algn="just"/>
            <a:r>
              <a:rPr lang="en-US" sz="2800" dirty="0"/>
              <a:t>A Segment can be defined as a logical grouping of Instructions such as a subroutine, array or a data area. </a:t>
            </a:r>
          </a:p>
          <a:p>
            <a:pPr algn="just"/>
            <a:r>
              <a:rPr lang="en-US" sz="2800" dirty="0"/>
              <a:t>Every Program (job) is a collection of these segments. </a:t>
            </a:r>
          </a:p>
          <a:p>
            <a:pPr algn="just"/>
            <a:r>
              <a:rPr lang="en-US" sz="2800" dirty="0"/>
              <a:t>Each job is divided into several segments of different sizes, one for each module that contains pieces that perform related functions</a:t>
            </a:r>
          </a:p>
          <a:p>
            <a:pPr algn="just"/>
            <a:endParaRPr lang="en-US" altLang="en-US" b="1" dirty="0" smtClean="0"/>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3</a:t>
            </a:fld>
            <a:endParaRPr lang="en-IN"/>
          </a:p>
        </p:txBody>
      </p:sp>
    </p:spTree>
    <p:extLst>
      <p:ext uri="{BB962C8B-B14F-4D97-AF65-F5344CB8AC3E}">
        <p14:creationId xmlns:p14="http://schemas.microsoft.com/office/powerpoint/2010/main" val="2018927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9483"/>
            <a:ext cx="9603275" cy="1049235"/>
          </a:xfrm>
        </p:spPr>
        <p:txBody>
          <a:bodyPr>
            <a:noAutofit/>
          </a:bodyPr>
          <a:lstStyle/>
          <a:p>
            <a:r>
              <a:rPr lang="en-US" sz="2800" b="1" dirty="0"/>
              <a:t>ACTIVITIES/ CASE STUDIES/ IMPORTANT FACTS RELATED TO THE SESSION</a:t>
            </a:r>
            <a:br>
              <a:rPr lang="en-US" sz="2800" b="1" dirty="0"/>
            </a:br>
            <a:endParaRPr lang="en-IN" sz="2800" b="1" dirty="0"/>
          </a:p>
        </p:txBody>
      </p:sp>
      <p:sp>
        <p:nvSpPr>
          <p:cNvPr id="3" name="Content Placeholder 2"/>
          <p:cNvSpPr>
            <a:spLocks noGrp="1"/>
          </p:cNvSpPr>
          <p:nvPr>
            <p:ph idx="1"/>
          </p:nvPr>
        </p:nvSpPr>
        <p:spPr>
          <a:xfrm>
            <a:off x="320040" y="1078718"/>
            <a:ext cx="11521440" cy="4979182"/>
          </a:xfrm>
        </p:spPr>
        <p:txBody>
          <a:bodyPr>
            <a:normAutofit fontScale="92500"/>
          </a:bodyPr>
          <a:lstStyle/>
          <a:p>
            <a:pPr marL="342900" indent="-342900" algn="just">
              <a:buAutoNum type="arabicPeriod"/>
            </a:pPr>
            <a:r>
              <a:rPr lang="en-US" sz="2400" dirty="0"/>
              <a:t>When do Page Faults Occur? Describe the actions taken by the O.S when a Page Fault Occurs</a:t>
            </a:r>
          </a:p>
          <a:p>
            <a:pPr marL="342900" indent="-342900" algn="just">
              <a:buAutoNum type="arabicPeriod"/>
            </a:pPr>
            <a:r>
              <a:rPr lang="en-US" sz="2400" dirty="0"/>
              <a:t>Consider the following page-reference string – 7, 0, 1, 2, 0, 3, 0, 4, 2, 3, 0, 3, 2, 1, 2, 0, 1, 7, 0, 1. How many page faults would occur for the following  page replacement algorithms, assuming 3 frames:- FIFO, Optimal, LRU</a:t>
            </a:r>
          </a:p>
          <a:p>
            <a:pPr marL="342900" indent="-342900" algn="just">
              <a:buAutoNum type="arabicPeriod"/>
            </a:pPr>
            <a:r>
              <a:rPr lang="en-US" sz="2400" dirty="0"/>
              <a:t>Compare the following page replacement algorithms using one example: FIFO, LRU, Optimal algorithms</a:t>
            </a:r>
          </a:p>
          <a:p>
            <a:pPr marL="342900" indent="-342900" algn="just">
              <a:buAutoNum type="arabicPeriod"/>
            </a:pPr>
            <a:r>
              <a:rPr lang="en-US" sz="2400" dirty="0"/>
              <a:t>How many page faults would occur for the following reference string for four page frames using LRU algorithm  1, 2, 3, 4, 5, 3, 4, 1, 6, 7, 8, 7, 8, 9, 7, 8, 9, 5, 4, 5, 4, 2.</a:t>
            </a:r>
          </a:p>
          <a:p>
            <a:pPr marL="342900" indent="-342900" algn="just">
              <a:buAutoNum type="arabicPeriod"/>
            </a:pPr>
            <a:r>
              <a:rPr lang="en-US" sz="2400" dirty="0"/>
              <a:t>How many page faults occur for Least Frequently Used and Most  Frequently Used for the reference string 0, 1, 2, 3, 0,1, 2, 3, 0, 1, 2, 3, 4, 5, 6, 7 with 3 memory frames.</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30</a:t>
            </a:fld>
            <a:endParaRPr lang="en-IN"/>
          </a:p>
        </p:txBody>
      </p:sp>
    </p:spTree>
    <p:extLst>
      <p:ext uri="{BB962C8B-B14F-4D97-AF65-F5344CB8AC3E}">
        <p14:creationId xmlns:p14="http://schemas.microsoft.com/office/powerpoint/2010/main" val="3823925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97185"/>
            <a:ext cx="9603275" cy="1049235"/>
          </a:xfrm>
        </p:spPr>
        <p:txBody>
          <a:bodyPr/>
          <a:lstStyle/>
          <a:p>
            <a:r>
              <a:rPr lang="en-IN" b="1" dirty="0" smtClean="0"/>
              <a:t>TERMINAL QUESTIONS</a:t>
            </a:r>
            <a:endParaRPr lang="en-IN" b="1" dirty="0"/>
          </a:p>
        </p:txBody>
      </p:sp>
      <p:sp>
        <p:nvSpPr>
          <p:cNvPr id="3" name="Content Placeholder 2"/>
          <p:cNvSpPr>
            <a:spLocks noGrp="1"/>
          </p:cNvSpPr>
          <p:nvPr>
            <p:ph idx="1"/>
          </p:nvPr>
        </p:nvSpPr>
        <p:spPr>
          <a:xfrm>
            <a:off x="1451579" y="1005840"/>
            <a:ext cx="9603275" cy="5006340"/>
          </a:xfrm>
        </p:spPr>
        <p:txBody>
          <a:bodyPr>
            <a:normAutofit/>
          </a:bodyPr>
          <a:lstStyle/>
          <a:p>
            <a:pPr algn="just"/>
            <a:r>
              <a:rPr lang="en-US" altLang="en-US" dirty="0"/>
              <a:t>What is Segmentation ? Discuss Advantages and Disadvantages of Segmentation.</a:t>
            </a:r>
          </a:p>
          <a:p>
            <a:pPr algn="just"/>
            <a:r>
              <a:rPr lang="en-US" altLang="en-US" dirty="0"/>
              <a:t>Explain about Paging and Different Page Replacement Algorithms?</a:t>
            </a:r>
          </a:p>
          <a:p>
            <a:pPr algn="just"/>
            <a:r>
              <a:rPr lang="en-US" altLang="en-US" dirty="0"/>
              <a:t>Discuss in detail about Address Translation along with proper Examples</a:t>
            </a:r>
          </a:p>
          <a:p>
            <a:pPr algn="just"/>
            <a:r>
              <a:rPr lang="en-US" altLang="en-US" dirty="0"/>
              <a:t>Differentiate between Segmentation and Paging</a:t>
            </a:r>
          </a:p>
          <a:p>
            <a:pPr algn="just"/>
            <a:r>
              <a:rPr lang="en-US" altLang="en-US" dirty="0"/>
              <a:t>Consider the following page reference string:</a:t>
            </a:r>
          </a:p>
          <a:p>
            <a:pPr marL="0" indent="0" algn="just">
              <a:buNone/>
            </a:pPr>
            <a:r>
              <a:rPr lang="en-US" altLang="en-US" dirty="0"/>
              <a:t>    1, 2, 3, 4, 2, 1, 5, 6, 2, 1, 2, 3, 7, 6, 3, 2, 1, 2, 3, 6</a:t>
            </a:r>
          </a:p>
          <a:p>
            <a:pPr marL="0" indent="0" algn="just">
              <a:buNone/>
            </a:pPr>
            <a:r>
              <a:rPr lang="en-US" altLang="en-US" dirty="0"/>
              <a:t>    How many pages faults would occur for the following replacement    algorithms, assuming one, two, three, four, five, six or seven frames? Remember all frames are initially empty, so unique pages will all cost one fault each. </a:t>
            </a:r>
          </a:p>
          <a:p>
            <a:pPr marL="0" indent="0" algn="just">
              <a:buNone/>
            </a:pPr>
            <a:r>
              <a:rPr lang="en-US" altLang="en-US" dirty="0"/>
              <a:t>a) LRU replacement   b) FIFO replacement  c) optimal replacement.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31</a:t>
            </a:fld>
            <a:endParaRPr lang="en-IN"/>
          </a:p>
        </p:txBody>
      </p:sp>
    </p:spTree>
    <p:extLst>
      <p:ext uri="{BB962C8B-B14F-4D97-AF65-F5344CB8AC3E}">
        <p14:creationId xmlns:p14="http://schemas.microsoft.com/office/powerpoint/2010/main" val="1305987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41703"/>
            <a:ext cx="9603275" cy="1049235"/>
          </a:xfrm>
        </p:spPr>
        <p:txBody>
          <a:bodyPr/>
          <a:lstStyle/>
          <a:p>
            <a:r>
              <a:rPr lang="en-IN" b="1" dirty="0" smtClean="0"/>
              <a:t>SUMMARY</a:t>
            </a:r>
            <a:endParaRPr lang="en-IN" b="1" dirty="0"/>
          </a:p>
        </p:txBody>
      </p:sp>
      <p:sp>
        <p:nvSpPr>
          <p:cNvPr id="3" name="Content Placeholder 2"/>
          <p:cNvSpPr>
            <a:spLocks noGrp="1"/>
          </p:cNvSpPr>
          <p:nvPr>
            <p:ph idx="1"/>
          </p:nvPr>
        </p:nvSpPr>
        <p:spPr>
          <a:xfrm>
            <a:off x="1451579" y="895592"/>
            <a:ext cx="9603275" cy="5093728"/>
          </a:xfrm>
        </p:spPr>
        <p:txBody>
          <a:bodyPr>
            <a:normAutofit fontScale="92500" lnSpcReduction="20000"/>
          </a:bodyPr>
          <a:lstStyle/>
          <a:p>
            <a:pPr marL="285750" indent="-285750" algn="just"/>
            <a:r>
              <a:rPr lang="en-US" sz="2400" dirty="0"/>
              <a:t>Segmentation is a memory management scheme which supports the programmer’s view of memory. Programmers never think of their programs as a linear array of words. Rather, they think of their programs as a collection of logically related entities such as subroutines or procedures, functions, global or local data areas, stacks etc., </a:t>
            </a:r>
          </a:p>
          <a:p>
            <a:pPr marL="285750" indent="-285750" algn="just"/>
            <a:r>
              <a:rPr lang="en-US" altLang="ko-KR" sz="2400" dirty="0"/>
              <a:t>Paging </a:t>
            </a:r>
            <a:r>
              <a:rPr lang="en-US" altLang="ko-KR" sz="2400" b="1" dirty="0"/>
              <a:t>splits up</a:t>
            </a:r>
            <a:r>
              <a:rPr lang="en-US" altLang="ko-KR" sz="2400" dirty="0"/>
              <a:t> address space into </a:t>
            </a:r>
            <a:r>
              <a:rPr lang="en-US" altLang="ko-KR" sz="2400" b="1" dirty="0"/>
              <a:t>fixed-sized</a:t>
            </a:r>
            <a:r>
              <a:rPr lang="en-US" altLang="ko-KR" sz="2400" dirty="0"/>
              <a:t> unit called a </a:t>
            </a:r>
            <a:r>
              <a:rPr lang="en-US" altLang="ko-KR" sz="2400" b="1" dirty="0"/>
              <a:t>page</a:t>
            </a:r>
            <a:r>
              <a:rPr lang="en-US" altLang="ko-KR" sz="2400" dirty="0"/>
              <a:t>. With paging, </a:t>
            </a:r>
            <a:r>
              <a:rPr lang="en-US" altLang="ko-KR" sz="2400" b="1" dirty="0"/>
              <a:t>physical memory</a:t>
            </a:r>
            <a:r>
              <a:rPr lang="en-US" altLang="ko-KR" sz="2400" dirty="0"/>
              <a:t> is also </a:t>
            </a:r>
            <a:r>
              <a:rPr lang="en-US" altLang="ko-KR" sz="2400" b="1" dirty="0"/>
              <a:t>split</a:t>
            </a:r>
            <a:r>
              <a:rPr lang="en-US" altLang="ko-KR" sz="2400" dirty="0"/>
              <a:t> into some number of pages called a </a:t>
            </a:r>
            <a:r>
              <a:rPr lang="en-US" altLang="ko-KR" sz="2400" b="1" dirty="0"/>
              <a:t>page frame</a:t>
            </a:r>
            <a:r>
              <a:rPr lang="en-US" altLang="ko-KR" sz="2400" dirty="0"/>
              <a:t>. </a:t>
            </a:r>
            <a:r>
              <a:rPr lang="en-US" altLang="ko-KR" sz="2400" b="1" dirty="0"/>
              <a:t>Page table</a:t>
            </a:r>
            <a:r>
              <a:rPr lang="en-US" altLang="ko-KR" sz="2400" dirty="0"/>
              <a:t> per process is needed </a:t>
            </a:r>
            <a:r>
              <a:rPr lang="en-US" altLang="ko-KR" sz="2400" b="1" dirty="0"/>
              <a:t>to translate</a:t>
            </a:r>
            <a:r>
              <a:rPr lang="en-US" altLang="ko-KR" sz="2400" dirty="0"/>
              <a:t> the virtual address to physical address.</a:t>
            </a:r>
          </a:p>
          <a:p>
            <a:pPr marL="285750" indent="-285750" algn="just"/>
            <a:r>
              <a:rPr lang="en-US" sz="2400" dirty="0"/>
              <a:t>FIFO is one of the simplest page replacement algorithms. A FIFO page replacement algorithm associates with each page the time when that page was brought into memory. At the point when a page must be replaced, the most experienced or oldest page is selected.</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32</a:t>
            </a:fld>
            <a:endParaRPr lang="en-IN"/>
          </a:p>
        </p:txBody>
      </p:sp>
    </p:spTree>
    <p:extLst>
      <p:ext uri="{BB962C8B-B14F-4D97-AF65-F5344CB8AC3E}">
        <p14:creationId xmlns:p14="http://schemas.microsoft.com/office/powerpoint/2010/main" val="792442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0546"/>
            <a:ext cx="9603275" cy="1049235"/>
          </a:xfrm>
        </p:spPr>
        <p:txBody>
          <a:bodyPr/>
          <a:lstStyle/>
          <a:p>
            <a:r>
              <a:rPr lang="en-IN" b="1" dirty="0" smtClean="0"/>
              <a:t>SUMMARY</a:t>
            </a:r>
            <a:endParaRPr lang="en-IN" b="1" dirty="0"/>
          </a:p>
        </p:txBody>
      </p:sp>
      <p:sp>
        <p:nvSpPr>
          <p:cNvPr id="3" name="Content Placeholder 2"/>
          <p:cNvSpPr>
            <a:spLocks noGrp="1"/>
          </p:cNvSpPr>
          <p:nvPr>
            <p:ph idx="1"/>
          </p:nvPr>
        </p:nvSpPr>
        <p:spPr>
          <a:xfrm>
            <a:off x="1451579" y="685800"/>
            <a:ext cx="9603275" cy="5280660"/>
          </a:xfrm>
        </p:spPr>
        <p:txBody>
          <a:bodyPr>
            <a:normAutofit lnSpcReduction="10000"/>
          </a:bodyPr>
          <a:lstStyle/>
          <a:p>
            <a:pPr marL="285750" indent="-285750"/>
            <a:r>
              <a:rPr lang="en-US" sz="1800" dirty="0"/>
              <a:t>The Optimal Page Replacement algorithm has the lowest page fault rate of all algorithms. The criteria of this algorithm is “ </a:t>
            </a:r>
            <a:r>
              <a:rPr lang="en-US" sz="1800" b="1" dirty="0"/>
              <a:t>Replace a page that will not be used for the longest period of time”  (The Longest Time in Feature)</a:t>
            </a:r>
          </a:p>
          <a:p>
            <a:pPr marL="285750" indent="-285750"/>
            <a:r>
              <a:rPr lang="en-US" sz="1800" dirty="0"/>
              <a:t>The Least Recently Used (LRU) page replacement policy replaces the page that has not been used for the longest period of time. It is one of the algorithms that were made to approximate if not better the efficiency of the optimal page replacement algorithm.</a:t>
            </a:r>
            <a:endParaRPr lang="en-US" b="1" dirty="0"/>
          </a:p>
          <a:p>
            <a:pPr marL="285750" indent="-285750"/>
            <a:r>
              <a:rPr lang="en-US" sz="1800" dirty="0"/>
              <a:t>The Least Frequently used algorithm “Selects a page for replacement, if the page has not been used often in the past” or “</a:t>
            </a:r>
            <a:r>
              <a:rPr lang="en-US" sz="1800" dirty="0">
                <a:solidFill>
                  <a:srgbClr val="FF0000"/>
                </a:solidFill>
              </a:rPr>
              <a:t>Replace page that page has smallest count</a:t>
            </a:r>
            <a:r>
              <a:rPr lang="en-US" sz="1800" b="1" dirty="0">
                <a:solidFill>
                  <a:srgbClr val="FF0000"/>
                </a:solidFill>
              </a:rPr>
              <a:t>.</a:t>
            </a:r>
          </a:p>
          <a:p>
            <a:pPr marL="285750" indent="-285750"/>
            <a:r>
              <a:rPr lang="en-US" sz="1800" dirty="0"/>
              <a:t>The Most Frequently used algorithm “Selects a page for replacement, if the page has been used often in the past” or “</a:t>
            </a:r>
            <a:r>
              <a:rPr lang="en-US" sz="1800" dirty="0">
                <a:solidFill>
                  <a:srgbClr val="FF0000"/>
                </a:solidFill>
              </a:rPr>
              <a:t>Replace page that page has highest count</a:t>
            </a:r>
            <a:r>
              <a:rPr lang="en-US" sz="1800" dirty="0"/>
              <a:t>”</a:t>
            </a:r>
            <a:endParaRPr lang="en-IN" dirty="0"/>
          </a:p>
          <a:p>
            <a:r>
              <a:rPr lang="en-US" b="1" dirty="0">
                <a:solidFill>
                  <a:srgbClr val="FF0000"/>
                </a:solidFill>
              </a:rPr>
              <a:t>Address Translation: </a:t>
            </a:r>
            <a:r>
              <a:rPr lang="en-US" altLang="ko-KR" dirty="0"/>
              <a:t>Hardware transforms a </a:t>
            </a:r>
            <a:r>
              <a:rPr lang="en-US" altLang="ko-KR" b="1" dirty="0"/>
              <a:t>virtual address </a:t>
            </a:r>
            <a:r>
              <a:rPr lang="en-US" altLang="ko-KR" dirty="0"/>
              <a:t>to a </a:t>
            </a:r>
            <a:r>
              <a:rPr lang="en-US" altLang="ko-KR" b="1" dirty="0"/>
              <a:t>physical address</a:t>
            </a:r>
            <a:r>
              <a:rPr lang="en-US" altLang="ko-KR" dirty="0"/>
              <a:t>.</a:t>
            </a:r>
          </a:p>
          <a:p>
            <a:pPr marL="457200" lvl="1" indent="0">
              <a:buNone/>
            </a:pPr>
            <a:r>
              <a:rPr lang="en-US" altLang="ko-KR" dirty="0" smtClean="0"/>
              <a:t>The </a:t>
            </a:r>
            <a:r>
              <a:rPr lang="en-US" altLang="ko-KR" dirty="0"/>
              <a:t>OS must get involved at key points to set up the hardware.	   </a:t>
            </a:r>
            <a:r>
              <a:rPr lang="en-US" altLang="ko-KR" dirty="0" smtClean="0"/>
              <a:t>		    </a:t>
            </a:r>
          </a:p>
          <a:p>
            <a:pPr marL="457200" lvl="1" indent="0">
              <a:buNone/>
            </a:pPr>
            <a:r>
              <a:rPr lang="en-US" altLang="ko-KR" dirty="0" smtClean="0"/>
              <a:t>The </a:t>
            </a:r>
            <a:r>
              <a:rPr lang="en-US" altLang="ko-KR" dirty="0"/>
              <a:t>desired information is actually stored in a physical address.</a:t>
            </a:r>
          </a:p>
          <a:p>
            <a:pPr marL="457200" lvl="1" indent="0">
              <a:buNone/>
            </a:pPr>
            <a:r>
              <a:rPr lang="en-US" altLang="ko-KR" dirty="0" smtClean="0"/>
              <a:t>The </a:t>
            </a:r>
            <a:r>
              <a:rPr lang="en-US" altLang="ko-KR" dirty="0"/>
              <a:t>OS must manage memory to judiciously intervene.</a:t>
            </a:r>
            <a:endParaRPr lang="en-IN" dirty="0"/>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33</a:t>
            </a:fld>
            <a:endParaRPr lang="en-IN"/>
          </a:p>
        </p:txBody>
      </p:sp>
    </p:spTree>
    <p:extLst>
      <p:ext uri="{BB962C8B-B14F-4D97-AF65-F5344CB8AC3E}">
        <p14:creationId xmlns:p14="http://schemas.microsoft.com/office/powerpoint/2010/main" val="485021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34</a:t>
            </a:fld>
            <a:endParaRPr lang="en-IN"/>
          </a:p>
        </p:txBody>
      </p:sp>
      <p:sp>
        <p:nvSpPr>
          <p:cNvPr id="5" name="Google Shape;502;p17">
            <a:extLst>
              <a:ext uri="{FF2B5EF4-FFF2-40B4-BE49-F238E27FC236}">
                <a16:creationId xmlns:a16="http://schemas.microsoft.com/office/drawing/2014/main" xmlns="" id="{AE3D0AA7-0A5F-7BD6-7BC7-1D38F326B8B4}"/>
              </a:ext>
            </a:extLst>
          </p:cNvPr>
          <p:cNvSpPr/>
          <p:nvPr/>
        </p:nvSpPr>
        <p:spPr>
          <a:xfrm>
            <a:off x="1009894" y="567376"/>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a:pPr>
            <a:r>
              <a:rPr lang="en-US" dirty="0"/>
              <a:t>Replace a page that has  not been used for  the longest period of  time is the criteria of which of these algorithms</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6" name="Rounded Rectangle 17">
            <a:extLst>
              <a:ext uri="{FF2B5EF4-FFF2-40B4-BE49-F238E27FC236}">
                <a16:creationId xmlns:a16="http://schemas.microsoft.com/office/drawing/2014/main" xmlns="" id="{87F9737C-73D1-9B42-DC7E-87692688EC6B}"/>
              </a:ext>
            </a:extLst>
          </p:cNvPr>
          <p:cNvSpPr/>
          <p:nvPr/>
        </p:nvSpPr>
        <p:spPr>
          <a:xfrm>
            <a:off x="1009894" y="1315637"/>
            <a:ext cx="2901705"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dirty="0">
                <a:latin typeface="Arial" panose="020B0604020202020204" pitchFamily="34" charset="0"/>
              </a:rPr>
              <a:t>FIFO</a:t>
            </a:r>
          </a:p>
          <a:p>
            <a:pPr marL="342900" indent="-342900">
              <a:lnSpc>
                <a:spcPct val="150000"/>
              </a:lnSpc>
              <a:buAutoNum type="alphaLcParenBoth"/>
            </a:pPr>
            <a:r>
              <a:rPr lang="en-US" sz="1600" dirty="0">
                <a:latin typeface="Arial" panose="020B0604020202020204" pitchFamily="34" charset="0"/>
              </a:rPr>
              <a:t>LRU</a:t>
            </a:r>
          </a:p>
          <a:p>
            <a:pPr marL="342900" indent="-342900">
              <a:lnSpc>
                <a:spcPct val="150000"/>
              </a:lnSpc>
              <a:buAutoNum type="alphaLcParenBoth"/>
            </a:pPr>
            <a:r>
              <a:rPr lang="en-US" sz="1600" dirty="0">
                <a:latin typeface="Arial" panose="020B0604020202020204" pitchFamily="34" charset="0"/>
              </a:rPr>
              <a:t>Optimal </a:t>
            </a:r>
          </a:p>
          <a:p>
            <a:pPr marL="342900" indent="-342900">
              <a:lnSpc>
                <a:spcPct val="150000"/>
              </a:lnSpc>
              <a:buAutoNum type="alphaLcParenBoth"/>
            </a:pPr>
            <a:r>
              <a:rPr lang="en-US" sz="1600" dirty="0">
                <a:latin typeface="Arial" panose="020B0604020202020204" pitchFamily="34" charset="0"/>
              </a:rPr>
              <a:t>None of the above</a:t>
            </a:r>
            <a:endParaRPr lang="en-US" sz="1600" dirty="0"/>
          </a:p>
        </p:txBody>
      </p:sp>
      <p:sp>
        <p:nvSpPr>
          <p:cNvPr id="7" name="Google Shape;502;p17">
            <a:extLst>
              <a:ext uri="{FF2B5EF4-FFF2-40B4-BE49-F238E27FC236}">
                <a16:creationId xmlns:a16="http://schemas.microsoft.com/office/drawing/2014/main" xmlns="" id="{BB41B87C-BE5F-4BF2-531D-57DC21D1A451}"/>
              </a:ext>
            </a:extLst>
          </p:cNvPr>
          <p:cNvSpPr/>
          <p:nvPr/>
        </p:nvSpPr>
        <p:spPr>
          <a:xfrm>
            <a:off x="1009894" y="3047925"/>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startAt="2"/>
            </a:pPr>
            <a:r>
              <a:rPr lang="en-US" dirty="0"/>
              <a:t>Replace a page that is the oldest page of all the pages of main memory?</a:t>
            </a:r>
            <a:r>
              <a:rPr lang="en-US" sz="1600" dirty="0">
                <a:solidFill>
                  <a:schemeClr val="bg1"/>
                </a:solidFill>
                <a:latin typeface="Poppins" panose="00000500000000000000" pitchFamily="2" charset="0"/>
                <a:ea typeface="Calibri"/>
                <a:cs typeface="Poppins" panose="00000500000000000000" pitchFamily="2" charset="0"/>
                <a:sym typeface="Calibri"/>
              </a:rPr>
              <a:t>.</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8" name="Rounded Rectangle 17">
            <a:extLst>
              <a:ext uri="{FF2B5EF4-FFF2-40B4-BE49-F238E27FC236}">
                <a16:creationId xmlns:a16="http://schemas.microsoft.com/office/drawing/2014/main" xmlns="" id="{5D8B791C-9B35-CF16-C192-D202E0DB9A60}"/>
              </a:ext>
            </a:extLst>
          </p:cNvPr>
          <p:cNvSpPr/>
          <p:nvPr/>
        </p:nvSpPr>
        <p:spPr>
          <a:xfrm>
            <a:off x="1009894" y="3908856"/>
            <a:ext cx="2901705"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dirty="0">
                <a:latin typeface="Arial" panose="020B0604020202020204" pitchFamily="34" charset="0"/>
              </a:rPr>
              <a:t>FIFO</a:t>
            </a:r>
          </a:p>
          <a:p>
            <a:pPr marL="342900" indent="-342900">
              <a:lnSpc>
                <a:spcPct val="150000"/>
              </a:lnSpc>
              <a:buAutoNum type="alphaLcParenBoth"/>
            </a:pPr>
            <a:r>
              <a:rPr lang="en-US" sz="1600" dirty="0">
                <a:latin typeface="Arial" panose="020B0604020202020204" pitchFamily="34" charset="0"/>
              </a:rPr>
              <a:t>LRU</a:t>
            </a:r>
          </a:p>
          <a:p>
            <a:pPr marL="342900" indent="-342900">
              <a:lnSpc>
                <a:spcPct val="150000"/>
              </a:lnSpc>
              <a:buAutoNum type="alphaLcParenBoth"/>
            </a:pPr>
            <a:r>
              <a:rPr lang="en-US" sz="1600" dirty="0">
                <a:latin typeface="Arial" panose="020B0604020202020204" pitchFamily="34" charset="0"/>
              </a:rPr>
              <a:t>Optimal </a:t>
            </a:r>
          </a:p>
          <a:p>
            <a:pPr marL="342900" indent="-342900">
              <a:lnSpc>
                <a:spcPct val="150000"/>
              </a:lnSpc>
              <a:buAutoNum type="alphaLcParenBoth"/>
            </a:pPr>
            <a:r>
              <a:rPr lang="en-US" sz="1600" dirty="0">
                <a:latin typeface="Arial" panose="020B0604020202020204" pitchFamily="34" charset="0"/>
              </a:rPr>
              <a:t>None of the above</a:t>
            </a:r>
            <a:endParaRPr lang="en-US" sz="1600" dirty="0"/>
          </a:p>
        </p:txBody>
      </p:sp>
    </p:spTree>
    <p:extLst>
      <p:ext uri="{BB962C8B-B14F-4D97-AF65-F5344CB8AC3E}">
        <p14:creationId xmlns:p14="http://schemas.microsoft.com/office/powerpoint/2010/main" val="7580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41703"/>
            <a:ext cx="9603275" cy="1049235"/>
          </a:xfrm>
        </p:spPr>
        <p:txBody>
          <a:bodyPr>
            <a:normAutofit fontScale="90000"/>
          </a:bodyPr>
          <a:lstStyle/>
          <a:p>
            <a:r>
              <a:rPr lang="en-US" sz="3600" b="1" dirty="0"/>
              <a:t>REFERENCES FOR FURTHER LEARNING OF THE SESSION</a:t>
            </a:r>
            <a:r>
              <a:rPr lang="en-US" dirty="0">
                <a:solidFill>
                  <a:schemeClr val="bg1"/>
                </a:solidFill>
                <a:latin typeface="Poppins" panose="00000500000000000000" pitchFamily="2" charset="0"/>
                <a:cs typeface="Poppins" panose="00000500000000000000" pitchFamily="2" charset="0"/>
              </a:rPr>
              <a:t/>
            </a:r>
            <a:br>
              <a:rPr lang="en-US" dirty="0">
                <a:solidFill>
                  <a:schemeClr val="bg1"/>
                </a:solidFill>
                <a:latin typeface="Poppins" panose="00000500000000000000" pitchFamily="2" charset="0"/>
                <a:cs typeface="Poppins" panose="00000500000000000000" pitchFamily="2" charset="0"/>
              </a:rPr>
            </a:br>
            <a:endParaRPr lang="en-IN" dirty="0"/>
          </a:p>
        </p:txBody>
      </p:sp>
      <p:sp>
        <p:nvSpPr>
          <p:cNvPr id="3" name="Content Placeholder 2"/>
          <p:cNvSpPr>
            <a:spLocks noGrp="1"/>
          </p:cNvSpPr>
          <p:nvPr>
            <p:ph idx="1"/>
          </p:nvPr>
        </p:nvSpPr>
        <p:spPr>
          <a:xfrm>
            <a:off x="1451578" y="1190938"/>
            <a:ext cx="9446058" cy="4798382"/>
          </a:xfrm>
        </p:spPr>
        <p:txBody>
          <a:bodyPr>
            <a:normAutofit fontScale="85000" lnSpcReduction="20000"/>
          </a:bodyPr>
          <a:lstStyle/>
          <a:p>
            <a:pPr>
              <a:lnSpc>
                <a:spcPct val="150000"/>
              </a:lnSpc>
            </a:pPr>
            <a:r>
              <a:rPr lang="en-US" sz="2100" b="1" dirty="0"/>
              <a:t>Reference Books:</a:t>
            </a:r>
            <a:endParaRPr lang="en-US" sz="2100" dirty="0"/>
          </a:p>
          <a:p>
            <a:pPr marL="342900" lvl="0" indent="-342900">
              <a:lnSpc>
                <a:spcPct val="106000"/>
              </a:lnSpc>
              <a:buFont typeface="+mj-lt"/>
              <a:buAutoNum type="arabicPeriod"/>
            </a:pPr>
            <a:r>
              <a:rPr lang="en-US" sz="2100" dirty="0"/>
              <a:t>1. </a:t>
            </a:r>
            <a:r>
              <a:rPr lang="en-US" sz="2100" dirty="0" err="1">
                <a:solidFill>
                  <a:srgbClr val="222222"/>
                </a:solidFill>
                <a:latin typeface="Arial" panose="020B0604020202020204" pitchFamily="34" charset="0"/>
                <a:ea typeface="Calibri" panose="020F0502020204030204" pitchFamily="34" charset="0"/>
                <a:cs typeface="Times New Roman" panose="02020603050405020304" pitchFamily="18" charset="0"/>
              </a:rPr>
              <a:t>Arpaci-Dusseau</a:t>
            </a:r>
            <a:r>
              <a:rPr lang="en-US" sz="2100" dirty="0">
                <a:solidFill>
                  <a:srgbClr val="222222"/>
                </a:solidFill>
                <a:latin typeface="Arial" panose="020B0604020202020204" pitchFamily="34" charset="0"/>
                <a:ea typeface="Calibri" panose="020F0502020204030204" pitchFamily="34" charset="0"/>
                <a:cs typeface="Times New Roman" panose="02020603050405020304" pitchFamily="18" charset="0"/>
              </a:rPr>
              <a:t>, </a:t>
            </a:r>
            <a:r>
              <a:rPr lang="en-US" sz="2100" dirty="0" err="1">
                <a:solidFill>
                  <a:srgbClr val="222222"/>
                </a:solidFill>
                <a:latin typeface="Arial" panose="020B0604020202020204" pitchFamily="34" charset="0"/>
                <a:ea typeface="Calibri" panose="020F0502020204030204" pitchFamily="34" charset="0"/>
                <a:cs typeface="Times New Roman" panose="02020603050405020304" pitchFamily="18" charset="0"/>
              </a:rPr>
              <a:t>Remzi</a:t>
            </a:r>
            <a:r>
              <a:rPr lang="en-US" sz="2100" dirty="0">
                <a:solidFill>
                  <a:srgbClr val="222222"/>
                </a:solidFill>
                <a:latin typeface="Arial" panose="020B0604020202020204" pitchFamily="34" charset="0"/>
                <a:ea typeface="Calibri" panose="020F0502020204030204" pitchFamily="34" charset="0"/>
                <a:cs typeface="Times New Roman" panose="02020603050405020304" pitchFamily="18" charset="0"/>
              </a:rPr>
              <a:t> H., and Andrea C. </a:t>
            </a:r>
            <a:r>
              <a:rPr lang="en-US" sz="2100" dirty="0" err="1">
                <a:solidFill>
                  <a:srgbClr val="222222"/>
                </a:solidFill>
                <a:latin typeface="Arial" panose="020B0604020202020204" pitchFamily="34" charset="0"/>
                <a:ea typeface="Calibri" panose="020F0502020204030204" pitchFamily="34" charset="0"/>
                <a:cs typeface="Times New Roman" panose="02020603050405020304" pitchFamily="18" charset="0"/>
              </a:rPr>
              <a:t>Arpaci-Dusseau</a:t>
            </a:r>
            <a:r>
              <a:rPr lang="en-US" sz="2100" dirty="0">
                <a:solidFill>
                  <a:srgbClr val="222222"/>
                </a:solidFill>
                <a:latin typeface="Arial" panose="020B0604020202020204" pitchFamily="34" charset="0"/>
                <a:ea typeface="Calibri" panose="020F0502020204030204" pitchFamily="34" charset="0"/>
                <a:cs typeface="Times New Roman" panose="02020603050405020304" pitchFamily="18" charset="0"/>
              </a:rPr>
              <a:t>. </a:t>
            </a:r>
            <a:r>
              <a:rPr lang="en-US" sz="2100" i="1" dirty="0">
                <a:solidFill>
                  <a:srgbClr val="222222"/>
                </a:solidFill>
                <a:latin typeface="Arial" panose="020B0604020202020204" pitchFamily="34" charset="0"/>
                <a:ea typeface="Calibri" panose="020F0502020204030204" pitchFamily="34" charset="0"/>
                <a:cs typeface="Times New Roman" panose="02020603050405020304" pitchFamily="18" charset="0"/>
              </a:rPr>
              <a:t>Operating systems: Three easy pieces</a:t>
            </a:r>
            <a:r>
              <a:rPr lang="en-US" sz="2100" dirty="0">
                <a:solidFill>
                  <a:srgbClr val="222222"/>
                </a:solidFill>
                <a:latin typeface="Arial" panose="020B0604020202020204" pitchFamily="34" charset="0"/>
                <a:ea typeface="Calibri" panose="020F0502020204030204" pitchFamily="34" charset="0"/>
                <a:cs typeface="Times New Roman" panose="02020603050405020304" pitchFamily="18" charset="0"/>
              </a:rPr>
              <a:t>. Boston: </a:t>
            </a:r>
            <a:r>
              <a:rPr lang="en-US" sz="2100" dirty="0" err="1">
                <a:solidFill>
                  <a:srgbClr val="222222"/>
                </a:solidFill>
                <a:latin typeface="Arial" panose="020B0604020202020204" pitchFamily="34" charset="0"/>
                <a:ea typeface="Calibri" panose="020F0502020204030204" pitchFamily="34" charset="0"/>
                <a:cs typeface="Times New Roman" panose="02020603050405020304" pitchFamily="18" charset="0"/>
              </a:rPr>
              <a:t>Arpaci-Dusseau</a:t>
            </a:r>
            <a:r>
              <a:rPr lang="en-US" sz="2100" dirty="0">
                <a:solidFill>
                  <a:srgbClr val="222222"/>
                </a:solidFill>
                <a:latin typeface="Arial" panose="020B0604020202020204" pitchFamily="34" charset="0"/>
                <a:ea typeface="Calibri" panose="020F0502020204030204" pitchFamily="34" charset="0"/>
                <a:cs typeface="Times New Roman" panose="02020603050405020304" pitchFamily="18" charset="0"/>
              </a:rPr>
              <a:t> Books LLC, 2018. </a:t>
            </a:r>
            <a:r>
              <a:rPr lang="en-US" sz="2100" dirty="0">
                <a:latin typeface="Calibri" panose="020F0502020204030204" pitchFamily="34" charset="0"/>
                <a:ea typeface="Calibri" panose="020F0502020204030204" pitchFamily="34" charset="0"/>
                <a:cs typeface="Times New Roman" panose="02020603050405020304" pitchFamily="18" charset="0"/>
              </a:rPr>
              <a:t>http://pages.cs.wisc.edu/~remzi/OSTEP/    </a:t>
            </a:r>
            <a:endParaRPr lang="en-IN" sz="2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mj-lt"/>
              <a:buAutoNum type="arabicPeriod"/>
            </a:pPr>
            <a:r>
              <a:rPr lang="en-US" sz="2100" dirty="0" err="1">
                <a:solidFill>
                  <a:srgbClr val="222222"/>
                </a:solidFill>
                <a:latin typeface="Arial" panose="020B0604020202020204" pitchFamily="34" charset="0"/>
                <a:ea typeface="Calibri" panose="020F0502020204030204" pitchFamily="34" charset="0"/>
                <a:cs typeface="Times New Roman" panose="02020603050405020304" pitchFamily="18" charset="0"/>
              </a:rPr>
              <a:t>Silberschatz</a:t>
            </a:r>
            <a:r>
              <a:rPr lang="en-US" sz="2100" dirty="0">
                <a:solidFill>
                  <a:srgbClr val="222222"/>
                </a:solidFill>
                <a:latin typeface="Arial" panose="020B0604020202020204" pitchFamily="34" charset="0"/>
                <a:ea typeface="Calibri" panose="020F0502020204030204" pitchFamily="34" charset="0"/>
                <a:cs typeface="Times New Roman" panose="02020603050405020304" pitchFamily="18" charset="0"/>
              </a:rPr>
              <a:t>, Abraham, Peter B. Galvin, and Greg Gagne. </a:t>
            </a:r>
            <a:r>
              <a:rPr lang="en-US" sz="2100" i="1" dirty="0">
                <a:solidFill>
                  <a:srgbClr val="222222"/>
                </a:solidFill>
                <a:latin typeface="Arial" panose="020B0604020202020204" pitchFamily="34" charset="0"/>
                <a:ea typeface="Calibri" panose="020F0502020204030204" pitchFamily="34" charset="0"/>
                <a:cs typeface="Times New Roman" panose="02020603050405020304" pitchFamily="18" charset="0"/>
              </a:rPr>
              <a:t>Operating system concepts</a:t>
            </a:r>
            <a:r>
              <a:rPr lang="en-US" sz="2100" dirty="0">
                <a:solidFill>
                  <a:srgbClr val="222222"/>
                </a:solidFill>
                <a:latin typeface="Arial" panose="020B0604020202020204" pitchFamily="34" charset="0"/>
                <a:ea typeface="Calibri" panose="020F0502020204030204" pitchFamily="34" charset="0"/>
                <a:cs typeface="Times New Roman" panose="02020603050405020304" pitchFamily="18" charset="0"/>
              </a:rPr>
              <a:t>. 10</a:t>
            </a:r>
            <a:r>
              <a:rPr lang="en-US" sz="2100" baseline="30000" dirty="0">
                <a:solidFill>
                  <a:srgbClr val="222222"/>
                </a:solidFill>
                <a:latin typeface="Arial" panose="020B0604020202020204" pitchFamily="34" charset="0"/>
                <a:ea typeface="Calibri" panose="020F0502020204030204" pitchFamily="34" charset="0"/>
                <a:cs typeface="Times New Roman" panose="02020603050405020304" pitchFamily="18" charset="0"/>
              </a:rPr>
              <a:t>th</a:t>
            </a:r>
            <a:r>
              <a:rPr lang="en-US" sz="2100" dirty="0">
                <a:solidFill>
                  <a:srgbClr val="222222"/>
                </a:solidFill>
                <a:latin typeface="Arial" panose="020B0604020202020204" pitchFamily="34" charset="0"/>
                <a:ea typeface="Calibri" panose="020F0502020204030204" pitchFamily="34" charset="0"/>
                <a:cs typeface="Times New Roman" panose="02020603050405020304" pitchFamily="18" charset="0"/>
              </a:rPr>
              <a:t> edition, John Wiley &amp; Sons, 2018.</a:t>
            </a:r>
            <a:endParaRPr lang="en-IN" sz="2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mj-lt"/>
              <a:buAutoNum type="arabicPeriod"/>
            </a:pPr>
            <a:r>
              <a:rPr lang="en-US" sz="2100" dirty="0" err="1">
                <a:solidFill>
                  <a:srgbClr val="222222"/>
                </a:solidFill>
                <a:latin typeface="Arial" panose="020B0604020202020204" pitchFamily="34" charset="0"/>
                <a:ea typeface="Calibri" panose="020F0502020204030204" pitchFamily="34" charset="0"/>
                <a:cs typeface="Times New Roman" panose="02020603050405020304" pitchFamily="18" charset="0"/>
              </a:rPr>
              <a:t>Tanenbaum</a:t>
            </a:r>
            <a:r>
              <a:rPr lang="en-US" sz="2100" dirty="0">
                <a:solidFill>
                  <a:srgbClr val="222222"/>
                </a:solidFill>
                <a:latin typeface="Arial" panose="020B0604020202020204" pitchFamily="34" charset="0"/>
                <a:ea typeface="Calibri" panose="020F0502020204030204" pitchFamily="34" charset="0"/>
                <a:cs typeface="Times New Roman" panose="02020603050405020304" pitchFamily="18" charset="0"/>
              </a:rPr>
              <a:t>, Andrew. </a:t>
            </a:r>
            <a:r>
              <a:rPr lang="en-US" sz="2100" i="1" dirty="0">
                <a:solidFill>
                  <a:srgbClr val="222222"/>
                </a:solidFill>
                <a:latin typeface="Arial" panose="020B0604020202020204" pitchFamily="34" charset="0"/>
                <a:ea typeface="Calibri" panose="020F0502020204030204" pitchFamily="34" charset="0"/>
                <a:cs typeface="Times New Roman" panose="02020603050405020304" pitchFamily="18" charset="0"/>
              </a:rPr>
              <a:t>Modern operating systems</a:t>
            </a:r>
            <a:r>
              <a:rPr lang="en-US" sz="2100" dirty="0">
                <a:solidFill>
                  <a:srgbClr val="222222"/>
                </a:solidFill>
                <a:latin typeface="Arial" panose="020B0604020202020204" pitchFamily="34" charset="0"/>
                <a:ea typeface="Calibri" panose="020F0502020204030204" pitchFamily="34" charset="0"/>
                <a:cs typeface="Times New Roman" panose="02020603050405020304" pitchFamily="18" charset="0"/>
              </a:rPr>
              <a:t>. Pearson Education, Inc., 2009.</a:t>
            </a:r>
            <a:endParaRPr lang="en-IN" sz="21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US" sz="2100" dirty="0"/>
          </a:p>
          <a:p>
            <a:pPr>
              <a:lnSpc>
                <a:spcPct val="150000"/>
              </a:lnSpc>
            </a:pPr>
            <a:r>
              <a:rPr lang="en-US" sz="2100" b="1" dirty="0"/>
              <a:t>Sites and Web links:</a:t>
            </a:r>
          </a:p>
          <a:p>
            <a:pPr marL="342900" indent="-342900">
              <a:lnSpc>
                <a:spcPct val="150000"/>
              </a:lnSpc>
              <a:buFont typeface="+mj-lt"/>
              <a:buAutoNum type="arabicPeriod"/>
            </a:pPr>
            <a:r>
              <a:rPr lang="en-US" sz="2100" dirty="0"/>
              <a:t>https://www.cse.iitb.ac.in/~mythili/os/</a:t>
            </a:r>
          </a:p>
          <a:p>
            <a:pPr marL="342900" indent="-342900">
              <a:lnSpc>
                <a:spcPct val="150000"/>
              </a:lnSpc>
              <a:buFont typeface="+mj-lt"/>
              <a:buAutoNum type="arabicPeriod"/>
            </a:pPr>
            <a:r>
              <a:rPr lang="en-US" sz="2100" dirty="0"/>
              <a:t>https://cse.iitkgp.ac.in/~sumantra/courses/os/os_pg.html</a:t>
            </a:r>
          </a:p>
          <a:p>
            <a:pPr marL="342900" indent="-342900">
              <a:lnSpc>
                <a:spcPct val="150000"/>
              </a:lnSpc>
              <a:buFont typeface="+mj-lt"/>
              <a:buAutoNum type="arabicPeriod"/>
            </a:pPr>
            <a:r>
              <a:rPr lang="en-US" sz="2100" dirty="0"/>
              <a:t>https://www.cse.iitd.ernet.in/os-lectures</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35</a:t>
            </a:fld>
            <a:endParaRPr lang="en-IN"/>
          </a:p>
        </p:txBody>
      </p:sp>
    </p:spTree>
    <p:extLst>
      <p:ext uri="{BB962C8B-B14F-4D97-AF65-F5344CB8AC3E}">
        <p14:creationId xmlns:p14="http://schemas.microsoft.com/office/powerpoint/2010/main" val="4237253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36</a:t>
            </a:fld>
            <a:endParaRPr lang="en-IN"/>
          </a:p>
        </p:txBody>
      </p:sp>
      <p:sp>
        <p:nvSpPr>
          <p:cNvPr id="5" name="Rounded Rectangle 4">
            <a:extLst>
              <a:ext uri="{FF2B5EF4-FFF2-40B4-BE49-F238E27FC236}">
                <a16:creationId xmlns:a16="http://schemas.microsoft.com/office/drawing/2014/main" xmlns="" id="{E792BE84-3448-2348-B352-CD5BC083E5FD}"/>
              </a:ext>
            </a:extLst>
          </p:cNvPr>
          <p:cNvSpPr/>
          <p:nvPr/>
        </p:nvSpPr>
        <p:spPr>
          <a:xfrm>
            <a:off x="1329688" y="906488"/>
            <a:ext cx="9963152" cy="4390878"/>
          </a:xfrm>
          <a:prstGeom prst="roundRect">
            <a:avLst/>
          </a:prstGeom>
          <a:solidFill>
            <a:srgbClr val="CD8D0D"/>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6600" b="1" dirty="0">
                <a:solidFill>
                  <a:schemeClr val="tx1"/>
                </a:solidFill>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solidFill>
                <a:schemeClr val="tx1"/>
              </a:solidFill>
              <a:latin typeface="Poppins" pitchFamily="2" charset="77"/>
              <a:cs typeface="Poppins" pitchFamily="2" charset="77"/>
            </a:endParaRPr>
          </a:p>
          <a:p>
            <a:pPr algn="ctr"/>
            <a:r>
              <a:rPr lang="en-US" sz="3600" b="1" dirty="0">
                <a:solidFill>
                  <a:schemeClr val="tx1"/>
                </a:solidFill>
                <a:latin typeface="Poppins" pitchFamily="2" charset="77"/>
                <a:cs typeface="Poppins" pitchFamily="2" charset="77"/>
              </a:rPr>
              <a:t>Team – Operating System </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103054" y="2560321"/>
            <a:ext cx="3235570" cy="1083212"/>
          </a:xfrm>
          <a:prstGeom prst="rect">
            <a:avLst/>
          </a:prstGeom>
          <a:noFill/>
        </p:spPr>
      </p:pic>
    </p:spTree>
    <p:extLst>
      <p:ext uri="{BB962C8B-B14F-4D97-AF65-F5344CB8AC3E}">
        <p14:creationId xmlns:p14="http://schemas.microsoft.com/office/powerpoint/2010/main" val="3735844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smtClean="0"/>
              <a:t>WHAT IS SEGMENTATION ?</a:t>
            </a:r>
            <a:endParaRPr lang="en-IN" sz="4400" b="1" dirty="0"/>
          </a:p>
        </p:txBody>
      </p:sp>
      <p:sp>
        <p:nvSpPr>
          <p:cNvPr id="3" name="Content Placeholder 2"/>
          <p:cNvSpPr>
            <a:spLocks noGrp="1"/>
          </p:cNvSpPr>
          <p:nvPr>
            <p:ph idx="1"/>
          </p:nvPr>
        </p:nvSpPr>
        <p:spPr>
          <a:xfrm>
            <a:off x="1451579" y="2015732"/>
            <a:ext cx="9603275" cy="3950728"/>
          </a:xfrm>
        </p:spPr>
        <p:txBody>
          <a:bodyPr>
            <a:normAutofit/>
          </a:bodyPr>
          <a:lstStyle/>
          <a:p>
            <a:pPr algn="just"/>
            <a:r>
              <a:rPr lang="en-IN" sz="2400" dirty="0"/>
              <a:t>Each Segment is actually a different logical address space of the Program</a:t>
            </a:r>
          </a:p>
          <a:p>
            <a:pPr algn="just"/>
            <a:r>
              <a:rPr lang="en-IN" sz="2400" dirty="0"/>
              <a:t>Segmentation is a memory management scheme which supports the programmer’s view of memory. </a:t>
            </a:r>
            <a:endParaRPr lang="en-IN" sz="2400" dirty="0" smtClean="0"/>
          </a:p>
          <a:p>
            <a:pPr algn="just"/>
            <a:r>
              <a:rPr lang="en-IN" sz="2400" dirty="0" smtClean="0"/>
              <a:t>Programmers </a:t>
            </a:r>
            <a:r>
              <a:rPr lang="en-IN" sz="2400" dirty="0"/>
              <a:t>never think of their programs as a linear array of words. </a:t>
            </a:r>
            <a:endParaRPr lang="en-IN" sz="2400" dirty="0" smtClean="0"/>
          </a:p>
          <a:p>
            <a:pPr algn="just"/>
            <a:r>
              <a:rPr lang="en-IN" sz="2400" dirty="0" smtClean="0"/>
              <a:t>Rather</a:t>
            </a:r>
            <a:r>
              <a:rPr lang="en-IN" sz="2400" dirty="0"/>
              <a:t>, they think of their programs as a collection of logically related entities such as subroutines or procedures, functions, global or local data areas, stacks etc., </a:t>
            </a:r>
            <a:endParaRPr lang="en-US" sz="2400" dirty="0"/>
          </a:p>
          <a:p>
            <a:pPr algn="just"/>
            <a:endParaRPr lang="en-IN" sz="2400" dirty="0"/>
          </a:p>
        </p:txBody>
      </p:sp>
      <p:sp>
        <p:nvSpPr>
          <p:cNvPr id="4" name="Slide Number Placeholder 3"/>
          <p:cNvSpPr>
            <a:spLocks noGrp="1"/>
          </p:cNvSpPr>
          <p:nvPr>
            <p:ph type="sldNum" sz="quarter" idx="12"/>
          </p:nvPr>
        </p:nvSpPr>
        <p:spPr/>
        <p:txBody>
          <a:bodyPr/>
          <a:lstStyle/>
          <a:p>
            <a:fld id="{CBABCCC1-BF11-4F37-963E-1BCD5B23FD72}" type="slidenum">
              <a:rPr lang="en-IN" smtClean="0"/>
              <a:t>4</a:t>
            </a:fld>
            <a:endParaRPr lang="en-IN"/>
          </a:p>
        </p:txBody>
      </p:sp>
    </p:spTree>
    <p:extLst>
      <p:ext uri="{BB962C8B-B14F-4D97-AF65-F5344CB8AC3E}">
        <p14:creationId xmlns:p14="http://schemas.microsoft.com/office/powerpoint/2010/main" val="394600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871" y="0"/>
            <a:ext cx="9603275" cy="1049235"/>
          </a:xfrm>
        </p:spPr>
        <p:txBody>
          <a:bodyPr>
            <a:normAutofit/>
          </a:bodyPr>
          <a:lstStyle/>
          <a:p>
            <a:pPr algn="ctr"/>
            <a:r>
              <a:rPr lang="en-IN" sz="3600" b="1" dirty="0" smtClean="0"/>
              <a:t>SEGMENTATION</a:t>
            </a:r>
            <a:endParaRPr lang="en-IN" sz="3600" b="1" dirty="0"/>
          </a:p>
        </p:txBody>
      </p:sp>
      <p:sp>
        <p:nvSpPr>
          <p:cNvPr id="4" name="Slide Number Placeholder 3"/>
          <p:cNvSpPr>
            <a:spLocks noGrp="1"/>
          </p:cNvSpPr>
          <p:nvPr>
            <p:ph type="sldNum" sz="quarter" idx="12"/>
          </p:nvPr>
        </p:nvSpPr>
        <p:spPr/>
        <p:txBody>
          <a:bodyPr/>
          <a:lstStyle/>
          <a:p>
            <a:fld id="{CBABCCC1-BF11-4F37-963E-1BCD5B23FD72}" type="slidenum">
              <a:rPr lang="en-IN" smtClean="0"/>
              <a:t>5</a:t>
            </a:fld>
            <a:endParaRPr lang="en-IN"/>
          </a:p>
        </p:txBody>
      </p:sp>
      <p:pic>
        <p:nvPicPr>
          <p:cNvPr id="5" name="Picture 4" descr="Lightbox">
            <a:extLst>
              <a:ext uri="{FF2B5EF4-FFF2-40B4-BE49-F238E27FC236}">
                <a16:creationId xmlns:a16="http://schemas.microsoft.com/office/drawing/2014/main" xmlns="" id="{5EA1F234-E228-C6A2-C48F-552C8E613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4714"/>
            <a:ext cx="6093501" cy="5686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C24EE366-A409-F4BF-92FF-DC82303957DC}"/>
              </a:ext>
            </a:extLst>
          </p:cNvPr>
          <p:cNvSpPr txBox="1"/>
          <p:nvPr/>
        </p:nvSpPr>
        <p:spPr>
          <a:xfrm>
            <a:off x="5887761" y="2084599"/>
            <a:ext cx="6093500" cy="3046988"/>
          </a:xfrm>
          <a:prstGeom prst="rect">
            <a:avLst/>
          </a:prstGeom>
          <a:noFill/>
        </p:spPr>
        <p:txBody>
          <a:bodyPr wrap="square">
            <a:spAutoFit/>
          </a:bodyPr>
          <a:lstStyle/>
          <a:p>
            <a:pPr marL="342900" indent="-342900" algn="just">
              <a:buFont typeface="Arial" panose="020B0604020202020204" pitchFamily="34" charset="0"/>
              <a:buChar char="•"/>
            </a:pPr>
            <a:r>
              <a:rPr lang="en-US" sz="2400" dirty="0"/>
              <a:t>A process is divided into Segments. </a:t>
            </a:r>
            <a:endParaRPr lang="en-US" sz="2400" dirty="0" smtClean="0"/>
          </a:p>
          <a:p>
            <a:pPr marL="342900" indent="-342900" algn="just">
              <a:buFont typeface="Arial" panose="020B0604020202020204" pitchFamily="34" charset="0"/>
              <a:buChar char="•"/>
            </a:pPr>
            <a:r>
              <a:rPr lang="en-US" sz="2400" dirty="0" smtClean="0"/>
              <a:t>The </a:t>
            </a:r>
            <a:r>
              <a:rPr lang="en-US" sz="2400" dirty="0"/>
              <a:t>chunks that a program is divided into which are not necessarily all the same sizes are called segments. </a:t>
            </a:r>
            <a:endParaRPr lang="en-US" sz="2400" dirty="0" smtClean="0"/>
          </a:p>
          <a:p>
            <a:pPr marL="342900" indent="-342900" algn="just">
              <a:buFont typeface="Arial" panose="020B0604020202020204" pitchFamily="34" charset="0"/>
              <a:buChar char="•"/>
            </a:pPr>
            <a:r>
              <a:rPr lang="en-US" sz="2400" dirty="0" smtClean="0"/>
              <a:t>Segmentation </a:t>
            </a:r>
            <a:r>
              <a:rPr lang="en-US" sz="2400" dirty="0"/>
              <a:t>gives user’s view of the process which paging does not give. </a:t>
            </a:r>
            <a:endParaRPr lang="en-US" sz="2400" dirty="0" smtClean="0"/>
          </a:p>
          <a:p>
            <a:pPr marL="342900" indent="-342900" algn="just">
              <a:buFont typeface="Arial" panose="020B0604020202020204" pitchFamily="34" charset="0"/>
              <a:buChar char="•"/>
            </a:pPr>
            <a:r>
              <a:rPr lang="en-US" sz="2400" dirty="0" smtClean="0"/>
              <a:t>Here </a:t>
            </a:r>
            <a:r>
              <a:rPr lang="en-US" sz="2400" dirty="0"/>
              <a:t>the user’s view is mapped to physical memory.</a:t>
            </a:r>
            <a:endParaRPr lang="en-IN" sz="2400" dirty="0"/>
          </a:p>
        </p:txBody>
      </p:sp>
    </p:spTree>
    <p:extLst>
      <p:ext uri="{BB962C8B-B14F-4D97-AF65-F5344CB8AC3E}">
        <p14:creationId xmlns:p14="http://schemas.microsoft.com/office/powerpoint/2010/main" val="2234927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smtClean="0"/>
              <a:t>TYPES OF SEGMENTATION</a:t>
            </a:r>
            <a:endParaRPr lang="en-IN" sz="4400" b="1" dirty="0"/>
          </a:p>
        </p:txBody>
      </p:sp>
      <p:sp>
        <p:nvSpPr>
          <p:cNvPr id="4" name="Slide Number Placeholder 3"/>
          <p:cNvSpPr>
            <a:spLocks noGrp="1"/>
          </p:cNvSpPr>
          <p:nvPr>
            <p:ph type="sldNum" sz="quarter" idx="12"/>
          </p:nvPr>
        </p:nvSpPr>
        <p:spPr/>
        <p:txBody>
          <a:bodyPr/>
          <a:lstStyle/>
          <a:p>
            <a:fld id="{CBABCCC1-BF11-4F37-963E-1BCD5B23FD72}" type="slidenum">
              <a:rPr lang="en-IN" smtClean="0"/>
              <a:t>6</a:t>
            </a:fld>
            <a:endParaRPr lang="en-IN"/>
          </a:p>
        </p:txBody>
      </p:sp>
      <p:sp>
        <p:nvSpPr>
          <p:cNvPr id="5" name="Content Placeholder 4">
            <a:extLst>
              <a:ext uri="{FF2B5EF4-FFF2-40B4-BE49-F238E27FC236}">
                <a16:creationId xmlns:a16="http://schemas.microsoft.com/office/drawing/2014/main" xmlns="" id="{90983239-A638-D74F-84DA-2136EEEC453A}"/>
              </a:ext>
            </a:extLst>
          </p:cNvPr>
          <p:cNvSpPr txBox="1">
            <a:spLocks noGrp="1"/>
          </p:cNvSpPr>
          <p:nvPr>
            <p:ph idx="1"/>
          </p:nvPr>
        </p:nvSpPr>
        <p:spPr>
          <a:xfrm>
            <a:off x="1294360" y="1718688"/>
            <a:ext cx="9760493" cy="3840026"/>
          </a:xfrm>
          <a:prstGeom prst="rect">
            <a:avLst/>
          </a:prstGeom>
          <a:noFill/>
        </p:spPr>
        <p:txBody>
          <a:bodyPr wrap="square">
            <a:spAutoFit/>
          </a:bodyPr>
          <a:lstStyle/>
          <a:p>
            <a:pPr fontAlgn="base"/>
            <a:r>
              <a:rPr lang="en-US" sz="2800" b="1" i="0" dirty="0" smtClean="0">
                <a:solidFill>
                  <a:srgbClr val="273239"/>
                </a:solidFill>
                <a:effectLst/>
              </a:rPr>
              <a:t>Virtual </a:t>
            </a:r>
            <a:r>
              <a:rPr lang="en-US" sz="2800" b="1" i="0" dirty="0">
                <a:solidFill>
                  <a:srgbClr val="273239"/>
                </a:solidFill>
                <a:effectLst/>
              </a:rPr>
              <a:t>memory segmentation </a:t>
            </a:r>
            <a:r>
              <a:rPr lang="en-US" sz="2800" b="0" i="0" dirty="0">
                <a:solidFill>
                  <a:srgbClr val="273239"/>
                </a:solidFill>
                <a:effectLst/>
              </a:rPr>
              <a:t/>
            </a:r>
            <a:br>
              <a:rPr lang="en-US" sz="2800" b="0" i="0" dirty="0">
                <a:solidFill>
                  <a:srgbClr val="273239"/>
                </a:solidFill>
                <a:effectLst/>
              </a:rPr>
            </a:br>
            <a:r>
              <a:rPr lang="en-US" sz="2800" b="0" i="0" dirty="0">
                <a:solidFill>
                  <a:srgbClr val="273239"/>
                </a:solidFill>
                <a:effectLst/>
              </a:rPr>
              <a:t>Each process is divided into a number of segments, not all of which are resident at any one point in time.</a:t>
            </a:r>
          </a:p>
          <a:p>
            <a:pPr fontAlgn="base"/>
            <a:r>
              <a:rPr lang="en-US" sz="2800" b="1" i="0" dirty="0">
                <a:solidFill>
                  <a:srgbClr val="273239"/>
                </a:solidFill>
                <a:effectLst/>
              </a:rPr>
              <a:t>Simple segmentation </a:t>
            </a:r>
            <a:r>
              <a:rPr lang="en-US" sz="2800" b="0" i="0" dirty="0">
                <a:solidFill>
                  <a:srgbClr val="273239"/>
                </a:solidFill>
                <a:effectLst/>
              </a:rPr>
              <a:t/>
            </a:r>
            <a:br>
              <a:rPr lang="en-US" sz="2800" b="0" i="0" dirty="0">
                <a:solidFill>
                  <a:srgbClr val="273239"/>
                </a:solidFill>
                <a:effectLst/>
              </a:rPr>
            </a:br>
            <a:r>
              <a:rPr lang="en-US" sz="2800" b="0" i="0" dirty="0">
                <a:solidFill>
                  <a:srgbClr val="273239"/>
                </a:solidFill>
                <a:effectLst/>
              </a:rPr>
              <a:t>Each process is divided into a number of segments, all of which are loaded into memory at run time, though not necessarily contiguously</a:t>
            </a:r>
            <a:r>
              <a:rPr lang="en-US" sz="2800" b="0" i="0" dirty="0" smtClean="0">
                <a:solidFill>
                  <a:srgbClr val="273239"/>
                </a:solidFill>
                <a:effectLst/>
              </a:rPr>
              <a:t>.</a:t>
            </a:r>
            <a:endParaRPr lang="en-US" sz="2800" b="0" i="0" dirty="0">
              <a:solidFill>
                <a:srgbClr val="273239"/>
              </a:solidFill>
              <a:effectLst/>
            </a:endParaRPr>
          </a:p>
        </p:txBody>
      </p:sp>
    </p:spTree>
    <p:extLst>
      <p:ext uri="{BB962C8B-B14F-4D97-AF65-F5344CB8AC3E}">
        <p14:creationId xmlns:p14="http://schemas.microsoft.com/office/powerpoint/2010/main" val="23865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smtClean="0"/>
              <a:t>TYPES OF SEGMENTATION</a:t>
            </a:r>
            <a:endParaRPr lang="en-IN" sz="4400" b="1" dirty="0"/>
          </a:p>
        </p:txBody>
      </p:sp>
      <p:sp>
        <p:nvSpPr>
          <p:cNvPr id="3" name="Content Placeholder 2"/>
          <p:cNvSpPr>
            <a:spLocks noGrp="1"/>
          </p:cNvSpPr>
          <p:nvPr>
            <p:ph idx="1"/>
          </p:nvPr>
        </p:nvSpPr>
        <p:spPr>
          <a:xfrm>
            <a:off x="1451579" y="1764408"/>
            <a:ext cx="9603275" cy="3882148"/>
          </a:xfrm>
        </p:spPr>
        <p:txBody>
          <a:bodyPr>
            <a:noAutofit/>
          </a:bodyPr>
          <a:lstStyle/>
          <a:p>
            <a:r>
              <a:rPr lang="en-US" sz="2400" dirty="0"/>
              <a:t>There is no simple relationship between logical addresses and physical addresses in segmentation. A table stores the information about all such segments and is called Segment Table.</a:t>
            </a:r>
          </a:p>
          <a:p>
            <a:r>
              <a:rPr lang="en-US" sz="2400" b="1" dirty="0"/>
              <a:t>Segment Table </a:t>
            </a:r>
            <a:r>
              <a:rPr lang="en-US" sz="2400" dirty="0" smtClean="0"/>
              <a:t>: It </a:t>
            </a:r>
            <a:r>
              <a:rPr lang="en-US" sz="2400" dirty="0"/>
              <a:t>maps two-dimensional Logical address into one-dimensional Physical address. It’s each table entry has:</a:t>
            </a:r>
          </a:p>
          <a:p>
            <a:r>
              <a:rPr lang="en-US" sz="2400" b="1" dirty="0"/>
              <a:t>Base </a:t>
            </a:r>
            <a:r>
              <a:rPr lang="en-US" sz="2400" b="1" dirty="0" smtClean="0"/>
              <a:t>Address :</a:t>
            </a:r>
            <a:r>
              <a:rPr lang="en-US" sz="2400" dirty="0"/>
              <a:t> It contains the starting physical address where the segments reside in memory.</a:t>
            </a:r>
          </a:p>
          <a:p>
            <a:r>
              <a:rPr lang="en-US" sz="2400" b="1" dirty="0" smtClean="0"/>
              <a:t>Limit :</a:t>
            </a:r>
            <a:r>
              <a:rPr lang="en-US" sz="2400" b="1" dirty="0"/>
              <a:t> </a:t>
            </a:r>
            <a:r>
              <a:rPr lang="en-US" sz="2400" dirty="0"/>
              <a:t>It specifies the length of the segment.</a:t>
            </a:r>
          </a:p>
          <a:p>
            <a:endParaRPr lang="en-IN" sz="2400" dirty="0"/>
          </a:p>
        </p:txBody>
      </p:sp>
      <p:sp>
        <p:nvSpPr>
          <p:cNvPr id="4" name="Slide Number Placeholder 3"/>
          <p:cNvSpPr>
            <a:spLocks noGrp="1"/>
          </p:cNvSpPr>
          <p:nvPr>
            <p:ph type="sldNum" sz="quarter" idx="12"/>
          </p:nvPr>
        </p:nvSpPr>
        <p:spPr/>
        <p:txBody>
          <a:bodyPr/>
          <a:lstStyle/>
          <a:p>
            <a:fld id="{CBABCCC1-BF11-4F37-963E-1BCD5B23FD72}" type="slidenum">
              <a:rPr lang="en-IN" smtClean="0"/>
              <a:t>7</a:t>
            </a:fld>
            <a:endParaRPr lang="en-IN"/>
          </a:p>
        </p:txBody>
      </p:sp>
    </p:spTree>
    <p:extLst>
      <p:ext uri="{BB962C8B-B14F-4D97-AF65-F5344CB8AC3E}">
        <p14:creationId xmlns:p14="http://schemas.microsoft.com/office/powerpoint/2010/main" val="1582954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ADVANTAGES OF SEGMENTATION</a:t>
            </a:r>
            <a:endParaRPr lang="en-IN" sz="4000" b="1" dirty="0"/>
          </a:p>
        </p:txBody>
      </p:sp>
      <p:sp>
        <p:nvSpPr>
          <p:cNvPr id="3" name="Content Placeholder 2"/>
          <p:cNvSpPr>
            <a:spLocks noGrp="1"/>
          </p:cNvSpPr>
          <p:nvPr>
            <p:ph idx="1"/>
          </p:nvPr>
        </p:nvSpPr>
        <p:spPr/>
        <p:txBody>
          <a:bodyPr/>
          <a:lstStyle/>
          <a:p>
            <a:pPr fontAlgn="base"/>
            <a:r>
              <a:rPr lang="en-US" sz="3200" dirty="0"/>
              <a:t>No Internal fragmentation.</a:t>
            </a:r>
          </a:p>
          <a:p>
            <a:pPr fontAlgn="base"/>
            <a:r>
              <a:rPr lang="en-US" sz="3200" dirty="0"/>
              <a:t>Segment Table consumes less space in comparison to Page table in paging.</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8</a:t>
            </a:fld>
            <a:endParaRPr lang="en-IN"/>
          </a:p>
        </p:txBody>
      </p:sp>
    </p:spTree>
    <p:extLst>
      <p:ext uri="{BB962C8B-B14F-4D97-AF65-F5344CB8AC3E}">
        <p14:creationId xmlns:p14="http://schemas.microsoft.com/office/powerpoint/2010/main" val="3625574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10184161" cy="1049235"/>
          </a:xfrm>
        </p:spPr>
        <p:txBody>
          <a:bodyPr>
            <a:noAutofit/>
          </a:bodyPr>
          <a:lstStyle/>
          <a:p>
            <a:r>
              <a:rPr lang="en-US" sz="4000" b="1" dirty="0">
                <a:latin typeface="+mn-lt"/>
              </a:rPr>
              <a:t>Disadvantages of Segmentation</a:t>
            </a:r>
            <a:endParaRPr lang="en-IN" sz="4000" dirty="0">
              <a:latin typeface="+mn-lt"/>
            </a:endParaRPr>
          </a:p>
        </p:txBody>
      </p:sp>
      <p:sp>
        <p:nvSpPr>
          <p:cNvPr id="3" name="Content Placeholder 2"/>
          <p:cNvSpPr>
            <a:spLocks noGrp="1"/>
          </p:cNvSpPr>
          <p:nvPr>
            <p:ph idx="1"/>
          </p:nvPr>
        </p:nvSpPr>
        <p:spPr/>
        <p:txBody>
          <a:bodyPr>
            <a:normAutofit/>
          </a:bodyPr>
          <a:lstStyle/>
          <a:p>
            <a:pPr algn="just"/>
            <a:r>
              <a:rPr lang="en-US" sz="3200" dirty="0"/>
              <a:t>As processes are loaded and removed from the memory, the free memory space is broken into little pieces, causing External fragmentation.</a:t>
            </a:r>
          </a:p>
          <a:p>
            <a:pPr algn="just"/>
            <a:endParaRPr lang="en-IN" sz="3200" dirty="0"/>
          </a:p>
        </p:txBody>
      </p:sp>
      <p:sp>
        <p:nvSpPr>
          <p:cNvPr id="4" name="Slide Number Placeholder 3"/>
          <p:cNvSpPr>
            <a:spLocks noGrp="1"/>
          </p:cNvSpPr>
          <p:nvPr>
            <p:ph type="sldNum" sz="quarter" idx="12"/>
          </p:nvPr>
        </p:nvSpPr>
        <p:spPr/>
        <p:txBody>
          <a:bodyPr/>
          <a:lstStyle/>
          <a:p>
            <a:fld id="{CBABCCC1-BF11-4F37-963E-1BCD5B23FD72}" type="slidenum">
              <a:rPr lang="en-IN" smtClean="0"/>
              <a:t>9</a:t>
            </a:fld>
            <a:endParaRPr lang="en-IN"/>
          </a:p>
        </p:txBody>
      </p:sp>
    </p:spTree>
    <p:extLst>
      <p:ext uri="{BB962C8B-B14F-4D97-AF65-F5344CB8AC3E}">
        <p14:creationId xmlns:p14="http://schemas.microsoft.com/office/powerpoint/2010/main" val="27507276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OS-CO1_S3</Template>
  <TotalTime>407</TotalTime>
  <Words>1634</Words>
  <Application>Microsoft Office PowerPoint</Application>
  <PresentationFormat>Widescreen</PresentationFormat>
  <Paragraphs>172</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맑은 고딕</vt:lpstr>
      <vt:lpstr>Arial</vt:lpstr>
      <vt:lpstr>BioRhyme ExtraBold</vt:lpstr>
      <vt:lpstr>Calibri</vt:lpstr>
      <vt:lpstr>Gill Sans MT</vt:lpstr>
      <vt:lpstr>Poppins</vt:lpstr>
      <vt:lpstr>Times New Roman</vt:lpstr>
      <vt:lpstr>Gallery</vt:lpstr>
      <vt:lpstr>COURSE NAME : Operating Systems  COURSE CODE: 21CS2109RA </vt:lpstr>
      <vt:lpstr>PowerPoint Presentation</vt:lpstr>
      <vt:lpstr>WHAT IS SEGMENTATION ? </vt:lpstr>
      <vt:lpstr>WHAT IS SEGMENTATION ?</vt:lpstr>
      <vt:lpstr>SEGMENTATION</vt:lpstr>
      <vt:lpstr>TYPES OF SEGMENTATION</vt:lpstr>
      <vt:lpstr>TYPES OF SEGMENTATION</vt:lpstr>
      <vt:lpstr>ADVANTAGES OF SEGMENTATION</vt:lpstr>
      <vt:lpstr>Disadvantages of Segmentation</vt:lpstr>
      <vt:lpstr>PAGING</vt:lpstr>
      <vt:lpstr>PowerPoint Presentation</vt:lpstr>
      <vt:lpstr>ADVANTAGES &amp; DISADVANTAGES OF PAGING</vt:lpstr>
      <vt:lpstr>PAGING</vt:lpstr>
      <vt:lpstr>EXAMPLE : A SIMPLE PAGING</vt:lpstr>
      <vt:lpstr>ADDRESS TRANSLATION</vt:lpstr>
      <vt:lpstr>Address Translation in Virtual Memory</vt:lpstr>
      <vt:lpstr>Address Translation in Paging</vt:lpstr>
      <vt:lpstr>PowerPoint Presentation</vt:lpstr>
      <vt:lpstr>PowerPoint Presentation</vt:lpstr>
      <vt:lpstr>PowerPoint Presentation</vt:lpstr>
      <vt:lpstr>PowerPoint Presentation</vt:lpstr>
      <vt:lpstr>EXAMPLE OF ADDRESS TRANSLATION</vt:lpstr>
      <vt:lpstr>DIFFERENCE BETWEEN PAGING AND SEGMENTATION</vt:lpstr>
      <vt:lpstr>PowerPoint Presentation</vt:lpstr>
      <vt:lpstr>Page Replacement Algorithm – First In First Out (FIFO) </vt:lpstr>
      <vt:lpstr>Page Replacement Algorithm – Optimal Page Replacement Algorithm  </vt:lpstr>
      <vt:lpstr>Page Replacement Algorithm – Least Recently Used (LRU) </vt:lpstr>
      <vt:lpstr>Page Replacement Algorithm – Least Frequently Used (LFU) </vt:lpstr>
      <vt:lpstr>Page Replacement Algorithm – Most Frequently Used (MFU) </vt:lpstr>
      <vt:lpstr>ACTIVITIES/ CASE STUDIES/ IMPORTANT FACTS RELATED TO THE SESSION </vt:lpstr>
      <vt:lpstr>TERMINAL QUESTIONS</vt:lpstr>
      <vt:lpstr>SUMMARY</vt:lpstr>
      <vt:lpstr>SUMMARY</vt:lpstr>
      <vt:lpstr>PowerPoint Presentation</vt:lpstr>
      <vt:lpstr>REFERENCES FOR FURTHER LEARNING OF THE SESSION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 Operating Systems  COURSE CODE: 21CS2109RA </dc:title>
  <dc:creator>B KEERTHI SAMHITHA</dc:creator>
  <cp:lastModifiedBy>B KEERTHI SAMHITHA</cp:lastModifiedBy>
  <cp:revision>41</cp:revision>
  <dcterms:created xsi:type="dcterms:W3CDTF">2023-05-09T04:20:46Z</dcterms:created>
  <dcterms:modified xsi:type="dcterms:W3CDTF">2023-05-10T00:32:12Z</dcterms:modified>
</cp:coreProperties>
</file>