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27" r:id="rId28"/>
    <p:sldId id="328"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4" autoAdjust="0"/>
    <p:restoredTop sz="94660"/>
  </p:normalViewPr>
  <p:slideViewPr>
    <p:cSldViewPr snapToGrid="0">
      <p:cViewPr varScale="1">
        <p:scale>
          <a:sx n="73" d="100"/>
          <a:sy n="73"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10-05-2023</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6217920" y="1970555"/>
            <a:ext cx="5202692" cy="1560649"/>
          </a:xfrm>
        </p:spPr>
        <p:txBody>
          <a:bodyPr>
            <a:normAutofit fontScale="90000"/>
          </a:bodyPr>
          <a:lstStyle/>
          <a:p>
            <a:pPr marR="0" lvl="0" indent="0">
              <a:spcBef>
                <a:spcPts val="0"/>
              </a:spcBef>
              <a:spcAft>
                <a:spcPts val="0"/>
              </a:spcAft>
            </a:pPr>
            <a:r>
              <a:rPr lang="en-US" sz="3600" b="1" dirty="0">
                <a:ln/>
                <a:solidFill>
                  <a:srgbClr val="C00000"/>
                </a:solidFill>
                <a:cs typeface="Poppins" panose="00000500000000000000" pitchFamily="2" charset="0"/>
                <a:sym typeface="BioRhyme ExtraBold"/>
              </a:rPr>
              <a:t>COURSE NAME : </a:t>
            </a:r>
            <a:r>
              <a:rPr lang="en-US" sz="3600" b="1" dirty="0">
                <a:ln/>
                <a:cs typeface="Poppins" panose="00000500000000000000" pitchFamily="2" charset="0"/>
                <a:sym typeface="BioRhyme ExtraBold"/>
              </a:rPr>
              <a:t>Operating Systems </a:t>
            </a:r>
            <a:br>
              <a:rPr lang="en-US" sz="3600" b="1" dirty="0">
                <a:ln/>
                <a:cs typeface="Poppins" panose="00000500000000000000" pitchFamily="2" charset="0"/>
                <a:sym typeface="BioRhyme ExtraBold"/>
              </a:rPr>
            </a:br>
            <a:r>
              <a:rPr lang="en-US" sz="3600" b="1" dirty="0">
                <a:ln/>
                <a:solidFill>
                  <a:srgbClr val="C00000"/>
                </a:solidFill>
                <a:cs typeface="Poppins" panose="00000500000000000000" pitchFamily="2" charset="0"/>
                <a:sym typeface="BioRhyme ExtraBold"/>
              </a:rPr>
              <a:t>COURSE CODE: </a:t>
            </a:r>
            <a:r>
              <a:rPr lang="en-IN" altLang="en-US" sz="3600" b="1" dirty="0"/>
              <a:t>21CS2109RA</a:t>
            </a:r>
            <a:r>
              <a:rPr lang="en-US" sz="3600" b="1" dirty="0">
                <a:ln/>
                <a:solidFill>
                  <a:srgbClr val="C00000"/>
                </a:solidFill>
                <a:cs typeface="Poppins" panose="00000500000000000000" pitchFamily="2" charset="0"/>
                <a:sym typeface="BioRhyme ExtraBold"/>
              </a:rPr>
              <a:t/>
            </a:r>
            <a:br>
              <a:rPr lang="en-US" sz="3600" b="1" dirty="0">
                <a:ln/>
                <a:solidFill>
                  <a:srgbClr val="C00000"/>
                </a:solidFill>
                <a:cs typeface="Poppins" panose="00000500000000000000" pitchFamily="2" charset="0"/>
                <a:sym typeface="BioRhyme ExtraBold"/>
              </a:rPr>
            </a:br>
            <a:endParaRPr lang="en-IN" sz="3600" dirty="0"/>
          </a:p>
        </p:txBody>
      </p:sp>
      <p:sp>
        <p:nvSpPr>
          <p:cNvPr id="3" name="Subtitle 2">
            <a:extLst>
              <a:ext uri="{FF2B5EF4-FFF2-40B4-BE49-F238E27FC236}">
                <a16:creationId xmlns="" xmlns:a16="http://schemas.microsoft.com/office/drawing/2014/main" id="{5F640656-3048-2A08-BF39-81705306F79A}"/>
              </a:ext>
            </a:extLst>
          </p:cNvPr>
          <p:cNvSpPr>
            <a:spLocks noGrp="1"/>
          </p:cNvSpPr>
          <p:nvPr>
            <p:ph type="subTitle" idx="1"/>
          </p:nvPr>
        </p:nvSpPr>
        <p:spPr>
          <a:xfrm>
            <a:off x="3977640" y="3658822"/>
            <a:ext cx="7442972" cy="2389536"/>
          </a:xfrm>
        </p:spPr>
        <p:txBody>
          <a:bodyPr>
            <a:normAutofit fontScale="77500" lnSpcReduction="20000"/>
          </a:bodyPr>
          <a:lstStyle/>
          <a:p>
            <a:pPr lvl="0" algn="ctr"/>
            <a:r>
              <a:rPr lang="en-US" sz="4400" b="1" dirty="0" smtClean="0">
                <a:ln/>
                <a:cs typeface="Poppins" panose="00000500000000000000" pitchFamily="2" charset="0"/>
              </a:rPr>
              <a:t>DEMAND PAGING, FREE SPACE MANAGEMENT, TRANSLATION LOOK ASIDE BUFFER, THRASHING</a:t>
            </a:r>
            <a:endParaRPr lang="en-US" sz="4400" b="1" dirty="0">
              <a:cs typeface="Poppins" panose="00000500000000000000" pitchFamily="2" charset="0"/>
            </a:endParaRPr>
          </a:p>
          <a:p>
            <a:endParaRPr lang="en-IN" dirty="0"/>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a:t>
            </a:r>
            <a:r>
              <a:rPr lang="en-US" sz="2800" dirty="0" smtClean="0">
                <a:solidFill>
                  <a:schemeClr val="lt1"/>
                </a:solidFill>
                <a:ea typeface="Calibri"/>
                <a:cs typeface="Poppins" panose="00000500000000000000" pitchFamily="2" charset="0"/>
                <a:sym typeface="Calibri"/>
              </a:rPr>
              <a:t>3</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smtClean="0">
                <a:solidFill>
                  <a:schemeClr val="lt1"/>
                </a:solidFill>
                <a:ea typeface="Calibri"/>
                <a:cs typeface="Poppins" panose="00000500000000000000" pitchFamily="2" charset="0"/>
                <a:sym typeface="Calibri"/>
              </a:rPr>
              <a:t>CO2</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Free Space Management</a:t>
            </a:r>
            <a:endParaRPr lang="en-IN" sz="4000" dirty="0"/>
          </a:p>
        </p:txBody>
      </p:sp>
      <p:sp>
        <p:nvSpPr>
          <p:cNvPr id="3" name="Content Placeholder 2"/>
          <p:cNvSpPr>
            <a:spLocks noGrp="1"/>
          </p:cNvSpPr>
          <p:nvPr>
            <p:ph idx="1"/>
          </p:nvPr>
        </p:nvSpPr>
        <p:spPr/>
        <p:txBody>
          <a:bodyPr/>
          <a:lstStyle/>
          <a:p>
            <a:pPr marL="0" indent="0" algn="just">
              <a:buNone/>
            </a:pPr>
            <a:r>
              <a:rPr lang="en-US" sz="2400" b="1" dirty="0">
                <a:latin typeface="erdana"/>
              </a:rPr>
              <a:t>2. Linked List</a:t>
            </a:r>
          </a:p>
          <a:p>
            <a:pPr algn="just"/>
            <a:r>
              <a:rPr lang="en-US" dirty="0">
                <a:solidFill>
                  <a:srgbClr val="333333"/>
                </a:solidFill>
                <a:latin typeface="inter-regular"/>
              </a:rPr>
              <a:t>It is another approach for free space management. This approach suggests linking together all the free blocks and keeping a pointer in the cache which points to the first free block.</a:t>
            </a:r>
          </a:p>
          <a:p>
            <a:pPr algn="just"/>
            <a:r>
              <a:rPr lang="en-US" dirty="0">
                <a:solidFill>
                  <a:srgbClr val="333333"/>
                </a:solidFill>
                <a:latin typeface="inter-regular"/>
              </a:rPr>
              <a:t>Therefore, all the free blocks on the disks will be linked together with a pointer. Whenever a block gets allocated, its previous free block will be linked to its next free block.</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38292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5" name="Picture 4">
            <a:extLst>
              <a:ext uri="{FF2B5EF4-FFF2-40B4-BE49-F238E27FC236}">
                <a16:creationId xmlns:a16="http://schemas.microsoft.com/office/drawing/2014/main" xmlns="" id="{88731585-49C8-20B9-8D03-BEEE92BEE172}"/>
              </a:ext>
            </a:extLst>
          </p:cNvPr>
          <p:cNvPicPr>
            <a:picLocks noChangeAspect="1"/>
          </p:cNvPicPr>
          <p:nvPr/>
        </p:nvPicPr>
        <p:blipFill>
          <a:blip r:embed="rId2"/>
          <a:stretch>
            <a:fillRect/>
          </a:stretch>
        </p:blipFill>
        <p:spPr>
          <a:xfrm>
            <a:off x="370675" y="724998"/>
            <a:ext cx="11450648" cy="5153744"/>
          </a:xfrm>
          <a:prstGeom prst="rect">
            <a:avLst/>
          </a:prstGeom>
        </p:spPr>
      </p:pic>
    </p:spTree>
    <p:extLst>
      <p:ext uri="{BB962C8B-B14F-4D97-AF65-F5344CB8AC3E}">
        <p14:creationId xmlns:p14="http://schemas.microsoft.com/office/powerpoint/2010/main" val="110228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pic>
        <p:nvPicPr>
          <p:cNvPr id="5" name="Picture 4">
            <a:extLst>
              <a:ext uri="{FF2B5EF4-FFF2-40B4-BE49-F238E27FC236}">
                <a16:creationId xmlns:a16="http://schemas.microsoft.com/office/drawing/2014/main" xmlns="" id="{E459C9BC-2211-F6F6-ECA0-11CB88A26950}"/>
              </a:ext>
            </a:extLst>
          </p:cNvPr>
          <p:cNvPicPr>
            <a:picLocks noChangeAspect="1"/>
          </p:cNvPicPr>
          <p:nvPr/>
        </p:nvPicPr>
        <p:blipFill>
          <a:blip r:embed="rId2"/>
          <a:stretch>
            <a:fillRect/>
          </a:stretch>
        </p:blipFill>
        <p:spPr>
          <a:xfrm>
            <a:off x="-22876" y="566057"/>
            <a:ext cx="12214876" cy="55599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7800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03"/>
            <a:ext cx="10152592" cy="1049235"/>
          </a:xfrm>
        </p:spPr>
        <p:txBody>
          <a:bodyPr>
            <a:noAutofit/>
          </a:bodyPr>
          <a:lstStyle/>
          <a:p>
            <a:r>
              <a:rPr lang="en-US" altLang="ko-KR" sz="3600" b="1" dirty="0"/>
              <a:t>Free Space With Chunks Allocated</a:t>
            </a:r>
            <a:endParaRPr lang="en-IN" sz="3600" dirty="0"/>
          </a:p>
        </p:txBody>
      </p:sp>
      <p:pic>
        <p:nvPicPr>
          <p:cNvPr id="6" name="Content Placeholder 5"/>
          <p:cNvPicPr>
            <a:picLocks noGrp="1" noChangeAspect="1"/>
          </p:cNvPicPr>
          <p:nvPr>
            <p:ph idx="1"/>
          </p:nvPr>
        </p:nvPicPr>
        <p:blipFill>
          <a:blip r:embed="rId2"/>
          <a:stretch>
            <a:fillRect/>
          </a:stretch>
        </p:blipFill>
        <p:spPr>
          <a:xfrm>
            <a:off x="1981201" y="666320"/>
            <a:ext cx="8773886" cy="5407909"/>
          </a:xfrm>
          <a:prstGeom prst="rect">
            <a:avLst/>
          </a:prstGeom>
        </p:spPr>
      </p:pic>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281567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47319"/>
            <a:ext cx="9603275" cy="1049235"/>
          </a:xfrm>
        </p:spPr>
        <p:txBody>
          <a:bodyPr>
            <a:normAutofit/>
          </a:bodyPr>
          <a:lstStyle/>
          <a:p>
            <a:r>
              <a:rPr lang="en-US" altLang="ko-KR" sz="3600" b="1" dirty="0"/>
              <a:t>Free Space With </a:t>
            </a:r>
            <a:r>
              <a:rPr lang="en-US" altLang="ko-KR" sz="3600" b="1" dirty="0">
                <a:latin typeface="Courier New" panose="02070309020205020404" pitchFamily="49" charset="0"/>
                <a:cs typeface="Courier New" panose="02070309020205020404" pitchFamily="49" charset="0"/>
              </a:rPr>
              <a:t>free()</a:t>
            </a:r>
            <a:endParaRPr lang="en-IN" sz="36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sp>
        <p:nvSpPr>
          <p:cNvPr id="5" name="내용 개체 틀 2">
            <a:extLst>
              <a:ext uri="{FF2B5EF4-FFF2-40B4-BE49-F238E27FC236}">
                <a16:creationId xmlns:a16="http://schemas.microsoft.com/office/drawing/2014/main" xmlns="" id="{299AEBA7-64DB-018C-1DF2-85A128BDD030}"/>
              </a:ext>
            </a:extLst>
          </p:cNvPr>
          <p:cNvSpPr>
            <a:spLocks noGrp="1"/>
          </p:cNvSpPr>
          <p:nvPr>
            <p:ph idx="1"/>
          </p:nvPr>
        </p:nvSpPr>
        <p:spPr>
          <a:xfrm>
            <a:off x="1451579" y="1088572"/>
            <a:ext cx="9603275" cy="4833258"/>
          </a:xfrm>
        </p:spPr>
        <p:txBody>
          <a:bodyPr>
            <a:normAutofit fontScale="92500" lnSpcReduction="20000"/>
          </a:bodyPr>
          <a:lstStyle/>
          <a:p>
            <a:pPr lvl="1" algn="just"/>
            <a:r>
              <a:rPr lang="en-US" altLang="ko-KR" sz="3200" dirty="0"/>
              <a:t>The 100 bytes chunks is </a:t>
            </a:r>
            <a:r>
              <a:rPr lang="en-US" altLang="ko-KR" sz="3200" b="1" dirty="0"/>
              <a:t>back into</a:t>
            </a:r>
            <a:r>
              <a:rPr lang="en-US" altLang="ko-KR" sz="3200" dirty="0"/>
              <a:t> the free list.</a:t>
            </a:r>
          </a:p>
          <a:p>
            <a:pPr lvl="1" algn="just"/>
            <a:r>
              <a:rPr lang="en-US" altLang="ko-KR" sz="3200" dirty="0"/>
              <a:t>The free list will </a:t>
            </a:r>
            <a:r>
              <a:rPr lang="en-US" altLang="ko-KR" sz="3200" b="1" dirty="0"/>
              <a:t>start</a:t>
            </a:r>
            <a:r>
              <a:rPr lang="en-US" altLang="ko-KR" sz="3200" dirty="0"/>
              <a:t> with </a:t>
            </a:r>
            <a:r>
              <a:rPr lang="en-US" altLang="ko-KR" sz="3200" b="1" dirty="0"/>
              <a:t>a small chunk</a:t>
            </a:r>
            <a:r>
              <a:rPr lang="en-US" altLang="ko-KR" sz="3200" dirty="0"/>
              <a:t>.</a:t>
            </a:r>
          </a:p>
          <a:p>
            <a:pPr lvl="2" algn="just"/>
            <a:r>
              <a:rPr lang="en-US" altLang="ko-KR" sz="3200" dirty="0"/>
              <a:t>The list header will point the small chunk</a:t>
            </a:r>
          </a:p>
          <a:p>
            <a:pPr lvl="2" algn="just"/>
            <a:endParaRPr lang="en-US" altLang="ko-KR" sz="3200" dirty="0"/>
          </a:p>
          <a:p>
            <a:pPr lvl="1" algn="just"/>
            <a:r>
              <a:rPr lang="en-US" sz="3200" b="0" i="0" dirty="0">
                <a:effectLst/>
                <a:latin typeface="Nunito" panose="020B0604020202020204" pitchFamily="2" charset="0"/>
              </a:rPr>
              <a:t>The </a:t>
            </a:r>
            <a:r>
              <a:rPr lang="en-US" sz="3200" b="1" i="0" dirty="0">
                <a:effectLst/>
                <a:latin typeface="Nunito" panose="020B0604020202020204" pitchFamily="2" charset="0"/>
              </a:rPr>
              <a:t>free() </a:t>
            </a:r>
            <a:r>
              <a:rPr lang="en-US" sz="3200" b="0" i="0" dirty="0">
                <a:effectLst/>
                <a:latin typeface="Nunito" panose="020B0604020202020204" pitchFamily="2" charset="0"/>
              </a:rPr>
              <a:t>function is used to deallocate memory while it is allocated using </a:t>
            </a:r>
            <a:r>
              <a:rPr lang="en-US" sz="3200" b="1" i="0" dirty="0">
                <a:effectLst/>
                <a:latin typeface="Nunito" panose="020B0604020202020204" pitchFamily="2" charset="0"/>
              </a:rPr>
              <a:t>malloc(), </a:t>
            </a:r>
            <a:r>
              <a:rPr lang="en-US" sz="3200" b="1" i="0" dirty="0" err="1">
                <a:effectLst/>
                <a:latin typeface="Nunito" panose="020B0604020202020204" pitchFamily="2" charset="0"/>
              </a:rPr>
              <a:t>calloc</a:t>
            </a:r>
            <a:r>
              <a:rPr lang="en-US" sz="3200" b="1" i="0" dirty="0">
                <a:effectLst/>
                <a:latin typeface="Nunito" panose="020B0604020202020204" pitchFamily="2" charset="0"/>
              </a:rPr>
              <a:t>() </a:t>
            </a:r>
            <a:r>
              <a:rPr lang="en-US" sz="3200" b="0" i="0" dirty="0">
                <a:effectLst/>
                <a:latin typeface="Nunito" panose="020B0604020202020204" pitchFamily="2" charset="0"/>
              </a:rPr>
              <a:t>and </a:t>
            </a:r>
            <a:r>
              <a:rPr lang="en-US" sz="3200" b="1" i="0" dirty="0" err="1">
                <a:effectLst/>
                <a:latin typeface="Nunito" panose="020B0604020202020204" pitchFamily="2" charset="0"/>
              </a:rPr>
              <a:t>realloc</a:t>
            </a:r>
            <a:r>
              <a:rPr lang="en-US" sz="3200" b="1" i="0" dirty="0">
                <a:effectLst/>
                <a:latin typeface="Nunito" panose="020B0604020202020204" pitchFamily="2" charset="0"/>
              </a:rPr>
              <a:t>(). </a:t>
            </a:r>
          </a:p>
          <a:p>
            <a:pPr lvl="1" algn="just"/>
            <a:r>
              <a:rPr lang="en-US" sz="3200" b="0" i="0" dirty="0">
                <a:effectLst/>
                <a:latin typeface="Nunito" panose="020B0604020202020204" pitchFamily="2" charset="0"/>
              </a:rPr>
              <a:t>The syntax of the free is simple. We simply use free with the pointer. Then it can clean up the memory</a:t>
            </a:r>
            <a:r>
              <a:rPr lang="en-US" sz="2000" b="0" i="0" dirty="0">
                <a:solidFill>
                  <a:srgbClr val="000000"/>
                </a:solidFill>
                <a:effectLst/>
                <a:latin typeface="Nunito" panose="020B0604020202020204" pitchFamily="2" charset="0"/>
              </a:rPr>
              <a:t>.</a:t>
            </a:r>
            <a:endParaRPr lang="ko-KR" altLang="en-US" sz="2000" dirty="0"/>
          </a:p>
        </p:txBody>
      </p:sp>
    </p:spTree>
    <p:extLst>
      <p:ext uri="{BB962C8B-B14F-4D97-AF65-F5344CB8AC3E}">
        <p14:creationId xmlns:p14="http://schemas.microsoft.com/office/powerpoint/2010/main" val="352811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24" y="438759"/>
            <a:ext cx="9603275" cy="1049235"/>
          </a:xfrm>
        </p:spPr>
        <p:txBody>
          <a:bodyPr>
            <a:normAutofit/>
          </a:bodyPr>
          <a:lstStyle/>
          <a:p>
            <a:r>
              <a:rPr lang="en-US" altLang="ko-KR" sz="3600" b="1" dirty="0"/>
              <a:t>Free Space With </a:t>
            </a:r>
            <a:r>
              <a:rPr lang="en-US" altLang="ko-KR" sz="3600" b="1" dirty="0">
                <a:latin typeface="Courier New" panose="02070309020205020404" pitchFamily="49" charset="0"/>
                <a:cs typeface="Courier New" panose="02070309020205020404" pitchFamily="49" charset="0"/>
              </a:rPr>
              <a:t>free()</a:t>
            </a:r>
            <a:endParaRPr lang="en-IN" sz="3600" dirty="0"/>
          </a:p>
        </p:txBody>
      </p:sp>
      <p:pic>
        <p:nvPicPr>
          <p:cNvPr id="5" name="Content Placeholder 4"/>
          <p:cNvPicPr>
            <a:picLocks noGrp="1" noChangeAspect="1"/>
          </p:cNvPicPr>
          <p:nvPr>
            <p:ph idx="1"/>
          </p:nvPr>
        </p:nvPicPr>
        <p:blipFill>
          <a:blip r:embed="rId2"/>
          <a:stretch>
            <a:fillRect/>
          </a:stretch>
        </p:blipFill>
        <p:spPr>
          <a:xfrm>
            <a:off x="3461657" y="1005841"/>
            <a:ext cx="5995852" cy="5094514"/>
          </a:xfrm>
          <a:prstGeom prst="rect">
            <a:avLst/>
          </a:prstGeom>
        </p:spPr>
      </p:pic>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153510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71220"/>
            <a:ext cx="9603275" cy="1049235"/>
          </a:xfrm>
        </p:spPr>
        <p:txBody>
          <a:bodyPr>
            <a:noAutofit/>
          </a:bodyPr>
          <a:lstStyle/>
          <a:p>
            <a:r>
              <a:rPr lang="en-US" sz="4000" b="1" dirty="0"/>
              <a:t>Translation Look Aside Buffer</a:t>
            </a:r>
            <a:endParaRPr lang="en-IN" sz="4000" dirty="0"/>
          </a:p>
        </p:txBody>
      </p:sp>
      <p:sp>
        <p:nvSpPr>
          <p:cNvPr id="3" name="Content Placeholder 2"/>
          <p:cNvSpPr>
            <a:spLocks noGrp="1"/>
          </p:cNvSpPr>
          <p:nvPr>
            <p:ph idx="1"/>
          </p:nvPr>
        </p:nvSpPr>
        <p:spPr>
          <a:xfrm>
            <a:off x="1451576" y="1672046"/>
            <a:ext cx="9603277" cy="4049485"/>
          </a:xfrm>
        </p:spPr>
        <p:txBody>
          <a:bodyPr>
            <a:noAutofit/>
          </a:bodyPr>
          <a:lstStyle/>
          <a:p>
            <a:pPr algn="just"/>
            <a:r>
              <a:rPr lang="en-US" sz="2400" dirty="0">
                <a:latin typeface="arial" panose="020B0604020202020204" pitchFamily="34" charset="0"/>
              </a:rPr>
              <a:t>A translation </a:t>
            </a:r>
            <a:r>
              <a:rPr lang="en-US" sz="2400" dirty="0" smtClean="0">
                <a:latin typeface="arial" panose="020B0604020202020204" pitchFamily="34" charset="0"/>
              </a:rPr>
              <a:t>look aside </a:t>
            </a:r>
            <a:r>
              <a:rPr lang="en-US" sz="2400" dirty="0">
                <a:latin typeface="arial" panose="020B0604020202020204" pitchFamily="34" charset="0"/>
              </a:rPr>
              <a:t>buffer (TLB) is </a:t>
            </a:r>
            <a:r>
              <a:rPr lang="en-US" sz="2400" b="1" dirty="0">
                <a:latin typeface="arial" panose="020B0604020202020204" pitchFamily="34" charset="0"/>
              </a:rPr>
              <a:t>a memory cache that stores recent translations of virtual memory to physical addresses for faster retrieval</a:t>
            </a:r>
            <a:r>
              <a:rPr lang="en-US" sz="2400" dirty="0">
                <a:latin typeface="arial" panose="020B0604020202020204" pitchFamily="34" charset="0"/>
              </a:rPr>
              <a:t>. </a:t>
            </a:r>
          </a:p>
          <a:p>
            <a:pPr algn="just"/>
            <a:r>
              <a:rPr lang="en-US" sz="2400" dirty="0">
                <a:latin typeface="arial" panose="020B0604020202020204" pitchFamily="34" charset="0"/>
              </a:rPr>
              <a:t>When a virtual memory address is referenced by a program, the search starts in the CPU. First, instruction caches are checked.</a:t>
            </a:r>
          </a:p>
          <a:p>
            <a:pPr algn="just"/>
            <a:r>
              <a:rPr lang="en-US" sz="2400" dirty="0">
                <a:latin typeface="arial" panose="020B0604020202020204" pitchFamily="34" charset="0"/>
              </a:rPr>
              <a:t>If the required memory is not in these very fast caches, the system has to look up the memory’s physical address.</a:t>
            </a:r>
          </a:p>
          <a:p>
            <a:pPr algn="just"/>
            <a:r>
              <a:rPr lang="en-US" sz="2400" dirty="0">
                <a:latin typeface="arial" panose="020B0604020202020204" pitchFamily="34" charset="0"/>
              </a:rPr>
              <a:t>At this point, TLB is checked for a quick reference to the location in physical memory.</a:t>
            </a:r>
            <a:endParaRPr lang="en-IN" sz="2400" dirty="0">
              <a:latin typeface="arial" panose="020B0604020202020204" pitchFamily="34" charset="0"/>
            </a:endParaRPr>
          </a:p>
          <a:p>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8417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84810" y="0"/>
            <a:ext cx="9222377" cy="3167166"/>
          </a:xfrm>
          <a:prstGeom prst="rect">
            <a:avLst/>
          </a:prstGeom>
        </p:spPr>
      </p:pic>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
        <p:nvSpPr>
          <p:cNvPr id="6" name="Rectangle 5"/>
          <p:cNvSpPr/>
          <p:nvPr/>
        </p:nvSpPr>
        <p:spPr>
          <a:xfrm>
            <a:off x="1754776" y="3607415"/>
            <a:ext cx="8577943" cy="12307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ko-KR" sz="2000" dirty="0"/>
              <a:t>Part of the chip’s memory-management unit(MMU).</a:t>
            </a:r>
          </a:p>
          <a:p>
            <a:pPr marL="285750" indent="-285750">
              <a:lnSpc>
                <a:spcPct val="200000"/>
              </a:lnSpc>
              <a:buFont typeface="Arial" panose="020B0604020202020204" pitchFamily="34" charset="0"/>
              <a:buChar char="•"/>
            </a:pPr>
            <a:r>
              <a:rPr lang="en-US" altLang="ko-KR" sz="2000" dirty="0"/>
              <a:t>A hardware cache of </a:t>
            </a:r>
            <a:r>
              <a:rPr lang="en-US" altLang="ko-KR" sz="2000" b="1" dirty="0"/>
              <a:t>popular</a:t>
            </a:r>
            <a:r>
              <a:rPr lang="en-US" altLang="ko-KR" sz="2000" dirty="0"/>
              <a:t> virtual-to-physical address translation.</a:t>
            </a:r>
            <a:endParaRPr lang="en-US" altLang="ko-KR" sz="2000" dirty="0"/>
          </a:p>
        </p:txBody>
      </p:sp>
    </p:spTree>
    <p:extLst>
      <p:ext uri="{BB962C8B-B14F-4D97-AF65-F5344CB8AC3E}">
        <p14:creationId xmlns:p14="http://schemas.microsoft.com/office/powerpoint/2010/main" val="70991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Translation Look Aside Buffer</a:t>
            </a:r>
            <a:endParaRPr lang="en-IN" sz="3600" dirty="0"/>
          </a:p>
        </p:txBody>
      </p:sp>
      <p:sp>
        <p:nvSpPr>
          <p:cNvPr id="3" name="Content Placeholder 2"/>
          <p:cNvSpPr>
            <a:spLocks noGrp="1"/>
          </p:cNvSpPr>
          <p:nvPr>
            <p:ph idx="1"/>
          </p:nvPr>
        </p:nvSpPr>
        <p:spPr>
          <a:xfrm>
            <a:off x="1451579" y="1672046"/>
            <a:ext cx="9603275" cy="4284617"/>
          </a:xfrm>
        </p:spPr>
        <p:txBody>
          <a:bodyPr>
            <a:normAutofit/>
          </a:bodyPr>
          <a:lstStyle/>
          <a:p>
            <a:pPr algn="just"/>
            <a:r>
              <a:rPr lang="en-US" sz="2200" dirty="0">
                <a:solidFill>
                  <a:srgbClr val="202124"/>
                </a:solidFill>
                <a:latin typeface="arial" panose="020B0604020202020204" pitchFamily="34" charset="0"/>
              </a:rPr>
              <a:t>When an address is searched in the TLB and not found, the physical memory must be searched with a memory page crawl operation.</a:t>
            </a:r>
          </a:p>
          <a:p>
            <a:pPr algn="just"/>
            <a:r>
              <a:rPr lang="en-US" sz="2200" dirty="0">
                <a:solidFill>
                  <a:srgbClr val="202124"/>
                </a:solidFill>
                <a:latin typeface="arial" panose="020B0604020202020204" pitchFamily="34" charset="0"/>
              </a:rPr>
              <a:t>As virtual memory addresses are translated, values referenced are added to TLB. </a:t>
            </a:r>
          </a:p>
          <a:p>
            <a:pPr algn="just"/>
            <a:r>
              <a:rPr lang="en-US" sz="2200" dirty="0">
                <a:solidFill>
                  <a:srgbClr val="202124"/>
                </a:solidFill>
                <a:latin typeface="arial" panose="020B0604020202020204" pitchFamily="34" charset="0"/>
              </a:rPr>
              <a:t>When a value can be retrieved from TLB, speed is enhanced because the memory address is stored in the TLB on processor. </a:t>
            </a:r>
          </a:p>
          <a:p>
            <a:pPr algn="just"/>
            <a:r>
              <a:rPr lang="en-US" sz="2200" dirty="0">
                <a:solidFill>
                  <a:srgbClr val="202124"/>
                </a:solidFill>
                <a:latin typeface="arial" panose="020B0604020202020204" pitchFamily="34" charset="0"/>
              </a:rPr>
              <a:t>Most processors include TLBs to increase the speed of virtual memory operations through the inherent latency-reducing proximity as well as the high-running frequencies of current CPU’s.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185796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Translation Look Aside Buffer</a:t>
            </a:r>
            <a:endParaRPr lang="en-IN" sz="3600" dirty="0"/>
          </a:p>
        </p:txBody>
      </p:sp>
      <p:sp>
        <p:nvSpPr>
          <p:cNvPr id="3" name="Content Placeholder 2"/>
          <p:cNvSpPr>
            <a:spLocks noGrp="1"/>
          </p:cNvSpPr>
          <p:nvPr>
            <p:ph idx="1"/>
          </p:nvPr>
        </p:nvSpPr>
        <p:spPr>
          <a:xfrm>
            <a:off x="1451579" y="1672046"/>
            <a:ext cx="9603275" cy="4193177"/>
          </a:xfrm>
        </p:spPr>
        <p:txBody>
          <a:bodyPr>
            <a:normAutofit/>
          </a:bodyPr>
          <a:lstStyle/>
          <a:p>
            <a:pPr algn="just"/>
            <a:r>
              <a:rPr lang="en-US" sz="2400" dirty="0"/>
              <a:t>TLBs also add the support required for multi-user computers to keep memory separate, by having a user and a supervisor mode as well as using permissions on read and write bits to enable sharing.</a:t>
            </a:r>
          </a:p>
          <a:p>
            <a:pPr algn="just"/>
            <a:r>
              <a:rPr lang="en-US" sz="2400" dirty="0"/>
              <a:t>TLBs can suffer performance issues from multitasking and code errors. This performance degradation is called a </a:t>
            </a:r>
            <a:r>
              <a:rPr lang="en-US" sz="2400" b="1" dirty="0" smtClean="0"/>
              <a:t>cache thrash.</a:t>
            </a:r>
            <a:endParaRPr lang="en-US" sz="2400" b="1" dirty="0"/>
          </a:p>
          <a:p>
            <a:pPr algn="just"/>
            <a:r>
              <a:rPr lang="en-US" sz="2400" dirty="0"/>
              <a:t>Cache thrash is caused by an ongoing computer activity that fails to progress due to excessive use of resources or conflicts in the caching system.</a:t>
            </a:r>
          </a:p>
          <a:p>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19</a:t>
            </a:fld>
            <a:endParaRPr lang="en-IN"/>
          </a:p>
        </p:txBody>
      </p:sp>
    </p:spTree>
    <p:extLst>
      <p:ext uri="{BB962C8B-B14F-4D97-AF65-F5344CB8AC3E}">
        <p14:creationId xmlns:p14="http://schemas.microsoft.com/office/powerpoint/2010/main" val="248453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3781"/>
            <a:ext cx="9603275" cy="1049235"/>
          </a:xfrm>
        </p:spPr>
        <p:txBody>
          <a:bodyPr>
            <a:normAutofit/>
          </a:bodyPr>
          <a:lstStyle/>
          <a:p>
            <a:r>
              <a:rPr lang="en-IN" sz="4000" b="1" dirty="0" smtClean="0"/>
              <a:t>WHAT IS DEMAND PAGING ?</a:t>
            </a:r>
            <a:endParaRPr lang="en-IN" sz="40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pic>
        <p:nvPicPr>
          <p:cNvPr id="5" name="Content Placeholder 4">
            <a:extLst>
              <a:ext uri="{FF2B5EF4-FFF2-40B4-BE49-F238E27FC236}">
                <a16:creationId xmlns:a16="http://schemas.microsoft.com/office/drawing/2014/main" xmlns="" id="{736B4C04-256B-13C5-C243-831A6EB0035C}"/>
              </a:ext>
            </a:extLst>
          </p:cNvPr>
          <p:cNvPicPr>
            <a:picLocks noGrp="1" noChangeAspect="1"/>
          </p:cNvPicPr>
          <p:nvPr>
            <p:ph idx="1"/>
          </p:nvPr>
        </p:nvPicPr>
        <p:blipFill>
          <a:blip r:embed="rId2"/>
          <a:stretch>
            <a:fillRect/>
          </a:stretch>
        </p:blipFill>
        <p:spPr>
          <a:xfrm>
            <a:off x="1451579" y="1503016"/>
            <a:ext cx="9603275" cy="4462356"/>
          </a:xfrm>
          <a:prstGeom prst="rect">
            <a:avLst/>
          </a:prstGeom>
        </p:spPr>
      </p:pic>
    </p:spTree>
    <p:extLst>
      <p:ext uri="{BB962C8B-B14F-4D97-AF65-F5344CB8AC3E}">
        <p14:creationId xmlns:p14="http://schemas.microsoft.com/office/powerpoint/2010/main" val="3370403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666320"/>
            <a:ext cx="9603275" cy="1049235"/>
          </a:xfrm>
        </p:spPr>
        <p:txBody>
          <a:bodyPr>
            <a:normAutofit/>
          </a:bodyPr>
          <a:lstStyle/>
          <a:p>
            <a:r>
              <a:rPr lang="en-US" sz="4000" b="1" dirty="0"/>
              <a:t>Thrashing </a:t>
            </a:r>
            <a:endParaRPr lang="en-IN" sz="4000" dirty="0"/>
          </a:p>
        </p:txBody>
      </p:sp>
      <p:sp>
        <p:nvSpPr>
          <p:cNvPr id="3" name="Content Placeholder 2"/>
          <p:cNvSpPr>
            <a:spLocks noGrp="1"/>
          </p:cNvSpPr>
          <p:nvPr>
            <p:ph idx="1"/>
          </p:nvPr>
        </p:nvSpPr>
        <p:spPr>
          <a:xfrm>
            <a:off x="1451578" y="1580607"/>
            <a:ext cx="9560411" cy="4127862"/>
          </a:xfrm>
        </p:spPr>
        <p:txBody>
          <a:bodyPr>
            <a:normAutofit/>
          </a:bodyPr>
          <a:lstStyle/>
          <a:p>
            <a:pPr algn="just"/>
            <a:r>
              <a:rPr lang="en-US" sz="2400" dirty="0"/>
              <a:t>If the number of frames allocated to a low-priority process falls below the minimum number then we must suspend that process execution. </a:t>
            </a:r>
          </a:p>
          <a:p>
            <a:pPr algn="just"/>
            <a:r>
              <a:rPr lang="en-US" sz="2400" dirty="0"/>
              <a:t>We should then page out its remaining pages, freeing all its allocated frames. </a:t>
            </a:r>
          </a:p>
          <a:p>
            <a:pPr algn="just"/>
            <a:r>
              <a:rPr lang="en-US" sz="2400" dirty="0"/>
              <a:t>So, now swapping is required. We can find some process in a system that does not have “enough” frames.</a:t>
            </a:r>
          </a:p>
          <a:p>
            <a:pPr algn="just"/>
            <a:r>
              <a:rPr lang="en-US" sz="2400" dirty="0"/>
              <a:t>It is technically possible to reduce the number of allocated frames to the minimum, there is some(larger) number of pages in active use.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20</a:t>
            </a:fld>
            <a:endParaRPr lang="en-IN"/>
          </a:p>
        </p:txBody>
      </p:sp>
    </p:spTree>
    <p:extLst>
      <p:ext uri="{BB962C8B-B14F-4D97-AF65-F5344CB8AC3E}">
        <p14:creationId xmlns:p14="http://schemas.microsoft.com/office/powerpoint/2010/main" val="177232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Thrashing</a:t>
            </a:r>
            <a:r>
              <a:rPr lang="en-US" b="1" dirty="0"/>
              <a:t> </a:t>
            </a:r>
            <a:endParaRPr lang="en-IN" dirty="0"/>
          </a:p>
        </p:txBody>
      </p:sp>
      <p:sp>
        <p:nvSpPr>
          <p:cNvPr id="3" name="Content Placeholder 2"/>
          <p:cNvSpPr>
            <a:spLocks noGrp="1"/>
          </p:cNvSpPr>
          <p:nvPr>
            <p:ph idx="1"/>
          </p:nvPr>
        </p:nvSpPr>
        <p:spPr/>
        <p:txBody>
          <a:bodyPr>
            <a:normAutofit/>
          </a:bodyPr>
          <a:lstStyle/>
          <a:p>
            <a:pPr algn="just"/>
            <a:r>
              <a:rPr lang="en-US" sz="2400" dirty="0"/>
              <a:t>If the Process does not have this number of frames then it will quickly page fault again and again. </a:t>
            </a:r>
          </a:p>
          <a:p>
            <a:pPr algn="just"/>
            <a:r>
              <a:rPr lang="en-US" sz="2400" dirty="0"/>
              <a:t>The process continues to fault, replacing pages for which It then faults and brings back in right away. Such a process spend more time in paging than executing.</a:t>
            </a:r>
          </a:p>
          <a:p>
            <a:pPr algn="just"/>
            <a:r>
              <a:rPr lang="en-US" sz="2400" dirty="0"/>
              <a:t>This high paging activity is called as Trashing. A process is said to be trashing if it is spending more time in paging then in execution.</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116062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pic>
        <p:nvPicPr>
          <p:cNvPr id="5" name="Content Placeholder 4">
            <a:extLst>
              <a:ext uri="{FF2B5EF4-FFF2-40B4-BE49-F238E27FC236}">
                <a16:creationId xmlns:a16="http://schemas.microsoft.com/office/drawing/2014/main" xmlns="" id="{DDFC012D-D4EC-F7CA-6593-14B911A7B5A0}"/>
              </a:ext>
            </a:extLst>
          </p:cNvPr>
          <p:cNvPicPr>
            <a:picLocks noGrp="1" noChangeAspect="1"/>
          </p:cNvPicPr>
          <p:nvPr>
            <p:ph idx="1"/>
          </p:nvPr>
        </p:nvPicPr>
        <p:blipFill>
          <a:blip r:embed="rId2"/>
          <a:stretch>
            <a:fillRect/>
          </a:stretch>
        </p:blipFill>
        <p:spPr>
          <a:xfrm>
            <a:off x="0" y="644525"/>
            <a:ext cx="12192000" cy="5495018"/>
          </a:xfrm>
          <a:prstGeom prst="rect">
            <a:avLst/>
          </a:prstGeom>
        </p:spPr>
      </p:pic>
    </p:spTree>
    <p:extLst>
      <p:ext uri="{BB962C8B-B14F-4D97-AF65-F5344CB8AC3E}">
        <p14:creationId xmlns:p14="http://schemas.microsoft.com/office/powerpoint/2010/main" val="211887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pic>
        <p:nvPicPr>
          <p:cNvPr id="5" name="Content Placeholder 4">
            <a:extLst>
              <a:ext uri="{FF2B5EF4-FFF2-40B4-BE49-F238E27FC236}">
                <a16:creationId xmlns:a16="http://schemas.microsoft.com/office/drawing/2014/main" xmlns="" id="{53974D5A-5E67-FCB7-A911-386C456AF05A}"/>
              </a:ext>
            </a:extLst>
          </p:cNvPr>
          <p:cNvPicPr>
            <a:picLocks noGrp="1" noChangeAspect="1"/>
          </p:cNvPicPr>
          <p:nvPr>
            <p:ph idx="1"/>
          </p:nvPr>
        </p:nvPicPr>
        <p:blipFill>
          <a:blip r:embed="rId2"/>
          <a:stretch>
            <a:fillRect/>
          </a:stretch>
        </p:blipFill>
        <p:spPr>
          <a:xfrm>
            <a:off x="-1" y="561703"/>
            <a:ext cx="9065624" cy="5590903"/>
          </a:xfrm>
          <a:prstGeom prst="rect">
            <a:avLst/>
          </a:prstGeom>
        </p:spPr>
      </p:pic>
      <p:pic>
        <p:nvPicPr>
          <p:cNvPr id="6" name="Picture 5">
            <a:extLst>
              <a:ext uri="{FF2B5EF4-FFF2-40B4-BE49-F238E27FC236}">
                <a16:creationId xmlns:a16="http://schemas.microsoft.com/office/drawing/2014/main" xmlns="" id="{89D7A614-10C0-2584-4DEC-1AC528614712}"/>
              </a:ext>
            </a:extLst>
          </p:cNvPr>
          <p:cNvPicPr>
            <a:picLocks noChangeAspect="1"/>
          </p:cNvPicPr>
          <p:nvPr/>
        </p:nvPicPr>
        <p:blipFill>
          <a:blip r:embed="rId3"/>
          <a:stretch>
            <a:fillRect/>
          </a:stretch>
        </p:blipFill>
        <p:spPr>
          <a:xfrm>
            <a:off x="8855184" y="1932446"/>
            <a:ext cx="3336816" cy="2849416"/>
          </a:xfrm>
          <a:prstGeom prst="rect">
            <a:avLst/>
          </a:prstGeom>
        </p:spPr>
      </p:pic>
    </p:spTree>
    <p:extLst>
      <p:ext uri="{BB962C8B-B14F-4D97-AF65-F5344CB8AC3E}">
        <p14:creationId xmlns:p14="http://schemas.microsoft.com/office/powerpoint/2010/main" val="362233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SUMMARY</a:t>
            </a:r>
            <a:endParaRPr lang="en-IN" sz="4000" b="1" dirty="0"/>
          </a:p>
        </p:txBody>
      </p:sp>
      <p:sp>
        <p:nvSpPr>
          <p:cNvPr id="3" name="Content Placeholder 2"/>
          <p:cNvSpPr>
            <a:spLocks noGrp="1"/>
          </p:cNvSpPr>
          <p:nvPr>
            <p:ph idx="1"/>
          </p:nvPr>
        </p:nvSpPr>
        <p:spPr>
          <a:xfrm>
            <a:off x="1451579" y="1580606"/>
            <a:ext cx="9603275" cy="4349931"/>
          </a:xfrm>
        </p:spPr>
        <p:txBody>
          <a:bodyPr>
            <a:normAutofit fontScale="92500"/>
          </a:bodyPr>
          <a:lstStyle/>
          <a:p>
            <a:pPr algn="just"/>
            <a:r>
              <a:rPr lang="en-US" sz="2400" b="1" dirty="0" smtClean="0">
                <a:solidFill>
                  <a:srgbClr val="111111"/>
                </a:solidFill>
              </a:rPr>
              <a:t>Demand </a:t>
            </a:r>
            <a:r>
              <a:rPr lang="en-US" sz="2400" b="1" dirty="0">
                <a:solidFill>
                  <a:srgbClr val="111111"/>
                </a:solidFill>
              </a:rPr>
              <a:t>paging </a:t>
            </a:r>
            <a:r>
              <a:rPr lang="en-US" sz="2400" dirty="0">
                <a:solidFill>
                  <a:srgbClr val="111111"/>
                </a:solidFill>
              </a:rPr>
              <a:t>is a process of swapping in the Virtual Memory system. In this process, all data is not moved from hard drive to main memory because while using this demand paging, when some programs are getting demand then data will be transferred. But, if required data is already existed into memory then not need to copy of data. The demand paging system is done with swapping from auxiliary storage to primary memory, so it is known as “Lazy Evaluation</a:t>
            </a:r>
            <a:r>
              <a:rPr lang="en-US" sz="2400" dirty="0" smtClean="0">
                <a:solidFill>
                  <a:srgbClr val="111111"/>
                </a:solidFill>
              </a:rPr>
              <a:t>”.</a:t>
            </a:r>
            <a:endParaRPr lang="en-US" sz="2400" dirty="0">
              <a:solidFill>
                <a:srgbClr val="111111"/>
              </a:solidFill>
            </a:endParaRPr>
          </a:p>
          <a:p>
            <a:pPr algn="just"/>
            <a:r>
              <a:rPr lang="en-US" sz="2400" dirty="0">
                <a:solidFill>
                  <a:srgbClr val="111111"/>
                </a:solidFill>
              </a:rPr>
              <a:t>Example of </a:t>
            </a:r>
            <a:r>
              <a:rPr lang="en-US" sz="2400" b="1" dirty="0">
                <a:solidFill>
                  <a:srgbClr val="111111"/>
                </a:solidFill>
              </a:rPr>
              <a:t>Demand Paging Memory Access Time </a:t>
            </a:r>
            <a:r>
              <a:rPr lang="en-US" sz="2400" dirty="0">
                <a:solidFill>
                  <a:srgbClr val="111111"/>
                </a:solidFill>
              </a:rPr>
              <a:t>= 200 nanoseconds Average Page Fault Service Time = 8 milliseconds EAT = (1-p)*200+p (8 milliseconds) = (1-p)*200+p*8000000 = 200+p*7999800 EAT means direct proportional to the page fault rate.</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spTree>
    <p:extLst>
      <p:ext uri="{BB962C8B-B14F-4D97-AF65-F5344CB8AC3E}">
        <p14:creationId xmlns:p14="http://schemas.microsoft.com/office/powerpoint/2010/main" val="1529001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SUMMARY</a:t>
            </a:r>
            <a:endParaRPr lang="en-IN" sz="4000" b="1" dirty="0"/>
          </a:p>
        </p:txBody>
      </p:sp>
      <p:sp>
        <p:nvSpPr>
          <p:cNvPr id="3" name="Content Placeholder 2"/>
          <p:cNvSpPr>
            <a:spLocks noGrp="1"/>
          </p:cNvSpPr>
          <p:nvPr>
            <p:ph idx="1"/>
          </p:nvPr>
        </p:nvSpPr>
        <p:spPr>
          <a:xfrm>
            <a:off x="1188721" y="1724298"/>
            <a:ext cx="9866134" cy="4062548"/>
          </a:xfrm>
        </p:spPr>
        <p:txBody>
          <a:bodyPr>
            <a:normAutofit fontScale="92500" lnSpcReduction="10000"/>
          </a:bodyPr>
          <a:lstStyle/>
          <a:p>
            <a:pPr algn="just"/>
            <a:r>
              <a:rPr lang="en-US" sz="2600" dirty="0"/>
              <a:t>A </a:t>
            </a:r>
            <a:r>
              <a:rPr lang="en-US" sz="2600" b="1" dirty="0"/>
              <a:t>translation </a:t>
            </a:r>
            <a:r>
              <a:rPr lang="en-US" sz="2600" b="1" dirty="0" err="1"/>
              <a:t>lookaside</a:t>
            </a:r>
            <a:r>
              <a:rPr lang="en-US" sz="2600" b="1" dirty="0"/>
              <a:t> buffer (TLB) </a:t>
            </a:r>
            <a:r>
              <a:rPr lang="en-US" sz="2600" dirty="0"/>
              <a:t>is a memory cache that stores recent translations of virtual memory to physical addresses for faster retrieval. When a virtual memory address is referenced by a program, the search starts in the CPU. First, instruction caches are checked. If the required memory is not in these very fast caches, the system has to look up the memory’s physical address. At this point, TLB is checked for a quick reference to the location in physical memory</a:t>
            </a:r>
            <a:r>
              <a:rPr lang="en-US" sz="2600" dirty="0" smtClean="0"/>
              <a:t>.</a:t>
            </a:r>
            <a:endParaRPr lang="en-US" sz="2600" dirty="0"/>
          </a:p>
          <a:p>
            <a:pPr algn="just"/>
            <a:r>
              <a:rPr lang="en-US" sz="2600" dirty="0"/>
              <a:t>High paging activity is called as </a:t>
            </a:r>
            <a:r>
              <a:rPr lang="en-US" sz="2600" b="1" dirty="0"/>
              <a:t>Trashing</a:t>
            </a:r>
            <a:r>
              <a:rPr lang="en-US" sz="2600" dirty="0"/>
              <a:t>. A process is said to be trashing if it is spending more time in paging then in execution.</a:t>
            </a:r>
          </a:p>
          <a:p>
            <a:endParaRPr lang="en-US" sz="2600"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311162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60382"/>
            <a:ext cx="9603275" cy="1049235"/>
          </a:xfrm>
        </p:spPr>
        <p:txBody>
          <a:bodyPr/>
          <a:lstStyle/>
          <a:p>
            <a:r>
              <a:rPr lang="en-IN" b="1" dirty="0" smtClean="0"/>
              <a:t>TERMINAL QUESTIONS</a:t>
            </a:r>
            <a:endParaRPr lang="en-IN" b="1" dirty="0"/>
          </a:p>
        </p:txBody>
      </p:sp>
      <p:sp>
        <p:nvSpPr>
          <p:cNvPr id="3" name="Content Placeholder 2"/>
          <p:cNvSpPr>
            <a:spLocks noGrp="1"/>
          </p:cNvSpPr>
          <p:nvPr>
            <p:ph idx="1"/>
          </p:nvPr>
        </p:nvSpPr>
        <p:spPr>
          <a:xfrm>
            <a:off x="1451578" y="1069983"/>
            <a:ext cx="9603275" cy="3450613"/>
          </a:xfrm>
        </p:spPr>
        <p:txBody>
          <a:bodyPr>
            <a:noAutofit/>
          </a:bodyPr>
          <a:lstStyle/>
          <a:p>
            <a:pPr algn="just"/>
            <a:r>
              <a:rPr lang="en-US" altLang="en-US" dirty="0"/>
              <a:t>What is Demand Paging and Pure Demand Paging ?</a:t>
            </a:r>
          </a:p>
          <a:p>
            <a:pPr algn="just"/>
            <a:r>
              <a:rPr lang="en-US" altLang="en-US" dirty="0"/>
              <a:t>Explain the procedure to Calculate the Performance of Demand Paging and Pure Demand Paging</a:t>
            </a:r>
          </a:p>
          <a:p>
            <a:pPr algn="just"/>
            <a:r>
              <a:rPr lang="en-US" dirty="0"/>
              <a:t>Describe Translation Look Aside Buffer with the help of block diagram.</a:t>
            </a:r>
          </a:p>
          <a:p>
            <a:pPr algn="just"/>
            <a:r>
              <a:rPr lang="en-US" altLang="en-US" dirty="0"/>
              <a:t>Explain different procedures adopted in Free Space Management.</a:t>
            </a:r>
          </a:p>
          <a:p>
            <a:pPr algn="just"/>
            <a:r>
              <a:rPr lang="en-US" altLang="en-US" dirty="0"/>
              <a:t>Define Thrashing and Explain the Causes for Thrashing, and give the effect of Thrashing.</a:t>
            </a:r>
          </a:p>
          <a:p>
            <a:pPr algn="just"/>
            <a:r>
              <a:rPr lang="en-US" altLang="en-US" dirty="0"/>
              <a:t>Suppose we have a demand-paged memory. The page table is held in registers. It take 8 milliseconds to service a page fault if an empty page is available or the replaced page is  not modified and 20 milliseconds if the page replaced is modified. Memory access time is 100 nanoseconds. Assume that the page to be replaced is  modified 70 percent of time. What is the maximum acceptable page-fault rate for an effective access time of no more than 200 </a:t>
            </a:r>
            <a:r>
              <a:rPr lang="en-US" altLang="en-US" dirty="0" err="1"/>
              <a:t>nano</a:t>
            </a:r>
            <a:r>
              <a:rPr lang="en-US" altLang="en-US" dirty="0"/>
              <a:t> seconds?</a:t>
            </a:r>
          </a:p>
          <a:p>
            <a:pPr algn="just"/>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1071528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sp>
        <p:nvSpPr>
          <p:cNvPr id="5" name="Google Shape;502;p17">
            <a:extLst>
              <a:ext uri="{FF2B5EF4-FFF2-40B4-BE49-F238E27FC236}">
                <a16:creationId xmlns="" xmlns:a16="http://schemas.microsoft.com/office/drawing/2014/main" id="{AE3D0AA7-0A5F-7BD6-7BC7-1D38F326B8B4}"/>
              </a:ext>
            </a:extLst>
          </p:cNvPr>
          <p:cNvSpPr/>
          <p:nvPr/>
        </p:nvSpPr>
        <p:spPr>
          <a:xfrm>
            <a:off x="1009894" y="56737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Replace a page that has  not been used for  the longest period of  time is the criteria of which of these algorithms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6" name="Rounded Rectangle 17">
            <a:extLst>
              <a:ext uri="{FF2B5EF4-FFF2-40B4-BE49-F238E27FC236}">
                <a16:creationId xmlns="" xmlns:a16="http://schemas.microsoft.com/office/drawing/2014/main" id="{87F9737C-73D1-9B42-DC7E-87692688EC6B}"/>
              </a:ext>
            </a:extLst>
          </p:cNvPr>
          <p:cNvSpPr/>
          <p:nvPr/>
        </p:nvSpPr>
        <p:spPr>
          <a:xfrm>
            <a:off x="1009894" y="131563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FIFO</a:t>
            </a:r>
          </a:p>
          <a:p>
            <a:pPr marL="342900" indent="-342900">
              <a:lnSpc>
                <a:spcPct val="150000"/>
              </a:lnSpc>
              <a:buAutoNum type="alphaLcParenBoth"/>
            </a:pPr>
            <a:r>
              <a:rPr lang="en-US" sz="1600" dirty="0">
                <a:latin typeface="Arial" panose="020B0604020202020204" pitchFamily="34" charset="0"/>
              </a:rPr>
              <a:t>LRU</a:t>
            </a:r>
          </a:p>
          <a:p>
            <a:pPr marL="342900" indent="-342900">
              <a:lnSpc>
                <a:spcPct val="150000"/>
              </a:lnSpc>
              <a:buAutoNum type="alphaLcParenBoth"/>
            </a:pPr>
            <a:r>
              <a:rPr lang="en-US" sz="1600" dirty="0">
                <a:latin typeface="Arial" panose="020B0604020202020204" pitchFamily="34" charset="0"/>
              </a:rPr>
              <a:t>Optimal </a:t>
            </a:r>
          </a:p>
          <a:p>
            <a:pPr marL="342900" indent="-342900">
              <a:lnSpc>
                <a:spcPct val="150000"/>
              </a:lnSpc>
              <a:buAutoNum type="alphaLcParenBoth"/>
            </a:pPr>
            <a:r>
              <a:rPr lang="en-US" sz="1600" dirty="0">
                <a:latin typeface="Arial" panose="020B0604020202020204" pitchFamily="34" charset="0"/>
              </a:rPr>
              <a:t>None of the above</a:t>
            </a:r>
            <a:endParaRPr lang="en-US" sz="1600" dirty="0"/>
          </a:p>
        </p:txBody>
      </p:sp>
      <p:sp>
        <p:nvSpPr>
          <p:cNvPr id="7" name="Google Shape;502;p17">
            <a:extLst>
              <a:ext uri="{FF2B5EF4-FFF2-40B4-BE49-F238E27FC236}">
                <a16:creationId xmlns="" xmlns:a16="http://schemas.microsoft.com/office/drawing/2014/main" id="{BB41B87C-BE5F-4BF2-531D-57DC21D1A451}"/>
              </a:ext>
            </a:extLst>
          </p:cNvPr>
          <p:cNvSpPr/>
          <p:nvPr/>
        </p:nvSpPr>
        <p:spPr>
          <a:xfrm>
            <a:off x="1009894" y="3047925"/>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Replace a page that is the oldest page of all the pages of main memory?</a:t>
            </a: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8" name="Rounded Rectangle 17">
            <a:extLst>
              <a:ext uri="{FF2B5EF4-FFF2-40B4-BE49-F238E27FC236}">
                <a16:creationId xmlns="" xmlns:a16="http://schemas.microsoft.com/office/drawing/2014/main" id="{5D8B791C-9B35-CF16-C192-D202E0DB9A60}"/>
              </a:ext>
            </a:extLst>
          </p:cNvPr>
          <p:cNvSpPr/>
          <p:nvPr/>
        </p:nvSpPr>
        <p:spPr>
          <a:xfrm>
            <a:off x="1009894" y="3908856"/>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FIFO</a:t>
            </a:r>
          </a:p>
          <a:p>
            <a:pPr marL="342900" indent="-342900">
              <a:lnSpc>
                <a:spcPct val="150000"/>
              </a:lnSpc>
              <a:buAutoNum type="alphaLcParenBoth"/>
            </a:pPr>
            <a:r>
              <a:rPr lang="en-US" sz="1600" dirty="0">
                <a:latin typeface="Arial" panose="020B0604020202020204" pitchFamily="34" charset="0"/>
              </a:rPr>
              <a:t>LRU</a:t>
            </a:r>
          </a:p>
          <a:p>
            <a:pPr marL="342900" indent="-342900">
              <a:lnSpc>
                <a:spcPct val="150000"/>
              </a:lnSpc>
              <a:buAutoNum type="alphaLcParenBoth"/>
            </a:pPr>
            <a:r>
              <a:rPr lang="en-US" sz="1600" dirty="0">
                <a:latin typeface="Arial" panose="020B0604020202020204" pitchFamily="34" charset="0"/>
              </a:rPr>
              <a:t>Optimal </a:t>
            </a:r>
          </a:p>
          <a:p>
            <a:pPr marL="342900" indent="-342900">
              <a:lnSpc>
                <a:spcPct val="150000"/>
              </a:lnSpc>
              <a:buAutoNum type="alphaLcParenBoth"/>
            </a:pPr>
            <a:r>
              <a:rPr lang="en-US" sz="1600" dirty="0">
                <a:latin typeface="Arial" panose="020B0604020202020204" pitchFamily="34" charset="0"/>
              </a:rPr>
              <a:t>None of the above</a:t>
            </a:r>
            <a:endParaRPr lang="en-US" sz="1600" dirty="0"/>
          </a:p>
        </p:txBody>
      </p:sp>
    </p:spTree>
    <p:extLst>
      <p:ext uri="{BB962C8B-B14F-4D97-AF65-F5344CB8AC3E}">
        <p14:creationId xmlns:p14="http://schemas.microsoft.com/office/powerpoint/2010/main" val="7580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41703"/>
            <a:ext cx="9603275" cy="1049235"/>
          </a:xfrm>
        </p:spPr>
        <p:txBody>
          <a:bodyPr>
            <a:normAutofit fontScale="90000"/>
          </a:bodyPr>
          <a:lstStyle/>
          <a:p>
            <a:r>
              <a:rPr lang="en-US" sz="3600" b="1" dirty="0"/>
              <a:t>REFERENCES FOR FURTHER LEARNING OF THE SESSION</a:t>
            </a:r>
            <a:r>
              <a:rPr lang="en-US" dirty="0">
                <a:solidFill>
                  <a:schemeClr val="bg1"/>
                </a:solidFill>
                <a:latin typeface="Poppins" panose="00000500000000000000" pitchFamily="2" charset="0"/>
                <a:cs typeface="Poppins" panose="00000500000000000000" pitchFamily="2" charset="0"/>
              </a:rPr>
              <a:t/>
            </a:r>
            <a:br>
              <a:rPr lang="en-US" dirty="0">
                <a:solidFill>
                  <a:schemeClr val="bg1"/>
                </a:solidFill>
                <a:latin typeface="Poppins" panose="00000500000000000000" pitchFamily="2" charset="0"/>
                <a:cs typeface="Poppins" panose="00000500000000000000" pitchFamily="2" charset="0"/>
              </a:rPr>
            </a:br>
            <a:endParaRPr lang="en-IN" dirty="0"/>
          </a:p>
        </p:txBody>
      </p:sp>
      <p:sp>
        <p:nvSpPr>
          <p:cNvPr id="3" name="Content Placeholder 2"/>
          <p:cNvSpPr>
            <a:spLocks noGrp="1"/>
          </p:cNvSpPr>
          <p:nvPr>
            <p:ph idx="1"/>
          </p:nvPr>
        </p:nvSpPr>
        <p:spPr>
          <a:xfrm>
            <a:off x="1451578" y="1190938"/>
            <a:ext cx="9446058" cy="4798382"/>
          </a:xfrm>
        </p:spPr>
        <p:txBody>
          <a:bodyPr>
            <a:normAutofit fontScale="85000" lnSpcReduction="20000"/>
          </a:bodyPr>
          <a:lstStyle/>
          <a:p>
            <a:pPr>
              <a:lnSpc>
                <a:spcPct val="150000"/>
              </a:lnSpc>
            </a:pPr>
            <a:r>
              <a:rPr lang="en-US" sz="2100" b="1" dirty="0"/>
              <a:t>Reference Books:</a:t>
            </a:r>
            <a:endParaRPr lang="en-US" sz="2100" dirty="0"/>
          </a:p>
          <a:p>
            <a:pPr marL="342900" lvl="0" indent="-342900">
              <a:lnSpc>
                <a:spcPct val="106000"/>
              </a:lnSpc>
              <a:buFont typeface="+mj-lt"/>
              <a:buAutoNum type="arabicPeriod"/>
            </a:pPr>
            <a:r>
              <a:rPr lang="en-US" sz="2100" dirty="0"/>
              <a:t>1.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Remzi</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H., and Andrea C.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Boston: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Books LLC, 2018. </a:t>
            </a:r>
            <a:r>
              <a:rPr lang="en-US" sz="2100" dirty="0">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Silberschatz</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 concepts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10</a:t>
            </a:r>
            <a:r>
              <a:rPr lang="en-US" sz="2100" baseline="30000" dirty="0">
                <a:solidFill>
                  <a:srgbClr val="222222"/>
                </a:solidFill>
                <a:latin typeface="Arial" panose="020B0604020202020204" pitchFamily="34" charset="0"/>
                <a:ea typeface="Calibri" panose="020F0502020204030204" pitchFamily="34" charset="0"/>
                <a:cs typeface="Times New Roman" panose="02020603050405020304" pitchFamily="18" charset="0"/>
              </a:rPr>
              <a:t>th</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Tanenbaum</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Andrew.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Modern operating systems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Pearson Education, Inc., 2009.</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100" dirty="0"/>
          </a:p>
          <a:p>
            <a:pPr>
              <a:lnSpc>
                <a:spcPct val="150000"/>
              </a:lnSpc>
            </a:pPr>
            <a:r>
              <a:rPr lang="en-US" sz="2100" b="1" dirty="0"/>
              <a:t>Sites and Web links:</a:t>
            </a:r>
          </a:p>
          <a:p>
            <a:pPr marL="342900" indent="-342900">
              <a:lnSpc>
                <a:spcPct val="150000"/>
              </a:lnSpc>
              <a:buFont typeface="+mj-lt"/>
              <a:buAutoNum type="arabicPeriod"/>
            </a:pPr>
            <a:r>
              <a:rPr lang="en-US" sz="2100" dirty="0"/>
              <a:t>https://www.cse.iitb.ac.in/~mythili/os/</a:t>
            </a:r>
          </a:p>
          <a:p>
            <a:pPr marL="342900" indent="-342900">
              <a:lnSpc>
                <a:spcPct val="150000"/>
              </a:lnSpc>
              <a:buFont typeface="+mj-lt"/>
              <a:buAutoNum type="arabicPeriod"/>
            </a:pPr>
            <a:r>
              <a:rPr lang="en-US" sz="2100" dirty="0"/>
              <a:t>https://cse.iitkgp.ac.in/~sumantra/courses/os/os_pg.html</a:t>
            </a:r>
          </a:p>
          <a:p>
            <a:pPr marL="342900" indent="-342900">
              <a:lnSpc>
                <a:spcPct val="150000"/>
              </a:lnSpc>
              <a:buFont typeface="+mj-lt"/>
              <a:buAutoNum type="arabicPeriod"/>
            </a:pPr>
            <a:r>
              <a:rPr lang="en-US" sz="2100" dirty="0"/>
              <a:t>https://www.cse.iitd.ernet.in/os-lectures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spTree>
    <p:extLst>
      <p:ext uri="{BB962C8B-B14F-4D97-AF65-F5344CB8AC3E}">
        <p14:creationId xmlns:p14="http://schemas.microsoft.com/office/powerpoint/2010/main" val="4237253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sp>
        <p:nvSpPr>
          <p:cNvPr id="5" name="Rounded Rectangle 4">
            <a:extLst>
              <a:ext uri="{FF2B5EF4-FFF2-40B4-BE49-F238E27FC236}">
                <a16:creationId xmlns=""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PURE DEMAND PAGING</a:t>
            </a:r>
            <a:endParaRPr lang="en-IN" sz="4000" b="1" dirty="0"/>
          </a:p>
        </p:txBody>
      </p:sp>
      <p:sp>
        <p:nvSpPr>
          <p:cNvPr id="3" name="Content Placeholder 2"/>
          <p:cNvSpPr>
            <a:spLocks noGrp="1"/>
          </p:cNvSpPr>
          <p:nvPr>
            <p:ph idx="1"/>
          </p:nvPr>
        </p:nvSpPr>
        <p:spPr>
          <a:xfrm>
            <a:off x="1451578" y="1689160"/>
            <a:ext cx="9603275" cy="3450613"/>
          </a:xfrm>
        </p:spPr>
        <p:txBody>
          <a:bodyPr>
            <a:noAutofit/>
          </a:bodyPr>
          <a:lstStyle/>
          <a:p>
            <a:pPr algn="just"/>
            <a:r>
              <a:rPr lang="en-US" sz="2800" dirty="0"/>
              <a:t>Pure Demand paging is the form of demand paging in which not even a single page is loaded into memory Initially</a:t>
            </a:r>
            <a:r>
              <a:rPr lang="en-US" sz="2800" dirty="0" smtClean="0"/>
              <a:t>.</a:t>
            </a:r>
            <a:endParaRPr lang="en-US" sz="2800" dirty="0"/>
          </a:p>
          <a:p>
            <a:pPr algn="just"/>
            <a:r>
              <a:rPr lang="en-US" sz="2800" dirty="0"/>
              <a:t>Therefore, the very first instance instruction cause a page fault in this case. </a:t>
            </a:r>
          </a:p>
          <a:p>
            <a:pPr algn="just"/>
            <a:r>
              <a:rPr lang="en-US" sz="2800" dirty="0"/>
              <a:t>This </a:t>
            </a:r>
            <a:r>
              <a:rPr lang="en-US" sz="2800" dirty="0" smtClean="0"/>
              <a:t>type of </a:t>
            </a:r>
            <a:r>
              <a:rPr lang="en-US" sz="2800" dirty="0"/>
              <a:t>demand paging may significantly decrease the performance of a computer system by generally increasing the effective access time of memory. </a:t>
            </a:r>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28470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95722"/>
            <a:ext cx="9603275" cy="1049235"/>
          </a:xfrm>
        </p:spPr>
        <p:txBody>
          <a:bodyPr>
            <a:noAutofit/>
          </a:bodyPr>
          <a:lstStyle/>
          <a:p>
            <a:r>
              <a:rPr lang="en-IN" sz="3600" b="1" dirty="0" smtClean="0"/>
              <a:t>PERFORMANCE OF DEMAND PAGING</a:t>
            </a:r>
            <a:endParaRPr lang="en-IN" sz="36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pic>
        <p:nvPicPr>
          <p:cNvPr id="5" name="Content Placeholder 4">
            <a:extLst>
              <a:ext uri="{FF2B5EF4-FFF2-40B4-BE49-F238E27FC236}">
                <a16:creationId xmlns:a16="http://schemas.microsoft.com/office/drawing/2014/main" xmlns="" id="{CFA9B5FB-9007-89DB-170C-FCE11F1E105F}"/>
              </a:ext>
            </a:extLst>
          </p:cNvPr>
          <p:cNvPicPr>
            <a:picLocks noGrp="1" noChangeAspect="1"/>
          </p:cNvPicPr>
          <p:nvPr>
            <p:ph idx="1"/>
          </p:nvPr>
        </p:nvPicPr>
        <p:blipFill>
          <a:blip r:embed="rId2"/>
          <a:stretch>
            <a:fillRect/>
          </a:stretch>
        </p:blipFill>
        <p:spPr>
          <a:xfrm>
            <a:off x="906030" y="1048210"/>
            <a:ext cx="10379938" cy="5047789"/>
          </a:xfrm>
          <a:prstGeom prst="rect">
            <a:avLst/>
          </a:prstGeom>
        </p:spPr>
      </p:pic>
    </p:spTree>
    <p:extLst>
      <p:ext uri="{BB962C8B-B14F-4D97-AF65-F5344CB8AC3E}">
        <p14:creationId xmlns:p14="http://schemas.microsoft.com/office/powerpoint/2010/main" val="172758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03"/>
            <a:ext cx="9603275" cy="1049235"/>
          </a:xfrm>
        </p:spPr>
        <p:txBody>
          <a:bodyPr>
            <a:normAutofit fontScale="90000"/>
          </a:bodyPr>
          <a:lstStyle/>
          <a:p>
            <a:r>
              <a:rPr lang="en-US" b="1" dirty="0"/>
              <a:t>Gate Problem on Performance of Demand Paging </a:t>
            </a:r>
            <a:br>
              <a:rPr lang="en-US" b="1" dirty="0"/>
            </a:br>
            <a:endParaRPr lang="en-IN" b="1" dirty="0"/>
          </a:p>
        </p:txBody>
      </p:sp>
      <p:sp>
        <p:nvSpPr>
          <p:cNvPr id="3" name="Content Placeholder 2"/>
          <p:cNvSpPr>
            <a:spLocks noGrp="1"/>
          </p:cNvSpPr>
          <p:nvPr>
            <p:ph idx="1"/>
          </p:nvPr>
        </p:nvSpPr>
        <p:spPr>
          <a:xfrm>
            <a:off x="1451579" y="1190938"/>
            <a:ext cx="9603275" cy="3450613"/>
          </a:xfrm>
        </p:spPr>
        <p:txBody>
          <a:bodyPr>
            <a:noAutofit/>
          </a:bodyPr>
          <a:lstStyle/>
          <a:p>
            <a:pPr algn="just"/>
            <a:r>
              <a:rPr lang="en-US" altLang="en-US" sz="2800" b="1" dirty="0" smtClean="0"/>
              <a:t>QUESTION: </a:t>
            </a:r>
          </a:p>
          <a:p>
            <a:pPr algn="just"/>
            <a:r>
              <a:rPr lang="en-US" altLang="en-US" sz="2800" dirty="0" smtClean="0"/>
              <a:t>Suppose </a:t>
            </a:r>
            <a:r>
              <a:rPr lang="en-US" altLang="en-US" sz="2800" dirty="0"/>
              <a:t>we have a demand-paged memory. The page table is held in registers. It take 8 milliseconds to service a page fault if an empty page is available or the replaced page is  not modified and 20 milliseconds if the page replaced is modified. Memory access time is 100 nanoseconds. Assume that the page to be replaced is  modified 70 percent of time. What is the maximum acceptable page-fault rate for an effective access time of no more than 200 </a:t>
            </a:r>
            <a:r>
              <a:rPr lang="en-US" altLang="en-US" sz="2800" dirty="0" err="1"/>
              <a:t>nano</a:t>
            </a:r>
            <a:r>
              <a:rPr lang="en-US" altLang="en-US" sz="2800" dirty="0"/>
              <a:t> seconds?</a:t>
            </a:r>
            <a:endParaRPr lang="en-US" altLang="en-US"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428685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SOLUTION : </a:t>
            </a:r>
            <a:endParaRPr lang="en-IN" sz="40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
        <p:nvSpPr>
          <p:cNvPr id="5" name="Content Placeholder 4">
            <a:extLst>
              <a:ext uri="{FF2B5EF4-FFF2-40B4-BE49-F238E27FC236}">
                <a16:creationId xmlns:a16="http://schemas.microsoft.com/office/drawing/2014/main" xmlns="" id="{0EA205D9-9FB4-697A-0670-B154A6B07D2D}"/>
              </a:ext>
            </a:extLst>
          </p:cNvPr>
          <p:cNvSpPr txBox="1">
            <a:spLocks noGrp="1"/>
          </p:cNvSpPr>
          <p:nvPr>
            <p:ph idx="1"/>
          </p:nvPr>
        </p:nvSpPr>
        <p:spPr>
          <a:xfrm>
            <a:off x="1451578" y="1639222"/>
            <a:ext cx="9603275" cy="4224746"/>
          </a:xfrm>
          <a:prstGeom prst="rect">
            <a:avLst/>
          </a:prstGeom>
          <a:noFill/>
        </p:spPr>
        <p:txBody>
          <a:bodyPr wrap="square" rtlCol="0">
            <a:spAutoFit/>
          </a:bodyPr>
          <a:lstStyle/>
          <a:p>
            <a:pPr marL="0" indent="0">
              <a:buNone/>
            </a:pPr>
            <a:r>
              <a:rPr lang="en-US" sz="2800" dirty="0" smtClean="0"/>
              <a:t>From </a:t>
            </a:r>
            <a:r>
              <a:rPr lang="en-US" sz="2800" dirty="0"/>
              <a:t>the given conditions, we get</a:t>
            </a:r>
          </a:p>
          <a:p>
            <a:pPr marL="0" indent="0">
              <a:buNone/>
            </a:pPr>
            <a:r>
              <a:rPr lang="en-US" sz="2800" dirty="0" smtClean="0"/>
              <a:t>0.2 </a:t>
            </a:r>
            <a:r>
              <a:rPr lang="en-US" sz="2800" dirty="0"/>
              <a:t>µs = (1-p) * (0.1 µs + (0.3P) * 8 milli sec + (0.7P) * 20 </a:t>
            </a:r>
            <a:r>
              <a:rPr lang="en-US" sz="2800" dirty="0" err="1"/>
              <a:t>millisec</a:t>
            </a:r>
            <a:r>
              <a:rPr lang="en-US" sz="2800" dirty="0"/>
              <a:t>.</a:t>
            </a:r>
          </a:p>
          <a:p>
            <a:pPr marL="0" indent="0">
              <a:buNone/>
            </a:pPr>
            <a:r>
              <a:rPr lang="en-US" sz="2800" dirty="0"/>
              <a:t>Or 1 = -P +2400 P + 14000 P [ since 100 ns =0.1  µs &amp; 200 ns = 0.2  µs ]</a:t>
            </a:r>
          </a:p>
          <a:p>
            <a:pPr marL="0" indent="0">
              <a:buNone/>
            </a:pPr>
            <a:r>
              <a:rPr lang="en-US" sz="2800" dirty="0"/>
              <a:t>Or 1 = 16399P</a:t>
            </a:r>
          </a:p>
          <a:p>
            <a:pPr marL="0" indent="0">
              <a:buNone/>
            </a:pPr>
            <a:r>
              <a:rPr lang="en-US" sz="2800" dirty="0"/>
              <a:t>Or P = 0.00006</a:t>
            </a:r>
            <a:endParaRPr lang="en-IN" sz="2800" dirty="0"/>
          </a:p>
        </p:txBody>
      </p:sp>
    </p:spTree>
    <p:extLst>
      <p:ext uri="{BB962C8B-B14F-4D97-AF65-F5344CB8AC3E}">
        <p14:creationId xmlns:p14="http://schemas.microsoft.com/office/powerpoint/2010/main" val="251412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90862"/>
            <a:ext cx="9603275" cy="1049235"/>
          </a:xfrm>
        </p:spPr>
        <p:txBody>
          <a:bodyPr>
            <a:normAutofit fontScale="90000"/>
          </a:bodyPr>
          <a:lstStyle/>
          <a:p>
            <a:r>
              <a:rPr lang="en-US" sz="3600" b="1" dirty="0"/>
              <a:t>Gate Problem on Performance of Demand Paging </a:t>
            </a:r>
            <a:r>
              <a:rPr lang="en-US" dirty="0"/>
              <a:t/>
            </a:r>
            <a:br>
              <a:rPr lang="en-US" dirty="0"/>
            </a:br>
            <a:endParaRPr lang="en-IN" dirty="0"/>
          </a:p>
        </p:txBody>
      </p:sp>
      <p:sp>
        <p:nvSpPr>
          <p:cNvPr id="3" name="Content Placeholder 2"/>
          <p:cNvSpPr>
            <a:spLocks noGrp="1"/>
          </p:cNvSpPr>
          <p:nvPr>
            <p:ph idx="1"/>
          </p:nvPr>
        </p:nvSpPr>
        <p:spPr>
          <a:xfrm>
            <a:off x="1451579" y="1632857"/>
            <a:ext cx="9603275" cy="4332513"/>
          </a:xfrm>
        </p:spPr>
        <p:txBody>
          <a:bodyPr>
            <a:normAutofit/>
          </a:bodyPr>
          <a:lstStyle/>
          <a:p>
            <a:r>
              <a:rPr lang="en-IN" sz="2400" b="1" dirty="0" smtClean="0"/>
              <a:t>QUESTION:</a:t>
            </a:r>
          </a:p>
          <a:p>
            <a:pPr marL="0" indent="0" algn="just">
              <a:buNone/>
            </a:pPr>
            <a:r>
              <a:rPr lang="en-US" altLang="en-US" dirty="0"/>
              <a:t>Consider  a demand paging system with a paging disk that has an average access and transfer time of 20 milliseconds.</a:t>
            </a:r>
          </a:p>
          <a:p>
            <a:pPr marL="0" indent="0" algn="just">
              <a:buNone/>
            </a:pPr>
            <a:r>
              <a:rPr lang="en-US" altLang="en-US" dirty="0"/>
              <a:t>Addresses are translated through a page table in main memory with an access time 1 microsecond per memory access.  Thus, every reference through the page table takes two accesses. To improve this  time, we have added an associate memory that reduces access time to one memory reference, if the page-table entry is in the  associative memory. </a:t>
            </a:r>
          </a:p>
          <a:p>
            <a:pPr marL="0" indent="0" algn="just">
              <a:buNone/>
            </a:pPr>
            <a:r>
              <a:rPr lang="en-US" altLang="en-US" dirty="0"/>
              <a:t>Assume that 80 percent of the accesses are in the  associative memory and that, of the remaining 10 percent (or 2 percent of the total ) causes page faults. What is  the Effective Memory Access Time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281969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SOLUTION</a:t>
            </a:r>
            <a:endParaRPr lang="en-IN" sz="40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
        <p:nvSpPr>
          <p:cNvPr id="5" name="Content Placeholder 4">
            <a:extLst>
              <a:ext uri="{FF2B5EF4-FFF2-40B4-BE49-F238E27FC236}">
                <a16:creationId xmlns:a16="http://schemas.microsoft.com/office/drawing/2014/main" xmlns="" id="{0EA205D9-9FB4-697A-0670-B154A6B07D2D}"/>
              </a:ext>
            </a:extLst>
          </p:cNvPr>
          <p:cNvSpPr txBox="1">
            <a:spLocks noGrp="1"/>
          </p:cNvSpPr>
          <p:nvPr>
            <p:ph idx="1"/>
          </p:nvPr>
        </p:nvSpPr>
        <p:spPr>
          <a:xfrm>
            <a:off x="1451579" y="2015732"/>
            <a:ext cx="9603275" cy="3062377"/>
          </a:xfrm>
          <a:prstGeom prst="rect">
            <a:avLst/>
          </a:prstGeom>
          <a:noFill/>
        </p:spPr>
        <p:txBody>
          <a:bodyPr wrap="square" rtlCol="0">
            <a:spAutoFit/>
          </a:bodyPr>
          <a:lstStyle/>
          <a:p>
            <a:r>
              <a:rPr lang="en-US" sz="2800" b="1" dirty="0"/>
              <a:t>Solution:  </a:t>
            </a:r>
          </a:p>
          <a:p>
            <a:pPr marL="0" indent="0">
              <a:buNone/>
            </a:pPr>
            <a:r>
              <a:rPr lang="en-US" sz="2800" dirty="0"/>
              <a:t>Effective Access Time (EAT) = (0.8) (1 sec) + (0.1)(2 sec) + (0.1) (5002 sec) </a:t>
            </a:r>
          </a:p>
          <a:p>
            <a:pPr marL="0" indent="0">
              <a:buNone/>
            </a:pPr>
            <a:r>
              <a:rPr lang="en-US" sz="2800" dirty="0" smtClean="0"/>
              <a:t>				    = </a:t>
            </a:r>
            <a:r>
              <a:rPr lang="en-US" sz="2800" dirty="0"/>
              <a:t>501.2 sec</a:t>
            </a:r>
          </a:p>
          <a:p>
            <a:pPr marL="0" indent="0">
              <a:buNone/>
            </a:pPr>
            <a:r>
              <a:rPr lang="en-US" sz="2800" dirty="0" smtClean="0"/>
              <a:t>				    = </a:t>
            </a:r>
            <a:r>
              <a:rPr lang="en-US" sz="2800" dirty="0"/>
              <a:t>0.5 milliseconds </a:t>
            </a:r>
            <a:endParaRPr lang="en-IN" sz="2800" dirty="0"/>
          </a:p>
        </p:txBody>
      </p:sp>
    </p:spTree>
    <p:extLst>
      <p:ext uri="{BB962C8B-B14F-4D97-AF65-F5344CB8AC3E}">
        <p14:creationId xmlns:p14="http://schemas.microsoft.com/office/powerpoint/2010/main" val="138489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540079"/>
            <a:ext cx="9603275" cy="1049235"/>
          </a:xfrm>
        </p:spPr>
        <p:txBody>
          <a:bodyPr>
            <a:normAutofit/>
          </a:bodyPr>
          <a:lstStyle/>
          <a:p>
            <a:r>
              <a:rPr lang="en-US" sz="4000" b="1" dirty="0"/>
              <a:t>Free Space Management</a:t>
            </a:r>
            <a:endParaRPr lang="en-IN" sz="4000" b="1" dirty="0"/>
          </a:p>
        </p:txBody>
      </p:sp>
      <p:sp>
        <p:nvSpPr>
          <p:cNvPr id="3" name="Content Placeholder 2"/>
          <p:cNvSpPr>
            <a:spLocks noGrp="1"/>
          </p:cNvSpPr>
          <p:nvPr>
            <p:ph idx="1"/>
          </p:nvPr>
        </p:nvSpPr>
        <p:spPr>
          <a:xfrm>
            <a:off x="783771" y="1589314"/>
            <a:ext cx="10755086" cy="4288972"/>
          </a:xfrm>
        </p:spPr>
        <p:txBody>
          <a:bodyPr>
            <a:normAutofit lnSpcReduction="10000"/>
          </a:bodyPr>
          <a:lstStyle/>
          <a:p>
            <a:pPr algn="just"/>
            <a:r>
              <a:rPr lang="en-US" dirty="0">
                <a:latin typeface="inter-regular"/>
              </a:rPr>
              <a:t>A file system is responsible to allocate the free blocks to the file therefore it has to keep track of all the free blocks present in the disk. There are mainly two approaches by using which, the free blocks in the disk are managed.</a:t>
            </a:r>
          </a:p>
          <a:p>
            <a:pPr marL="0" indent="0" algn="just">
              <a:buNone/>
            </a:pPr>
            <a:r>
              <a:rPr lang="en-US" sz="2400" b="1" dirty="0">
                <a:latin typeface="erdana"/>
              </a:rPr>
              <a:t>1. Bit Vector</a:t>
            </a:r>
          </a:p>
          <a:p>
            <a:pPr algn="just"/>
            <a:r>
              <a:rPr lang="en-US" dirty="0">
                <a:latin typeface="inter-regular"/>
              </a:rPr>
              <a:t>In this approach, the free space list is implemented as a bit map vector. It contains the number of bits where each bit represents each block.</a:t>
            </a:r>
          </a:p>
          <a:p>
            <a:pPr algn="just"/>
            <a:r>
              <a:rPr lang="en-US" dirty="0">
                <a:latin typeface="inter-regular"/>
              </a:rPr>
              <a:t>If the block is empty then the bit is 1 otherwise it is 0. Initially all the blocks are empty therefore each bit in the bit map vector contains 1.</a:t>
            </a:r>
          </a:p>
          <a:p>
            <a:pPr algn="just"/>
            <a:r>
              <a:rPr lang="en-US" dirty="0">
                <a:latin typeface="inter-regular"/>
              </a:rPr>
              <a:t>As the space allocation proceeds, the file system starts allocating blocks to the files and setting the respective bit to 0.</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17860075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439</TotalTime>
  <Words>1403</Words>
  <Application>Microsoft Office PowerPoint</Application>
  <PresentationFormat>Widescreen</PresentationFormat>
  <Paragraphs>143</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맑은 고딕</vt:lpstr>
      <vt:lpstr>Arial</vt:lpstr>
      <vt:lpstr>Arial</vt:lpstr>
      <vt:lpstr>BioRhyme ExtraBold</vt:lpstr>
      <vt:lpstr>Calibri</vt:lpstr>
      <vt:lpstr>Courier New</vt:lpstr>
      <vt:lpstr>erdana</vt:lpstr>
      <vt:lpstr>Gill Sans MT</vt:lpstr>
      <vt:lpstr>inter-regular</vt:lpstr>
      <vt:lpstr>Nunito</vt:lpstr>
      <vt:lpstr>Poppins</vt:lpstr>
      <vt:lpstr>Times New Roman</vt:lpstr>
      <vt:lpstr>Gallery</vt:lpstr>
      <vt:lpstr>COURSE NAME : Operating Systems  COURSE CODE: 21CS2109RA </vt:lpstr>
      <vt:lpstr>WHAT IS DEMAND PAGING ?</vt:lpstr>
      <vt:lpstr>PURE DEMAND PAGING</vt:lpstr>
      <vt:lpstr>PERFORMANCE OF DEMAND PAGING</vt:lpstr>
      <vt:lpstr>Gate Problem on Performance of Demand Paging  </vt:lpstr>
      <vt:lpstr>SOLUTION : </vt:lpstr>
      <vt:lpstr>Gate Problem on Performance of Demand Paging  </vt:lpstr>
      <vt:lpstr>SOLUTION</vt:lpstr>
      <vt:lpstr>Free Space Management</vt:lpstr>
      <vt:lpstr>Free Space Management</vt:lpstr>
      <vt:lpstr>PowerPoint Presentation</vt:lpstr>
      <vt:lpstr>PowerPoint Presentation</vt:lpstr>
      <vt:lpstr>Free Space With Chunks Allocated</vt:lpstr>
      <vt:lpstr>Free Space With free()</vt:lpstr>
      <vt:lpstr>Free Space With free()</vt:lpstr>
      <vt:lpstr>Translation Look Aside Buffer</vt:lpstr>
      <vt:lpstr>PowerPoint Presentation</vt:lpstr>
      <vt:lpstr>Translation Look Aside Buffer</vt:lpstr>
      <vt:lpstr>Translation Look Aside Buffer</vt:lpstr>
      <vt:lpstr>Thrashing </vt:lpstr>
      <vt:lpstr>Thrashing </vt:lpstr>
      <vt:lpstr>PowerPoint Presentation</vt:lpstr>
      <vt:lpstr>PowerPoint Presentation</vt:lpstr>
      <vt:lpstr>SUMMARY</vt:lpstr>
      <vt:lpstr>SUMMARY</vt:lpstr>
      <vt:lpstr>TERMINAL QUESTIONS</vt:lpstr>
      <vt:lpstr>PowerPoint Presentation</vt:lpstr>
      <vt:lpstr>REFERENCES FOR FURTHER LEARNING OF THE SESSION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 </dc:title>
  <dc:creator>B KEERTHI SAMHITHA</dc:creator>
  <cp:lastModifiedBy>B KEERTHI SAMHITHA</cp:lastModifiedBy>
  <cp:revision>46</cp:revision>
  <dcterms:created xsi:type="dcterms:W3CDTF">2023-05-09T04:20:46Z</dcterms:created>
  <dcterms:modified xsi:type="dcterms:W3CDTF">2023-05-10T13:21:24Z</dcterms:modified>
</cp:coreProperties>
</file>