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3" r:id="rId14"/>
    <p:sldId id="274" r:id="rId15"/>
    <p:sldId id="275" r:id="rId16"/>
    <p:sldId id="277" r:id="rId17"/>
    <p:sldId id="287" r:id="rId18"/>
    <p:sldId id="278" r:id="rId19"/>
    <p:sldId id="279" r:id="rId20"/>
    <p:sldId id="280" r:id="rId21"/>
    <p:sldId id="281" r:id="rId22"/>
    <p:sldId id="282" r:id="rId23"/>
    <p:sldId id="283" r:id="rId24"/>
    <p:sldId id="284" r:id="rId25"/>
    <p:sldId id="285" r:id="rId26"/>
    <p:sldId id="286" r:id="rId27"/>
    <p:sldId id="261" r:id="rId28"/>
    <p:sldId id="259" r:id="rId29"/>
    <p:sldId id="25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11-05-2023</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p:nvPicPr>
        <p:blipFill rotWithShape="1">
          <a:blip r:embed="rId14" cstate="print">
            <a:extLst>
              <a:ext uri="{28A0092B-C50C-407E-A947-70E740481C1C}">
                <a14:useLocalDpi xmlns=""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p:nvPicPr>
        <p:blipFill rotWithShape="1">
          <a:blip r:embed="rId15" cstate="print">
            <a:extLst>
              <a:ext uri="{28A0092B-C50C-407E-A947-70E740481C1C}">
                <a14:useLocalDpi xmlns=""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5109328" y="2479249"/>
            <a:ext cx="6978977" cy="3656777"/>
          </a:xfrm>
        </p:spPr>
        <p:txBody>
          <a:bodyPr>
            <a:normAutofit fontScale="90000"/>
          </a:bodyPr>
          <a:lstStyle/>
          <a:p>
            <a:pPr marR="0" lvl="0" indent="0" algn="ctr">
              <a:spcBef>
                <a:spcPts val="0"/>
              </a:spcBef>
              <a:spcAft>
                <a:spcPts val="0"/>
              </a:spcAft>
            </a:pPr>
            <a:r>
              <a:rPr lang="en-US" sz="3000" b="1" cap="all" dirty="0">
                <a:ln/>
                <a:solidFill>
                  <a:srgbClr val="C00000"/>
                </a:solidFill>
                <a:cs typeface="Poppins" panose="00000500000000000000" pitchFamily="2" charset="0"/>
                <a:sym typeface="BioRhyme ExtraBold"/>
              </a:rPr>
              <a:t>COURSE NAME : Operating Systems </a:t>
            </a:r>
            <a:r>
              <a:rPr lang="en-US" sz="3000" b="1" cap="all" dirty="0" smtClean="0">
                <a:ln/>
                <a:solidFill>
                  <a:srgbClr val="C00000"/>
                </a:solidFill>
                <a:cs typeface="Poppins" panose="00000500000000000000" pitchFamily="2" charset="0"/>
                <a:sym typeface="BioRhyme ExtraBold"/>
              </a:rPr>
              <a:t/>
            </a:r>
            <a:br>
              <a:rPr lang="en-US" sz="3000" b="1" cap="all" dirty="0" smtClean="0">
                <a:ln/>
                <a:solidFill>
                  <a:srgbClr val="C00000"/>
                </a:solidFill>
                <a:cs typeface="Poppins" panose="00000500000000000000" pitchFamily="2" charset="0"/>
                <a:sym typeface="BioRhyme ExtraBold"/>
              </a:rPr>
            </a:br>
            <a:r>
              <a:rPr lang="en-US" sz="3000" b="1" cap="all" dirty="0">
                <a:ln/>
                <a:solidFill>
                  <a:srgbClr val="C00000"/>
                </a:solidFill>
                <a:cs typeface="Poppins" panose="00000500000000000000" pitchFamily="2" charset="0"/>
                <a:sym typeface="BioRhyme ExtraBold"/>
              </a:rPr>
              <a:t/>
            </a:r>
            <a:br>
              <a:rPr lang="en-US" sz="3000" b="1" cap="all" dirty="0">
                <a:ln/>
                <a:solidFill>
                  <a:srgbClr val="C00000"/>
                </a:solidFill>
                <a:cs typeface="Poppins" panose="00000500000000000000" pitchFamily="2" charset="0"/>
                <a:sym typeface="BioRhyme ExtraBold"/>
              </a:rPr>
            </a:br>
            <a:r>
              <a:rPr lang="en-US" sz="3000" b="1" cap="all" dirty="0" smtClean="0">
                <a:ln/>
                <a:solidFill>
                  <a:srgbClr val="C00000"/>
                </a:solidFill>
                <a:cs typeface="Poppins" panose="00000500000000000000" pitchFamily="2" charset="0"/>
                <a:sym typeface="BioRhyme ExtraBold"/>
              </a:rPr>
              <a:t>COURSE </a:t>
            </a:r>
            <a:r>
              <a:rPr lang="en-US" sz="3000" b="1" cap="all" dirty="0">
                <a:ln/>
                <a:solidFill>
                  <a:srgbClr val="C00000"/>
                </a:solidFill>
                <a:cs typeface="Poppins" panose="00000500000000000000" pitchFamily="2" charset="0"/>
                <a:sym typeface="BioRhyme ExtraBold"/>
              </a:rPr>
              <a:t>CODE: </a:t>
            </a:r>
            <a:br>
              <a:rPr lang="en-US" sz="3000" b="1" cap="all" dirty="0">
                <a:ln/>
                <a:solidFill>
                  <a:srgbClr val="C00000"/>
                </a:solidFill>
                <a:cs typeface="Poppins" panose="00000500000000000000" pitchFamily="2" charset="0"/>
                <a:sym typeface="BioRhyme ExtraBold"/>
              </a:rPr>
            </a:br>
            <a:r>
              <a:rPr lang="en-IN" altLang="en-US" sz="3900" b="1" dirty="0"/>
              <a:t>21CS2109RA</a:t>
            </a:r>
            <a:r>
              <a:rPr lang="en-IN" altLang="en-US" sz="3000" b="1" dirty="0"/>
              <a:t/>
            </a:r>
            <a:br>
              <a:rPr lang="en-IN" altLang="en-US" sz="3000" b="1" dirty="0"/>
            </a:br>
            <a:r>
              <a:rPr lang="en-IN" altLang="en-US" sz="3000" b="1" dirty="0" smtClean="0"/>
              <a:t/>
            </a:r>
            <a:br>
              <a:rPr lang="en-IN" altLang="en-US" sz="3000" b="1" dirty="0" smtClean="0"/>
            </a:br>
            <a:r>
              <a:rPr lang="en-IN" altLang="en-US" sz="3000" b="1" dirty="0" smtClean="0"/>
              <a:t/>
            </a:r>
            <a:br>
              <a:rPr lang="en-IN" altLang="en-US" sz="3000" b="1" dirty="0" smtClean="0"/>
            </a:br>
            <a:r>
              <a:rPr lang="en-US" sz="2000" b="1" dirty="0" smtClean="0">
                <a:solidFill>
                  <a:schemeClr val="bg1">
                    <a:lumMod val="50000"/>
                  </a:schemeClr>
                </a:solidFill>
                <a:ea typeface="BioRhyme ExtraBold"/>
                <a:cs typeface="Poppins" panose="00000500000000000000" pitchFamily="2" charset="0"/>
                <a:sym typeface="BioRhyme ExtraBold"/>
              </a:rPr>
              <a:t>Topic</a:t>
            </a:r>
            <a:r>
              <a:rPr lang="en-US" sz="2000" b="1" dirty="0">
                <a:solidFill>
                  <a:schemeClr val="bg1">
                    <a:lumMod val="50000"/>
                  </a:schemeClr>
                </a:solidFill>
                <a:ea typeface="BioRhyme ExtraBold"/>
                <a:cs typeface="Poppins" panose="00000500000000000000" pitchFamily="2" charset="0"/>
                <a:sym typeface="BioRhyme ExtraBold"/>
              </a:rPr>
              <a:t>: </a:t>
            </a:r>
            <a:br>
              <a:rPr lang="en-US" sz="2000" b="1" dirty="0">
                <a:solidFill>
                  <a:schemeClr val="bg1">
                    <a:lumMod val="50000"/>
                  </a:schemeClr>
                </a:solidFill>
                <a:ea typeface="BioRhyme ExtraBold"/>
                <a:cs typeface="Poppins" panose="00000500000000000000" pitchFamily="2" charset="0"/>
                <a:sym typeface="BioRhyme ExtraBold"/>
              </a:rPr>
            </a:br>
            <a:r>
              <a:rPr lang="en-US" sz="2000" b="1" cap="all" dirty="0" smtClean="0">
                <a:ln/>
                <a:solidFill>
                  <a:srgbClr val="C00000"/>
                </a:solidFill>
                <a:effectLst/>
                <a:cs typeface="Poppins" panose="00000500000000000000" pitchFamily="2" charset="0"/>
              </a:rPr>
              <a:t>INTRODUCTION TO OPERATING SYSTEM</a:t>
            </a:r>
            <a:br>
              <a:rPr lang="en-US" sz="2000" b="1" cap="all" dirty="0" smtClean="0">
                <a:ln/>
                <a:solidFill>
                  <a:srgbClr val="C00000"/>
                </a:solidFill>
                <a:effectLst/>
                <a:cs typeface="Poppins" panose="00000500000000000000" pitchFamily="2" charset="0"/>
              </a:rPr>
            </a:br>
            <a:endParaRPr lang="en-IN" sz="1500" dirty="0"/>
          </a:p>
        </p:txBody>
      </p:sp>
      <p:pic>
        <p:nvPicPr>
          <p:cNvPr id="4" name="Google Shape;464;p16">
            <a:extLst>
              <a:ext uri="{FF2B5EF4-FFF2-40B4-BE49-F238E27FC236}">
                <a16:creationId xmlns="" xmlns:a16="http://schemas.microsoft.com/office/drawing/2014/main" id="{DAD97ECD-B86F-F00C-D6D4-A9C929372893}"/>
              </a:ext>
            </a:extLst>
          </p:cNvPr>
          <p:cNvPicPr preferRelativeResize="0"/>
          <p:nvPr/>
        </p:nvPicPr>
        <p:blipFill>
          <a:blip r:embed="rId2">
            <a:extLst>
              <a:ext uri="{28A0092B-C50C-407E-A947-70E740481C1C}">
                <a14:useLocalDpi xmlns="" xmlns:a14="http://schemas.microsoft.com/office/drawing/2010/main" val="0"/>
              </a:ext>
            </a:extLst>
          </a:blip>
          <a:stretch>
            <a:fillRect/>
          </a:stretch>
        </p:blipFill>
        <p:spPr>
          <a:xfrm>
            <a:off x="243966" y="-135998"/>
            <a:ext cx="6027459" cy="6623931"/>
          </a:xfrm>
          <a:prstGeom prst="rect">
            <a:avLst/>
          </a:prstGeom>
          <a:noFill/>
          <a:ln>
            <a:noFill/>
          </a:ln>
        </p:spPr>
      </p:pic>
      <p:sp>
        <p:nvSpPr>
          <p:cNvPr id="6" name="TextBox 5">
            <a:extLst>
              <a:ext uri="{FF2B5EF4-FFF2-40B4-BE49-F238E27FC236}">
                <a16:creationId xmlns="" xmlns:a16="http://schemas.microsoft.com/office/drawing/2014/main" id="{19190D57-B9E0-9B5A-9F05-1D2704E3FEFD}"/>
              </a:ext>
            </a:extLst>
          </p:cNvPr>
          <p:cNvSpPr txBox="1"/>
          <p:nvPr/>
        </p:nvSpPr>
        <p:spPr>
          <a:xfrm>
            <a:off x="5847416" y="1497175"/>
            <a:ext cx="6100618" cy="369332"/>
          </a:xfrm>
          <a:prstGeom prst="rect">
            <a:avLst/>
          </a:prstGeom>
          <a:noFill/>
        </p:spPr>
        <p:txBody>
          <a:bodyPr wrap="square">
            <a:spAutoFit/>
          </a:bodyPr>
          <a:lstStyle/>
          <a:p>
            <a:pPr algn="ctr"/>
            <a:r>
              <a:rPr lang="en-US" sz="1800" dirty="0">
                <a:solidFill>
                  <a:srgbClr val="C00000"/>
                </a:solidFill>
                <a:cs typeface="Poppins" pitchFamily="2" charset="77"/>
              </a:rPr>
              <a:t>Department of CSE-H</a:t>
            </a:r>
          </a:p>
        </p:txBody>
      </p:sp>
    </p:spTree>
    <p:extLst>
      <p:ext uri="{BB962C8B-B14F-4D97-AF65-F5344CB8AC3E}">
        <p14:creationId xmlns="" xmlns:p14="http://schemas.microsoft.com/office/powerpoint/2010/main"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08D8A41-8733-30D9-B6D8-BAE13D9A2C83}"/>
              </a:ext>
            </a:extLst>
          </p:cNvPr>
          <p:cNvSpPr>
            <a:spLocks noGrp="1"/>
          </p:cNvSpPr>
          <p:nvPr>
            <p:ph type="sldNum" sz="quarter" idx="12"/>
          </p:nvPr>
        </p:nvSpPr>
        <p:spPr/>
        <p:txBody>
          <a:bodyPr/>
          <a:lstStyle/>
          <a:p>
            <a:fld id="{CBABCCC1-BF11-4F37-963E-1BCD5B23FD72}" type="slidenum">
              <a:rPr lang="en-IN" smtClean="0"/>
              <a:pPr/>
              <a:t>10</a:t>
            </a:fld>
            <a:endParaRPr lang="en-IN"/>
          </a:p>
        </p:txBody>
      </p:sp>
      <p:sp>
        <p:nvSpPr>
          <p:cNvPr id="3" name="Rounded Rectangle 17">
            <a:extLst>
              <a:ext uri="{FF2B5EF4-FFF2-40B4-BE49-F238E27FC236}">
                <a16:creationId xmlns="" xmlns:a16="http://schemas.microsoft.com/office/drawing/2014/main" id="{4A8FE512-2E80-0039-4CDB-F3B1D7DDDE48}"/>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sp>
        <p:nvSpPr>
          <p:cNvPr id="5" name="TextBox 4">
            <a:extLst>
              <a:ext uri="{FF2B5EF4-FFF2-40B4-BE49-F238E27FC236}">
                <a16:creationId xmlns="" xmlns:a16="http://schemas.microsoft.com/office/drawing/2014/main" id="{D28B311E-7263-16F8-06B0-8175DDA246A2}"/>
              </a:ext>
            </a:extLst>
          </p:cNvPr>
          <p:cNvSpPr txBox="1"/>
          <p:nvPr/>
        </p:nvSpPr>
        <p:spPr>
          <a:xfrm>
            <a:off x="554182" y="699492"/>
            <a:ext cx="11166763" cy="4955203"/>
          </a:xfrm>
          <a:prstGeom prst="rect">
            <a:avLst/>
          </a:prstGeom>
          <a:noFill/>
        </p:spPr>
        <p:txBody>
          <a:bodyPr wrap="square">
            <a:spAutoFit/>
          </a:bodyPr>
          <a:lstStyle/>
          <a:p>
            <a:pPr algn="ctr">
              <a:lnSpc>
                <a:spcPct val="150000"/>
              </a:lnSpc>
            </a:pPr>
            <a:r>
              <a:rPr lang="en-US" sz="2400" b="1" dirty="0">
                <a:solidFill>
                  <a:srgbClr val="FF0000"/>
                </a:solidFill>
              </a:rPr>
              <a:t>Computer System Structure</a:t>
            </a:r>
          </a:p>
          <a:p>
            <a:pPr algn="just"/>
            <a:r>
              <a:rPr lang="en-US" sz="2000" dirty="0"/>
              <a:t>Computer System can be divided into </a:t>
            </a:r>
            <a:r>
              <a:rPr lang="en-US" sz="2000" b="1" dirty="0"/>
              <a:t>four</a:t>
            </a:r>
            <a:r>
              <a:rPr lang="en-US" sz="2000" dirty="0"/>
              <a:t> components</a:t>
            </a:r>
          </a:p>
          <a:p>
            <a:pPr marL="342900" indent="-342900" algn="just">
              <a:buFont typeface="Arial" panose="020B0604020202020204" pitchFamily="34" charset="0"/>
              <a:buChar char="•"/>
            </a:pPr>
            <a:r>
              <a:rPr lang="en-US" sz="2000" b="1" dirty="0"/>
              <a:t>Hardware</a:t>
            </a:r>
            <a:r>
              <a:rPr lang="en-US" sz="2000" dirty="0"/>
              <a:t> - Provides basic computing resources</a:t>
            </a:r>
          </a:p>
          <a:p>
            <a:pPr algn="just"/>
            <a:r>
              <a:rPr lang="en-US" sz="2000" dirty="0"/>
              <a:t>		Ex: CPU, Memory, I/O devices</a:t>
            </a:r>
          </a:p>
          <a:p>
            <a:pPr marL="342900" indent="-342900" algn="just">
              <a:buFont typeface="Arial" panose="020B0604020202020204" pitchFamily="34" charset="0"/>
              <a:buChar char="•"/>
            </a:pPr>
            <a:r>
              <a:rPr lang="en-US" sz="2000" b="1" dirty="0"/>
              <a:t>Operating System </a:t>
            </a:r>
            <a:r>
              <a:rPr lang="en-US" sz="2000" dirty="0"/>
              <a:t>- Controls and coordinates use of hardware among various applications and users</a:t>
            </a:r>
          </a:p>
          <a:p>
            <a:pPr marL="342900" indent="-342900" algn="just">
              <a:buFont typeface="Arial" panose="020B0604020202020204" pitchFamily="34" charset="0"/>
              <a:buChar char="•"/>
            </a:pPr>
            <a:r>
              <a:rPr lang="en-US" sz="2000" b="1" dirty="0"/>
              <a:t>Software</a:t>
            </a:r>
            <a:r>
              <a:rPr lang="en-US" sz="2000" dirty="0"/>
              <a:t> - It is a set of programs, procedures and routines that instructs a computer system what to </a:t>
            </a:r>
            <a:r>
              <a:rPr lang="en-US" sz="2000" dirty="0" smtClean="0"/>
              <a:t>do. Two </a:t>
            </a:r>
            <a:r>
              <a:rPr lang="en-US" sz="2000" dirty="0"/>
              <a:t>types of software's are </a:t>
            </a:r>
            <a:r>
              <a:rPr lang="en-US" sz="2000" b="1" dirty="0"/>
              <a:t>System Software </a:t>
            </a:r>
            <a:r>
              <a:rPr lang="en-US" sz="2000" dirty="0"/>
              <a:t>and </a:t>
            </a:r>
            <a:r>
              <a:rPr lang="en-US" sz="2000" b="1" dirty="0"/>
              <a:t>Application Software.</a:t>
            </a:r>
          </a:p>
          <a:p>
            <a:pPr algn="just"/>
            <a:r>
              <a:rPr lang="en-US" sz="2000" dirty="0"/>
              <a:t>	</a:t>
            </a:r>
            <a:r>
              <a:rPr lang="en-US" sz="2000" b="1" dirty="0"/>
              <a:t>System Software </a:t>
            </a:r>
            <a:r>
              <a:rPr lang="en-US" sz="2000" dirty="0"/>
              <a:t>: It is a set of computer programs, which is designed to manage system 	resources usually written using low level language.</a:t>
            </a:r>
          </a:p>
          <a:p>
            <a:pPr algn="just"/>
            <a:r>
              <a:rPr lang="en-US" sz="2000" dirty="0"/>
              <a:t>		Ex : linkers, loaders, assemblers, kernel programs etc.</a:t>
            </a:r>
          </a:p>
          <a:p>
            <a:pPr algn="just"/>
            <a:r>
              <a:rPr lang="en-US" sz="2000" dirty="0"/>
              <a:t>	</a:t>
            </a:r>
            <a:r>
              <a:rPr lang="en-US" sz="2000" b="1" dirty="0"/>
              <a:t>Application Software</a:t>
            </a:r>
            <a:r>
              <a:rPr lang="en-US" sz="2000" dirty="0"/>
              <a:t>: Define the ways in which the system resources are used to solve 	the </a:t>
            </a:r>
            <a:r>
              <a:rPr lang="en-US" sz="2000" dirty="0" smtClean="0"/>
              <a:t>	computing </a:t>
            </a:r>
            <a:r>
              <a:rPr lang="en-US" sz="2000" dirty="0"/>
              <a:t>problem of the users.</a:t>
            </a:r>
          </a:p>
          <a:p>
            <a:pPr algn="just"/>
            <a:r>
              <a:rPr lang="en-US" sz="2000" dirty="0"/>
              <a:t>		Ex: Word Processors, compilers, web browsers, database systems, video games.</a:t>
            </a:r>
          </a:p>
          <a:p>
            <a:pPr marL="342900" indent="-342900" algn="just">
              <a:buFont typeface="Arial" panose="020B0604020202020204" pitchFamily="34" charset="0"/>
              <a:buChar char="•"/>
            </a:pPr>
            <a:r>
              <a:rPr lang="en-US" sz="2000" b="1" dirty="0"/>
              <a:t>Users</a:t>
            </a:r>
            <a:r>
              <a:rPr lang="en-US" sz="2000" dirty="0"/>
              <a:t> - Who utilizes a computer </a:t>
            </a:r>
          </a:p>
          <a:p>
            <a:pPr algn="just"/>
            <a:r>
              <a:rPr lang="en-US" sz="2000" dirty="0"/>
              <a:t>		Ex : People, Machines, Other Computers.</a:t>
            </a:r>
          </a:p>
        </p:txBody>
      </p:sp>
    </p:spTree>
    <p:extLst>
      <p:ext uri="{BB962C8B-B14F-4D97-AF65-F5344CB8AC3E}">
        <p14:creationId xmlns="" xmlns:p14="http://schemas.microsoft.com/office/powerpoint/2010/main" val="181630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93E04BA-87C6-A279-E452-95362834BA50}"/>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3" name="Rounded Rectangle 17">
            <a:extLst>
              <a:ext uri="{FF2B5EF4-FFF2-40B4-BE49-F238E27FC236}">
                <a16:creationId xmlns="" xmlns:a16="http://schemas.microsoft.com/office/drawing/2014/main" id="{841DEAE5-9C19-F030-214B-DE17CC45F737}"/>
              </a:ext>
            </a:extLst>
          </p:cNvPr>
          <p:cNvSpPr/>
          <p:nvPr/>
        </p:nvSpPr>
        <p:spPr>
          <a:xfrm>
            <a:off x="3168146" y="28982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sp>
        <p:nvSpPr>
          <p:cNvPr id="5" name="TextBox 4">
            <a:extLst>
              <a:ext uri="{FF2B5EF4-FFF2-40B4-BE49-F238E27FC236}">
                <a16:creationId xmlns="" xmlns:a16="http://schemas.microsoft.com/office/drawing/2014/main" id="{FBDCBF75-6361-6A3A-185F-9BC468ACC11A}"/>
              </a:ext>
            </a:extLst>
          </p:cNvPr>
          <p:cNvSpPr txBox="1"/>
          <p:nvPr/>
        </p:nvSpPr>
        <p:spPr>
          <a:xfrm>
            <a:off x="979055" y="1446150"/>
            <a:ext cx="9707418" cy="3762568"/>
          </a:xfrm>
          <a:prstGeom prst="rect">
            <a:avLst/>
          </a:prstGeom>
          <a:noFill/>
        </p:spPr>
        <p:txBody>
          <a:bodyPr wrap="square">
            <a:spAutoFit/>
          </a:bodyPr>
          <a:lstStyle/>
          <a:p>
            <a:pPr algn="ctr">
              <a:lnSpc>
                <a:spcPct val="150000"/>
              </a:lnSpc>
            </a:pPr>
            <a:r>
              <a:rPr lang="en-US" sz="2700" b="1" dirty="0">
                <a:solidFill>
                  <a:srgbClr val="FF0000"/>
                </a:solidFill>
              </a:rPr>
              <a:t>What Operating Systems Do</a:t>
            </a:r>
          </a:p>
          <a:p>
            <a:pPr marL="457200" indent="-457200">
              <a:buFont typeface="Arial" panose="020B0604020202020204" pitchFamily="34" charset="0"/>
              <a:buChar char="•"/>
            </a:pPr>
            <a:r>
              <a:rPr lang="en-US" sz="2200" dirty="0"/>
              <a:t>The operating system controls the h/w and coordinates its use among the various application programs for the various users.</a:t>
            </a:r>
          </a:p>
          <a:p>
            <a:pPr marL="457200" indent="-457200">
              <a:buFont typeface="Arial" panose="020B0604020202020204" pitchFamily="34" charset="0"/>
              <a:buChar char="•"/>
            </a:pPr>
            <a:r>
              <a:rPr lang="en-US" sz="2200" dirty="0"/>
              <a:t>We can also view a computer system as consisting of h/w, s/w and data.</a:t>
            </a:r>
          </a:p>
          <a:p>
            <a:pPr marL="457200" indent="-457200">
              <a:buFont typeface="Arial" panose="020B0604020202020204" pitchFamily="34" charset="0"/>
              <a:buChar char="•"/>
            </a:pPr>
            <a:r>
              <a:rPr lang="en-US" sz="2200" dirty="0"/>
              <a:t>The operating system provides the means for proper use of these resources in the operation of the computer system.</a:t>
            </a:r>
          </a:p>
          <a:p>
            <a:pPr marL="457200" indent="-457200">
              <a:buFont typeface="Arial" panose="020B0604020202020204" pitchFamily="34" charset="0"/>
              <a:buChar char="•"/>
            </a:pPr>
            <a:r>
              <a:rPr lang="en-US" sz="2200" dirty="0"/>
              <a:t>To understand more fully the operating system's role, we explore operating systems from two view points:</a:t>
            </a:r>
          </a:p>
          <a:p>
            <a:pPr marL="457200" indent="-457200">
              <a:buFont typeface="Wingdings" panose="05000000000000000000" pitchFamily="2" charset="2"/>
              <a:buChar char="v"/>
            </a:pPr>
            <a:r>
              <a:rPr lang="en-US" sz="2200" dirty="0"/>
              <a:t>	The user.</a:t>
            </a:r>
          </a:p>
          <a:p>
            <a:pPr marL="457200" indent="-457200">
              <a:buFont typeface="Wingdings" panose="05000000000000000000" pitchFamily="2" charset="2"/>
              <a:buChar char="v"/>
            </a:pPr>
            <a:r>
              <a:rPr lang="en-US" sz="2200" dirty="0"/>
              <a:t>	The system.</a:t>
            </a:r>
            <a:endParaRPr lang="en-IN" sz="2200" dirty="0"/>
          </a:p>
        </p:txBody>
      </p:sp>
    </p:spTree>
    <p:extLst>
      <p:ext uri="{BB962C8B-B14F-4D97-AF65-F5344CB8AC3E}">
        <p14:creationId xmlns="" xmlns:p14="http://schemas.microsoft.com/office/powerpoint/2010/main" val="249021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3" name="Rounded Rectangle 17">
            <a:extLst>
              <a:ext uri="{FF2B5EF4-FFF2-40B4-BE49-F238E27FC236}">
                <a16:creationId xmlns="" xmlns:a16="http://schemas.microsoft.com/office/drawing/2014/main" id="{7EE48068-E26B-E4B6-A13F-83A6ADFE35C1}"/>
              </a:ext>
            </a:extLst>
          </p:cNvPr>
          <p:cNvSpPr/>
          <p:nvPr/>
        </p:nvSpPr>
        <p:spPr>
          <a:xfrm>
            <a:off x="3140436" y="17898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sp>
        <p:nvSpPr>
          <p:cNvPr id="5" name="TextBox 4">
            <a:extLst>
              <a:ext uri="{FF2B5EF4-FFF2-40B4-BE49-F238E27FC236}">
                <a16:creationId xmlns="" xmlns:a16="http://schemas.microsoft.com/office/drawing/2014/main" id="{DBE990E4-ED0A-98D3-0D74-A28D6C0BB17B}"/>
              </a:ext>
            </a:extLst>
          </p:cNvPr>
          <p:cNvSpPr txBox="1"/>
          <p:nvPr/>
        </p:nvSpPr>
        <p:spPr>
          <a:xfrm>
            <a:off x="540327" y="876696"/>
            <a:ext cx="11360728" cy="4970591"/>
          </a:xfrm>
          <a:prstGeom prst="rect">
            <a:avLst/>
          </a:prstGeom>
          <a:noFill/>
        </p:spPr>
        <p:txBody>
          <a:bodyPr wrap="square">
            <a:spAutoFit/>
          </a:bodyPr>
          <a:lstStyle/>
          <a:p>
            <a:pPr algn="just"/>
            <a:r>
              <a:rPr lang="en-IN" sz="2800" b="1" dirty="0">
                <a:solidFill>
                  <a:srgbClr val="FF0000"/>
                </a:solidFill>
              </a:rPr>
              <a:t>User View </a:t>
            </a:r>
          </a:p>
          <a:p>
            <a:pPr algn="just"/>
            <a:r>
              <a:rPr lang="en-IN" sz="1800" dirty="0"/>
              <a:t>The User's view of the computer varies according to the interface being used.</a:t>
            </a:r>
          </a:p>
          <a:p>
            <a:pPr algn="just"/>
            <a:endParaRPr lang="en-IN" sz="800" b="1" dirty="0"/>
          </a:p>
          <a:p>
            <a:pPr marL="514350" indent="-514350" algn="just">
              <a:buFont typeface="+mj-lt"/>
              <a:buAutoNum type="arabicPeriod"/>
            </a:pPr>
            <a:r>
              <a:rPr lang="en-IN" sz="1800" b="1" dirty="0"/>
              <a:t>Single User Computers</a:t>
            </a:r>
            <a:r>
              <a:rPr lang="en-IN" sz="1800" dirty="0"/>
              <a:t>(e.g., PC, Workstations) : Such systems are designed for one user to monopolize its resources. the goal is to maximize the work(or play) that the user is performing. the operating system is designed mostly for ease of use and good performance.</a:t>
            </a:r>
          </a:p>
          <a:p>
            <a:pPr marL="342900" indent="-342900" algn="just">
              <a:buFont typeface="+mj-lt"/>
              <a:buAutoNum type="arabicPeriod"/>
            </a:pPr>
            <a:endParaRPr lang="en-IN" sz="1100" b="1" dirty="0"/>
          </a:p>
          <a:p>
            <a:pPr marL="514350" indent="-514350" algn="just">
              <a:buFont typeface="+mj-lt"/>
              <a:buAutoNum type="arabicPeriod"/>
            </a:pPr>
            <a:r>
              <a:rPr lang="en-IN" sz="1800" b="1" dirty="0"/>
              <a:t>Muti User Computers</a:t>
            </a:r>
            <a:r>
              <a:rPr lang="en-IN" sz="1800" dirty="0"/>
              <a:t>(e.g., Mainframes, Computing servers): These users share resources and may exchange information. the operating system in such cases is designed to maximize resources utilization - to assure that all available CPU time, memory and I/O are used efficiently and that no individual users take more than their air share</a:t>
            </a:r>
            <a:r>
              <a:rPr lang="en-IN" sz="1800" dirty="0" smtClean="0"/>
              <a:t>.</a:t>
            </a:r>
          </a:p>
          <a:p>
            <a:pPr marL="514350" indent="-514350" algn="just"/>
            <a:endParaRPr lang="en-IN" sz="1800" dirty="0" smtClean="0"/>
          </a:p>
          <a:p>
            <a:pPr marL="514350" indent="-514350" algn="just">
              <a:buFont typeface="+mj-lt"/>
              <a:buAutoNum type="arabicPeriod" startAt="3"/>
            </a:pPr>
            <a:r>
              <a:rPr lang="en-IN" b="1" dirty="0" smtClean="0"/>
              <a:t>Handheld Computers </a:t>
            </a:r>
            <a:r>
              <a:rPr lang="en-IN" dirty="0" smtClean="0"/>
              <a:t>(e.g., </a:t>
            </a:r>
            <a:r>
              <a:rPr lang="en-IN" dirty="0" err="1" smtClean="0"/>
              <a:t>Smartphones</a:t>
            </a:r>
            <a:r>
              <a:rPr lang="en-IN" dirty="0" smtClean="0"/>
              <a:t> and tablets): The user interface for mobile computers generally features a touch screen. The systems are resource poor, optimized for usability and battery life.</a:t>
            </a:r>
          </a:p>
          <a:p>
            <a:pPr marL="514350" indent="-514350" algn="just">
              <a:buFont typeface="+mj-lt"/>
              <a:buAutoNum type="arabicPeriod" startAt="3"/>
            </a:pPr>
            <a:endParaRPr lang="en-IN" b="1" dirty="0" smtClean="0"/>
          </a:p>
          <a:p>
            <a:pPr marL="514350" indent="-514350" algn="just">
              <a:buFont typeface="+mj-lt"/>
              <a:buAutoNum type="arabicPeriod" startAt="3"/>
            </a:pPr>
            <a:r>
              <a:rPr lang="en-IN" b="1" dirty="0" smtClean="0"/>
              <a:t>Embedded Computers </a:t>
            </a:r>
            <a:r>
              <a:rPr lang="en-IN" dirty="0" smtClean="0"/>
              <a:t>(e.g., Computers in home devices and automobiles) The user interface may have numeric keypads and may turn indicator lights on or off to show status. The operating systems are designed primarily to run without user intervention.</a:t>
            </a:r>
          </a:p>
          <a:p>
            <a:pPr marL="514350" indent="-514350" algn="just">
              <a:buFont typeface="+mj-lt"/>
              <a:buAutoNum type="arabicPeriod"/>
            </a:pPr>
            <a:endParaRPr lang="en-IN" sz="1800" dirty="0"/>
          </a:p>
        </p:txBody>
      </p:sp>
    </p:spTree>
    <p:extLst>
      <p:ext uri="{BB962C8B-B14F-4D97-AF65-F5344CB8AC3E}">
        <p14:creationId xmlns="" xmlns:p14="http://schemas.microsoft.com/office/powerpoint/2010/main" val="27147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3" name="Rounded Rectangle 17">
            <a:extLst>
              <a:ext uri="{FF2B5EF4-FFF2-40B4-BE49-F238E27FC236}">
                <a16:creationId xmlns="" xmlns:a16="http://schemas.microsoft.com/office/drawing/2014/main" id="{6B442D97-D85F-A946-AA66-7CEF0095B0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sp>
        <p:nvSpPr>
          <p:cNvPr id="5" name="TextBox 4">
            <a:extLst>
              <a:ext uri="{FF2B5EF4-FFF2-40B4-BE49-F238E27FC236}">
                <a16:creationId xmlns="" xmlns:a16="http://schemas.microsoft.com/office/drawing/2014/main" id="{93E55536-6759-EB76-D4F1-D7CEE338D1A7}"/>
              </a:ext>
            </a:extLst>
          </p:cNvPr>
          <p:cNvSpPr txBox="1"/>
          <p:nvPr/>
        </p:nvSpPr>
        <p:spPr>
          <a:xfrm>
            <a:off x="597204" y="587689"/>
            <a:ext cx="10929777" cy="4955203"/>
          </a:xfrm>
          <a:prstGeom prst="rect">
            <a:avLst/>
          </a:prstGeom>
          <a:noFill/>
        </p:spPr>
        <p:txBody>
          <a:bodyPr wrap="square">
            <a:spAutoFit/>
          </a:bodyPr>
          <a:lstStyle/>
          <a:p>
            <a:r>
              <a:rPr lang="en-IN" sz="3600" b="1" dirty="0">
                <a:solidFill>
                  <a:srgbClr val="FF0000"/>
                </a:solidFill>
              </a:rPr>
              <a:t>System View</a:t>
            </a:r>
          </a:p>
          <a:p>
            <a:pPr algn="just"/>
            <a:r>
              <a:rPr lang="en-IN" sz="2800" dirty="0"/>
              <a:t>From the computer's point of view, the operating system is the program most intimately involved with the hardware.</a:t>
            </a:r>
          </a:p>
          <a:p>
            <a:pPr algn="just"/>
            <a:r>
              <a:rPr lang="en-IN" sz="2800" dirty="0"/>
              <a:t>There are two different views:</a:t>
            </a:r>
          </a:p>
          <a:p>
            <a:pPr marL="457200" indent="-457200" algn="just">
              <a:buFont typeface="Arial" panose="020B0604020202020204" pitchFamily="34" charset="0"/>
              <a:buChar char="•"/>
            </a:pPr>
            <a:r>
              <a:rPr lang="en-IN" sz="2800" dirty="0"/>
              <a:t>The operating System is a resource allocator</a:t>
            </a:r>
          </a:p>
          <a:p>
            <a:pPr marL="914400" lvl="1" indent="-457200" algn="just">
              <a:buFont typeface="Wingdings" panose="05000000000000000000" pitchFamily="2" charset="2"/>
              <a:buChar char="v"/>
            </a:pPr>
            <a:r>
              <a:rPr lang="en-IN" sz="2800" dirty="0"/>
              <a:t>Manages all resources</a:t>
            </a:r>
          </a:p>
          <a:p>
            <a:pPr marL="914400" lvl="1" indent="-457200" algn="just">
              <a:buFont typeface="Wingdings" panose="05000000000000000000" pitchFamily="2" charset="2"/>
              <a:buChar char="v"/>
            </a:pPr>
            <a:r>
              <a:rPr lang="en-IN" sz="2800" dirty="0"/>
              <a:t>Decides between conflicting requests for efficient and fair resource use</a:t>
            </a:r>
          </a:p>
          <a:p>
            <a:pPr marL="457200" indent="-457200" algn="just">
              <a:buFont typeface="Arial" panose="020B0604020202020204" pitchFamily="34" charset="0"/>
              <a:buChar char="•"/>
            </a:pPr>
            <a:r>
              <a:rPr lang="en-IN" sz="2800" dirty="0"/>
              <a:t>The operating system is a control program</a:t>
            </a:r>
          </a:p>
          <a:p>
            <a:pPr marL="914400" lvl="1" indent="-457200" algn="just">
              <a:buFont typeface="Wingdings" panose="05000000000000000000" pitchFamily="2" charset="2"/>
              <a:buChar char="v"/>
            </a:pPr>
            <a:r>
              <a:rPr lang="en-IN" sz="2800" dirty="0"/>
              <a:t>Controls execution of programs to prevent errors and improper use of the computer</a:t>
            </a:r>
          </a:p>
        </p:txBody>
      </p:sp>
    </p:spTree>
    <p:extLst>
      <p:ext uri="{BB962C8B-B14F-4D97-AF65-F5344CB8AC3E}">
        <p14:creationId xmlns="" xmlns:p14="http://schemas.microsoft.com/office/powerpoint/2010/main" val="5134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3" name="Rounded Rectangle 17">
            <a:extLst>
              <a:ext uri="{FF2B5EF4-FFF2-40B4-BE49-F238E27FC236}">
                <a16:creationId xmlns="" xmlns:a16="http://schemas.microsoft.com/office/drawing/2014/main" id="{178340DD-B49C-3CEE-932F-50D63BD6B35E}"/>
              </a:ext>
            </a:extLst>
          </p:cNvPr>
          <p:cNvSpPr/>
          <p:nvPr/>
        </p:nvSpPr>
        <p:spPr>
          <a:xfrm>
            <a:off x="3195855" y="18822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pic>
        <p:nvPicPr>
          <p:cNvPr id="4" name="Picture 2" descr="See the source image">
            <a:extLst>
              <a:ext uri="{FF2B5EF4-FFF2-40B4-BE49-F238E27FC236}">
                <a16:creationId xmlns="" xmlns:a16="http://schemas.microsoft.com/office/drawing/2014/main" id="{DA0A77BB-6487-F791-54F5-5DF02F27992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41707" y="887575"/>
            <a:ext cx="8112645" cy="5133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EFC4D017-7B35-8417-4C70-05B17670550C}"/>
              </a:ext>
            </a:extLst>
          </p:cNvPr>
          <p:cNvSpPr txBox="1"/>
          <p:nvPr/>
        </p:nvSpPr>
        <p:spPr>
          <a:xfrm>
            <a:off x="1110672" y="837417"/>
            <a:ext cx="6100618" cy="369332"/>
          </a:xfrm>
          <a:prstGeom prst="rect">
            <a:avLst/>
          </a:prstGeom>
          <a:noFill/>
        </p:spPr>
        <p:txBody>
          <a:bodyPr wrap="square">
            <a:spAutoFit/>
          </a:bodyPr>
          <a:lstStyle/>
          <a:p>
            <a:pPr algn="just"/>
            <a:r>
              <a:rPr lang="en-IN" sz="1800" b="1" dirty="0">
                <a:solidFill>
                  <a:srgbClr val="FF0000"/>
                </a:solidFill>
              </a:rPr>
              <a:t>Functions of Operating System:</a:t>
            </a:r>
          </a:p>
        </p:txBody>
      </p:sp>
    </p:spTree>
    <p:extLst>
      <p:ext uri="{BB962C8B-B14F-4D97-AF65-F5344CB8AC3E}">
        <p14:creationId xmlns="" xmlns:p14="http://schemas.microsoft.com/office/powerpoint/2010/main" val="146319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3" name="Rounded Rectangle 17">
            <a:extLst>
              <a:ext uri="{FF2B5EF4-FFF2-40B4-BE49-F238E27FC236}">
                <a16:creationId xmlns="" xmlns:a16="http://schemas.microsoft.com/office/drawing/2014/main" id="{D44311A7-9DE1-E37D-24BE-9B7B1C084808}"/>
              </a:ext>
            </a:extLst>
          </p:cNvPr>
          <p:cNvSpPr/>
          <p:nvPr/>
        </p:nvSpPr>
        <p:spPr>
          <a:xfrm>
            <a:off x="3121964" y="21967"/>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pic>
        <p:nvPicPr>
          <p:cNvPr id="5" name="Picture 4">
            <a:extLst>
              <a:ext uri="{FF2B5EF4-FFF2-40B4-BE49-F238E27FC236}">
                <a16:creationId xmlns="" xmlns:a16="http://schemas.microsoft.com/office/drawing/2014/main" id="{FDE8ED88-8290-DEC1-71BB-5CAF8680A549}"/>
              </a:ext>
            </a:extLst>
          </p:cNvPr>
          <p:cNvPicPr>
            <a:picLocks noChangeAspect="1"/>
          </p:cNvPicPr>
          <p:nvPr/>
        </p:nvPicPr>
        <p:blipFill>
          <a:blip r:embed="rId2"/>
          <a:stretch>
            <a:fillRect/>
          </a:stretch>
        </p:blipFill>
        <p:spPr>
          <a:xfrm>
            <a:off x="1922014" y="450766"/>
            <a:ext cx="9158990" cy="5381468"/>
          </a:xfrm>
          <a:prstGeom prst="rect">
            <a:avLst/>
          </a:prstGeom>
        </p:spPr>
      </p:pic>
    </p:spTree>
    <p:extLst>
      <p:ext uri="{BB962C8B-B14F-4D97-AF65-F5344CB8AC3E}">
        <p14:creationId xmlns="" xmlns:p14="http://schemas.microsoft.com/office/powerpoint/2010/main" val="42386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BE8F0BB-79D1-6C97-E7A8-47AAE918DF16}"/>
              </a:ext>
            </a:extLst>
          </p:cNvPr>
          <p:cNvPicPr>
            <a:picLocks noChangeAspect="1"/>
          </p:cNvPicPr>
          <p:nvPr/>
        </p:nvPicPr>
        <p:blipFill>
          <a:blip r:embed="rId2"/>
          <a:stretch>
            <a:fillRect/>
          </a:stretch>
        </p:blipFill>
        <p:spPr>
          <a:xfrm>
            <a:off x="1266825" y="583779"/>
            <a:ext cx="10676120" cy="5588421"/>
          </a:xfrm>
          <a:prstGeom prst="rect">
            <a:avLst/>
          </a:prstGeom>
        </p:spPr>
      </p:pic>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16</a:t>
            </a:fld>
            <a:endParaRPr lang="en-IN"/>
          </a:p>
        </p:txBody>
      </p:sp>
    </p:spTree>
    <p:extLst>
      <p:ext uri="{BB962C8B-B14F-4D97-AF65-F5344CB8AC3E}">
        <p14:creationId xmlns="" xmlns:p14="http://schemas.microsoft.com/office/powerpoint/2010/main" val="2856297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B7AC02E-7DD4-AE20-ACA5-819FC6FF6260}"/>
              </a:ext>
            </a:extLst>
          </p:cNvPr>
          <p:cNvSpPr>
            <a:spLocks noGrp="1"/>
          </p:cNvSpPr>
          <p:nvPr>
            <p:ph type="sldNum" sz="quarter" idx="12"/>
          </p:nvPr>
        </p:nvSpPr>
        <p:spPr/>
        <p:txBody>
          <a:bodyPr/>
          <a:lstStyle/>
          <a:p>
            <a:fld id="{CBABCCC1-BF11-4F37-963E-1BCD5B23FD72}" type="slidenum">
              <a:rPr lang="en-IN" smtClean="0"/>
              <a:pPr/>
              <a:t>17</a:t>
            </a:fld>
            <a:endParaRPr lang="en-IN"/>
          </a:p>
        </p:txBody>
      </p:sp>
      <p:pic>
        <p:nvPicPr>
          <p:cNvPr id="3" name="Picture 2">
            <a:extLst>
              <a:ext uri="{FF2B5EF4-FFF2-40B4-BE49-F238E27FC236}">
                <a16:creationId xmlns="" xmlns:a16="http://schemas.microsoft.com/office/drawing/2014/main" id="{D5B5E14A-1F19-0C44-99CC-96602118521A}"/>
              </a:ext>
            </a:extLst>
          </p:cNvPr>
          <p:cNvPicPr>
            <a:picLocks noChangeAspect="1"/>
          </p:cNvPicPr>
          <p:nvPr/>
        </p:nvPicPr>
        <p:blipFill>
          <a:blip r:embed="rId2"/>
          <a:stretch>
            <a:fillRect/>
          </a:stretch>
        </p:blipFill>
        <p:spPr>
          <a:xfrm>
            <a:off x="371148" y="522252"/>
            <a:ext cx="11449702" cy="5768887"/>
          </a:xfrm>
          <a:prstGeom prst="rect">
            <a:avLst/>
          </a:prstGeom>
        </p:spPr>
      </p:pic>
    </p:spTree>
    <p:extLst>
      <p:ext uri="{BB962C8B-B14F-4D97-AF65-F5344CB8AC3E}">
        <p14:creationId xmlns="" xmlns:p14="http://schemas.microsoft.com/office/powerpoint/2010/main" val="203476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18</a:t>
            </a:fld>
            <a:endParaRPr lang="en-IN"/>
          </a:p>
        </p:txBody>
      </p:sp>
      <p:pic>
        <p:nvPicPr>
          <p:cNvPr id="3" name="Picture 2">
            <a:extLst>
              <a:ext uri="{FF2B5EF4-FFF2-40B4-BE49-F238E27FC236}">
                <a16:creationId xmlns="" xmlns:a16="http://schemas.microsoft.com/office/drawing/2014/main" id="{863007E2-34B3-0C60-8E9D-25C8D6E88DD2}"/>
              </a:ext>
            </a:extLst>
          </p:cNvPr>
          <p:cNvPicPr>
            <a:picLocks noChangeAspect="1"/>
          </p:cNvPicPr>
          <p:nvPr/>
        </p:nvPicPr>
        <p:blipFill>
          <a:blip r:embed="rId2"/>
          <a:stretch>
            <a:fillRect/>
          </a:stretch>
        </p:blipFill>
        <p:spPr>
          <a:xfrm>
            <a:off x="0" y="1"/>
            <a:ext cx="12192000" cy="6153150"/>
          </a:xfrm>
          <a:prstGeom prst="rect">
            <a:avLst/>
          </a:prstGeom>
        </p:spPr>
      </p:pic>
    </p:spTree>
    <p:extLst>
      <p:ext uri="{BB962C8B-B14F-4D97-AF65-F5344CB8AC3E}">
        <p14:creationId xmlns="" xmlns:p14="http://schemas.microsoft.com/office/powerpoint/2010/main" val="350198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19</a:t>
            </a:fld>
            <a:endParaRPr lang="en-IN"/>
          </a:p>
        </p:txBody>
      </p:sp>
      <p:pic>
        <p:nvPicPr>
          <p:cNvPr id="3" name="Picture 2">
            <a:extLst>
              <a:ext uri="{FF2B5EF4-FFF2-40B4-BE49-F238E27FC236}">
                <a16:creationId xmlns="" xmlns:a16="http://schemas.microsoft.com/office/drawing/2014/main" id="{58774F04-BBEC-C2FB-453A-2CCD01F53474}"/>
              </a:ext>
            </a:extLst>
          </p:cNvPr>
          <p:cNvPicPr>
            <a:picLocks noChangeAspect="1"/>
          </p:cNvPicPr>
          <p:nvPr/>
        </p:nvPicPr>
        <p:blipFill>
          <a:blip r:embed="rId2"/>
          <a:stretch>
            <a:fillRect/>
          </a:stretch>
        </p:blipFill>
        <p:spPr>
          <a:xfrm>
            <a:off x="-1" y="0"/>
            <a:ext cx="12192000" cy="6220917"/>
          </a:xfrm>
          <a:prstGeom prst="rect">
            <a:avLst/>
          </a:prstGeom>
        </p:spPr>
      </p:pic>
    </p:spTree>
    <p:extLst>
      <p:ext uri="{BB962C8B-B14F-4D97-AF65-F5344CB8AC3E}">
        <p14:creationId xmlns="" xmlns:p14="http://schemas.microsoft.com/office/powerpoint/2010/main" val="46364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08EA7-F9CB-3A45-157C-FF674E920B05}"/>
              </a:ext>
            </a:extLst>
          </p:cNvPr>
          <p:cNvSpPr>
            <a:spLocks noGrp="1"/>
          </p:cNvSpPr>
          <p:nvPr>
            <p:ph type="title"/>
          </p:nvPr>
        </p:nvSpPr>
        <p:spPr>
          <a:xfrm>
            <a:off x="1366738" y="63283"/>
            <a:ext cx="9603275" cy="515234"/>
          </a:xfrm>
        </p:spPr>
        <p:txBody>
          <a:bodyPr>
            <a:normAutofit fontScale="90000"/>
          </a:bodyPr>
          <a:lstStyle/>
          <a:p>
            <a:r>
              <a:rPr lang="en-US" sz="3200" dirty="0"/>
              <a:t>AIM OF THE SESSION</a:t>
            </a:r>
            <a:br>
              <a:rPr lang="en-US" sz="3200" dirty="0"/>
            </a:br>
            <a:endParaRPr lang="en-IN" dirty="0"/>
          </a:p>
        </p:txBody>
      </p:sp>
      <p:sp>
        <p:nvSpPr>
          <p:cNvPr id="3" name="Content Placeholder 2">
            <a:extLst>
              <a:ext uri="{FF2B5EF4-FFF2-40B4-BE49-F238E27FC236}">
                <a16:creationId xmlns="" xmlns:a16="http://schemas.microsoft.com/office/drawing/2014/main" id="{92C01570-6B2A-E53D-D7C0-31829A29794A}"/>
              </a:ext>
            </a:extLst>
          </p:cNvPr>
          <p:cNvSpPr>
            <a:spLocks noGrp="1"/>
          </p:cNvSpPr>
          <p:nvPr>
            <p:ph idx="1"/>
          </p:nvPr>
        </p:nvSpPr>
        <p:spPr>
          <a:xfrm>
            <a:off x="1404594" y="565609"/>
            <a:ext cx="9565418" cy="515234"/>
          </a:xfrm>
        </p:spPr>
        <p:txBody>
          <a:bodyPr/>
          <a:lstStyle/>
          <a:p>
            <a:r>
              <a:rPr lang="en-US" sz="2000" b="0" i="0" dirty="0">
                <a:effectLst/>
                <a:cs typeface="Poppins"/>
              </a:rPr>
              <a:t>To familiarize students with the basic concept of Introduction to Operating System.</a:t>
            </a:r>
            <a:endParaRPr lang="en-US" sz="1400" b="0" i="0" dirty="0">
              <a:effectLst/>
              <a:latin typeface="Poppins"/>
              <a:cs typeface="Poppins"/>
            </a:endParaRPr>
          </a:p>
        </p:txBody>
      </p:sp>
      <p:sp>
        <p:nvSpPr>
          <p:cNvPr id="4" name="Slide Number Placeholder 3">
            <a:extLst>
              <a:ext uri="{FF2B5EF4-FFF2-40B4-BE49-F238E27FC236}">
                <a16:creationId xmlns="" xmlns:a16="http://schemas.microsoft.com/office/drawing/2014/main" id="{E2070AFE-A7A5-9437-E373-55C05978453E}"/>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5" name="TextBox 4">
            <a:extLst>
              <a:ext uri="{FF2B5EF4-FFF2-40B4-BE49-F238E27FC236}">
                <a16:creationId xmlns="" xmlns:a16="http://schemas.microsoft.com/office/drawing/2014/main" id="{1FAE91B6-41DB-97CB-F0C4-C444F51B6FC3}"/>
              </a:ext>
            </a:extLst>
          </p:cNvPr>
          <p:cNvSpPr txBox="1"/>
          <p:nvPr/>
        </p:nvSpPr>
        <p:spPr>
          <a:xfrm>
            <a:off x="1366737" y="1348509"/>
            <a:ext cx="4599954" cy="646331"/>
          </a:xfrm>
          <a:prstGeom prst="rect">
            <a:avLst/>
          </a:prstGeom>
          <a:noFill/>
        </p:spPr>
        <p:txBody>
          <a:bodyPr wrap="square" rtlCol="0">
            <a:spAutoFit/>
          </a:bodyPr>
          <a:lstStyle/>
          <a:p>
            <a:r>
              <a:rPr lang="en-US" sz="1800" dirty="0"/>
              <a:t>INSTRUCTIONAL OBJECTIVES</a:t>
            </a:r>
          </a:p>
          <a:p>
            <a:endParaRPr lang="en-IN" dirty="0"/>
          </a:p>
        </p:txBody>
      </p:sp>
      <p:sp>
        <p:nvSpPr>
          <p:cNvPr id="6" name="TextBox 5">
            <a:extLst>
              <a:ext uri="{FF2B5EF4-FFF2-40B4-BE49-F238E27FC236}">
                <a16:creationId xmlns="" xmlns:a16="http://schemas.microsoft.com/office/drawing/2014/main" id="{822DE09E-3F49-763A-5820-74F51F98E6BB}"/>
              </a:ext>
            </a:extLst>
          </p:cNvPr>
          <p:cNvSpPr txBox="1"/>
          <p:nvPr/>
        </p:nvSpPr>
        <p:spPr>
          <a:xfrm>
            <a:off x="1404594" y="1991105"/>
            <a:ext cx="9723103" cy="1773382"/>
          </a:xfrm>
          <a:prstGeom prst="rect">
            <a:avLst/>
          </a:prstGeom>
          <a:noFill/>
        </p:spPr>
        <p:txBody>
          <a:bodyPr wrap="square" rtlCol="0">
            <a:spAutoFit/>
          </a:bodyPr>
          <a:lstStyle/>
          <a:p>
            <a:pPr algn="just"/>
            <a:r>
              <a:rPr lang="en-US" sz="1800">
                <a:cs typeface="Poppins"/>
              </a:rPr>
              <a:t>This Session is designed to:</a:t>
            </a:r>
          </a:p>
          <a:p>
            <a:pPr marL="342900" indent="-342900" algn="just">
              <a:buAutoNum type="arabicPeriod"/>
            </a:pPr>
            <a:r>
              <a:rPr lang="en-US" sz="1800">
                <a:cs typeface="Poppins"/>
              </a:rPr>
              <a:t>Demonstrate Types of Operating Systems.</a:t>
            </a:r>
          </a:p>
          <a:p>
            <a:pPr marL="342900" indent="-342900" algn="just">
              <a:buAutoNum type="arabicPeriod"/>
            </a:pPr>
            <a:r>
              <a:rPr lang="en-US" sz="1800">
                <a:cs typeface="Poppins"/>
              </a:rPr>
              <a:t>Describe what an operating system is.</a:t>
            </a:r>
          </a:p>
          <a:p>
            <a:pPr marL="342900" indent="-342900" algn="just">
              <a:buAutoNum type="arabicPeriod"/>
            </a:pPr>
            <a:r>
              <a:rPr lang="en-US" sz="1800">
                <a:cs typeface="Poppins"/>
              </a:rPr>
              <a:t>List out the different types of operating systems.</a:t>
            </a:r>
          </a:p>
          <a:p>
            <a:pPr marL="342900" indent="-342900" algn="just">
              <a:buAutoNum type="arabicPeriod"/>
            </a:pPr>
            <a:r>
              <a:rPr lang="en-US" sz="1800">
                <a:cs typeface="Poppins"/>
              </a:rPr>
              <a:t>Describe the role of an operating system.</a:t>
            </a:r>
          </a:p>
          <a:p>
            <a:pPr marL="342900" indent="-342900" algn="just">
              <a:buAutoNum type="arabicPeriod"/>
            </a:pPr>
            <a:r>
              <a:rPr lang="en-US" sz="1800">
                <a:cs typeface="Poppins"/>
              </a:rPr>
              <a:t>A Case Study of Operating Systems: Dos, Windows, UNIX, Linux, Mac, Android, and iOS.</a:t>
            </a:r>
            <a:endParaRPr lang="en-US" sz="1800" dirty="0">
              <a:latin typeface="Arial"/>
              <a:cs typeface="Arial"/>
            </a:endParaRPr>
          </a:p>
        </p:txBody>
      </p:sp>
      <p:sp>
        <p:nvSpPr>
          <p:cNvPr id="7" name="TextBox 6">
            <a:extLst>
              <a:ext uri="{FF2B5EF4-FFF2-40B4-BE49-F238E27FC236}">
                <a16:creationId xmlns="" xmlns:a16="http://schemas.microsoft.com/office/drawing/2014/main" id="{4667CC17-E8DC-1B61-A14A-FD99AC02EB1D}"/>
              </a:ext>
            </a:extLst>
          </p:cNvPr>
          <p:cNvSpPr txBox="1"/>
          <p:nvPr/>
        </p:nvSpPr>
        <p:spPr>
          <a:xfrm>
            <a:off x="4498109" y="3800764"/>
            <a:ext cx="2789382" cy="646331"/>
          </a:xfrm>
          <a:prstGeom prst="rect">
            <a:avLst/>
          </a:prstGeom>
          <a:noFill/>
        </p:spPr>
        <p:txBody>
          <a:bodyPr wrap="square" rtlCol="0">
            <a:spAutoFit/>
          </a:bodyPr>
          <a:lstStyle/>
          <a:p>
            <a:r>
              <a:rPr lang="en-US" sz="1800" dirty="0"/>
              <a:t>LEARNING OUTCOMES</a:t>
            </a:r>
          </a:p>
          <a:p>
            <a:endParaRPr lang="en-IN" dirty="0"/>
          </a:p>
        </p:txBody>
      </p:sp>
      <p:sp>
        <p:nvSpPr>
          <p:cNvPr id="8" name="TextBox 7">
            <a:extLst>
              <a:ext uri="{FF2B5EF4-FFF2-40B4-BE49-F238E27FC236}">
                <a16:creationId xmlns="" xmlns:a16="http://schemas.microsoft.com/office/drawing/2014/main" id="{43DE3384-52D7-59D4-F1E0-80251480B925}"/>
              </a:ext>
            </a:extLst>
          </p:cNvPr>
          <p:cNvSpPr txBox="1"/>
          <p:nvPr/>
        </p:nvSpPr>
        <p:spPr>
          <a:xfrm>
            <a:off x="1380591" y="4179348"/>
            <a:ext cx="10529699" cy="1754326"/>
          </a:xfrm>
          <a:prstGeom prst="rect">
            <a:avLst/>
          </a:prstGeom>
          <a:noFill/>
        </p:spPr>
        <p:txBody>
          <a:bodyPr wrap="square" rtlCol="0">
            <a:spAutoFit/>
          </a:bodyPr>
          <a:lstStyle/>
          <a:p>
            <a:pPr algn="just"/>
            <a:r>
              <a:rPr lang="en-US" sz="1800" dirty="0">
                <a:cs typeface="Arial"/>
              </a:rPr>
              <a:t>At the end of this session, you should be able to:</a:t>
            </a:r>
          </a:p>
          <a:p>
            <a:pPr algn="just"/>
            <a:r>
              <a:rPr lang="en-US" sz="1800" dirty="0">
                <a:cs typeface="Arial"/>
              </a:rPr>
              <a:t>1. </a:t>
            </a:r>
            <a:r>
              <a:rPr lang="en-US" sz="1800" dirty="0" smtClean="0">
                <a:cs typeface="Arial"/>
              </a:rPr>
              <a:t> Defines </a:t>
            </a:r>
            <a:r>
              <a:rPr lang="en-US" sz="1800" dirty="0">
                <a:cs typeface="Arial"/>
              </a:rPr>
              <a:t>Operating System Structure, Operating System Components, and OS Functions.</a:t>
            </a:r>
          </a:p>
          <a:p>
            <a:pPr algn="just"/>
            <a:r>
              <a:rPr lang="en-US" sz="1800" dirty="0">
                <a:cs typeface="Arial"/>
              </a:rPr>
              <a:t>2. </a:t>
            </a:r>
            <a:r>
              <a:rPr lang="en-US" sz="1800" dirty="0" smtClean="0">
                <a:cs typeface="Arial"/>
              </a:rPr>
              <a:t> Describe </a:t>
            </a:r>
            <a:r>
              <a:rPr lang="en-US" sz="1800" dirty="0">
                <a:cs typeface="Arial"/>
              </a:rPr>
              <a:t>the role of an Operating System and  Types of operating systems.</a:t>
            </a:r>
          </a:p>
          <a:p>
            <a:pPr algn="just"/>
            <a:r>
              <a:rPr lang="en-US" sz="1800" dirty="0">
                <a:cs typeface="Arial"/>
              </a:rPr>
              <a:t>3. </a:t>
            </a:r>
            <a:r>
              <a:rPr lang="en-US" sz="1800" dirty="0" smtClean="0">
                <a:cs typeface="Arial"/>
              </a:rPr>
              <a:t> A </a:t>
            </a:r>
            <a:r>
              <a:rPr lang="en-US" sz="1800" dirty="0">
                <a:cs typeface="Arial"/>
              </a:rPr>
              <a:t>Comparative Study of Operating Systems Commands in Case of Dos and UNIX.</a:t>
            </a:r>
          </a:p>
          <a:p>
            <a:pPr algn="just"/>
            <a:r>
              <a:rPr lang="en-US" sz="1800" dirty="0">
                <a:cs typeface="Arial"/>
              </a:rPr>
              <a:t>4. </a:t>
            </a:r>
            <a:r>
              <a:rPr lang="en-US" sz="1800" dirty="0" smtClean="0">
                <a:cs typeface="Arial"/>
              </a:rPr>
              <a:t> A </a:t>
            </a:r>
            <a:r>
              <a:rPr lang="en-US" sz="1800" dirty="0">
                <a:cs typeface="Arial"/>
              </a:rPr>
              <a:t>Case Study of Different Flavors of Linux-based Operating Systems: Centos, Debian, Fedora, Kali Linux, </a:t>
            </a:r>
            <a:endParaRPr lang="en-US" sz="1800" dirty="0" smtClean="0">
              <a:cs typeface="Arial"/>
            </a:endParaRPr>
          </a:p>
          <a:p>
            <a:pPr algn="just"/>
            <a:r>
              <a:rPr lang="en-US" dirty="0" smtClean="0">
                <a:cs typeface="Arial"/>
              </a:rPr>
              <a:t>   </a:t>
            </a:r>
            <a:r>
              <a:rPr lang="en-US" sz="1800" dirty="0" err="1" smtClean="0">
                <a:cs typeface="Arial"/>
              </a:rPr>
              <a:t>Ubuntu</a:t>
            </a:r>
            <a:r>
              <a:rPr lang="en-US" sz="1800" dirty="0">
                <a:cs typeface="Arial"/>
              </a:rPr>
              <a:t>, and </a:t>
            </a:r>
            <a:r>
              <a:rPr lang="en-US" sz="1800" dirty="0" err="1">
                <a:cs typeface="Arial"/>
              </a:rPr>
              <a:t>openSUSE</a:t>
            </a:r>
            <a:r>
              <a:rPr lang="en-US" sz="1800" dirty="0" smtClean="0">
                <a:cs typeface="Arial"/>
              </a:rPr>
              <a:t>.</a:t>
            </a:r>
            <a:endParaRPr lang="en-IN" dirty="0"/>
          </a:p>
        </p:txBody>
      </p:sp>
    </p:spTree>
    <p:extLst>
      <p:ext uri="{BB962C8B-B14F-4D97-AF65-F5344CB8AC3E}">
        <p14:creationId xmlns="" xmlns:p14="http://schemas.microsoft.com/office/powerpoint/2010/main" val="2739010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20</a:t>
            </a:fld>
            <a:endParaRPr lang="en-IN"/>
          </a:p>
        </p:txBody>
      </p:sp>
      <p:pic>
        <p:nvPicPr>
          <p:cNvPr id="3" name="Picture 2">
            <a:extLst>
              <a:ext uri="{FF2B5EF4-FFF2-40B4-BE49-F238E27FC236}">
                <a16:creationId xmlns="" xmlns:a16="http://schemas.microsoft.com/office/drawing/2014/main" id="{27AA95EC-B0E2-7CA4-8AF7-138989A8EE2A}"/>
              </a:ext>
            </a:extLst>
          </p:cNvPr>
          <p:cNvPicPr>
            <a:picLocks noChangeAspect="1"/>
          </p:cNvPicPr>
          <p:nvPr/>
        </p:nvPicPr>
        <p:blipFill>
          <a:blip r:embed="rId2"/>
          <a:stretch>
            <a:fillRect/>
          </a:stretch>
        </p:blipFill>
        <p:spPr>
          <a:xfrm>
            <a:off x="193186" y="0"/>
            <a:ext cx="11805625" cy="5750716"/>
          </a:xfrm>
          <a:prstGeom prst="rect">
            <a:avLst/>
          </a:prstGeom>
        </p:spPr>
      </p:pic>
    </p:spTree>
    <p:extLst>
      <p:ext uri="{BB962C8B-B14F-4D97-AF65-F5344CB8AC3E}">
        <p14:creationId xmlns="" xmlns:p14="http://schemas.microsoft.com/office/powerpoint/2010/main" val="2830537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21</a:t>
            </a:fld>
            <a:endParaRPr lang="en-IN"/>
          </a:p>
        </p:txBody>
      </p:sp>
      <p:pic>
        <p:nvPicPr>
          <p:cNvPr id="3" name="Picture 2">
            <a:extLst>
              <a:ext uri="{FF2B5EF4-FFF2-40B4-BE49-F238E27FC236}">
                <a16:creationId xmlns="" xmlns:a16="http://schemas.microsoft.com/office/drawing/2014/main" id="{0629E5D0-6D3E-AE26-7E7D-2B53CC7FA721}"/>
              </a:ext>
            </a:extLst>
          </p:cNvPr>
          <p:cNvPicPr>
            <a:picLocks noChangeAspect="1"/>
          </p:cNvPicPr>
          <p:nvPr/>
        </p:nvPicPr>
        <p:blipFill>
          <a:blip r:embed="rId2"/>
          <a:stretch>
            <a:fillRect/>
          </a:stretch>
        </p:blipFill>
        <p:spPr>
          <a:xfrm>
            <a:off x="167388" y="9525"/>
            <a:ext cx="11857221" cy="6340840"/>
          </a:xfrm>
          <a:prstGeom prst="rect">
            <a:avLst/>
          </a:prstGeom>
        </p:spPr>
      </p:pic>
    </p:spTree>
    <p:extLst>
      <p:ext uri="{BB962C8B-B14F-4D97-AF65-F5344CB8AC3E}">
        <p14:creationId xmlns="" xmlns:p14="http://schemas.microsoft.com/office/powerpoint/2010/main" val="1738031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22</a:t>
            </a:fld>
            <a:endParaRPr lang="en-IN"/>
          </a:p>
        </p:txBody>
      </p:sp>
      <p:pic>
        <p:nvPicPr>
          <p:cNvPr id="3" name="Picture 2">
            <a:extLst>
              <a:ext uri="{FF2B5EF4-FFF2-40B4-BE49-F238E27FC236}">
                <a16:creationId xmlns="" xmlns:a16="http://schemas.microsoft.com/office/drawing/2014/main" id="{A649A564-EDFF-BDE2-A06C-FE25F3ADE64E}"/>
              </a:ext>
            </a:extLst>
          </p:cNvPr>
          <p:cNvPicPr>
            <a:picLocks noChangeAspect="1"/>
          </p:cNvPicPr>
          <p:nvPr/>
        </p:nvPicPr>
        <p:blipFill>
          <a:blip r:embed="rId2"/>
          <a:stretch>
            <a:fillRect/>
          </a:stretch>
        </p:blipFill>
        <p:spPr>
          <a:xfrm>
            <a:off x="60079" y="0"/>
            <a:ext cx="12071840" cy="6247505"/>
          </a:xfrm>
          <a:prstGeom prst="rect">
            <a:avLst/>
          </a:prstGeom>
        </p:spPr>
      </p:pic>
    </p:spTree>
    <p:extLst>
      <p:ext uri="{BB962C8B-B14F-4D97-AF65-F5344CB8AC3E}">
        <p14:creationId xmlns="" xmlns:p14="http://schemas.microsoft.com/office/powerpoint/2010/main" val="2001297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3" name="Rounded Rectangle 17">
            <a:extLst>
              <a:ext uri="{FF2B5EF4-FFF2-40B4-BE49-F238E27FC236}">
                <a16:creationId xmlns="" xmlns:a16="http://schemas.microsoft.com/office/drawing/2014/main" id="{8A60AF60-AACC-ACA8-A294-9E24F902B992}"/>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sp>
        <p:nvSpPr>
          <p:cNvPr id="6" name="TextBox 5">
            <a:extLst>
              <a:ext uri="{FF2B5EF4-FFF2-40B4-BE49-F238E27FC236}">
                <a16:creationId xmlns="" xmlns:a16="http://schemas.microsoft.com/office/drawing/2014/main" id="{8DD368A5-D78F-DB52-63E3-6F4ACE0719D1}"/>
              </a:ext>
            </a:extLst>
          </p:cNvPr>
          <p:cNvSpPr txBox="1"/>
          <p:nvPr/>
        </p:nvSpPr>
        <p:spPr>
          <a:xfrm>
            <a:off x="121849" y="667146"/>
            <a:ext cx="6851606" cy="369332"/>
          </a:xfrm>
          <a:prstGeom prst="rect">
            <a:avLst/>
          </a:prstGeom>
          <a:noFill/>
        </p:spPr>
        <p:txBody>
          <a:bodyPr wrap="square">
            <a:spAutoFit/>
          </a:bodyPr>
          <a:lstStyle/>
          <a:p>
            <a:r>
              <a:rPr lang="en-US" sz="1800" b="1" dirty="0">
                <a:solidFill>
                  <a:srgbClr val="C00000"/>
                </a:solidFill>
                <a:latin typeface="+mn-lt"/>
              </a:rPr>
              <a:t>The Operating System provides various types of services</a:t>
            </a:r>
            <a:endParaRPr lang="en-IN" dirty="0"/>
          </a:p>
        </p:txBody>
      </p:sp>
      <p:sp>
        <p:nvSpPr>
          <p:cNvPr id="8" name="TextBox 7">
            <a:extLst>
              <a:ext uri="{FF2B5EF4-FFF2-40B4-BE49-F238E27FC236}">
                <a16:creationId xmlns="" xmlns:a16="http://schemas.microsoft.com/office/drawing/2014/main" id="{1E3832B9-57AF-50B5-227A-3C39051D2377}"/>
              </a:ext>
            </a:extLst>
          </p:cNvPr>
          <p:cNvSpPr txBox="1"/>
          <p:nvPr/>
        </p:nvSpPr>
        <p:spPr>
          <a:xfrm>
            <a:off x="344054" y="1198476"/>
            <a:ext cx="3017982" cy="2585323"/>
          </a:xfrm>
          <a:prstGeom prst="rect">
            <a:avLst/>
          </a:prstGeom>
          <a:noFill/>
        </p:spPr>
        <p:txBody>
          <a:bodyPr wrap="square">
            <a:spAutoFit/>
          </a:bodyPr>
          <a:lstStyle/>
          <a:p>
            <a:pPr marL="514350" indent="-514350" fontAlgn="base">
              <a:buFont typeface="+mj-lt"/>
              <a:buAutoNum type="arabicPeriod"/>
            </a:pPr>
            <a:r>
              <a:rPr lang="en-US" sz="1800" dirty="0"/>
              <a:t>I/O operation</a:t>
            </a:r>
          </a:p>
          <a:p>
            <a:pPr marL="514350" indent="-514350" fontAlgn="base">
              <a:buFont typeface="+mj-lt"/>
              <a:buAutoNum type="arabicPeriod"/>
            </a:pPr>
            <a:r>
              <a:rPr lang="en-US" sz="1800" dirty="0"/>
              <a:t>Program execution</a:t>
            </a:r>
          </a:p>
          <a:p>
            <a:pPr marL="514350" indent="-514350" fontAlgn="base">
              <a:buFont typeface="+mj-lt"/>
              <a:buAutoNum type="arabicPeriod"/>
            </a:pPr>
            <a:r>
              <a:rPr lang="en-US" sz="1800" dirty="0"/>
              <a:t>File system manipulation</a:t>
            </a:r>
          </a:p>
          <a:p>
            <a:pPr marL="514350" indent="-514350" fontAlgn="base">
              <a:buFont typeface="+mj-lt"/>
              <a:buAutoNum type="arabicPeriod"/>
            </a:pPr>
            <a:r>
              <a:rPr lang="en-US" sz="1800" dirty="0"/>
              <a:t>Communication</a:t>
            </a:r>
          </a:p>
          <a:p>
            <a:pPr marL="514350" indent="-514350" fontAlgn="base">
              <a:buFont typeface="+mj-lt"/>
              <a:buAutoNum type="arabicPeriod"/>
            </a:pPr>
            <a:r>
              <a:rPr lang="en-US" sz="1800" dirty="0"/>
              <a:t>Error Handling</a:t>
            </a:r>
          </a:p>
          <a:p>
            <a:pPr marL="514350" indent="-514350" fontAlgn="base">
              <a:buFont typeface="+mj-lt"/>
              <a:buAutoNum type="arabicPeriod"/>
            </a:pPr>
            <a:r>
              <a:rPr lang="en-US" sz="1800" dirty="0"/>
              <a:t>Resource allocation</a:t>
            </a:r>
          </a:p>
          <a:p>
            <a:pPr marL="514350" indent="-514350" fontAlgn="base">
              <a:buFont typeface="+mj-lt"/>
              <a:buAutoNum type="arabicPeriod"/>
            </a:pPr>
            <a:r>
              <a:rPr lang="en-US" sz="1800" dirty="0"/>
              <a:t>Accounting</a:t>
            </a:r>
          </a:p>
          <a:p>
            <a:pPr marL="514350" indent="-514350" fontAlgn="base">
              <a:buFont typeface="+mj-lt"/>
              <a:buAutoNum type="arabicPeriod"/>
            </a:pPr>
            <a:r>
              <a:rPr lang="en-US" sz="1800" dirty="0"/>
              <a:t>Protection</a:t>
            </a:r>
          </a:p>
          <a:p>
            <a:endParaRPr lang="en-IN" dirty="0"/>
          </a:p>
        </p:txBody>
      </p:sp>
      <p:sp>
        <p:nvSpPr>
          <p:cNvPr id="10" name="TextBox 9">
            <a:extLst>
              <a:ext uri="{FF2B5EF4-FFF2-40B4-BE49-F238E27FC236}">
                <a16:creationId xmlns="" xmlns:a16="http://schemas.microsoft.com/office/drawing/2014/main" id="{D49C3A2C-EC0B-EBFE-B2F2-42F8191C1962}"/>
              </a:ext>
            </a:extLst>
          </p:cNvPr>
          <p:cNvSpPr txBox="1"/>
          <p:nvPr/>
        </p:nvSpPr>
        <p:spPr>
          <a:xfrm>
            <a:off x="2976418" y="2757402"/>
            <a:ext cx="6100618" cy="369332"/>
          </a:xfrm>
          <a:prstGeom prst="rect">
            <a:avLst/>
          </a:prstGeom>
          <a:noFill/>
        </p:spPr>
        <p:txBody>
          <a:bodyPr wrap="square">
            <a:spAutoFit/>
          </a:bodyPr>
          <a:lstStyle/>
          <a:p>
            <a:r>
              <a:rPr lang="en-US" sz="1800" b="1" dirty="0">
                <a:solidFill>
                  <a:srgbClr val="C00000"/>
                </a:solidFill>
                <a:latin typeface="+mj-lt"/>
                <a:ea typeface="+mj-ea"/>
                <a:cs typeface="+mj-cs"/>
              </a:rPr>
              <a:t>Operating System Components</a:t>
            </a:r>
            <a:endParaRPr lang="en-IN" sz="1600" b="1" dirty="0"/>
          </a:p>
        </p:txBody>
      </p:sp>
      <p:sp>
        <p:nvSpPr>
          <p:cNvPr id="12" name="TextBox 11">
            <a:extLst>
              <a:ext uri="{FF2B5EF4-FFF2-40B4-BE49-F238E27FC236}">
                <a16:creationId xmlns="" xmlns:a16="http://schemas.microsoft.com/office/drawing/2014/main" id="{9C260C57-A940-3963-47B4-7EED1627898B}"/>
              </a:ext>
            </a:extLst>
          </p:cNvPr>
          <p:cNvSpPr txBox="1"/>
          <p:nvPr/>
        </p:nvSpPr>
        <p:spPr>
          <a:xfrm>
            <a:off x="2729348" y="3086883"/>
            <a:ext cx="6100618" cy="2308324"/>
          </a:xfrm>
          <a:prstGeom prst="rect">
            <a:avLst/>
          </a:prstGeom>
          <a:noFill/>
        </p:spPr>
        <p:txBody>
          <a:bodyPr wrap="square">
            <a:spAutoFit/>
          </a:bodyPr>
          <a:lstStyle/>
          <a:p>
            <a:pPr marL="514350" indent="-514350" fontAlgn="base">
              <a:buFont typeface="+mj-lt"/>
              <a:buAutoNum type="arabicPeriod"/>
            </a:pPr>
            <a:r>
              <a:rPr lang="en-IN" dirty="0"/>
              <a:t>Process Management</a:t>
            </a:r>
          </a:p>
          <a:p>
            <a:pPr marL="514350" indent="-514350" fontAlgn="base">
              <a:buFont typeface="+mj-lt"/>
              <a:buAutoNum type="arabicPeriod"/>
            </a:pPr>
            <a:r>
              <a:rPr lang="en-IN" dirty="0"/>
              <a:t>File Management</a:t>
            </a:r>
          </a:p>
          <a:p>
            <a:pPr marL="514350" indent="-514350" fontAlgn="base">
              <a:buFont typeface="+mj-lt"/>
              <a:buAutoNum type="arabicPeriod"/>
            </a:pPr>
            <a:r>
              <a:rPr lang="en-IN" dirty="0"/>
              <a:t>Network Management</a:t>
            </a:r>
          </a:p>
          <a:p>
            <a:pPr marL="514350" indent="-514350" fontAlgn="base">
              <a:buFont typeface="+mj-lt"/>
              <a:buAutoNum type="arabicPeriod"/>
            </a:pPr>
            <a:r>
              <a:rPr lang="en-IN" dirty="0"/>
              <a:t>Main Memory Management</a:t>
            </a:r>
          </a:p>
          <a:p>
            <a:pPr marL="514350" indent="-514350" fontAlgn="base">
              <a:buFont typeface="+mj-lt"/>
              <a:buAutoNum type="arabicPeriod"/>
            </a:pPr>
            <a:r>
              <a:rPr lang="en-IN" dirty="0"/>
              <a:t>Secondary Storage Management</a:t>
            </a:r>
          </a:p>
          <a:p>
            <a:pPr marL="514350" indent="-514350" fontAlgn="base">
              <a:buFont typeface="+mj-lt"/>
              <a:buAutoNum type="arabicPeriod"/>
            </a:pPr>
            <a:r>
              <a:rPr lang="en-IN" dirty="0"/>
              <a:t>I/O Device Management</a:t>
            </a:r>
          </a:p>
          <a:p>
            <a:pPr marL="514350" indent="-514350" fontAlgn="base">
              <a:buFont typeface="+mj-lt"/>
              <a:buAutoNum type="arabicPeriod"/>
            </a:pPr>
            <a:r>
              <a:rPr lang="en-IN" dirty="0"/>
              <a:t>Security Management</a:t>
            </a:r>
          </a:p>
          <a:p>
            <a:pPr marL="514350" indent="-514350" fontAlgn="base">
              <a:buFont typeface="+mj-lt"/>
              <a:buAutoNum type="arabicPeriod"/>
            </a:pPr>
            <a:r>
              <a:rPr lang="en-IN" dirty="0"/>
              <a:t>Command Interpreter System</a:t>
            </a:r>
          </a:p>
        </p:txBody>
      </p:sp>
      <p:sp>
        <p:nvSpPr>
          <p:cNvPr id="14" name="TextBox 13">
            <a:extLst>
              <a:ext uri="{FF2B5EF4-FFF2-40B4-BE49-F238E27FC236}">
                <a16:creationId xmlns="" xmlns:a16="http://schemas.microsoft.com/office/drawing/2014/main" id="{3A08FD29-DB02-1F9F-5AA0-A727A6FF7267}"/>
              </a:ext>
            </a:extLst>
          </p:cNvPr>
          <p:cNvSpPr txBox="1"/>
          <p:nvPr/>
        </p:nvSpPr>
        <p:spPr>
          <a:xfrm>
            <a:off x="6412343" y="4194878"/>
            <a:ext cx="6100618" cy="646331"/>
          </a:xfrm>
          <a:prstGeom prst="rect">
            <a:avLst/>
          </a:prstGeom>
          <a:noFill/>
        </p:spPr>
        <p:txBody>
          <a:bodyPr wrap="square">
            <a:spAutoFit/>
          </a:bodyPr>
          <a:lstStyle/>
          <a:p>
            <a:r>
              <a:rPr lang="en-US" sz="1800" b="1" dirty="0">
                <a:solidFill>
                  <a:srgbClr val="C00000"/>
                </a:solidFill>
                <a:latin typeface="+mj-lt"/>
                <a:ea typeface="+mj-ea"/>
                <a:cs typeface="+mj-cs"/>
              </a:rPr>
              <a:t>Needs of operating system</a:t>
            </a:r>
            <a:br>
              <a:rPr lang="en-US" sz="1800" b="1" dirty="0">
                <a:solidFill>
                  <a:srgbClr val="C00000"/>
                </a:solidFill>
                <a:latin typeface="+mj-lt"/>
                <a:ea typeface="+mj-ea"/>
                <a:cs typeface="+mj-cs"/>
              </a:rPr>
            </a:br>
            <a:endParaRPr lang="en-IN" sz="1800" b="1" dirty="0">
              <a:solidFill>
                <a:srgbClr val="C00000"/>
              </a:solidFill>
              <a:latin typeface="+mj-lt"/>
              <a:ea typeface="+mj-ea"/>
              <a:cs typeface="+mj-cs"/>
            </a:endParaRPr>
          </a:p>
        </p:txBody>
      </p:sp>
      <p:sp>
        <p:nvSpPr>
          <p:cNvPr id="16" name="TextBox 15">
            <a:extLst>
              <a:ext uri="{FF2B5EF4-FFF2-40B4-BE49-F238E27FC236}">
                <a16:creationId xmlns="" xmlns:a16="http://schemas.microsoft.com/office/drawing/2014/main" id="{D15F75FB-DAEF-0C3A-95E8-0F087C6239F9}"/>
              </a:ext>
            </a:extLst>
          </p:cNvPr>
          <p:cNvSpPr txBox="1"/>
          <p:nvPr/>
        </p:nvSpPr>
        <p:spPr>
          <a:xfrm>
            <a:off x="6095999" y="4642844"/>
            <a:ext cx="6945744" cy="1200329"/>
          </a:xfrm>
          <a:prstGeom prst="rect">
            <a:avLst/>
          </a:prstGeom>
          <a:noFill/>
        </p:spPr>
        <p:txBody>
          <a:bodyPr wrap="square">
            <a:spAutoFit/>
          </a:bodyPr>
          <a:lstStyle/>
          <a:p>
            <a:pPr marL="342900" indent="-342900" fontAlgn="base">
              <a:buFont typeface="+mj-lt"/>
              <a:buAutoNum type="arabicPeriod"/>
            </a:pPr>
            <a:r>
              <a:rPr lang="en-US" dirty="0"/>
              <a:t>Managing Input-Output Unit</a:t>
            </a:r>
          </a:p>
          <a:p>
            <a:pPr marL="342900" indent="-342900" fontAlgn="base">
              <a:buFont typeface="+mj-lt"/>
              <a:buAutoNum type="arabicPeriod"/>
            </a:pPr>
            <a:r>
              <a:rPr lang="en-US" dirty="0"/>
              <a:t>The Operating system as a platform for application programs</a:t>
            </a:r>
          </a:p>
          <a:p>
            <a:pPr marL="342900" indent="-342900" fontAlgn="base">
              <a:buFont typeface="+mj-lt"/>
              <a:buAutoNum type="arabicPeriod"/>
            </a:pPr>
            <a:r>
              <a:rPr lang="en-US" dirty="0"/>
              <a:t>Multitasking</a:t>
            </a:r>
          </a:p>
          <a:p>
            <a:pPr marL="342900" indent="-342900" fontAlgn="base">
              <a:buFont typeface="+mj-lt"/>
              <a:buAutoNum type="arabicPeriod"/>
            </a:pPr>
            <a:r>
              <a:rPr lang="en-US" dirty="0"/>
              <a:t>Consistent user interface</a:t>
            </a:r>
          </a:p>
        </p:txBody>
      </p:sp>
      <p:pic>
        <p:nvPicPr>
          <p:cNvPr id="17" name="Picture 16">
            <a:extLst>
              <a:ext uri="{FF2B5EF4-FFF2-40B4-BE49-F238E27FC236}">
                <a16:creationId xmlns="" xmlns:a16="http://schemas.microsoft.com/office/drawing/2014/main" id="{E2731FCA-0D21-557E-8301-07E5590C1AD8}"/>
              </a:ext>
            </a:extLst>
          </p:cNvPr>
          <p:cNvPicPr>
            <a:picLocks noChangeAspect="1"/>
          </p:cNvPicPr>
          <p:nvPr/>
        </p:nvPicPr>
        <p:blipFill>
          <a:blip r:embed="rId2"/>
          <a:stretch>
            <a:fillRect/>
          </a:stretch>
        </p:blipFill>
        <p:spPr>
          <a:xfrm>
            <a:off x="7310351" y="600076"/>
            <a:ext cx="4483777" cy="3437260"/>
          </a:xfrm>
          <a:prstGeom prst="rect">
            <a:avLst/>
          </a:prstGeom>
        </p:spPr>
      </p:pic>
    </p:spTree>
    <p:extLst>
      <p:ext uri="{BB962C8B-B14F-4D97-AF65-F5344CB8AC3E}">
        <p14:creationId xmlns="" xmlns:p14="http://schemas.microsoft.com/office/powerpoint/2010/main" val="139933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3" name="Rounded Rectangle 17">
            <a:extLst>
              <a:ext uri="{FF2B5EF4-FFF2-40B4-BE49-F238E27FC236}">
                <a16:creationId xmlns="" xmlns:a16="http://schemas.microsoft.com/office/drawing/2014/main" id="{4B4AECEF-8402-04B9-FD45-06C19E998373}"/>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
        <p:nvSpPr>
          <p:cNvPr id="5" name="TextBox 4">
            <a:extLst>
              <a:ext uri="{FF2B5EF4-FFF2-40B4-BE49-F238E27FC236}">
                <a16:creationId xmlns="" xmlns:a16="http://schemas.microsoft.com/office/drawing/2014/main" id="{D993BE0F-FE9B-62BC-EB66-6EE1A8F8A90E}"/>
              </a:ext>
            </a:extLst>
          </p:cNvPr>
          <p:cNvSpPr txBox="1"/>
          <p:nvPr/>
        </p:nvSpPr>
        <p:spPr>
          <a:xfrm>
            <a:off x="1173018" y="1676983"/>
            <a:ext cx="7977909" cy="3231654"/>
          </a:xfrm>
          <a:prstGeom prst="rect">
            <a:avLst/>
          </a:prstGeom>
          <a:noFill/>
        </p:spPr>
        <p:txBody>
          <a:bodyPr wrap="square">
            <a:spAutoFit/>
          </a:bodyPr>
          <a:lstStyle/>
          <a:p>
            <a:r>
              <a:rPr lang="en-IN" altLang="en-US" sz="2400" b="1" dirty="0">
                <a:solidFill>
                  <a:srgbClr val="FF0000"/>
                </a:solidFill>
                <a:ea typeface="Calibri" panose="020F0502020204030204" pitchFamily="34" charset="0"/>
                <a:cs typeface="Times New Roman" panose="02020603050405020304" pitchFamily="18" charset="0"/>
              </a:rPr>
              <a:t>Examples of Operating System </a:t>
            </a:r>
            <a:br>
              <a:rPr lang="en-IN" altLang="en-US" sz="2400" b="1" dirty="0">
                <a:solidFill>
                  <a:srgbClr val="FF0000"/>
                </a:solidFill>
                <a:ea typeface="Calibri" panose="020F0502020204030204" pitchFamily="34" charset="0"/>
                <a:cs typeface="Times New Roman" panose="02020603050405020304" pitchFamily="18" charset="0"/>
              </a:rPr>
            </a:br>
            <a:r>
              <a:rPr lang="en-IN" altLang="en-US" sz="2400" b="1" dirty="0">
                <a:ea typeface="Calibri" panose="020F0502020204030204" pitchFamily="34" charset="0"/>
                <a:cs typeface="Times New Roman" panose="02020603050405020304" pitchFamily="18" charset="0"/>
              </a:rPr>
              <a:t/>
            </a:r>
            <a:br>
              <a:rPr lang="en-IN" altLang="en-US" sz="2400" b="1" dirty="0">
                <a:ea typeface="Calibri" panose="020F0502020204030204" pitchFamily="34" charset="0"/>
                <a:cs typeface="Times New Roman" panose="02020603050405020304" pitchFamily="18" charset="0"/>
              </a:rPr>
            </a:br>
            <a:r>
              <a:rPr lang="en-IN" altLang="en-US" sz="1800" b="1" dirty="0">
                <a:ea typeface="Calibri" panose="020F0502020204030204" pitchFamily="34" charset="0"/>
                <a:cs typeface="Times New Roman" panose="02020603050405020304" pitchFamily="18" charset="0"/>
              </a:rPr>
              <a:t>Dos, Windows, UNIX, Linux, Mac, Android, &amp; iOS.</a:t>
            </a:r>
            <a:br>
              <a:rPr lang="en-IN" altLang="en-US" sz="1800" b="1" dirty="0">
                <a:ea typeface="Calibri" panose="020F0502020204030204" pitchFamily="34" charset="0"/>
                <a:cs typeface="Times New Roman" panose="02020603050405020304" pitchFamily="18" charset="0"/>
              </a:rPr>
            </a:br>
            <a:r>
              <a:rPr lang="en-IN" altLang="en-US" sz="1800" b="1" dirty="0">
                <a:ea typeface="Calibri" panose="020F0502020204030204" pitchFamily="34" charset="0"/>
                <a:cs typeface="Times New Roman" panose="02020603050405020304" pitchFamily="18" charset="0"/>
              </a:rPr>
              <a:t/>
            </a:r>
            <a:br>
              <a:rPr lang="en-IN" altLang="en-US" sz="1800" b="1" dirty="0">
                <a:ea typeface="Calibri" panose="020F0502020204030204" pitchFamily="34" charset="0"/>
                <a:cs typeface="Times New Roman" panose="02020603050405020304" pitchFamily="18" charset="0"/>
              </a:rPr>
            </a:br>
            <a:r>
              <a:rPr lang="en-US" altLang="en-US" sz="1800" b="1" dirty="0">
                <a:ea typeface="Calibri" panose="020F0502020204030204" pitchFamily="34" charset="0"/>
                <a:cs typeface="Times New Roman" panose="02020603050405020304" pitchFamily="18" charset="0"/>
              </a:rPr>
              <a:t>Oracle Solaris, FreeBSD, Microsoft </a:t>
            </a:r>
            <a:r>
              <a:rPr lang="en-US" altLang="en-US" sz="1800" b="1" dirty="0" err="1">
                <a:ea typeface="Calibri" panose="020F0502020204030204" pitchFamily="34" charset="0"/>
                <a:cs typeface="Times New Roman" panose="02020603050405020304" pitchFamily="18" charset="0"/>
              </a:rPr>
              <a:t>Xenix</a:t>
            </a:r>
            <a:r>
              <a:rPr lang="en-US" altLang="en-US" sz="1800" b="1" dirty="0">
                <a:ea typeface="Calibri" panose="020F0502020204030204" pitchFamily="34" charset="0"/>
                <a:cs typeface="Times New Roman" panose="02020603050405020304" pitchFamily="18" charset="0"/>
              </a:rPr>
              <a:t>, IBM AIX, HP UX</a:t>
            </a:r>
            <a:r>
              <a:rPr lang="en-IN" altLang="en-US" sz="1800" b="1" dirty="0">
                <a:ea typeface="Calibri" panose="020F0502020204030204" pitchFamily="34" charset="0"/>
                <a:cs typeface="Times New Roman" panose="02020603050405020304" pitchFamily="18" charset="0"/>
              </a:rPr>
              <a:t>.</a:t>
            </a:r>
            <a:br>
              <a:rPr lang="en-IN" altLang="en-US" sz="1800" b="1" dirty="0">
                <a:ea typeface="Calibri" panose="020F0502020204030204" pitchFamily="34" charset="0"/>
                <a:cs typeface="Times New Roman" panose="02020603050405020304" pitchFamily="18" charset="0"/>
              </a:rPr>
            </a:br>
            <a:r>
              <a:rPr lang="en-IN" altLang="en-US" sz="1800" b="1" dirty="0">
                <a:ea typeface="Calibri" panose="020F0502020204030204" pitchFamily="34" charset="0"/>
                <a:cs typeface="Times New Roman" panose="02020603050405020304" pitchFamily="18" charset="0"/>
              </a:rPr>
              <a:t/>
            </a:r>
            <a:br>
              <a:rPr lang="en-IN" altLang="en-US" sz="1800" b="1" dirty="0">
                <a:ea typeface="Calibri" panose="020F0502020204030204" pitchFamily="34" charset="0"/>
                <a:cs typeface="Times New Roman" panose="02020603050405020304" pitchFamily="18" charset="0"/>
              </a:rPr>
            </a:br>
            <a:r>
              <a:rPr lang="en-US" altLang="en-US" sz="1800" b="1" dirty="0">
                <a:ea typeface="Calibri" panose="020F0502020204030204" pitchFamily="34" charset="0"/>
                <a:cs typeface="Times New Roman" panose="02020603050405020304" pitchFamily="18" charset="0"/>
              </a:rPr>
              <a:t>Centos, Debian, Fedora, Kali Linux, Ubuntu, openSUSE.</a:t>
            </a:r>
            <a:r>
              <a:rPr lang="en-IN" altLang="en-US" sz="1800" b="1" dirty="0">
                <a:ea typeface="Calibri" panose="020F0502020204030204" pitchFamily="34" charset="0"/>
                <a:cs typeface="Times New Roman" panose="02020603050405020304" pitchFamily="18" charset="0"/>
              </a:rPr>
              <a:t/>
            </a:r>
            <a:br>
              <a:rPr lang="en-IN" altLang="en-US" sz="1800" b="1" dirty="0">
                <a:ea typeface="Calibri" panose="020F0502020204030204" pitchFamily="34" charset="0"/>
                <a:cs typeface="Times New Roman" panose="02020603050405020304" pitchFamily="18" charset="0"/>
              </a:rPr>
            </a:br>
            <a:r>
              <a:rPr lang="en-IN" altLang="en-US" sz="2400" b="1" dirty="0">
                <a:ea typeface="Calibri" panose="020F0502020204030204" pitchFamily="34" charset="0"/>
                <a:cs typeface="Times New Roman" panose="02020603050405020304" pitchFamily="18" charset="0"/>
              </a:rPr>
              <a:t/>
            </a:r>
            <a:br>
              <a:rPr lang="en-IN" altLang="en-US" sz="2400" b="1" dirty="0">
                <a:ea typeface="Calibri" panose="020F0502020204030204" pitchFamily="34" charset="0"/>
                <a:cs typeface="Times New Roman" panose="02020603050405020304" pitchFamily="18" charset="0"/>
              </a:rPr>
            </a:br>
            <a:r>
              <a:rPr lang="en-IN" altLang="en-US" sz="2400" b="1" dirty="0">
                <a:ea typeface="Calibri" panose="020F0502020204030204" pitchFamily="34" charset="0"/>
                <a:cs typeface="Times New Roman" panose="02020603050405020304" pitchFamily="18" charset="0"/>
              </a:rPr>
              <a:t/>
            </a:r>
            <a:br>
              <a:rPr lang="en-IN" altLang="en-US" sz="2400" b="1" dirty="0">
                <a:ea typeface="Calibri" panose="020F0502020204030204" pitchFamily="34" charset="0"/>
                <a:cs typeface="Times New Roman" panose="02020603050405020304" pitchFamily="18" charset="0"/>
              </a:rPr>
            </a:br>
            <a:endParaRPr lang="en-IN" dirty="0"/>
          </a:p>
        </p:txBody>
      </p:sp>
    </p:spTree>
    <p:extLst>
      <p:ext uri="{BB962C8B-B14F-4D97-AF65-F5344CB8AC3E}">
        <p14:creationId xmlns="" xmlns:p14="http://schemas.microsoft.com/office/powerpoint/2010/main" val="19278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3" name="Rounded Rectangle 17">
            <a:extLst>
              <a:ext uri="{FF2B5EF4-FFF2-40B4-BE49-F238E27FC236}">
                <a16:creationId xmlns="" xmlns:a16="http://schemas.microsoft.com/office/drawing/2014/main" id="{FD304C1E-3931-2BC9-05E0-8414FD52165D}"/>
              </a:ext>
            </a:extLst>
          </p:cNvPr>
          <p:cNvSpPr/>
          <p:nvPr/>
        </p:nvSpPr>
        <p:spPr>
          <a:xfrm>
            <a:off x="3466336" y="257441"/>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5" name="TextBox 4">
            <a:extLst>
              <a:ext uri="{FF2B5EF4-FFF2-40B4-BE49-F238E27FC236}">
                <a16:creationId xmlns="" xmlns:a16="http://schemas.microsoft.com/office/drawing/2014/main" id="{0A900132-D282-4532-64BC-6BAAF98F3CB8}"/>
              </a:ext>
            </a:extLst>
          </p:cNvPr>
          <p:cNvSpPr txBox="1"/>
          <p:nvPr/>
        </p:nvSpPr>
        <p:spPr>
          <a:xfrm>
            <a:off x="646545" y="1184540"/>
            <a:ext cx="10086110"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rPr>
              <a:t>An </a:t>
            </a:r>
            <a:r>
              <a:rPr lang="en-US" sz="2000" b="1" i="0" dirty="0">
                <a:solidFill>
                  <a:srgbClr val="000000"/>
                </a:solidFill>
                <a:effectLst/>
              </a:rPr>
              <a:t>Operating System</a:t>
            </a:r>
            <a:r>
              <a:rPr lang="en-US" sz="2000" b="0" i="0" dirty="0">
                <a:solidFill>
                  <a:srgbClr val="000000"/>
                </a:solidFill>
                <a:effectLst/>
              </a:rPr>
              <a:t>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p>
          <a:p>
            <a:pPr algn="just"/>
            <a:endParaRPr lang="en-US" sz="2000" b="0" i="0" dirty="0">
              <a:solidFill>
                <a:srgbClr val="000000"/>
              </a:solidFill>
              <a:effectLst/>
            </a:endParaRPr>
          </a:p>
          <a:p>
            <a:pPr marL="342900" indent="-342900" algn="just">
              <a:buFont typeface="Arial" panose="020B0604020202020204" pitchFamily="34" charset="0"/>
              <a:buChar char="•"/>
            </a:pPr>
            <a:r>
              <a:rPr lang="en-US" sz="2000" b="0" i="0" dirty="0">
                <a:solidFill>
                  <a:srgbClr val="000000"/>
                </a:solidFill>
                <a:effectLst/>
              </a:rPr>
              <a:t>An operating system is software that enables applications to interact with a computer's hardware. The software that contains the core components of the operating system is called the </a:t>
            </a:r>
            <a:r>
              <a:rPr lang="en-US" sz="2000" b="1" i="0" dirty="0">
                <a:solidFill>
                  <a:srgbClr val="000000"/>
                </a:solidFill>
                <a:effectLst/>
              </a:rPr>
              <a:t>kernel</a:t>
            </a:r>
            <a:r>
              <a:rPr lang="en-US" sz="2000" b="0" i="0" dirty="0">
                <a:solidFill>
                  <a:srgbClr val="000000"/>
                </a:solidFill>
                <a:effectLst/>
              </a:rPr>
              <a:t>.</a:t>
            </a:r>
          </a:p>
          <a:p>
            <a:pPr algn="just"/>
            <a:endParaRPr lang="en-US" sz="2000" b="0" i="0" dirty="0">
              <a:solidFill>
                <a:srgbClr val="000000"/>
              </a:solidFill>
              <a:effectLst/>
            </a:endParaRPr>
          </a:p>
          <a:p>
            <a:pPr marL="342900" indent="-342900" algn="just">
              <a:buFont typeface="Arial" panose="020B0604020202020204" pitchFamily="34" charset="0"/>
              <a:buChar char="•"/>
            </a:pPr>
            <a:r>
              <a:rPr lang="en-US" sz="2000" b="0" i="0" dirty="0">
                <a:solidFill>
                  <a:srgbClr val="000000"/>
                </a:solidFill>
                <a:effectLst/>
              </a:rPr>
              <a:t>The primary purposes of an </a:t>
            </a:r>
            <a:r>
              <a:rPr lang="en-US" sz="2000" b="1" i="0" dirty="0">
                <a:solidFill>
                  <a:srgbClr val="000000"/>
                </a:solidFill>
                <a:effectLst/>
              </a:rPr>
              <a:t>Operating System</a:t>
            </a:r>
            <a:r>
              <a:rPr lang="en-US" sz="2000" b="0" i="0" dirty="0">
                <a:solidFill>
                  <a:srgbClr val="000000"/>
                </a:solidFill>
                <a:effectLst/>
              </a:rPr>
              <a:t> are to enable applications (software's) to interact with a computer's hardware and to manage a system's hardware and software resources.</a:t>
            </a:r>
          </a:p>
        </p:txBody>
      </p:sp>
    </p:spTree>
    <p:extLst>
      <p:ext uri="{BB962C8B-B14F-4D97-AF65-F5344CB8AC3E}">
        <p14:creationId xmlns="" xmlns:p14="http://schemas.microsoft.com/office/powerpoint/2010/main" val="344459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26</a:t>
            </a:fld>
            <a:endParaRPr lang="en-IN"/>
          </a:p>
        </p:txBody>
      </p:sp>
      <p:sp>
        <p:nvSpPr>
          <p:cNvPr id="5" name="Rounded Rectangle 17">
            <a:extLst>
              <a:ext uri="{FF2B5EF4-FFF2-40B4-BE49-F238E27FC236}">
                <a16:creationId xmlns="" xmlns:a16="http://schemas.microsoft.com/office/drawing/2014/main" id="{3B92C951-AD21-91B6-38AC-841DE3B8A0A3}"/>
              </a:ext>
            </a:extLst>
          </p:cNvPr>
          <p:cNvSpPr/>
          <p:nvPr/>
        </p:nvSpPr>
        <p:spPr>
          <a:xfrm>
            <a:off x="3385226" y="94783"/>
            <a:ext cx="541613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6" name="Google Shape;502;p17">
            <a:extLst>
              <a:ext uri="{FF2B5EF4-FFF2-40B4-BE49-F238E27FC236}">
                <a16:creationId xmlns="" xmlns:a16="http://schemas.microsoft.com/office/drawing/2014/main" id="{F8E3AA09-E4FD-97D1-DBB0-55E1A34F0ACF}"/>
              </a:ext>
            </a:extLst>
          </p:cNvPr>
          <p:cNvSpPr/>
          <p:nvPr/>
        </p:nvSpPr>
        <p:spPr>
          <a:xfrm>
            <a:off x="1009895" y="85311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Unix is written in which language?</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7" name="Rounded Rectangle 17">
            <a:extLst>
              <a:ext uri="{FF2B5EF4-FFF2-40B4-BE49-F238E27FC236}">
                <a16:creationId xmlns="" xmlns:a16="http://schemas.microsoft.com/office/drawing/2014/main" id="{BA0E69BA-D6F5-C9E3-1266-A9F4CE1192EC}"/>
              </a:ext>
            </a:extLst>
          </p:cNvPr>
          <p:cNvSpPr/>
          <p:nvPr/>
        </p:nvSpPr>
        <p:spPr>
          <a:xfrm>
            <a:off x="1009895" y="1620722"/>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C</a:t>
            </a:r>
          </a:p>
          <a:p>
            <a:pPr marL="342900" indent="-342900">
              <a:lnSpc>
                <a:spcPct val="150000"/>
              </a:lnSpc>
              <a:buAutoNum type="alphaLcParenBoth"/>
            </a:pPr>
            <a:r>
              <a:rPr lang="en-US" sz="1600" dirty="0">
                <a:latin typeface="Arial" panose="020B0604020202020204" pitchFamily="34" charset="0"/>
              </a:rPr>
              <a:t>Java</a:t>
            </a:r>
          </a:p>
          <a:p>
            <a:pPr marL="342900" indent="-342900">
              <a:lnSpc>
                <a:spcPct val="150000"/>
              </a:lnSpc>
              <a:buAutoNum type="alphaLcParenBoth"/>
            </a:pPr>
            <a:r>
              <a:rPr lang="en-US" sz="1600" dirty="0">
                <a:latin typeface="Arial" panose="020B0604020202020204" pitchFamily="34" charset="0"/>
              </a:rPr>
              <a:t>C++</a:t>
            </a:r>
          </a:p>
          <a:p>
            <a:pPr marL="342900" indent="-342900">
              <a:lnSpc>
                <a:spcPct val="150000"/>
              </a:lnSpc>
              <a:buAutoNum type="alphaLcParenBoth"/>
            </a:pPr>
            <a:r>
              <a:rPr lang="en-US" sz="1600" dirty="0">
                <a:latin typeface="Arial" panose="020B0604020202020204" pitchFamily="34" charset="0"/>
              </a:rPr>
              <a:t>Python</a:t>
            </a:r>
            <a:endParaRPr lang="en-US" sz="1600" dirty="0"/>
          </a:p>
        </p:txBody>
      </p:sp>
      <p:sp>
        <p:nvSpPr>
          <p:cNvPr id="8" name="Google Shape;502;p17">
            <a:extLst>
              <a:ext uri="{FF2B5EF4-FFF2-40B4-BE49-F238E27FC236}">
                <a16:creationId xmlns="" xmlns:a16="http://schemas.microsoft.com/office/drawing/2014/main" id="{BB49E321-F422-DD8A-2223-E37B84825950}"/>
              </a:ext>
            </a:extLst>
          </p:cNvPr>
          <p:cNvSpPr/>
          <p:nvPr/>
        </p:nvSpPr>
        <p:spPr>
          <a:xfrm>
            <a:off x="996139" y="354344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Which of the following is not a variants of Unix?</a:t>
            </a: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9" name="Rounded Rectangle 17">
            <a:extLst>
              <a:ext uri="{FF2B5EF4-FFF2-40B4-BE49-F238E27FC236}">
                <a16:creationId xmlns="" xmlns:a16="http://schemas.microsoft.com/office/drawing/2014/main" id="{B1E8DD22-7E4D-F93A-52A4-8307243BACD6}"/>
              </a:ext>
            </a:extLst>
          </p:cNvPr>
          <p:cNvSpPr/>
          <p:nvPr/>
        </p:nvSpPr>
        <p:spPr>
          <a:xfrm>
            <a:off x="996139" y="4414364"/>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IN" dirty="0"/>
              <a:t>Solaris</a:t>
            </a:r>
            <a:endParaRPr lang="en-US" dirty="0"/>
          </a:p>
          <a:p>
            <a:pPr marL="342900" indent="-342900">
              <a:lnSpc>
                <a:spcPct val="150000"/>
              </a:lnSpc>
              <a:buAutoNum type="alphaLcParenBoth"/>
            </a:pPr>
            <a:r>
              <a:rPr lang="en-US" dirty="0"/>
              <a:t> AIX</a:t>
            </a:r>
          </a:p>
          <a:p>
            <a:pPr marL="342900" indent="-342900">
              <a:lnSpc>
                <a:spcPct val="150000"/>
              </a:lnSpc>
              <a:buAutoNum type="alphaLcParenBoth"/>
            </a:pPr>
            <a:r>
              <a:rPr lang="en-US" sz="1600" dirty="0"/>
              <a:t>BSD</a:t>
            </a:r>
          </a:p>
          <a:p>
            <a:pPr marL="342900" indent="-342900">
              <a:lnSpc>
                <a:spcPct val="150000"/>
              </a:lnSpc>
              <a:buAutoNum type="alphaLcParenBoth"/>
            </a:pPr>
            <a:r>
              <a:rPr lang="en-US" sz="1600" dirty="0"/>
              <a:t>SOL</a:t>
            </a:r>
          </a:p>
        </p:txBody>
      </p:sp>
    </p:spTree>
    <p:extLst>
      <p:ext uri="{BB962C8B-B14F-4D97-AF65-F5344CB8AC3E}">
        <p14:creationId xmlns="" xmlns:p14="http://schemas.microsoft.com/office/powerpoint/2010/main" val="362162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F0CF8-4C40-2FA8-549C-E59272E64E6F}"/>
              </a:ext>
            </a:extLst>
          </p:cNvPr>
          <p:cNvSpPr>
            <a:spLocks noGrp="1"/>
          </p:cNvSpPr>
          <p:nvPr>
            <p:ph type="title"/>
          </p:nvPr>
        </p:nvSpPr>
        <p:spPr/>
        <p:txBody>
          <a:bodyPr/>
          <a:lstStyle/>
          <a:p>
            <a:r>
              <a:rPr lang="en-US" sz="3200" dirty="0"/>
              <a:t>TERMINAL QUESTIONS</a:t>
            </a:r>
            <a:br>
              <a:rPr lang="en-US" sz="3200" dirty="0"/>
            </a:br>
            <a:endParaRPr lang="en-IN" dirty="0"/>
          </a:p>
        </p:txBody>
      </p:sp>
      <p:sp>
        <p:nvSpPr>
          <p:cNvPr id="3" name="Slide Number Placeholder 2">
            <a:extLst>
              <a:ext uri="{FF2B5EF4-FFF2-40B4-BE49-F238E27FC236}">
                <a16:creationId xmlns="" xmlns:a16="http://schemas.microsoft.com/office/drawing/2014/main" id="{92D86212-6AC2-BCF9-91B9-6E46BBAB7B31}"/>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4" name="TextBox 3">
            <a:extLst>
              <a:ext uri="{FF2B5EF4-FFF2-40B4-BE49-F238E27FC236}">
                <a16:creationId xmlns="" xmlns:a16="http://schemas.microsoft.com/office/drawing/2014/main" id="{8D7B6297-0423-8888-E84D-4DA888711969}"/>
              </a:ext>
            </a:extLst>
          </p:cNvPr>
          <p:cNvSpPr txBox="1"/>
          <p:nvPr/>
        </p:nvSpPr>
        <p:spPr>
          <a:xfrm>
            <a:off x="1681018" y="2253673"/>
            <a:ext cx="8617527" cy="3554819"/>
          </a:xfrm>
          <a:prstGeom prst="rect">
            <a:avLst/>
          </a:prstGeom>
          <a:noFill/>
        </p:spPr>
        <p:txBody>
          <a:bodyPr wrap="square" rtlCol="0">
            <a:spAutoFit/>
          </a:bodyPr>
          <a:lstStyle/>
          <a:p>
            <a:pPr marL="342900" indent="-342900">
              <a:buFont typeface="+mj-lt"/>
              <a:buAutoNum type="arabicPeriod"/>
            </a:pPr>
            <a:r>
              <a:rPr lang="en-US" sz="2500" dirty="0"/>
              <a:t>Describe in detail about operating system.</a:t>
            </a:r>
          </a:p>
          <a:p>
            <a:pPr marL="342900" indent="-342900">
              <a:buFont typeface="+mj-lt"/>
              <a:buAutoNum type="arabicPeriod"/>
            </a:pPr>
            <a:endParaRPr lang="en-US" sz="2500" dirty="0"/>
          </a:p>
          <a:p>
            <a:pPr marL="342900" indent="-342900">
              <a:buFont typeface="+mj-lt"/>
              <a:buAutoNum type="arabicPeriod"/>
            </a:pPr>
            <a:r>
              <a:rPr lang="en-US" sz="2500" dirty="0"/>
              <a:t>List out the functions of operating system.</a:t>
            </a:r>
          </a:p>
          <a:p>
            <a:pPr marL="342900" indent="-342900">
              <a:buFont typeface="+mj-lt"/>
              <a:buAutoNum type="arabicPeriod"/>
            </a:pPr>
            <a:endParaRPr lang="en-US" sz="2500" dirty="0"/>
          </a:p>
          <a:p>
            <a:pPr marL="342900" indent="-342900">
              <a:buFont typeface="+mj-lt"/>
              <a:buAutoNum type="arabicPeriod"/>
            </a:pPr>
            <a:r>
              <a:rPr lang="en-US" sz="2500" dirty="0"/>
              <a:t>Analyze role of different types of operating systems.</a:t>
            </a:r>
          </a:p>
          <a:p>
            <a:pPr marL="342900" indent="-342900">
              <a:buFont typeface="+mj-lt"/>
              <a:buAutoNum type="arabicPeriod"/>
            </a:pPr>
            <a:endParaRPr lang="en-US" sz="2500" dirty="0"/>
          </a:p>
          <a:p>
            <a:pPr marL="342900" indent="-342900">
              <a:buFont typeface="+mj-lt"/>
              <a:buAutoNum type="arabicPeriod"/>
            </a:pPr>
            <a:r>
              <a:rPr lang="en-US" sz="2500" dirty="0"/>
              <a:t>Summarize what an operating system do.</a:t>
            </a:r>
            <a:br>
              <a:rPr lang="en-US" sz="2500" dirty="0"/>
            </a:br>
            <a:r>
              <a:rPr lang="en-US" sz="2500" dirty="0"/>
              <a:t/>
            </a:r>
            <a:br>
              <a:rPr lang="en-US" sz="2500" dirty="0"/>
            </a:br>
            <a:endParaRPr lang="en-IN" sz="2500" dirty="0"/>
          </a:p>
        </p:txBody>
      </p:sp>
    </p:spTree>
    <p:extLst>
      <p:ext uri="{BB962C8B-B14F-4D97-AF65-F5344CB8AC3E}">
        <p14:creationId xmlns="" xmlns:p14="http://schemas.microsoft.com/office/powerpoint/2010/main" val="303540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D3BFF-2ED9-7152-666A-A38D9CEF094D}"/>
              </a:ext>
            </a:extLst>
          </p:cNvPr>
          <p:cNvSpPr>
            <a:spLocks noGrp="1"/>
          </p:cNvSpPr>
          <p:nvPr>
            <p:ph type="title"/>
          </p:nvPr>
        </p:nvSpPr>
        <p:spPr/>
        <p:txBody>
          <a:bodyPr>
            <a:normAutofit fontScale="90000"/>
          </a:bodyPr>
          <a:lstStyle/>
          <a:p>
            <a:r>
              <a:rPr lang="en-US" sz="3200" dirty="0"/>
              <a:t>REFERENCES FOR FURTHER LEARNING OF THE SESSION</a:t>
            </a:r>
            <a:r>
              <a:rPr lang="en-US" sz="3200" dirty="0">
                <a:solidFill>
                  <a:schemeClr val="bg1"/>
                </a:solidFill>
                <a:latin typeface="Poppins" panose="00000500000000000000" pitchFamily="2" charset="0"/>
                <a:cs typeface="Poppins" panose="00000500000000000000" pitchFamily="2" charset="0"/>
              </a:rPr>
              <a:t/>
            </a:r>
            <a:br>
              <a:rPr lang="en-US" sz="3200" dirty="0">
                <a:solidFill>
                  <a:schemeClr val="bg1"/>
                </a:solidFill>
                <a:latin typeface="Poppins" panose="00000500000000000000" pitchFamily="2" charset="0"/>
                <a:cs typeface="Poppins" panose="00000500000000000000" pitchFamily="2" charset="0"/>
              </a:rPr>
            </a:br>
            <a:endParaRPr lang="en-IN" dirty="0"/>
          </a:p>
        </p:txBody>
      </p:sp>
      <p:sp>
        <p:nvSpPr>
          <p:cNvPr id="3" name="Content Placeholder 2">
            <a:extLst>
              <a:ext uri="{FF2B5EF4-FFF2-40B4-BE49-F238E27FC236}">
                <a16:creationId xmlns="" xmlns:a16="http://schemas.microsoft.com/office/drawing/2014/main" id="{CB7BADB4-6457-B93F-1AAB-87BF00A49048}"/>
              </a:ext>
            </a:extLst>
          </p:cNvPr>
          <p:cNvSpPr>
            <a:spLocks noGrp="1"/>
          </p:cNvSpPr>
          <p:nvPr>
            <p:ph idx="1"/>
          </p:nvPr>
        </p:nvSpPr>
        <p:spPr/>
        <p:txBody>
          <a:bodyPr>
            <a:normAutofit fontScale="32500" lnSpcReduction="20000"/>
          </a:bodyPr>
          <a:lstStyle/>
          <a:p>
            <a:pPr>
              <a:lnSpc>
                <a:spcPct val="150000"/>
              </a:lnSpc>
            </a:pPr>
            <a:r>
              <a:rPr lang="en-US" sz="4500" b="1" dirty="0"/>
              <a:t>Reference Books:</a:t>
            </a:r>
          </a:p>
          <a:p>
            <a:pPr marL="342900" lvl="0" indent="-342900">
              <a:lnSpc>
                <a:spcPct val="150000"/>
              </a:lnSpc>
              <a:buFont typeface="+mj-lt"/>
              <a:buAutoNum type="arabicPeriod"/>
            </a:pPr>
            <a:r>
              <a:rPr lang="en-US" sz="33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33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Remzi</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H., and Andrea C. </a:t>
            </a:r>
            <a:r>
              <a:rPr lang="en-US" sz="33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33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Boston: </a:t>
            </a:r>
            <a:r>
              <a:rPr lang="en-US" sz="33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Books LLC, 2018. </a:t>
            </a:r>
            <a:r>
              <a:rPr lang="en-US" sz="3300" b="1" dirty="0">
                <a:effectLst/>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sz="33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33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Silberschatz</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sz="33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 concepts</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a:t>
            </a:r>
            <a:r>
              <a:rPr lang="en-US" sz="3300" b="1" baseline="30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th</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sz="33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Tanenbaum, Andrew. </a:t>
            </a:r>
            <a:r>
              <a:rPr lang="en-US" sz="33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Modern operating systems</a:t>
            </a:r>
            <a:r>
              <a:rPr lang="en-US" sz="33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Pearson Education, Inc., 2009.</a:t>
            </a:r>
            <a:endParaRPr lang="en-IN" sz="33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p>
          <a:p>
            <a:pPr>
              <a:lnSpc>
                <a:spcPct val="150000"/>
              </a:lnSpc>
            </a:pPr>
            <a:r>
              <a:rPr lang="en-US" sz="3800" b="1" dirty="0"/>
              <a:t>Sites and Web links:</a:t>
            </a:r>
          </a:p>
          <a:p>
            <a:pPr marL="342900" indent="-342900">
              <a:lnSpc>
                <a:spcPct val="150000"/>
              </a:lnSpc>
              <a:buFont typeface="+mj-lt"/>
              <a:buAutoNum type="arabicPeriod"/>
            </a:pPr>
            <a:r>
              <a:rPr lang="en-US" sz="3300" b="1" dirty="0"/>
              <a:t>https://www.cse.iitb.ac.in/~mythili/os/</a:t>
            </a:r>
          </a:p>
          <a:p>
            <a:pPr marL="342900" indent="-342900">
              <a:lnSpc>
                <a:spcPct val="150000"/>
              </a:lnSpc>
              <a:buFont typeface="+mj-lt"/>
              <a:buAutoNum type="arabicPeriod"/>
            </a:pPr>
            <a:r>
              <a:rPr lang="en-US" sz="3300" b="1" dirty="0"/>
              <a:t>https://cse.iitkgp.ac.in/~sumantra/courses/os/os_pg.html</a:t>
            </a:r>
          </a:p>
          <a:p>
            <a:pPr marL="342900" indent="-342900">
              <a:lnSpc>
                <a:spcPct val="150000"/>
              </a:lnSpc>
              <a:buFont typeface="+mj-lt"/>
              <a:buAutoNum type="arabicPeriod"/>
            </a:pPr>
            <a:r>
              <a:rPr lang="en-US" sz="3300" b="1" dirty="0"/>
              <a:t>https://www.cse.iitd.ernet.in/os-lectures</a:t>
            </a:r>
          </a:p>
          <a:p>
            <a:endParaRPr lang="en-IN" dirty="0"/>
          </a:p>
        </p:txBody>
      </p:sp>
      <p:sp>
        <p:nvSpPr>
          <p:cNvPr id="4" name="Slide Number Placeholder 3">
            <a:extLst>
              <a:ext uri="{FF2B5EF4-FFF2-40B4-BE49-F238E27FC236}">
                <a16:creationId xmlns="" xmlns:a16="http://schemas.microsoft.com/office/drawing/2014/main" id="{31A584E2-B2B5-A790-4D89-91EC0F5BC230}"/>
              </a:ext>
            </a:extLst>
          </p:cNvPr>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 xmlns:p14="http://schemas.microsoft.com/office/powerpoint/2010/main" val="1568736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9D6782F-6F77-663B-3FFB-FFBDE502F458}"/>
              </a:ext>
            </a:extLst>
          </p:cNvPr>
          <p:cNvSpPr>
            <a:spLocks noGrp="1"/>
          </p:cNvSpPr>
          <p:nvPr>
            <p:ph type="sldNum" sz="quarter" idx="12"/>
          </p:nvPr>
        </p:nvSpPr>
        <p:spPr/>
        <p:txBody>
          <a:bodyPr/>
          <a:lstStyle/>
          <a:p>
            <a:fld id="{CBABCCC1-BF11-4F37-963E-1BCD5B23FD72}" type="slidenum">
              <a:rPr lang="en-IN" smtClean="0"/>
              <a:pPr/>
              <a:t>29</a:t>
            </a:fld>
            <a:endParaRPr lang="en-IN"/>
          </a:p>
        </p:txBody>
      </p:sp>
      <p:sp>
        <p:nvSpPr>
          <p:cNvPr id="3" name="Rounded Rectangle 3">
            <a:extLst>
              <a:ext uri="{FF2B5EF4-FFF2-40B4-BE49-F238E27FC236}">
                <a16:creationId xmlns="" xmlns:a16="http://schemas.microsoft.com/office/drawing/2014/main" id="{F344AECB-96D7-DBE8-553E-418169D5C62B}"/>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spTree>
    <p:extLst>
      <p:ext uri="{BB962C8B-B14F-4D97-AF65-F5344CB8AC3E}">
        <p14:creationId xmlns="" xmlns:p14="http://schemas.microsoft.com/office/powerpoint/2010/main" val="121029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5CC9E-470F-792B-AF7D-B1548C416945}"/>
              </a:ext>
            </a:extLst>
          </p:cNvPr>
          <p:cNvSpPr>
            <a:spLocks noGrp="1"/>
          </p:cNvSpPr>
          <p:nvPr>
            <p:ph type="title"/>
          </p:nvPr>
        </p:nvSpPr>
        <p:spPr/>
        <p:txBody>
          <a:bodyPr/>
          <a:lstStyle/>
          <a:p>
            <a:r>
              <a:rPr lang="en-US" sz="3200" dirty="0"/>
              <a:t>SESSION DESCRIPTION</a:t>
            </a:r>
            <a:r>
              <a:rPr lang="en-US" sz="2800" dirty="0">
                <a:ln w="0"/>
                <a:solidFill>
                  <a:schemeClr val="bg1"/>
                </a:solidFill>
                <a:effectLst>
                  <a:outerShdw blurRad="38100" dist="19050" dir="2700000" algn="tl" rotWithShape="0">
                    <a:schemeClr val="dk1">
                      <a:alpha val="40000"/>
                    </a:schemeClr>
                  </a:outerShdw>
                </a:effectLst>
                <a:latin typeface="Poppins"/>
                <a:cs typeface="Poppins"/>
              </a:rPr>
              <a:t> </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a:extLst>
              <a:ext uri="{FF2B5EF4-FFF2-40B4-BE49-F238E27FC236}">
                <a16:creationId xmlns="" xmlns:a16="http://schemas.microsoft.com/office/drawing/2014/main" id="{475D3DE6-32BE-6064-33AB-89F913664940}"/>
              </a:ext>
            </a:extLst>
          </p:cNvPr>
          <p:cNvSpPr>
            <a:spLocks noGrp="1"/>
          </p:cNvSpPr>
          <p:nvPr>
            <p:ph idx="1"/>
          </p:nvPr>
        </p:nvSpPr>
        <p:spPr>
          <a:xfrm>
            <a:off x="1451579" y="1459346"/>
            <a:ext cx="9603275" cy="4007000"/>
          </a:xfrm>
        </p:spPr>
        <p:txBody>
          <a:bodyPr>
            <a:noAutofit/>
          </a:bodyPr>
          <a:lstStyle/>
          <a:p>
            <a:pPr algn="just"/>
            <a:r>
              <a:rPr lang="en-US" altLang="en-US" sz="1700" dirty="0"/>
              <a:t>What is an Operating System?</a:t>
            </a:r>
          </a:p>
          <a:p>
            <a:pPr algn="just"/>
            <a:r>
              <a:rPr lang="en-US" altLang="en-US" sz="1700" dirty="0"/>
              <a:t>Description of Computer System Structure related to OS.</a:t>
            </a:r>
          </a:p>
          <a:p>
            <a:pPr algn="just"/>
            <a:r>
              <a:rPr lang="en-US" altLang="en-US" sz="1700" dirty="0"/>
              <a:t>Components of a Computer System.</a:t>
            </a:r>
          </a:p>
          <a:p>
            <a:pPr algn="just"/>
            <a:r>
              <a:rPr lang="en-US" altLang="en-US" sz="1700" dirty="0"/>
              <a:t>What Operating Systems Do.</a:t>
            </a:r>
          </a:p>
          <a:p>
            <a:pPr algn="just"/>
            <a:r>
              <a:rPr lang="en-US" altLang="en-US" sz="1700" dirty="0"/>
              <a:t>Functions of an Operating System.</a:t>
            </a:r>
          </a:p>
          <a:p>
            <a:pPr algn="just"/>
            <a:r>
              <a:rPr lang="en-US" altLang="en-US" sz="1700" dirty="0"/>
              <a:t>Defining an Operating System.</a:t>
            </a:r>
          </a:p>
          <a:p>
            <a:pPr algn="just"/>
            <a:r>
              <a:rPr lang="en-US" altLang="en-US" sz="1700" dirty="0"/>
              <a:t>Types of an Operating System.</a:t>
            </a:r>
          </a:p>
          <a:p>
            <a:pPr algn="just"/>
            <a:r>
              <a:rPr lang="en-US" altLang="en-US" sz="1700" dirty="0"/>
              <a:t>A Case Study of Flavors of Different Unix based Operating Systems Oracle Solaris, FreeBSD, Microsoft </a:t>
            </a:r>
            <a:r>
              <a:rPr lang="en-US" altLang="en-US" sz="1700" dirty="0" err="1"/>
              <a:t>Xenix</a:t>
            </a:r>
            <a:r>
              <a:rPr lang="en-US" altLang="en-US" sz="1700" dirty="0"/>
              <a:t>, IBM AIX, HP UX.</a:t>
            </a:r>
          </a:p>
          <a:p>
            <a:pPr algn="just"/>
            <a:r>
              <a:rPr lang="en-US" altLang="en-US" sz="1700" dirty="0"/>
              <a:t>A Comparative Study of Windows based Operating Systems: Windows 95, Windows 98, Windows CE, Windows 2000, Windows ME, Windows XP, Windows NT. </a:t>
            </a:r>
          </a:p>
          <a:p>
            <a:pPr marL="0" indent="0" algn="just">
              <a:buNone/>
            </a:pPr>
            <a:r>
              <a:rPr lang="en-IN" sz="1700" b="1" dirty="0"/>
              <a:t> </a:t>
            </a:r>
          </a:p>
          <a:p>
            <a:pPr algn="just"/>
            <a:endParaRPr lang="en-IN" sz="1700" b="1" dirty="0"/>
          </a:p>
          <a:p>
            <a:endParaRPr lang="en-IN" sz="1700" dirty="0"/>
          </a:p>
        </p:txBody>
      </p:sp>
      <p:sp>
        <p:nvSpPr>
          <p:cNvPr id="4" name="Slide Number Placeholder 3">
            <a:extLst>
              <a:ext uri="{FF2B5EF4-FFF2-40B4-BE49-F238E27FC236}">
                <a16:creationId xmlns="" xmlns:a16="http://schemas.microsoft.com/office/drawing/2014/main" id="{8BEA05E2-48B1-97C6-705D-F557F9211C94}"/>
              </a:ext>
            </a:extLst>
          </p:cNvPr>
          <p:cNvSpPr>
            <a:spLocks noGrp="1"/>
          </p:cNvSpPr>
          <p:nvPr>
            <p:ph type="sldNum" sz="quarter" idx="12"/>
          </p:nvPr>
        </p:nvSpPr>
        <p:spPr/>
        <p:txBody>
          <a:bodyPr/>
          <a:lstStyle/>
          <a:p>
            <a:fld id="{CBABCCC1-BF11-4F37-963E-1BCD5B23FD72}" type="slidenum">
              <a:rPr lang="en-IN" smtClean="0"/>
              <a:pPr/>
              <a:t>3</a:t>
            </a:fld>
            <a:endParaRPr lang="en-IN"/>
          </a:p>
        </p:txBody>
      </p:sp>
    </p:spTree>
    <p:extLst>
      <p:ext uri="{BB962C8B-B14F-4D97-AF65-F5344CB8AC3E}">
        <p14:creationId xmlns="" xmlns:p14="http://schemas.microsoft.com/office/powerpoint/2010/main" val="96460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5CC9E-470F-792B-AF7D-B1548C416945}"/>
              </a:ext>
            </a:extLst>
          </p:cNvPr>
          <p:cNvSpPr>
            <a:spLocks noGrp="1"/>
          </p:cNvSpPr>
          <p:nvPr>
            <p:ph type="title"/>
          </p:nvPr>
        </p:nvSpPr>
        <p:spPr>
          <a:xfrm>
            <a:off x="1451579" y="369456"/>
            <a:ext cx="9603275" cy="674254"/>
          </a:xfrm>
        </p:spPr>
        <p:txBody>
          <a:bodyPr/>
          <a:lstStyle/>
          <a:p>
            <a:pPr algn="ctr"/>
            <a:r>
              <a:rPr lang="en-US" sz="3200" dirty="0"/>
              <a:t>SESSION INTRODUCTION </a:t>
            </a:r>
          </a:p>
        </p:txBody>
      </p:sp>
      <p:sp>
        <p:nvSpPr>
          <p:cNvPr id="3" name="Content Placeholder 2">
            <a:extLst>
              <a:ext uri="{FF2B5EF4-FFF2-40B4-BE49-F238E27FC236}">
                <a16:creationId xmlns="" xmlns:a16="http://schemas.microsoft.com/office/drawing/2014/main" id="{475D3DE6-32BE-6064-33AB-89F913664940}"/>
              </a:ext>
            </a:extLst>
          </p:cNvPr>
          <p:cNvSpPr>
            <a:spLocks noGrp="1"/>
          </p:cNvSpPr>
          <p:nvPr>
            <p:ph idx="1"/>
          </p:nvPr>
        </p:nvSpPr>
        <p:spPr>
          <a:xfrm>
            <a:off x="1451579" y="2179781"/>
            <a:ext cx="9603275" cy="3897745"/>
          </a:xfrm>
        </p:spPr>
        <p:txBody>
          <a:bodyPr>
            <a:noAutofit/>
          </a:bodyPr>
          <a:lstStyle/>
          <a:p>
            <a:pPr marL="457200" indent="-457200" algn="just">
              <a:buFont typeface="Arial" panose="020B0604020202020204" pitchFamily="34" charset="0"/>
              <a:buChar char="•"/>
            </a:pPr>
            <a:r>
              <a:rPr lang="en-US" sz="1800"/>
              <a:t>Operating systems were first developed in the late 1950s to manage tape storage.</a:t>
            </a:r>
          </a:p>
          <a:p>
            <a:pPr marL="457200" indent="-457200" algn="just">
              <a:buFont typeface="Arial" panose="020B0604020202020204" pitchFamily="34" charset="0"/>
              <a:buChar char="•"/>
            </a:pPr>
            <a:r>
              <a:rPr lang="en-US" sz="1800"/>
              <a:t>The General Motors and North American Aviation Research Lab implemented the first OS (GM-NAA I/O) in the early 1950s for their IBM 701 by Robert L. Patrick.</a:t>
            </a:r>
          </a:p>
          <a:p>
            <a:pPr marL="457200" indent="-457200" algn="just">
              <a:buFont typeface="Arial" panose="020B0604020202020204" pitchFamily="34" charset="0"/>
              <a:buChar char="•"/>
            </a:pPr>
            <a:r>
              <a:rPr lang="en-US" sz="1800"/>
              <a:t>In the mid-1960s, operating systems started to use disks.</a:t>
            </a:r>
          </a:p>
          <a:p>
            <a:pPr marL="457200" indent="-457200" algn="just">
              <a:buFont typeface="Arial" panose="020B0604020202020204" pitchFamily="34" charset="0"/>
              <a:buChar char="•"/>
            </a:pPr>
            <a:r>
              <a:rPr lang="en-US" sz="1800"/>
              <a:t>In the late 1960s, the first version of the Unix OS was developed.</a:t>
            </a:r>
          </a:p>
          <a:p>
            <a:pPr marL="457200" indent="-457200" algn="just">
              <a:buFont typeface="Arial" panose="020B0604020202020204" pitchFamily="34" charset="0"/>
              <a:buChar char="•"/>
            </a:pPr>
            <a:r>
              <a:rPr lang="en-US" sz="1800"/>
              <a:t>The first OS built by Microsoft was DOS. It was built in 1981 by purchasing the 86-DOS software from a Seattle company.</a:t>
            </a:r>
          </a:p>
          <a:p>
            <a:pPr marL="457200" indent="-457200" algn="just">
              <a:buFont typeface="Arial" panose="020B0604020202020204" pitchFamily="34" charset="0"/>
              <a:buChar char="•"/>
            </a:pPr>
            <a:r>
              <a:rPr lang="en-US" sz="1800"/>
              <a:t>The present-day popular OS Windows began in 1985 when a GUI was created and paired with MS-DOS.</a:t>
            </a:r>
            <a:endParaRPr lang="en-US" sz="1800" dirty="0"/>
          </a:p>
        </p:txBody>
      </p:sp>
      <p:sp>
        <p:nvSpPr>
          <p:cNvPr id="4" name="Slide Number Placeholder 3">
            <a:extLst>
              <a:ext uri="{FF2B5EF4-FFF2-40B4-BE49-F238E27FC236}">
                <a16:creationId xmlns="" xmlns:a16="http://schemas.microsoft.com/office/drawing/2014/main" id="{8BEA05E2-48B1-97C6-705D-F557F9211C94}"/>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6" name="TextBox 5">
            <a:extLst>
              <a:ext uri="{FF2B5EF4-FFF2-40B4-BE49-F238E27FC236}">
                <a16:creationId xmlns="" xmlns:a16="http://schemas.microsoft.com/office/drawing/2014/main" id="{BC2C5490-9CE6-57F5-73BE-74360952AA7A}"/>
              </a:ext>
            </a:extLst>
          </p:cNvPr>
          <p:cNvSpPr txBox="1"/>
          <p:nvPr/>
        </p:nvSpPr>
        <p:spPr>
          <a:xfrm>
            <a:off x="1451579" y="1427079"/>
            <a:ext cx="6100618" cy="369332"/>
          </a:xfrm>
          <a:prstGeom prst="rect">
            <a:avLst/>
          </a:prstGeom>
          <a:noFill/>
        </p:spPr>
        <p:txBody>
          <a:bodyPr wrap="square">
            <a:spAutoFit/>
          </a:bodyPr>
          <a:lstStyle/>
          <a:p>
            <a:r>
              <a:rPr lang="en-US" altLang="en-US" sz="1800" b="1" dirty="0">
                <a:solidFill>
                  <a:srgbClr val="FF0000"/>
                </a:solidFill>
              </a:rPr>
              <a:t>History of Operating System:</a:t>
            </a:r>
          </a:p>
        </p:txBody>
      </p:sp>
    </p:spTree>
    <p:extLst>
      <p:ext uri="{BB962C8B-B14F-4D97-AF65-F5344CB8AC3E}">
        <p14:creationId xmlns="" xmlns:p14="http://schemas.microsoft.com/office/powerpoint/2010/main" val="332244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5047578-79B8-7544-3AC1-FB292A28024D}"/>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4" name="TextBox 3">
            <a:extLst>
              <a:ext uri="{FF2B5EF4-FFF2-40B4-BE49-F238E27FC236}">
                <a16:creationId xmlns="" xmlns:a16="http://schemas.microsoft.com/office/drawing/2014/main" id="{1717A6D0-7A03-9897-4995-E4C0336B4A23}"/>
              </a:ext>
            </a:extLst>
          </p:cNvPr>
          <p:cNvSpPr txBox="1"/>
          <p:nvPr/>
        </p:nvSpPr>
        <p:spPr>
          <a:xfrm>
            <a:off x="471054" y="900546"/>
            <a:ext cx="11111345" cy="5116401"/>
          </a:xfrm>
          <a:prstGeom prst="rect">
            <a:avLst/>
          </a:prstGeom>
          <a:noFill/>
        </p:spPr>
        <p:txBody>
          <a:bodyPr wrap="square">
            <a:spAutoFit/>
          </a:bodyPr>
          <a:lstStyle/>
          <a:p>
            <a:pPr marL="0" indent="0" algn="just">
              <a:lnSpc>
                <a:spcPct val="150000"/>
              </a:lnSpc>
              <a:buNone/>
              <a:defRPr/>
            </a:pPr>
            <a:r>
              <a:rPr lang="en-US" altLang="en-US" sz="2000" b="1" dirty="0">
                <a:solidFill>
                  <a:srgbClr val="FF0000"/>
                </a:solidFill>
                <a:latin typeface="+mn-lt"/>
              </a:rPr>
              <a:t>What is an Operating System?</a:t>
            </a:r>
          </a:p>
          <a:p>
            <a:pPr algn="just">
              <a:lnSpc>
                <a:spcPct val="150000"/>
              </a:lnSpc>
              <a:defRPr/>
            </a:pPr>
            <a:r>
              <a:rPr lang="en-US" altLang="en-US" sz="2000" dirty="0"/>
              <a:t>A program that acts as an intermediary between a user of a computer and the computer hardware / An operating system is a program that controls the execution of application program and acts as an interface between the user of a computer and the computer hardware.</a:t>
            </a:r>
          </a:p>
          <a:p>
            <a:pPr marL="0" indent="0">
              <a:lnSpc>
                <a:spcPct val="150000"/>
              </a:lnSpc>
              <a:buNone/>
              <a:defRPr/>
            </a:pPr>
            <a:r>
              <a:rPr lang="en-US" altLang="en-US" sz="2000" b="1" dirty="0">
                <a:solidFill>
                  <a:srgbClr val="FF0000"/>
                </a:solidFill>
              </a:rPr>
              <a:t>Operating system goals:</a:t>
            </a:r>
          </a:p>
          <a:p>
            <a:pPr>
              <a:lnSpc>
                <a:spcPct val="150000"/>
              </a:lnSpc>
              <a:defRPr/>
            </a:pPr>
            <a:r>
              <a:rPr lang="en-US" altLang="en-US" sz="2000" dirty="0"/>
              <a:t>Execute user programs and make solving user problems easier.</a:t>
            </a:r>
          </a:p>
          <a:p>
            <a:pPr>
              <a:lnSpc>
                <a:spcPct val="150000"/>
              </a:lnSpc>
              <a:defRPr/>
            </a:pPr>
            <a:r>
              <a:rPr lang="en-US" altLang="en-US" sz="2000" dirty="0"/>
              <a:t>Make the computer system convenient to use.</a:t>
            </a:r>
          </a:p>
          <a:p>
            <a:pPr>
              <a:lnSpc>
                <a:spcPct val="150000"/>
              </a:lnSpc>
              <a:defRPr/>
            </a:pPr>
            <a:r>
              <a:rPr lang="en-US" altLang="en-US" sz="2000" dirty="0"/>
              <a:t>Efficiently use the computer hardware.</a:t>
            </a:r>
          </a:p>
          <a:p>
            <a:pPr marL="0" indent="0">
              <a:lnSpc>
                <a:spcPct val="150000"/>
              </a:lnSpc>
              <a:buNone/>
              <a:defRPr/>
            </a:pPr>
            <a:r>
              <a:rPr lang="en-US" altLang="en-US" sz="2000" b="1" dirty="0">
                <a:solidFill>
                  <a:srgbClr val="FF0000"/>
                </a:solidFill>
              </a:rPr>
              <a:t>Purpose of</a:t>
            </a:r>
            <a:r>
              <a:rPr lang="en-US" altLang="en-US" sz="2000" b="1" dirty="0">
                <a:solidFill>
                  <a:srgbClr val="FF0000"/>
                </a:solidFill>
                <a:latin typeface="+mn-lt"/>
              </a:rPr>
              <a:t> an operating </a:t>
            </a:r>
            <a:r>
              <a:rPr lang="en-US" altLang="en-US" sz="2000" b="1" dirty="0">
                <a:solidFill>
                  <a:srgbClr val="FF0000"/>
                </a:solidFill>
              </a:rPr>
              <a:t>s</a:t>
            </a:r>
            <a:r>
              <a:rPr lang="en-US" altLang="en-US" sz="2000" b="1" dirty="0">
                <a:solidFill>
                  <a:srgbClr val="FF0000"/>
                </a:solidFill>
                <a:latin typeface="+mn-lt"/>
              </a:rPr>
              <a:t>ystem: </a:t>
            </a:r>
          </a:p>
          <a:p>
            <a:pPr marL="0" indent="0">
              <a:lnSpc>
                <a:spcPct val="150000"/>
              </a:lnSpc>
              <a:buNone/>
              <a:defRPr/>
            </a:pPr>
            <a:r>
              <a:rPr lang="en-US" sz="2000" dirty="0"/>
              <a:t>The purpose of an operating system is to provide an environment in which a user can execute programs in a </a:t>
            </a:r>
            <a:r>
              <a:rPr lang="en-US" sz="2000" b="1" dirty="0"/>
              <a:t>convenient</a:t>
            </a:r>
            <a:r>
              <a:rPr lang="en-US" sz="2000" dirty="0"/>
              <a:t> and </a:t>
            </a:r>
            <a:r>
              <a:rPr lang="en-US" sz="2000" b="1" dirty="0"/>
              <a:t>efficient</a:t>
            </a:r>
            <a:r>
              <a:rPr lang="en-US" sz="2000" dirty="0"/>
              <a:t> manner</a:t>
            </a:r>
            <a:r>
              <a:rPr lang="en-US" sz="2000" b="1" dirty="0"/>
              <a:t>.</a:t>
            </a:r>
            <a:endParaRPr lang="en-US" altLang="en-US" sz="2000" dirty="0"/>
          </a:p>
        </p:txBody>
      </p:sp>
      <p:sp>
        <p:nvSpPr>
          <p:cNvPr id="7" name="TextBox 6">
            <a:extLst>
              <a:ext uri="{FF2B5EF4-FFF2-40B4-BE49-F238E27FC236}">
                <a16:creationId xmlns="" xmlns:a16="http://schemas.microsoft.com/office/drawing/2014/main" id="{6F348C0A-A056-8F20-2228-240FBBC43ED7}"/>
              </a:ext>
            </a:extLst>
          </p:cNvPr>
          <p:cNvSpPr txBox="1"/>
          <p:nvPr/>
        </p:nvSpPr>
        <p:spPr>
          <a:xfrm>
            <a:off x="2678545" y="258618"/>
            <a:ext cx="4572000" cy="477054"/>
          </a:xfrm>
          <a:prstGeom prst="rect">
            <a:avLst/>
          </a:prstGeom>
          <a:noFill/>
        </p:spPr>
        <p:txBody>
          <a:bodyPr wrap="square" rtlCol="0">
            <a:spAutoFit/>
          </a:bodyPr>
          <a:lstStyle/>
          <a:p>
            <a:r>
              <a:rPr lang="en-IN" sz="2500" b="1" dirty="0">
                <a:solidFill>
                  <a:srgbClr val="FF0000"/>
                </a:solidFill>
              </a:rPr>
              <a:t>SESSION INTRODUCTION</a:t>
            </a:r>
          </a:p>
        </p:txBody>
      </p:sp>
    </p:spTree>
    <p:extLst>
      <p:ext uri="{BB962C8B-B14F-4D97-AF65-F5344CB8AC3E}">
        <p14:creationId xmlns="" xmlns:p14="http://schemas.microsoft.com/office/powerpoint/2010/main" val="114207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5047578-79B8-7544-3AC1-FB292A28024D}"/>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4" name="TextBox 3">
            <a:extLst>
              <a:ext uri="{FF2B5EF4-FFF2-40B4-BE49-F238E27FC236}">
                <a16:creationId xmlns="" xmlns:a16="http://schemas.microsoft.com/office/drawing/2014/main" id="{1717A6D0-7A03-9897-4995-E4C0336B4A23}"/>
              </a:ext>
            </a:extLst>
          </p:cNvPr>
          <p:cNvSpPr txBox="1"/>
          <p:nvPr/>
        </p:nvSpPr>
        <p:spPr>
          <a:xfrm>
            <a:off x="198580" y="905224"/>
            <a:ext cx="7352147" cy="5016758"/>
          </a:xfrm>
          <a:prstGeom prst="rect">
            <a:avLst/>
          </a:prstGeom>
          <a:noFill/>
        </p:spPr>
        <p:txBody>
          <a:bodyPr wrap="square">
            <a:spAutoFit/>
          </a:bodyPr>
          <a:lstStyle/>
          <a:p>
            <a:pPr marL="342900" indent="-342900" algn="just">
              <a:lnSpc>
                <a:spcPct val="150000"/>
              </a:lnSpc>
              <a:buFont typeface="Wingdings" panose="05000000000000000000" pitchFamily="2" charset="2"/>
              <a:buChar char="q"/>
              <a:defRPr/>
            </a:pPr>
            <a:r>
              <a:rPr lang="en-US" sz="2000" dirty="0"/>
              <a:t>An operating system is software that manages the computer hardware.</a:t>
            </a:r>
          </a:p>
          <a:p>
            <a:pPr marL="342900" indent="-342900" algn="just">
              <a:lnSpc>
                <a:spcPct val="150000"/>
              </a:lnSpc>
              <a:buFont typeface="Wingdings" panose="05000000000000000000" pitchFamily="2" charset="2"/>
              <a:buChar char="q"/>
              <a:defRPr/>
            </a:pPr>
            <a:r>
              <a:rPr lang="en-US" sz="2000" dirty="0"/>
              <a:t>Another more common deﬁnition is that the operating system is the one program running at all times on the computer—Usually, it is usually called the kernel.</a:t>
            </a:r>
          </a:p>
          <a:p>
            <a:pPr marL="342900" indent="-342900" algn="just">
              <a:lnSpc>
                <a:spcPct val="150000"/>
              </a:lnSpc>
              <a:buFont typeface="Wingdings" panose="05000000000000000000" pitchFamily="2" charset="2"/>
              <a:buChar char="q"/>
              <a:defRPr/>
            </a:pPr>
            <a:r>
              <a:rPr lang="en-US" sz="2000" dirty="0"/>
              <a:t>The kernel is the core that provides essential services for all other parts of the OS.</a:t>
            </a:r>
          </a:p>
          <a:p>
            <a:pPr marL="342900" indent="-342900" algn="just">
              <a:lnSpc>
                <a:spcPct val="150000"/>
              </a:lnSpc>
              <a:buFont typeface="Wingdings" panose="05000000000000000000" pitchFamily="2" charset="2"/>
              <a:buChar char="q"/>
              <a:defRPr/>
            </a:pPr>
            <a:r>
              <a:rPr lang="en-US" sz="2000" dirty="0"/>
              <a:t>It is the primary layer between the OS and underlying computer hardware, and it helps with tasks such as process and memory management, file systems, device control, and networking.</a:t>
            </a:r>
            <a:endParaRPr lang="en-US" altLang="en-US" sz="2000" dirty="0"/>
          </a:p>
          <a:p>
            <a:pPr marL="342900" indent="-342900" algn="just">
              <a:buFont typeface="Wingdings" panose="05000000000000000000" pitchFamily="2" charset="2"/>
              <a:buChar char="q"/>
              <a:defRPr/>
            </a:pPr>
            <a:endParaRPr lang="en-US" altLang="en-US" sz="2000" dirty="0"/>
          </a:p>
        </p:txBody>
      </p:sp>
      <p:sp>
        <p:nvSpPr>
          <p:cNvPr id="7" name="TextBox 6">
            <a:extLst>
              <a:ext uri="{FF2B5EF4-FFF2-40B4-BE49-F238E27FC236}">
                <a16:creationId xmlns="" xmlns:a16="http://schemas.microsoft.com/office/drawing/2014/main" id="{6F348C0A-A056-8F20-2228-240FBBC43ED7}"/>
              </a:ext>
            </a:extLst>
          </p:cNvPr>
          <p:cNvSpPr txBox="1"/>
          <p:nvPr/>
        </p:nvSpPr>
        <p:spPr>
          <a:xfrm>
            <a:off x="2678545" y="258618"/>
            <a:ext cx="4572000" cy="477054"/>
          </a:xfrm>
          <a:prstGeom prst="rect">
            <a:avLst/>
          </a:prstGeom>
          <a:noFill/>
        </p:spPr>
        <p:txBody>
          <a:bodyPr wrap="square" rtlCol="0">
            <a:spAutoFit/>
          </a:bodyPr>
          <a:lstStyle/>
          <a:p>
            <a:r>
              <a:rPr lang="en-IN" sz="2500" b="1" dirty="0">
                <a:solidFill>
                  <a:srgbClr val="FF0000"/>
                </a:solidFill>
              </a:rPr>
              <a:t>SESSION INTRODUCTION</a:t>
            </a:r>
          </a:p>
        </p:txBody>
      </p:sp>
      <p:pic>
        <p:nvPicPr>
          <p:cNvPr id="3" name="Picture 2">
            <a:extLst>
              <a:ext uri="{FF2B5EF4-FFF2-40B4-BE49-F238E27FC236}">
                <a16:creationId xmlns="" xmlns:a16="http://schemas.microsoft.com/office/drawing/2014/main" id="{B2F8FC25-CA9E-B6AA-6A1E-C7E8F6374F0B}"/>
              </a:ext>
            </a:extLst>
          </p:cNvPr>
          <p:cNvPicPr>
            <a:picLocks noChangeAspect="1"/>
          </p:cNvPicPr>
          <p:nvPr/>
        </p:nvPicPr>
        <p:blipFill>
          <a:blip r:embed="rId2"/>
          <a:stretch>
            <a:fillRect/>
          </a:stretch>
        </p:blipFill>
        <p:spPr>
          <a:xfrm>
            <a:off x="7523700" y="804661"/>
            <a:ext cx="4089180" cy="2160212"/>
          </a:xfrm>
          <a:prstGeom prst="rect">
            <a:avLst/>
          </a:prstGeom>
        </p:spPr>
      </p:pic>
      <p:pic>
        <p:nvPicPr>
          <p:cNvPr id="5" name="Picture 4">
            <a:extLst>
              <a:ext uri="{FF2B5EF4-FFF2-40B4-BE49-F238E27FC236}">
                <a16:creationId xmlns="" xmlns:a16="http://schemas.microsoft.com/office/drawing/2014/main" id="{2ACC4784-50D8-FBFA-31ED-3A02955D86E8}"/>
              </a:ext>
            </a:extLst>
          </p:cNvPr>
          <p:cNvPicPr>
            <a:picLocks noChangeAspect="1"/>
          </p:cNvPicPr>
          <p:nvPr/>
        </p:nvPicPr>
        <p:blipFill>
          <a:blip r:embed="rId3"/>
          <a:stretch>
            <a:fillRect/>
          </a:stretch>
        </p:blipFill>
        <p:spPr>
          <a:xfrm>
            <a:off x="7841673" y="3269632"/>
            <a:ext cx="3602181" cy="2653647"/>
          </a:xfrm>
          <a:prstGeom prst="rect">
            <a:avLst/>
          </a:prstGeom>
        </p:spPr>
      </p:pic>
    </p:spTree>
    <p:extLst>
      <p:ext uri="{BB962C8B-B14F-4D97-AF65-F5344CB8AC3E}">
        <p14:creationId xmlns="" xmlns:p14="http://schemas.microsoft.com/office/powerpoint/2010/main" val="325237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AA9D0-8B13-D858-B56E-E39420E8BCC6}"/>
              </a:ext>
            </a:extLst>
          </p:cNvPr>
          <p:cNvSpPr>
            <a:spLocks noGrp="1"/>
          </p:cNvSpPr>
          <p:nvPr>
            <p:ph type="title"/>
          </p:nvPr>
        </p:nvSpPr>
        <p:spPr/>
        <p:txBody>
          <a:bodyPr>
            <a:normAutofit fontScale="90000"/>
          </a:bodyPr>
          <a:lstStyle/>
          <a:p>
            <a:pPr algn="ctr"/>
            <a:r>
              <a:rPr lang="en-US" sz="3200" dirty="0"/>
              <a:t>ACTIVITIES/ CASE STUDIES/ IMPORTANT FACTS RELATED TO THE SESSION</a:t>
            </a:r>
            <a:br>
              <a:rPr lang="en-US" sz="3200" dirty="0"/>
            </a:br>
            <a:endParaRPr lang="en-IN" dirty="0"/>
          </a:p>
        </p:txBody>
      </p:sp>
      <p:sp>
        <p:nvSpPr>
          <p:cNvPr id="3" name="Content Placeholder 2">
            <a:extLst>
              <a:ext uri="{FF2B5EF4-FFF2-40B4-BE49-F238E27FC236}">
                <a16:creationId xmlns="" xmlns:a16="http://schemas.microsoft.com/office/drawing/2014/main" id="{9DEBA33E-0B11-0084-A94D-A66A38352A86}"/>
              </a:ext>
            </a:extLst>
          </p:cNvPr>
          <p:cNvSpPr>
            <a:spLocks noGrp="1"/>
          </p:cNvSpPr>
          <p:nvPr>
            <p:ph idx="1"/>
          </p:nvPr>
        </p:nvSpPr>
        <p:spPr>
          <a:xfrm>
            <a:off x="1451579" y="2015732"/>
            <a:ext cx="9603275" cy="3923250"/>
          </a:xfrm>
        </p:spPr>
        <p:txBody>
          <a:bodyPr>
            <a:normAutofit/>
          </a:bodyPr>
          <a:lstStyle/>
          <a:p>
            <a:pPr marL="342900" indent="-342900" algn="just">
              <a:lnSpc>
                <a:spcPct val="107000"/>
              </a:lnSpc>
              <a:buFont typeface="Calibri Light" panose="020F0302020204030204" pitchFamily="34" charset="0"/>
              <a:buAutoNum type="arabicPeriod"/>
            </a:pPr>
            <a:r>
              <a:rPr lang="en-IN" altLang="en-US" sz="2000" dirty="0">
                <a:ea typeface="Calibri" panose="020F0502020204030204" pitchFamily="34" charset="0"/>
                <a:cs typeface="Times New Roman" panose="02020603050405020304" pitchFamily="18" charset="0"/>
              </a:rPr>
              <a:t>A Case Study of Operating Systems: Dos, Windows, UNIX, Linux, Mac, Android, and iOS.</a:t>
            </a:r>
          </a:p>
          <a:p>
            <a:pPr marL="342900" indent="-342900" algn="just">
              <a:lnSpc>
                <a:spcPct val="107000"/>
              </a:lnSpc>
              <a:buFont typeface="Calibri Light" panose="020F0302020204030204" pitchFamily="34" charset="0"/>
              <a:buAutoNum type="arabicPeriod"/>
            </a:pPr>
            <a:r>
              <a:rPr lang="en-IN" altLang="en-US" sz="2000" dirty="0">
                <a:ea typeface="Calibri" panose="020F0502020204030204" pitchFamily="34" charset="0"/>
                <a:cs typeface="Times New Roman" panose="02020603050405020304" pitchFamily="18" charset="0"/>
              </a:rPr>
              <a:t>A Comparative Study of Operating Systems Commands in Case of Dos and UNIX. </a:t>
            </a:r>
          </a:p>
          <a:p>
            <a:pPr marL="342900" indent="-342900" algn="just">
              <a:lnSpc>
                <a:spcPct val="107000"/>
              </a:lnSpc>
              <a:buFont typeface="Calibri Light" panose="020F0302020204030204" pitchFamily="34" charset="0"/>
              <a:buAutoNum type="arabicPeriod"/>
            </a:pPr>
            <a:r>
              <a:rPr lang="en-US" altLang="en-US" sz="2000" dirty="0">
                <a:ea typeface="Calibri" panose="020F0502020204030204" pitchFamily="34" charset="0"/>
                <a:cs typeface="Times New Roman" panose="02020603050405020304" pitchFamily="18" charset="0"/>
              </a:rPr>
              <a:t>A Case Study of Flavors of Different Unix based Operating Systems Oracle Solaris, FreeBSD, Microsoft </a:t>
            </a:r>
            <a:r>
              <a:rPr lang="en-US" altLang="en-US" sz="2000" dirty="0" err="1">
                <a:ea typeface="Calibri" panose="020F0502020204030204" pitchFamily="34" charset="0"/>
                <a:cs typeface="Times New Roman" panose="02020603050405020304" pitchFamily="18" charset="0"/>
              </a:rPr>
              <a:t>Xenix</a:t>
            </a:r>
            <a:r>
              <a:rPr lang="en-US" altLang="en-US" sz="2000" dirty="0">
                <a:ea typeface="Calibri" panose="020F0502020204030204" pitchFamily="34" charset="0"/>
                <a:cs typeface="Times New Roman" panose="02020603050405020304" pitchFamily="18" charset="0"/>
              </a:rPr>
              <a:t>, IBM AIX, HP UX (A/P).</a:t>
            </a:r>
            <a:endParaRPr lang="en-IN" altLang="en-US" sz="2000" dirty="0">
              <a:ea typeface="Calibri" panose="020F0502020204030204" pitchFamily="34" charset="0"/>
              <a:cs typeface="Times New Roman" panose="02020603050405020304" pitchFamily="18" charset="0"/>
            </a:endParaRPr>
          </a:p>
          <a:p>
            <a:pPr marL="342900" indent="-342900" algn="just">
              <a:lnSpc>
                <a:spcPct val="107000"/>
              </a:lnSpc>
              <a:buFont typeface="Calibri Light" panose="020F0302020204030204" pitchFamily="34" charset="0"/>
              <a:buAutoNum type="arabicPeriod"/>
            </a:pPr>
            <a:r>
              <a:rPr lang="en-US" altLang="en-US" sz="2000" dirty="0">
                <a:ea typeface="Calibri" panose="020F0502020204030204" pitchFamily="34" charset="0"/>
                <a:cs typeface="Times New Roman" panose="02020603050405020304" pitchFamily="18" charset="0"/>
              </a:rPr>
              <a:t>A Case Study of Different Flavors of Linux based Operating Systems: Centos, Debian, Fedora, Kali Linux, Ubuntu, openSUSE. (A/P).</a:t>
            </a:r>
            <a:endParaRPr lang="en-IN" altLang="en-US" sz="2000" dirty="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Calibri Light" panose="020F0302020204030204" pitchFamily="34" charset="0"/>
              <a:buAutoNum type="arabicPeriod"/>
            </a:pPr>
            <a:r>
              <a:rPr lang="en-US" altLang="en-US" sz="2000" dirty="0">
                <a:ea typeface="Calibri" panose="020F0502020204030204" pitchFamily="34" charset="0"/>
                <a:cs typeface="Times New Roman" panose="02020603050405020304" pitchFamily="18" charset="0"/>
              </a:rPr>
              <a:t>A Comparative Study of Windows based Operating Systems: Windows 95, Windows 98, Windows CE, Windows 2000, Windows ME, Windows XP, Windows NT. </a:t>
            </a:r>
          </a:p>
          <a:p>
            <a:pPr marL="342900" indent="-342900" algn="just">
              <a:lnSpc>
                <a:spcPct val="107000"/>
              </a:lnSpc>
              <a:spcAft>
                <a:spcPts val="800"/>
              </a:spcAft>
              <a:buFont typeface="Calibri Light" panose="020F0302020204030204" pitchFamily="34" charset="0"/>
              <a:buAutoNum type="arabicPeriod"/>
            </a:pPr>
            <a:r>
              <a:rPr lang="en-US" altLang="en-US" sz="2000" dirty="0">
                <a:ea typeface="Calibri" panose="020F0502020204030204" pitchFamily="34" charset="0"/>
                <a:cs typeface="Times New Roman" panose="02020603050405020304" pitchFamily="18" charset="0"/>
              </a:rPr>
              <a:t>ACTIVITY: - </a:t>
            </a:r>
            <a:r>
              <a:rPr lang="en-US" altLang="en-US" sz="2000" dirty="0">
                <a:cs typeface="Times New Roman" panose="02020603050405020304" pitchFamily="18" charset="0"/>
              </a:rPr>
              <a:t>Create a Virtual Machine and Install Linux </a:t>
            </a:r>
            <a:endParaRPr lang="en-IN" altLang="en-US" sz="2000" dirty="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A3958922-0252-4EE4-9CD0-AC468E96B1F8}"/>
              </a:ext>
            </a:extLst>
          </p:cNvPr>
          <p:cNvSpPr>
            <a:spLocks noGrp="1"/>
          </p:cNvSpPr>
          <p:nvPr>
            <p:ph type="sldNum" sz="quarter" idx="12"/>
          </p:nvPr>
        </p:nvSpPr>
        <p:spPr/>
        <p:txBody>
          <a:bodyPr/>
          <a:lstStyle/>
          <a:p>
            <a:fld id="{CBABCCC1-BF11-4F37-963E-1BCD5B23FD72}" type="slidenum">
              <a:rPr lang="en-IN" smtClean="0"/>
              <a:pPr/>
              <a:t>7</a:t>
            </a:fld>
            <a:endParaRPr lang="en-IN"/>
          </a:p>
        </p:txBody>
      </p:sp>
    </p:spTree>
    <p:extLst>
      <p:ext uri="{BB962C8B-B14F-4D97-AF65-F5344CB8AC3E}">
        <p14:creationId xmlns="" xmlns:p14="http://schemas.microsoft.com/office/powerpoint/2010/main" val="650250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4347B-FC37-D90F-A193-A844C239EE46}"/>
              </a:ext>
            </a:extLst>
          </p:cNvPr>
          <p:cNvSpPr>
            <a:spLocks noGrp="1"/>
          </p:cNvSpPr>
          <p:nvPr>
            <p:ph type="title"/>
          </p:nvPr>
        </p:nvSpPr>
        <p:spPr>
          <a:xfrm>
            <a:off x="4017819" y="305755"/>
            <a:ext cx="3980872" cy="386419"/>
          </a:xfrm>
        </p:spPr>
        <p:txBody>
          <a:bodyPr>
            <a:normAutofit fontScale="90000"/>
          </a:bodyPr>
          <a:lstStyle/>
          <a:p>
            <a:r>
              <a:rPr lang="en-IN" dirty="0">
                <a:solidFill>
                  <a:srgbClr val="FF0000"/>
                </a:solidFill>
              </a:rPr>
              <a:t>SESSION DESCRIPTION</a:t>
            </a:r>
          </a:p>
        </p:txBody>
      </p:sp>
      <p:sp>
        <p:nvSpPr>
          <p:cNvPr id="3" name="Content Placeholder 2">
            <a:extLst>
              <a:ext uri="{FF2B5EF4-FFF2-40B4-BE49-F238E27FC236}">
                <a16:creationId xmlns="" xmlns:a16="http://schemas.microsoft.com/office/drawing/2014/main" id="{79BC7E26-D9AD-F64D-C25F-663ED1CF51DC}"/>
              </a:ext>
            </a:extLst>
          </p:cNvPr>
          <p:cNvSpPr>
            <a:spLocks noGrp="1"/>
          </p:cNvSpPr>
          <p:nvPr>
            <p:ph idx="1"/>
          </p:nvPr>
        </p:nvSpPr>
        <p:spPr>
          <a:xfrm>
            <a:off x="1451579" y="2015732"/>
            <a:ext cx="5346385" cy="3450613"/>
          </a:xfrm>
        </p:spPr>
        <p:txBody>
          <a:bodyPr/>
          <a:lstStyle/>
          <a:p>
            <a:pPr marL="457200" indent="-457200">
              <a:buFont typeface="Arial" panose="020B0604020202020204" pitchFamily="34" charset="0"/>
              <a:buChar char="•"/>
            </a:pPr>
            <a:r>
              <a:rPr lang="en-US" sz="2000" dirty="0"/>
              <a:t>Manages directories, folders and files.</a:t>
            </a:r>
          </a:p>
          <a:p>
            <a:pPr marL="457200" indent="-457200">
              <a:buFont typeface="Arial" panose="020B0604020202020204" pitchFamily="34" charset="0"/>
              <a:buChar char="•"/>
            </a:pPr>
            <a:r>
              <a:rPr lang="en-US" sz="2000" dirty="0"/>
              <a:t>Manages memory.</a:t>
            </a:r>
          </a:p>
          <a:p>
            <a:pPr marL="457200" indent="-457200">
              <a:buFont typeface="Arial" panose="020B0604020202020204" pitchFamily="34" charset="0"/>
              <a:buChar char="•"/>
            </a:pPr>
            <a:r>
              <a:rPr lang="en-US" sz="2000" dirty="0"/>
              <a:t>Manages hardware and software.</a:t>
            </a:r>
          </a:p>
          <a:p>
            <a:pPr marL="457200" indent="-457200">
              <a:buFont typeface="Arial" panose="020B0604020202020204" pitchFamily="34" charset="0"/>
              <a:buChar char="•"/>
            </a:pPr>
            <a:r>
              <a:rPr lang="en-US" sz="2000" dirty="0"/>
              <a:t>Provides computer networking functions.</a:t>
            </a:r>
          </a:p>
          <a:p>
            <a:pPr marL="457200" indent="-457200">
              <a:buFont typeface="Arial" panose="020B0604020202020204" pitchFamily="34" charset="0"/>
              <a:buChar char="•"/>
            </a:pPr>
            <a:r>
              <a:rPr lang="en-US" sz="2000" dirty="0"/>
              <a:t>Example: Windows, DOS, Linux, Ubuntu.</a:t>
            </a:r>
            <a:endParaRPr lang="en-IN" sz="2000" dirty="0"/>
          </a:p>
          <a:p>
            <a:endParaRPr lang="en-IN" dirty="0"/>
          </a:p>
        </p:txBody>
      </p:sp>
      <p:sp>
        <p:nvSpPr>
          <p:cNvPr id="4" name="Slide Number Placeholder 3">
            <a:extLst>
              <a:ext uri="{FF2B5EF4-FFF2-40B4-BE49-F238E27FC236}">
                <a16:creationId xmlns="" xmlns:a16="http://schemas.microsoft.com/office/drawing/2014/main" id="{CC322825-FBFE-637C-269F-1D7E9CF352DA}"/>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5" name="TextBox 4">
            <a:extLst>
              <a:ext uri="{FF2B5EF4-FFF2-40B4-BE49-F238E27FC236}">
                <a16:creationId xmlns="" xmlns:a16="http://schemas.microsoft.com/office/drawing/2014/main" id="{6F027221-9923-37DF-9BC5-07C621F2D973}"/>
              </a:ext>
            </a:extLst>
          </p:cNvPr>
          <p:cNvSpPr txBox="1"/>
          <p:nvPr/>
        </p:nvSpPr>
        <p:spPr>
          <a:xfrm>
            <a:off x="4267200" y="1190938"/>
            <a:ext cx="4544291" cy="477054"/>
          </a:xfrm>
          <a:prstGeom prst="rect">
            <a:avLst/>
          </a:prstGeom>
          <a:noFill/>
        </p:spPr>
        <p:txBody>
          <a:bodyPr wrap="square" rtlCol="0">
            <a:spAutoFit/>
          </a:bodyPr>
          <a:lstStyle/>
          <a:p>
            <a:r>
              <a:rPr lang="en-IN" sz="2500" b="1" dirty="0">
                <a:solidFill>
                  <a:srgbClr val="FF0000"/>
                </a:solidFill>
              </a:rPr>
              <a:t>OPERATING SYSTEMS</a:t>
            </a:r>
          </a:p>
        </p:txBody>
      </p:sp>
      <p:pic>
        <p:nvPicPr>
          <p:cNvPr id="6" name="Picture 5">
            <a:extLst>
              <a:ext uri="{FF2B5EF4-FFF2-40B4-BE49-F238E27FC236}">
                <a16:creationId xmlns="" xmlns:a16="http://schemas.microsoft.com/office/drawing/2014/main" id="{F390DF30-DD22-A56F-478F-62180C603B46}"/>
              </a:ext>
            </a:extLst>
          </p:cNvPr>
          <p:cNvPicPr>
            <a:picLocks noChangeAspect="1"/>
          </p:cNvPicPr>
          <p:nvPr/>
        </p:nvPicPr>
        <p:blipFill>
          <a:blip r:embed="rId2"/>
          <a:stretch>
            <a:fillRect/>
          </a:stretch>
        </p:blipFill>
        <p:spPr>
          <a:xfrm>
            <a:off x="8265131" y="1928091"/>
            <a:ext cx="3019425" cy="3962400"/>
          </a:xfrm>
          <a:prstGeom prst="rect">
            <a:avLst/>
          </a:prstGeom>
        </p:spPr>
      </p:pic>
    </p:spTree>
    <p:extLst>
      <p:ext uri="{BB962C8B-B14F-4D97-AF65-F5344CB8AC3E}">
        <p14:creationId xmlns="" xmlns:p14="http://schemas.microsoft.com/office/powerpoint/2010/main" val="1093002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6954EDD-9D1A-FEA4-4411-8F26D42228FE}"/>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3" name="Rounded Rectangle 17">
            <a:extLst>
              <a:ext uri="{FF2B5EF4-FFF2-40B4-BE49-F238E27FC236}">
                <a16:creationId xmlns="" xmlns:a16="http://schemas.microsoft.com/office/drawing/2014/main" id="{7C23925C-0DC2-A289-C9E6-8428BDD6035E}"/>
              </a:ext>
            </a:extLst>
          </p:cNvPr>
          <p:cNvSpPr/>
          <p:nvPr/>
        </p:nvSpPr>
        <p:spPr>
          <a:xfrm>
            <a:off x="3122579" y="70605"/>
            <a:ext cx="6200680"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pic>
        <p:nvPicPr>
          <p:cNvPr id="4" name="Picture 3">
            <a:extLst>
              <a:ext uri="{FF2B5EF4-FFF2-40B4-BE49-F238E27FC236}">
                <a16:creationId xmlns="" xmlns:a16="http://schemas.microsoft.com/office/drawing/2014/main" id="{4AD5D5F5-E99F-C8F6-35DD-F75F7DA4F302}"/>
              </a:ext>
            </a:extLst>
          </p:cNvPr>
          <p:cNvPicPr>
            <a:picLocks noChangeAspect="1"/>
          </p:cNvPicPr>
          <p:nvPr/>
        </p:nvPicPr>
        <p:blipFill>
          <a:blip r:embed="rId2"/>
          <a:stretch>
            <a:fillRect/>
          </a:stretch>
        </p:blipFill>
        <p:spPr>
          <a:xfrm>
            <a:off x="3884405" y="1260645"/>
            <a:ext cx="7747162" cy="4659775"/>
          </a:xfrm>
          <a:prstGeom prst="rect">
            <a:avLst/>
          </a:prstGeom>
        </p:spPr>
      </p:pic>
      <p:pic>
        <p:nvPicPr>
          <p:cNvPr id="5" name="Picture 4">
            <a:extLst>
              <a:ext uri="{FF2B5EF4-FFF2-40B4-BE49-F238E27FC236}">
                <a16:creationId xmlns="" xmlns:a16="http://schemas.microsoft.com/office/drawing/2014/main" id="{1ED6F18E-4691-EA2F-671B-AB9FFC9797D6}"/>
              </a:ext>
            </a:extLst>
          </p:cNvPr>
          <p:cNvPicPr>
            <a:picLocks noChangeAspect="1"/>
          </p:cNvPicPr>
          <p:nvPr/>
        </p:nvPicPr>
        <p:blipFill>
          <a:blip r:embed="rId3"/>
          <a:stretch>
            <a:fillRect/>
          </a:stretch>
        </p:blipFill>
        <p:spPr>
          <a:xfrm>
            <a:off x="633541" y="1683594"/>
            <a:ext cx="3800475" cy="3962400"/>
          </a:xfrm>
          <a:prstGeom prst="rect">
            <a:avLst/>
          </a:prstGeom>
        </p:spPr>
      </p:pic>
    </p:spTree>
    <p:extLst>
      <p:ext uri="{BB962C8B-B14F-4D97-AF65-F5344CB8AC3E}">
        <p14:creationId xmlns="" xmlns:p14="http://schemas.microsoft.com/office/powerpoint/2010/main" val="351241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S_CO1_SESSION_01">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CoE PPT Template" id="{A33AC9A7-D3E4-434A-BD42-581FCFFC62EC}" vid="{D754460F-3F96-4E65-BE38-750381954F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OS_CO1_SESSION_01</Template>
  <TotalTime>12</TotalTime>
  <Words>1351</Words>
  <Application>Microsoft Office PowerPoint</Application>
  <PresentationFormat>Custom</PresentationFormat>
  <Paragraphs>208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OS_CO1_SESSION_01</vt:lpstr>
      <vt:lpstr>COURSE NAME : Operating Systems   COURSE CODE:  21CS2109RA   Topic:  INTRODUCTION TO OPERATING SYSTEM </vt:lpstr>
      <vt:lpstr>AIM OF THE SESSION </vt:lpstr>
      <vt:lpstr>SESSION DESCRIPTION  </vt:lpstr>
      <vt:lpstr>SESSION INTRODUCTION </vt:lpstr>
      <vt:lpstr>Slide 5</vt:lpstr>
      <vt:lpstr>Slide 6</vt:lpstr>
      <vt:lpstr>ACTIVITIES/ CASE STUDIES/ IMPORTANT FACTS RELATED TO THE SESSION </vt:lpstr>
      <vt:lpstr>SESSION DESCRIPTION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TERMINAL QUESTIONS </vt:lpstr>
      <vt:lpstr>REFERENCES FOR FURTHER LEARNING OF THE SESSION </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   Topic:  INTRODUCTION TO OPERATING SYSTEM </dc:title>
  <dc:creator>Pro</dc:creator>
  <cp:lastModifiedBy>Pro</cp:lastModifiedBy>
  <cp:revision>6</cp:revision>
  <dcterms:created xsi:type="dcterms:W3CDTF">2023-05-10T14:04:16Z</dcterms:created>
  <dcterms:modified xsi:type="dcterms:W3CDTF">2023-05-11T10:42:18Z</dcterms:modified>
</cp:coreProperties>
</file>