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3" r:id="rId8"/>
    <p:sldId id="264" r:id="rId9"/>
    <p:sldId id="458" r:id="rId10"/>
    <p:sldId id="309" r:id="rId11"/>
    <p:sldId id="459" r:id="rId12"/>
    <p:sldId id="265" r:id="rId13"/>
    <p:sldId id="266" r:id="rId14"/>
    <p:sldId id="267" r:id="rId15"/>
    <p:sldId id="268" r:id="rId16"/>
    <p:sldId id="269" r:id="rId17"/>
    <p:sldId id="271" r:id="rId18"/>
    <p:sldId id="272" r:id="rId19"/>
    <p:sldId id="274" r:id="rId20"/>
    <p:sldId id="275" r:id="rId21"/>
    <p:sldId id="276" r:id="rId22"/>
    <p:sldId id="277" r:id="rId23"/>
    <p:sldId id="278" r:id="rId24"/>
    <p:sldId id="283" r:id="rId25"/>
    <p:sldId id="284" r:id="rId26"/>
    <p:sldId id="285" r:id="rId27"/>
    <p:sldId id="287" r:id="rId28"/>
    <p:sldId id="288" r:id="rId29"/>
    <p:sldId id="289" r:id="rId30"/>
    <p:sldId id="290"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12-05-2023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xmlns=""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xmlns=""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10</a:t>
            </a:fld>
            <a:endParaRPr lang="en-US"/>
          </a:p>
        </p:txBody>
      </p:sp>
    </p:spTree>
    <p:extLst>
      <p:ext uri="{BB962C8B-B14F-4D97-AF65-F5344CB8AC3E}">
        <p14:creationId xmlns:p14="http://schemas.microsoft.com/office/powerpoint/2010/main" xmlns="" val="5547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xmlns=""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xmlns=""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464;p16">
            <a:extLst>
              <a:ext uri="{FF2B5EF4-FFF2-40B4-BE49-F238E27FC236}">
                <a16:creationId xmlns:a16="http://schemas.microsoft.com/office/drawing/2014/main" xmlns="" id="{FD3EDDCB-1647-2063-B067-C4BCE4C6FBF3}"/>
              </a:ext>
            </a:extLst>
          </p:cNvPr>
          <p:cNvPicPr preferRelativeResize="0"/>
          <p:nvPr/>
        </p:nvPicPr>
        <p:blipFill>
          <a:blip r:embed="rId2">
            <a:extLst>
              <a:ext uri="{28A0092B-C50C-407E-A947-70E740481C1C}">
                <a14:useLocalDpi xmlns:a14="http://schemas.microsoft.com/office/drawing/2010/main" xmlns="" val="0"/>
              </a:ext>
            </a:extLst>
          </a:blip>
          <a:stretch>
            <a:fillRect/>
          </a:stretch>
        </p:blipFill>
        <p:spPr>
          <a:xfrm>
            <a:off x="0" y="-74074"/>
            <a:ext cx="6027459" cy="6623931"/>
          </a:xfrm>
          <a:prstGeom prst="rect">
            <a:avLst/>
          </a:prstGeom>
          <a:noFill/>
          <a:ln>
            <a:noFill/>
          </a:ln>
        </p:spPr>
      </p:pic>
      <p:sp>
        <p:nvSpPr>
          <p:cNvPr id="6" name="Google Shape;475;p16">
            <a:extLst>
              <a:ext uri="{FF2B5EF4-FFF2-40B4-BE49-F238E27FC236}">
                <a16:creationId xmlns:a16="http://schemas.microsoft.com/office/drawing/2014/main" xmlns="" id="{B9F032B5-8F8B-ACB3-26A1-36C60116BEBA}"/>
              </a:ext>
            </a:extLst>
          </p:cNvPr>
          <p:cNvSpPr txBox="1"/>
          <p:nvPr/>
        </p:nvSpPr>
        <p:spPr>
          <a:xfrm>
            <a:off x="6505574" y="1059315"/>
            <a:ext cx="5038726"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CSE-H</a:t>
            </a:r>
          </a:p>
        </p:txBody>
      </p:sp>
      <p:sp>
        <p:nvSpPr>
          <p:cNvPr id="7" name="Google Shape;476;p16">
            <a:extLst>
              <a:ext uri="{FF2B5EF4-FFF2-40B4-BE49-F238E27FC236}">
                <a16:creationId xmlns:a16="http://schemas.microsoft.com/office/drawing/2014/main" xmlns="" id="{6701B686-4DB3-B141-8FBA-3F82DF8EFBB8}"/>
              </a:ext>
            </a:extLst>
          </p:cNvPr>
          <p:cNvSpPr txBox="1"/>
          <p:nvPr/>
        </p:nvSpPr>
        <p:spPr>
          <a:xfrm>
            <a:off x="4838700" y="1916957"/>
            <a:ext cx="7505928" cy="361633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NAME : Operating Systems </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CODE: </a:t>
            </a:r>
            <a:r>
              <a:rPr lang="en-IN" altLang="en-US" sz="4500" b="1" dirty="0"/>
              <a:t>21CS2109RA</a:t>
            </a:r>
            <a:endParaRPr lang="en-US" sz="45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4000" b="1" cap="all" dirty="0">
                <a:ln/>
                <a:solidFill>
                  <a:srgbClr val="C00000"/>
                </a:solidFill>
                <a:effectLst/>
                <a:cs typeface="Poppins" panose="00000500000000000000" pitchFamily="2" charset="0"/>
              </a:rPr>
              <a:t>Unix file system &amp;            system calls &amp; Process</a:t>
            </a:r>
            <a:endParaRPr lang="en-US" sz="4000" b="1" dirty="0">
              <a:solidFill>
                <a:srgbClr val="C00000"/>
              </a:solidFill>
              <a:effectLst/>
              <a:cs typeface="Poppins" panose="00000500000000000000" pitchFamily="2" charset="0"/>
            </a:endParaRPr>
          </a:p>
        </p:txBody>
      </p:sp>
    </p:spTree>
    <p:extLst>
      <p:ext uri="{BB962C8B-B14F-4D97-AF65-F5344CB8AC3E}">
        <p14:creationId xmlns:p14="http://schemas.microsoft.com/office/powerpoint/2010/main" xmlns="" val="250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xmlns=""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pic>
        <p:nvPicPr>
          <p:cNvPr id="1026" name="Picture 2" descr="UNIX operating system - javatpoint">
            <a:extLst>
              <a:ext uri="{FF2B5EF4-FFF2-40B4-BE49-F238E27FC236}">
                <a16:creationId xmlns:a16="http://schemas.microsoft.com/office/drawing/2014/main" xmlns="" id="{88EF91D2-D898-8405-C86D-E8B1E4D0A08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74618" y="665018"/>
            <a:ext cx="9850581" cy="52508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14452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3" name="Rounded Rectangle 17">
            <a:extLst>
              <a:ext uri="{FF2B5EF4-FFF2-40B4-BE49-F238E27FC236}">
                <a16:creationId xmlns:a16="http://schemas.microsoft.com/office/drawing/2014/main" xmlns="" id="{F831CDF1-06B4-88A2-A7C2-2757E3817EF2}"/>
              </a:ext>
            </a:extLst>
          </p:cNvPr>
          <p:cNvSpPr/>
          <p:nvPr/>
        </p:nvSpPr>
        <p:spPr>
          <a:xfrm>
            <a:off x="3263704" y="4576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
        <p:nvSpPr>
          <p:cNvPr id="4" name="Rectangle 2">
            <a:extLst>
              <a:ext uri="{FF2B5EF4-FFF2-40B4-BE49-F238E27FC236}">
                <a16:creationId xmlns:a16="http://schemas.microsoft.com/office/drawing/2014/main" xmlns="" id="{D43C8344-000E-DD79-3B2A-DA261DD28A3E}"/>
              </a:ext>
            </a:extLst>
          </p:cNvPr>
          <p:cNvSpPr txBox="1">
            <a:spLocks/>
          </p:cNvSpPr>
          <p:nvPr/>
        </p:nvSpPr>
        <p:spPr>
          <a:xfrm>
            <a:off x="512618" y="634633"/>
            <a:ext cx="10912763" cy="6377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smtClean="0">
                <a:solidFill>
                  <a:srgbClr val="C00000"/>
                </a:solidFill>
              </a:rPr>
              <a:t>WHAT IS  SYSTEM CALL ?</a:t>
            </a:r>
            <a:endParaRPr lang="en-US" altLang="en-US" sz="3600" b="1" dirty="0">
              <a:solidFill>
                <a:srgbClr val="C00000"/>
              </a:solidFill>
            </a:endParaRPr>
          </a:p>
        </p:txBody>
      </p:sp>
      <p:sp>
        <p:nvSpPr>
          <p:cNvPr id="5" name="Content Placeholder 8">
            <a:extLst>
              <a:ext uri="{FF2B5EF4-FFF2-40B4-BE49-F238E27FC236}">
                <a16:creationId xmlns:a16="http://schemas.microsoft.com/office/drawing/2014/main" xmlns="" id="{50E0160B-6734-FB24-A81D-A647C78FC41C}"/>
              </a:ext>
            </a:extLst>
          </p:cNvPr>
          <p:cNvSpPr txBox="1">
            <a:spLocks/>
          </p:cNvSpPr>
          <p:nvPr/>
        </p:nvSpPr>
        <p:spPr>
          <a:xfrm>
            <a:off x="441379" y="1223504"/>
            <a:ext cx="11321129" cy="49279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lgn="just"/>
            <a:r>
              <a:rPr lang="en-US" sz="2800" dirty="0" smtClean="0"/>
              <a:t>A system call is a way for programs to </a:t>
            </a:r>
            <a:r>
              <a:rPr lang="en-US" sz="2800" b="1" dirty="0" smtClean="0"/>
              <a:t>interact with the operating system</a:t>
            </a:r>
            <a:r>
              <a:rPr lang="en-US" sz="2800" dirty="0" smtClean="0"/>
              <a:t>. </a:t>
            </a:r>
          </a:p>
          <a:p>
            <a:pPr marL="457200" indent="-457200" algn="just"/>
            <a:r>
              <a:rPr lang="en-US" sz="2800" dirty="0" smtClean="0"/>
              <a:t>System call </a:t>
            </a:r>
            <a:r>
              <a:rPr lang="en-US" sz="2800" b="1" dirty="0" smtClean="0"/>
              <a:t>provides</a:t>
            </a:r>
            <a:r>
              <a:rPr lang="en-US" sz="2800" dirty="0" smtClean="0"/>
              <a:t> the services of the operating system to the user programs via Application Program Interface(API). </a:t>
            </a:r>
          </a:p>
          <a:p>
            <a:pPr marL="457200" indent="-457200" algn="just"/>
            <a:r>
              <a:rPr lang="en-US" sz="2800" dirty="0" smtClean="0"/>
              <a:t>It provides an interface between a process and operating system to allow user-level processes to request services of the operating system. </a:t>
            </a:r>
          </a:p>
          <a:p>
            <a:pPr marL="457200" indent="-457200" algn="just"/>
            <a:r>
              <a:rPr lang="en-US" sz="2800" dirty="0" smtClean="0"/>
              <a:t>System calls are the only entry points into the kernel system. All programs needing resources must use system calls.</a:t>
            </a:r>
          </a:p>
        </p:txBody>
      </p:sp>
    </p:spTree>
    <p:extLst>
      <p:ext uri="{BB962C8B-B14F-4D97-AF65-F5344CB8AC3E}">
        <p14:creationId xmlns:p14="http://schemas.microsoft.com/office/powerpoint/2010/main" xmlns="" val="373847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12</a:t>
            </a:fld>
            <a:endParaRPr lang="en-IN"/>
          </a:p>
        </p:txBody>
      </p:sp>
      <p:pic>
        <p:nvPicPr>
          <p:cNvPr id="3" name="Picture 5">
            <a:extLst>
              <a:ext uri="{FF2B5EF4-FFF2-40B4-BE49-F238E27FC236}">
                <a16:creationId xmlns:a16="http://schemas.microsoft.com/office/drawing/2014/main" xmlns="" id="{3143A490-70EE-6674-B7B7-372667B0FFFD}"/>
              </a:ext>
            </a:extLst>
          </p:cNvPr>
          <p:cNvPicPr>
            <a:picLocks noChangeAspect="1" noChangeArrowheads="1"/>
          </p:cNvPicPr>
          <p:nvPr/>
        </p:nvPicPr>
        <p:blipFill>
          <a:blip r:embed="rId2" cstate="print"/>
          <a:srcRect/>
          <a:stretch>
            <a:fillRect/>
          </a:stretch>
        </p:blipFill>
        <p:spPr bwMode="auto">
          <a:xfrm>
            <a:off x="2313709" y="1620982"/>
            <a:ext cx="7578435" cy="4498675"/>
          </a:xfrm>
          <a:prstGeom prst="rect">
            <a:avLst/>
          </a:prstGeom>
          <a:noFill/>
          <a:ln w="9525">
            <a:noFill/>
            <a:miter lim="800000"/>
            <a:headEnd/>
            <a:tailEnd/>
          </a:ln>
        </p:spPr>
      </p:pic>
      <p:sp>
        <p:nvSpPr>
          <p:cNvPr id="5" name="TextBox 4">
            <a:extLst>
              <a:ext uri="{FF2B5EF4-FFF2-40B4-BE49-F238E27FC236}">
                <a16:creationId xmlns:a16="http://schemas.microsoft.com/office/drawing/2014/main" xmlns="" id="{5884BA92-F57C-97AF-7B6A-E6407CA28F1C}"/>
              </a:ext>
            </a:extLst>
          </p:cNvPr>
          <p:cNvSpPr txBox="1"/>
          <p:nvPr/>
        </p:nvSpPr>
        <p:spPr>
          <a:xfrm>
            <a:off x="967508" y="618897"/>
            <a:ext cx="8481291" cy="523220"/>
          </a:xfrm>
          <a:prstGeom prst="rect">
            <a:avLst/>
          </a:prstGeom>
          <a:noFill/>
        </p:spPr>
        <p:txBody>
          <a:bodyPr wrap="square">
            <a:spAutoFit/>
          </a:bodyPr>
          <a:lstStyle/>
          <a:p>
            <a:r>
              <a:rPr lang="en-US" altLang="en-US" sz="2800" b="1" dirty="0">
                <a:solidFill>
                  <a:srgbClr val="C00000"/>
                </a:solidFill>
                <a:latin typeface="+mn-lt"/>
              </a:rPr>
              <a:t>EXAMPLE OF SYSTEM CALLS</a:t>
            </a:r>
            <a:endParaRPr lang="en-IN" sz="2800" dirty="0"/>
          </a:p>
        </p:txBody>
      </p:sp>
      <p:sp>
        <p:nvSpPr>
          <p:cNvPr id="7" name="TextBox 6">
            <a:extLst>
              <a:ext uri="{FF2B5EF4-FFF2-40B4-BE49-F238E27FC236}">
                <a16:creationId xmlns:a16="http://schemas.microsoft.com/office/drawing/2014/main" xmlns="" id="{7EAE4A55-49E2-46E2-1EC7-4269FCED2290}"/>
              </a:ext>
            </a:extLst>
          </p:cNvPr>
          <p:cNvSpPr txBox="1"/>
          <p:nvPr/>
        </p:nvSpPr>
        <p:spPr>
          <a:xfrm>
            <a:off x="1655619" y="1071356"/>
            <a:ext cx="8014854" cy="369332"/>
          </a:xfrm>
          <a:prstGeom prst="rect">
            <a:avLst/>
          </a:prstGeom>
          <a:noFill/>
        </p:spPr>
        <p:txBody>
          <a:bodyPr wrap="square">
            <a:spAutoFit/>
          </a:bodyPr>
          <a:lstStyle/>
          <a:p>
            <a:r>
              <a:rPr lang="en-US" altLang="en-US" dirty="0"/>
              <a:t>System call sequence to copy the contents of one file to another file</a:t>
            </a:r>
          </a:p>
        </p:txBody>
      </p:sp>
      <p:sp>
        <p:nvSpPr>
          <p:cNvPr id="8" name="Rounded Rectangle 17">
            <a:extLst>
              <a:ext uri="{FF2B5EF4-FFF2-40B4-BE49-F238E27FC236}">
                <a16:creationId xmlns:a16="http://schemas.microsoft.com/office/drawing/2014/main" xmlns="" id="{01562561-65AE-B78D-A021-D5A6E68DE3E5}"/>
              </a:ext>
            </a:extLst>
          </p:cNvPr>
          <p:cNvSpPr/>
          <p:nvPr/>
        </p:nvSpPr>
        <p:spPr>
          <a:xfrm>
            <a:off x="3473653" y="4549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xmlns="" val="248355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3" name="Rounded Rectangle 17">
            <a:extLst>
              <a:ext uri="{FF2B5EF4-FFF2-40B4-BE49-F238E27FC236}">
                <a16:creationId xmlns:a16="http://schemas.microsoft.com/office/drawing/2014/main" xmlns="" id="{851E9C8E-AC1F-6D3F-F7E1-108A87063752}"/>
              </a:ext>
            </a:extLst>
          </p:cNvPr>
          <p:cNvSpPr/>
          <p:nvPr/>
        </p:nvSpPr>
        <p:spPr>
          <a:xfrm>
            <a:off x="3214327" y="133294"/>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a:t>
            </a:r>
          </a:p>
        </p:txBody>
      </p:sp>
      <p:pic>
        <p:nvPicPr>
          <p:cNvPr id="4" name="Picture 1" descr="Screen Shot 2012-12-01 at 12.25.00 PM.png">
            <a:extLst>
              <a:ext uri="{FF2B5EF4-FFF2-40B4-BE49-F238E27FC236}">
                <a16:creationId xmlns:a16="http://schemas.microsoft.com/office/drawing/2014/main" xmlns="" id="{9CABCA40-D667-38BB-4D79-0BACB88023CF}"/>
              </a:ext>
            </a:extLst>
          </p:cNvPr>
          <p:cNvPicPr>
            <a:picLocks noChangeAspect="1"/>
          </p:cNvPicPr>
          <p:nvPr/>
        </p:nvPicPr>
        <p:blipFill>
          <a:blip r:embed="rId2" cstate="print"/>
          <a:srcRect/>
          <a:stretch>
            <a:fillRect/>
          </a:stretch>
        </p:blipFill>
        <p:spPr bwMode="auto">
          <a:xfrm>
            <a:off x="1764144" y="609803"/>
            <a:ext cx="8709891" cy="5532379"/>
          </a:xfrm>
          <a:prstGeom prst="rect">
            <a:avLst/>
          </a:prstGeom>
          <a:noFill/>
          <a:ln w="9525">
            <a:noFill/>
            <a:miter lim="800000"/>
            <a:headEnd/>
            <a:tailEnd/>
          </a:ln>
        </p:spPr>
      </p:pic>
    </p:spTree>
    <p:extLst>
      <p:ext uri="{BB962C8B-B14F-4D97-AF65-F5344CB8AC3E}">
        <p14:creationId xmlns:p14="http://schemas.microsoft.com/office/powerpoint/2010/main" xmlns="" val="297708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3" name="Rounded Rectangle 17">
            <a:extLst>
              <a:ext uri="{FF2B5EF4-FFF2-40B4-BE49-F238E27FC236}">
                <a16:creationId xmlns:a16="http://schemas.microsoft.com/office/drawing/2014/main" xmlns="" id="{BE474B25-C6D5-24FE-AB6F-B9CC2EEC45C4}"/>
              </a:ext>
            </a:extLst>
          </p:cNvPr>
          <p:cNvSpPr/>
          <p:nvPr/>
        </p:nvSpPr>
        <p:spPr>
          <a:xfrm>
            <a:off x="3400861" y="128624"/>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xmlns="" id="{15A8243A-FB53-38E2-B397-CAA61D1422F3}"/>
              </a:ext>
            </a:extLst>
          </p:cNvPr>
          <p:cNvSpPr txBox="1"/>
          <p:nvPr/>
        </p:nvSpPr>
        <p:spPr>
          <a:xfrm>
            <a:off x="290945" y="723125"/>
            <a:ext cx="9465701" cy="461665"/>
          </a:xfrm>
          <a:prstGeom prst="rect">
            <a:avLst/>
          </a:prstGeom>
          <a:noFill/>
        </p:spPr>
        <p:txBody>
          <a:bodyPr wrap="square">
            <a:spAutoFit/>
          </a:bodyPr>
          <a:lstStyle/>
          <a:p>
            <a:r>
              <a:rPr lang="en-US" altLang="en-US" sz="2400" b="1" dirty="0">
                <a:solidFill>
                  <a:srgbClr val="C00000"/>
                </a:solidFill>
              </a:rPr>
              <a:t>EXAMPLES OF WINDOWS AND  UNIX SYSTEM CALLS</a:t>
            </a:r>
            <a:endParaRPr lang="en-IN" sz="2400" b="1" dirty="0">
              <a:solidFill>
                <a:srgbClr val="C00000"/>
              </a:solidFill>
            </a:endParaRPr>
          </a:p>
        </p:txBody>
      </p:sp>
      <p:pic>
        <p:nvPicPr>
          <p:cNvPr id="6" name="Picture 6" descr="OS8-p61">
            <a:extLst>
              <a:ext uri="{FF2B5EF4-FFF2-40B4-BE49-F238E27FC236}">
                <a16:creationId xmlns:a16="http://schemas.microsoft.com/office/drawing/2014/main" xmlns="" id="{68AD1030-CBA7-7364-89CA-706FFC69C13C}"/>
              </a:ext>
            </a:extLst>
          </p:cNvPr>
          <p:cNvPicPr>
            <a:picLocks noChangeAspect="1" noChangeArrowheads="1"/>
          </p:cNvPicPr>
          <p:nvPr/>
        </p:nvPicPr>
        <p:blipFill>
          <a:blip r:embed="rId2" cstate="print"/>
          <a:srcRect/>
          <a:stretch>
            <a:fillRect/>
          </a:stretch>
        </p:blipFill>
        <p:spPr bwMode="auto">
          <a:xfrm>
            <a:off x="1722581" y="1246198"/>
            <a:ext cx="9465701" cy="4891366"/>
          </a:xfrm>
          <a:prstGeom prst="rect">
            <a:avLst/>
          </a:prstGeom>
          <a:noFill/>
          <a:ln w="9525">
            <a:noFill/>
            <a:miter lim="800000"/>
            <a:headEnd/>
            <a:tailEnd/>
          </a:ln>
        </p:spPr>
      </p:pic>
    </p:spTree>
    <p:extLst>
      <p:ext uri="{BB962C8B-B14F-4D97-AF65-F5344CB8AC3E}">
        <p14:creationId xmlns:p14="http://schemas.microsoft.com/office/powerpoint/2010/main" xmlns="" val="133719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3" name="Title 1">
            <a:extLst>
              <a:ext uri="{FF2B5EF4-FFF2-40B4-BE49-F238E27FC236}">
                <a16:creationId xmlns:a16="http://schemas.microsoft.com/office/drawing/2014/main" xmlns="" id="{00D064EE-E8A5-EDBE-C0CF-68BC0D135711}"/>
              </a:ext>
            </a:extLst>
          </p:cNvPr>
          <p:cNvSpPr txBox="1">
            <a:spLocks/>
          </p:cNvSpPr>
          <p:nvPr/>
        </p:nvSpPr>
        <p:spPr>
          <a:xfrm>
            <a:off x="1524000" y="63284"/>
            <a:ext cx="9829800" cy="675626"/>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a:solidFill>
                  <a:srgbClr val="C00000"/>
                </a:solidFill>
                <a:latin typeface="+mn-lt"/>
              </a:rPr>
              <a:t>TYPES OF SYSTEM CALLS</a:t>
            </a:r>
            <a:endParaRPr lang="en-IN" b="1" dirty="0">
              <a:solidFill>
                <a:srgbClr val="C00000"/>
              </a:solidFill>
              <a:latin typeface="+mn-lt"/>
            </a:endParaRPr>
          </a:p>
        </p:txBody>
      </p:sp>
      <p:pic>
        <p:nvPicPr>
          <p:cNvPr id="4" name="Picture 3">
            <a:extLst>
              <a:ext uri="{FF2B5EF4-FFF2-40B4-BE49-F238E27FC236}">
                <a16:creationId xmlns:a16="http://schemas.microsoft.com/office/drawing/2014/main" xmlns="" id="{2960A742-8323-4337-E5F1-D7C261A9E1D6}"/>
              </a:ext>
            </a:extLst>
          </p:cNvPr>
          <p:cNvPicPr>
            <a:picLocks noChangeAspect="1"/>
          </p:cNvPicPr>
          <p:nvPr/>
        </p:nvPicPr>
        <p:blipFill>
          <a:blip r:embed="rId2"/>
          <a:stretch>
            <a:fillRect/>
          </a:stretch>
        </p:blipFill>
        <p:spPr>
          <a:xfrm>
            <a:off x="1139062" y="732766"/>
            <a:ext cx="10214738" cy="5238544"/>
          </a:xfrm>
          <a:prstGeom prst="rect">
            <a:avLst/>
          </a:prstGeom>
        </p:spPr>
      </p:pic>
    </p:spTree>
    <p:extLst>
      <p:ext uri="{BB962C8B-B14F-4D97-AF65-F5344CB8AC3E}">
        <p14:creationId xmlns:p14="http://schemas.microsoft.com/office/powerpoint/2010/main" xmlns="" val="3271324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16</a:t>
            </a:fld>
            <a:endParaRPr lang="en-IN"/>
          </a:p>
        </p:txBody>
      </p:sp>
      <p:sp>
        <p:nvSpPr>
          <p:cNvPr id="3" name="Title 4">
            <a:extLst>
              <a:ext uri="{FF2B5EF4-FFF2-40B4-BE49-F238E27FC236}">
                <a16:creationId xmlns:a16="http://schemas.microsoft.com/office/drawing/2014/main" xmlns="" id="{A2F983E6-782C-E464-1131-EBBFD3F406DC}"/>
              </a:ext>
            </a:extLst>
          </p:cNvPr>
          <p:cNvSpPr txBox="1">
            <a:spLocks/>
          </p:cNvSpPr>
          <p:nvPr/>
        </p:nvSpPr>
        <p:spPr>
          <a:xfrm>
            <a:off x="1513609" y="0"/>
            <a:ext cx="6300355" cy="58102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3600" b="1" dirty="0">
                <a:solidFill>
                  <a:srgbClr val="C00000"/>
                </a:solidFill>
                <a:latin typeface="+mn-lt"/>
              </a:rPr>
              <a:t>TYPES OF SYSTEM CALLS</a:t>
            </a:r>
          </a:p>
        </p:txBody>
      </p:sp>
      <p:sp>
        <p:nvSpPr>
          <p:cNvPr id="5" name="TextBox 4">
            <a:extLst>
              <a:ext uri="{FF2B5EF4-FFF2-40B4-BE49-F238E27FC236}">
                <a16:creationId xmlns:a16="http://schemas.microsoft.com/office/drawing/2014/main" xmlns="" id="{B1EB299E-D4B8-1CC3-15D6-786F14D39623}"/>
              </a:ext>
            </a:extLst>
          </p:cNvPr>
          <p:cNvSpPr txBox="1"/>
          <p:nvPr/>
        </p:nvSpPr>
        <p:spPr>
          <a:xfrm>
            <a:off x="374072" y="640773"/>
            <a:ext cx="11513128" cy="6247864"/>
          </a:xfrm>
          <a:prstGeom prst="rect">
            <a:avLst/>
          </a:prstGeom>
          <a:noFill/>
        </p:spPr>
        <p:txBody>
          <a:bodyPr wrap="square">
            <a:spAutoFit/>
          </a:bodyPr>
          <a:lstStyle/>
          <a:p>
            <a:pPr algn="just">
              <a:lnSpc>
                <a:spcPct val="150000"/>
              </a:lnSpc>
            </a:pPr>
            <a:r>
              <a:rPr lang="en-US" sz="2000" b="1" dirty="0"/>
              <a:t>Process </a:t>
            </a:r>
            <a:r>
              <a:rPr lang="en-US" sz="2000" b="1" dirty="0" smtClean="0"/>
              <a:t>Control : </a:t>
            </a:r>
            <a:r>
              <a:rPr lang="en-US" sz="2000" dirty="0" smtClean="0"/>
              <a:t>Process </a:t>
            </a:r>
            <a:r>
              <a:rPr lang="en-US" sz="2000" dirty="0"/>
              <a:t>control is the system call that is used to direct the processes. Some process control examples include creating, load, abort, end, execute, process, terminate the process, etc.</a:t>
            </a:r>
          </a:p>
          <a:p>
            <a:pPr algn="just">
              <a:lnSpc>
                <a:spcPct val="150000"/>
              </a:lnSpc>
            </a:pPr>
            <a:r>
              <a:rPr lang="en-US" sz="2000" b="1" dirty="0"/>
              <a:t>File </a:t>
            </a:r>
            <a:r>
              <a:rPr lang="en-US" sz="2000" b="1" dirty="0" smtClean="0"/>
              <a:t>Management : </a:t>
            </a:r>
            <a:r>
              <a:rPr lang="en-US" sz="2000" dirty="0" smtClean="0"/>
              <a:t>File </a:t>
            </a:r>
            <a:r>
              <a:rPr lang="en-US" sz="2000" dirty="0"/>
              <a:t>management is a system call that is used to handle the files. Some file management examples include creating files, delete files, open, close, read, write, etc.</a:t>
            </a:r>
          </a:p>
          <a:p>
            <a:pPr algn="just">
              <a:lnSpc>
                <a:spcPct val="150000"/>
              </a:lnSpc>
            </a:pPr>
            <a:r>
              <a:rPr lang="en-US" sz="2000" b="1" dirty="0"/>
              <a:t>Device </a:t>
            </a:r>
            <a:r>
              <a:rPr lang="en-US" sz="2000" b="1" dirty="0" smtClean="0"/>
              <a:t>Management : </a:t>
            </a:r>
            <a:r>
              <a:rPr lang="en-US" sz="2000" dirty="0" smtClean="0"/>
              <a:t>Device </a:t>
            </a:r>
            <a:r>
              <a:rPr lang="en-US" sz="2000" dirty="0"/>
              <a:t>management is a system call that is used to deal with devices. Some examples of device management include read, device, write, get device attributes, release device, etc</a:t>
            </a:r>
            <a:r>
              <a:rPr lang="en-US" sz="2000" dirty="0" smtClean="0"/>
              <a:t>.</a:t>
            </a:r>
          </a:p>
          <a:p>
            <a:pPr algn="just">
              <a:lnSpc>
                <a:spcPct val="150000"/>
              </a:lnSpc>
            </a:pPr>
            <a:r>
              <a:rPr lang="en-US" sz="2000" b="1" dirty="0" smtClean="0"/>
              <a:t>Information Maintenance : </a:t>
            </a:r>
            <a:r>
              <a:rPr lang="en-US" sz="2000" dirty="0" smtClean="0"/>
              <a:t>Information maintenance is a system call that is used to maintain information. </a:t>
            </a:r>
          </a:p>
          <a:p>
            <a:pPr algn="just">
              <a:lnSpc>
                <a:spcPct val="150000"/>
              </a:lnSpc>
            </a:pPr>
            <a:r>
              <a:rPr lang="en-US" sz="2000" b="1" dirty="0" smtClean="0"/>
              <a:t>Examples of information maintenance :  </a:t>
            </a:r>
            <a:r>
              <a:rPr lang="en-US" sz="2000" dirty="0" smtClean="0"/>
              <a:t>Including getting system data, set time or date, get time or date, set system data, etc.</a:t>
            </a:r>
          </a:p>
          <a:p>
            <a:pPr algn="just">
              <a:lnSpc>
                <a:spcPct val="150000"/>
              </a:lnSpc>
            </a:pPr>
            <a:r>
              <a:rPr lang="en-US" sz="2000" b="1" dirty="0" smtClean="0"/>
              <a:t>Communication : </a:t>
            </a:r>
            <a:r>
              <a:rPr lang="en-US" sz="2000" dirty="0" smtClean="0"/>
              <a:t>Communication is a system call that is used for communication. </a:t>
            </a:r>
          </a:p>
          <a:p>
            <a:pPr algn="just">
              <a:lnSpc>
                <a:spcPct val="150000"/>
              </a:lnSpc>
            </a:pPr>
            <a:r>
              <a:rPr lang="en-US" sz="2000" b="1" dirty="0" smtClean="0"/>
              <a:t>Examples of communication : </a:t>
            </a:r>
            <a:r>
              <a:rPr lang="en-US" sz="2000" dirty="0" smtClean="0"/>
              <a:t>Including create, delete communication connections, send, receive messages, etc.</a:t>
            </a:r>
          </a:p>
          <a:p>
            <a:pPr marL="457200" lvl="1" indent="0" algn="just">
              <a:buNone/>
            </a:pPr>
            <a:endParaRPr lang="en-US" sz="2000" dirty="0"/>
          </a:p>
          <a:p>
            <a:endParaRPr lang="en-IN" sz="2000" dirty="0"/>
          </a:p>
        </p:txBody>
      </p:sp>
    </p:spTree>
    <p:extLst>
      <p:ext uri="{BB962C8B-B14F-4D97-AF65-F5344CB8AC3E}">
        <p14:creationId xmlns:p14="http://schemas.microsoft.com/office/powerpoint/2010/main" xmlns="" val="2372189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17</a:t>
            </a:fld>
            <a:endParaRPr lang="en-IN"/>
          </a:p>
        </p:txBody>
      </p:sp>
      <p:sp>
        <p:nvSpPr>
          <p:cNvPr id="3" name="Rounded Rectangle 17">
            <a:extLst>
              <a:ext uri="{FF2B5EF4-FFF2-40B4-BE49-F238E27FC236}">
                <a16:creationId xmlns:a16="http://schemas.microsoft.com/office/drawing/2014/main" xmlns="" id="{C1C86B96-10D8-A32B-2257-C24B0C6B4C06}"/>
              </a:ext>
            </a:extLst>
          </p:cNvPr>
          <p:cNvSpPr/>
          <p:nvPr/>
        </p:nvSpPr>
        <p:spPr>
          <a:xfrm>
            <a:off x="3473653" y="45497"/>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Title 1">
            <a:extLst>
              <a:ext uri="{FF2B5EF4-FFF2-40B4-BE49-F238E27FC236}">
                <a16:creationId xmlns:a16="http://schemas.microsoft.com/office/drawing/2014/main" xmlns="" id="{355C0776-801C-A37C-EAE7-DA1181F79192}"/>
              </a:ext>
            </a:extLst>
          </p:cNvPr>
          <p:cNvSpPr txBox="1">
            <a:spLocks/>
          </p:cNvSpPr>
          <p:nvPr/>
        </p:nvSpPr>
        <p:spPr>
          <a:xfrm>
            <a:off x="443346" y="786967"/>
            <a:ext cx="11374582" cy="508736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b="1" dirty="0">
                <a:solidFill>
                  <a:srgbClr val="C00000"/>
                </a:solidFill>
              </a:rPr>
              <a:t>open</a:t>
            </a:r>
            <a:r>
              <a:rPr lang="en-US" b="1" dirty="0" smtClean="0">
                <a:solidFill>
                  <a:srgbClr val="C00000"/>
                </a:solidFill>
              </a:rPr>
              <a:t>() : </a:t>
            </a:r>
            <a:r>
              <a:rPr lang="en-US" dirty="0" smtClean="0"/>
              <a:t>The</a:t>
            </a:r>
            <a:r>
              <a:rPr lang="en-US" dirty="0"/>
              <a:t> </a:t>
            </a:r>
            <a:r>
              <a:rPr lang="en-US" b="1" dirty="0"/>
              <a:t>open()</a:t>
            </a:r>
            <a:r>
              <a:rPr lang="en-US" dirty="0"/>
              <a:t> system call allows you to access a file on a file system. </a:t>
            </a:r>
            <a:r>
              <a:rPr lang="en-US" dirty="0" smtClean="0"/>
              <a:t> It </a:t>
            </a:r>
            <a:r>
              <a:rPr lang="en-US" dirty="0"/>
              <a:t>allocates resources to the file and provides a handle that the </a:t>
            </a:r>
            <a:r>
              <a:rPr lang="en-US" dirty="0" smtClean="0"/>
              <a:t>process </a:t>
            </a:r>
            <a:r>
              <a:rPr lang="en-US" dirty="0"/>
              <a:t>may refer to. Many processes can open a file at once or </a:t>
            </a:r>
            <a:r>
              <a:rPr lang="en-US" dirty="0" smtClean="0"/>
              <a:t>by </a:t>
            </a:r>
            <a:r>
              <a:rPr lang="en-US" dirty="0"/>
              <a:t>a single process only. It's all based on the file system </a:t>
            </a:r>
            <a:r>
              <a:rPr lang="en-US" dirty="0" smtClean="0"/>
              <a:t>and structure</a:t>
            </a:r>
            <a:r>
              <a:rPr lang="en-US" dirty="0"/>
              <a:t>.</a:t>
            </a:r>
          </a:p>
          <a:p>
            <a:pPr algn="just"/>
            <a:r>
              <a:rPr lang="en-US" b="1" dirty="0">
                <a:solidFill>
                  <a:srgbClr val="C00000"/>
                </a:solidFill>
              </a:rPr>
              <a:t>read</a:t>
            </a:r>
            <a:r>
              <a:rPr lang="en-US" b="1" dirty="0" smtClean="0">
                <a:solidFill>
                  <a:srgbClr val="C00000"/>
                </a:solidFill>
              </a:rPr>
              <a:t>() :  </a:t>
            </a:r>
            <a:r>
              <a:rPr lang="en-US" dirty="0" smtClean="0"/>
              <a:t>It </a:t>
            </a:r>
            <a:r>
              <a:rPr lang="en-US" dirty="0"/>
              <a:t>is used to obtain data from a file on the file system. It accepts </a:t>
            </a:r>
            <a:r>
              <a:rPr lang="en-US" dirty="0" smtClean="0"/>
              <a:t>three </a:t>
            </a:r>
            <a:r>
              <a:rPr lang="en-US" dirty="0"/>
              <a:t>arguments in general:</a:t>
            </a:r>
          </a:p>
          <a:p>
            <a:pPr lvl="3" algn="just"/>
            <a:r>
              <a:rPr lang="en-US" sz="2000" dirty="0"/>
              <a:t>A file descriptor.</a:t>
            </a:r>
          </a:p>
          <a:p>
            <a:pPr lvl="3" algn="just"/>
            <a:r>
              <a:rPr lang="en-US" sz="2000" dirty="0"/>
              <a:t>A buffer to store read data.</a:t>
            </a:r>
          </a:p>
          <a:p>
            <a:pPr lvl="3" algn="just"/>
            <a:r>
              <a:rPr lang="en-US" sz="2000" dirty="0"/>
              <a:t>The number of bytes to read from the file.</a:t>
            </a:r>
          </a:p>
          <a:p>
            <a:pPr lvl="3" algn="just"/>
            <a:r>
              <a:rPr lang="en-US" sz="2000" dirty="0"/>
              <a:t>The file descriptor of the file to be read could be used to identify it and open it using </a:t>
            </a:r>
            <a:r>
              <a:rPr lang="en-US" sz="2000" b="1" dirty="0"/>
              <a:t>open()</a:t>
            </a:r>
            <a:r>
              <a:rPr lang="en-US" sz="2000" dirty="0"/>
              <a:t> before reading</a:t>
            </a:r>
            <a:r>
              <a:rPr lang="en-US" sz="2000" dirty="0" smtClean="0"/>
              <a:t>.</a:t>
            </a:r>
            <a:endParaRPr lang="en-US" sz="2000" dirty="0"/>
          </a:p>
          <a:p>
            <a:pPr algn="just"/>
            <a:r>
              <a:rPr lang="en-US" b="1" dirty="0" smtClean="0">
                <a:solidFill>
                  <a:srgbClr val="C00000"/>
                </a:solidFill>
              </a:rPr>
              <a:t>wait() :  </a:t>
            </a:r>
            <a:r>
              <a:rPr lang="en-US" dirty="0" smtClean="0"/>
              <a:t>In some systems, a process may have to wait for another process to complete its execution before proceeding. The </a:t>
            </a:r>
            <a:r>
              <a:rPr lang="en-US" b="1" dirty="0" smtClean="0"/>
              <a:t>wait()</a:t>
            </a:r>
            <a:r>
              <a:rPr lang="en-US" dirty="0" smtClean="0"/>
              <a:t> system call is used to suspend the parent process. Once the child process has completed its execution, control is returned to the parent process.</a:t>
            </a:r>
          </a:p>
          <a:p>
            <a:pPr algn="just"/>
            <a:endParaRPr lang="en-US" dirty="0"/>
          </a:p>
          <a:p>
            <a:pPr algn="just"/>
            <a:endParaRPr lang="en-IN" dirty="0"/>
          </a:p>
        </p:txBody>
      </p:sp>
    </p:spTree>
    <p:extLst>
      <p:ext uri="{BB962C8B-B14F-4D97-AF65-F5344CB8AC3E}">
        <p14:creationId xmlns:p14="http://schemas.microsoft.com/office/powerpoint/2010/main" xmlns="" val="135403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3" name="Rounded Rectangle 17">
            <a:extLst>
              <a:ext uri="{FF2B5EF4-FFF2-40B4-BE49-F238E27FC236}">
                <a16:creationId xmlns:a16="http://schemas.microsoft.com/office/drawing/2014/main" xmlns="" id="{9534E4AB-6421-933E-8B72-FF02724AE7F2}"/>
              </a:ext>
            </a:extLst>
          </p:cNvPr>
          <p:cNvSpPr/>
          <p:nvPr/>
        </p:nvSpPr>
        <p:spPr>
          <a:xfrm>
            <a:off x="3473653" y="4549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Content Placeholder 2">
            <a:extLst>
              <a:ext uri="{FF2B5EF4-FFF2-40B4-BE49-F238E27FC236}">
                <a16:creationId xmlns:a16="http://schemas.microsoft.com/office/drawing/2014/main" xmlns="" id="{5C69488D-DF22-A992-78C5-316B8A9782E5}"/>
              </a:ext>
            </a:extLst>
          </p:cNvPr>
          <p:cNvSpPr txBox="1">
            <a:spLocks/>
          </p:cNvSpPr>
          <p:nvPr/>
        </p:nvSpPr>
        <p:spPr>
          <a:xfrm>
            <a:off x="374074" y="677400"/>
            <a:ext cx="11513126" cy="573725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b="1" dirty="0" smtClean="0">
                <a:solidFill>
                  <a:srgbClr val="C00000"/>
                </a:solidFill>
              </a:rPr>
              <a:t>write() : </a:t>
            </a:r>
            <a:r>
              <a:rPr lang="en-US" dirty="0" smtClean="0"/>
              <a:t>It </a:t>
            </a:r>
            <a:r>
              <a:rPr lang="en-US" dirty="0"/>
              <a:t>is used to write data from a user buffer to a device like a file. </a:t>
            </a:r>
            <a:r>
              <a:rPr lang="en-US" dirty="0" smtClean="0"/>
              <a:t> This </a:t>
            </a:r>
            <a:r>
              <a:rPr lang="en-US" dirty="0"/>
              <a:t>system call is one way for a program to generate data. </a:t>
            </a:r>
            <a:r>
              <a:rPr lang="en-US" dirty="0" smtClean="0"/>
              <a:t>It takes </a:t>
            </a:r>
            <a:r>
              <a:rPr lang="en-US" dirty="0"/>
              <a:t>three arguments in general:</a:t>
            </a:r>
          </a:p>
          <a:p>
            <a:pPr lvl="3" algn="just"/>
            <a:r>
              <a:rPr lang="en-US" sz="2000" dirty="0"/>
              <a:t>A file descriptor.</a:t>
            </a:r>
          </a:p>
          <a:p>
            <a:pPr lvl="3" algn="just"/>
            <a:r>
              <a:rPr lang="en-US" sz="2000" dirty="0"/>
              <a:t>A pointer to the buffer in which data is saved.</a:t>
            </a:r>
          </a:p>
          <a:p>
            <a:pPr lvl="3" algn="just"/>
            <a:r>
              <a:rPr lang="en-US" sz="2000" dirty="0"/>
              <a:t>The number of bytes to be written from the buffer</a:t>
            </a:r>
            <a:r>
              <a:rPr lang="en-US" sz="2000" dirty="0" smtClean="0"/>
              <a:t>.</a:t>
            </a:r>
            <a:endParaRPr lang="en-US" sz="2000" dirty="0"/>
          </a:p>
          <a:p>
            <a:pPr algn="just"/>
            <a:r>
              <a:rPr lang="en-US" b="1" dirty="0" smtClean="0">
                <a:solidFill>
                  <a:srgbClr val="C00000"/>
                </a:solidFill>
              </a:rPr>
              <a:t>fork() :  </a:t>
            </a:r>
            <a:r>
              <a:rPr lang="en-US" dirty="0" smtClean="0"/>
              <a:t>Processes generate clones of themselves using the </a:t>
            </a:r>
            <a:r>
              <a:rPr lang="en-US" b="1" dirty="0" smtClean="0"/>
              <a:t>fork()</a:t>
            </a:r>
            <a:r>
              <a:rPr lang="en-US" dirty="0" smtClean="0"/>
              <a:t> system call. It is one of the most common ways to create processes in operating systems.</a:t>
            </a:r>
          </a:p>
          <a:p>
            <a:pPr algn="just"/>
            <a:r>
              <a:rPr lang="en-US" b="1" dirty="0" smtClean="0">
                <a:solidFill>
                  <a:srgbClr val="C00000"/>
                </a:solidFill>
              </a:rPr>
              <a:t>close() :  </a:t>
            </a:r>
            <a:r>
              <a:rPr lang="en-US" dirty="0" smtClean="0"/>
              <a:t>It is used to end file system access. When this system call is invoked, it signifies that the program no longer requires the 	file, and the buffers are flushed, the file information is altered, 	and the file resources are de-allocated as a result.</a:t>
            </a:r>
          </a:p>
          <a:p>
            <a:pPr algn="just"/>
            <a:r>
              <a:rPr lang="en-US" b="1" dirty="0" smtClean="0">
                <a:solidFill>
                  <a:srgbClr val="C00000"/>
                </a:solidFill>
              </a:rPr>
              <a:t>exec() : </a:t>
            </a:r>
            <a:r>
              <a:rPr lang="en-US" dirty="0" smtClean="0"/>
              <a:t>When an executable file replaces an earlier executable file in already executing process, this system function is invoked. </a:t>
            </a:r>
          </a:p>
          <a:p>
            <a:pPr algn="just"/>
            <a:r>
              <a:rPr lang="en-US" b="1" dirty="0" smtClean="0">
                <a:solidFill>
                  <a:srgbClr val="C00000"/>
                </a:solidFill>
              </a:rPr>
              <a:t>exit():  </a:t>
            </a:r>
            <a:r>
              <a:rPr lang="en-US" dirty="0" smtClean="0"/>
              <a:t>The </a:t>
            </a:r>
            <a:r>
              <a:rPr lang="en-US" b="1" dirty="0" smtClean="0"/>
              <a:t>exit()</a:t>
            </a:r>
            <a:r>
              <a:rPr lang="en-US" dirty="0" smtClean="0"/>
              <a:t> is a system call that is used to end program execution.</a:t>
            </a:r>
          </a:p>
          <a:p>
            <a:endParaRPr lang="en-US" dirty="0"/>
          </a:p>
          <a:p>
            <a:endParaRPr lang="en-IN" dirty="0"/>
          </a:p>
        </p:txBody>
      </p:sp>
    </p:spTree>
    <p:extLst>
      <p:ext uri="{BB962C8B-B14F-4D97-AF65-F5344CB8AC3E}">
        <p14:creationId xmlns:p14="http://schemas.microsoft.com/office/powerpoint/2010/main" xmlns="" val="225013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3" name="Rounded Rectangle 17">
            <a:extLst>
              <a:ext uri="{FF2B5EF4-FFF2-40B4-BE49-F238E27FC236}">
                <a16:creationId xmlns:a16="http://schemas.microsoft.com/office/drawing/2014/main" xmlns="" id="{8342ACE7-7C33-E0D6-21C7-E374742DFBB1}"/>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Title 1">
            <a:extLst>
              <a:ext uri="{FF2B5EF4-FFF2-40B4-BE49-F238E27FC236}">
                <a16:creationId xmlns:a16="http://schemas.microsoft.com/office/drawing/2014/main" xmlns="" id="{95F4D380-7A74-660C-C53A-2E6568B03108}"/>
              </a:ext>
            </a:extLst>
          </p:cNvPr>
          <p:cNvSpPr txBox="1">
            <a:spLocks/>
          </p:cNvSpPr>
          <p:nvPr/>
        </p:nvSpPr>
        <p:spPr>
          <a:xfrm>
            <a:off x="838200" y="675682"/>
            <a:ext cx="4315691" cy="612792"/>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3600" b="1" dirty="0">
                <a:solidFill>
                  <a:srgbClr val="C00000"/>
                </a:solidFill>
                <a:latin typeface="+mn-lt"/>
              </a:rPr>
              <a:t>PROCESS</a:t>
            </a:r>
          </a:p>
        </p:txBody>
      </p:sp>
      <p:sp>
        <p:nvSpPr>
          <p:cNvPr id="7" name="TextBox 6">
            <a:extLst>
              <a:ext uri="{FF2B5EF4-FFF2-40B4-BE49-F238E27FC236}">
                <a16:creationId xmlns:a16="http://schemas.microsoft.com/office/drawing/2014/main" xmlns="" id="{CC534F64-1AA6-82A5-BD28-8F7E0CFF268B}"/>
              </a:ext>
            </a:extLst>
          </p:cNvPr>
          <p:cNvSpPr txBox="1"/>
          <p:nvPr/>
        </p:nvSpPr>
        <p:spPr>
          <a:xfrm>
            <a:off x="568036" y="1327628"/>
            <a:ext cx="11111346" cy="3785652"/>
          </a:xfrm>
          <a:prstGeom prst="rect">
            <a:avLst/>
          </a:prstGeom>
          <a:noFill/>
        </p:spPr>
        <p:txBody>
          <a:bodyPr wrap="square">
            <a:spAutoFit/>
          </a:bodyPr>
          <a:lstStyle/>
          <a:p>
            <a:pPr algn="just">
              <a:buFont typeface="Arial" pitchFamily="34" charset="0"/>
              <a:buChar char="•"/>
            </a:pPr>
            <a:r>
              <a:rPr lang="en-US" sz="2400" dirty="0" smtClean="0"/>
              <a:t> A </a:t>
            </a:r>
            <a:r>
              <a:rPr lang="en-US" sz="2400" dirty="0"/>
              <a:t>process is mainly a program in execution where the execution of a process must progress in a sequential order or based on some priority or algorithms.</a:t>
            </a:r>
          </a:p>
          <a:p>
            <a:pPr algn="just"/>
            <a:r>
              <a:rPr lang="en-US" sz="2400" dirty="0"/>
              <a:t>In other words, it is an entity that represents the fundamental working that has been assigned to a system.</a:t>
            </a:r>
          </a:p>
          <a:p>
            <a:pPr algn="just">
              <a:buFont typeface="Arial" pitchFamily="34" charset="0"/>
              <a:buChar char="•"/>
            </a:pPr>
            <a:r>
              <a:rPr lang="en-US" sz="2400" dirty="0" smtClean="0"/>
              <a:t> When </a:t>
            </a:r>
            <a:r>
              <a:rPr lang="en-US" sz="2400" dirty="0"/>
              <a:t>a program gets loaded into the memory, it is said to as process. This processing can be categorized into 4 sections. </a:t>
            </a:r>
            <a:r>
              <a:rPr lang="en-US" sz="2400" dirty="0" smtClean="0"/>
              <a:t> These </a:t>
            </a:r>
            <a:r>
              <a:rPr lang="en-US" sz="2400" dirty="0"/>
              <a:t>are:</a:t>
            </a:r>
          </a:p>
          <a:p>
            <a:pPr marL="914400" lvl="1" indent="-457200" algn="just">
              <a:buFont typeface="Courier New" panose="02070309020205020404" pitchFamily="49" charset="0"/>
              <a:buChar char="o"/>
            </a:pPr>
            <a:r>
              <a:rPr lang="en-US" sz="2400" dirty="0"/>
              <a:t>Heap</a:t>
            </a:r>
          </a:p>
          <a:p>
            <a:pPr marL="914400" lvl="1" indent="-457200" algn="just">
              <a:buFont typeface="Courier New" panose="02070309020205020404" pitchFamily="49" charset="0"/>
              <a:buChar char="o"/>
            </a:pPr>
            <a:r>
              <a:rPr lang="en-US" sz="2400" dirty="0"/>
              <a:t>Stack</a:t>
            </a:r>
          </a:p>
          <a:p>
            <a:pPr marL="914400" lvl="1" indent="-457200" algn="just">
              <a:buFont typeface="Courier New" panose="02070309020205020404" pitchFamily="49" charset="0"/>
              <a:buChar char="o"/>
            </a:pPr>
            <a:r>
              <a:rPr lang="en-US" sz="2400" dirty="0"/>
              <a:t>Data</a:t>
            </a:r>
          </a:p>
          <a:p>
            <a:pPr marL="914400" lvl="1" indent="-457200" algn="just">
              <a:buFont typeface="Courier New" panose="02070309020205020404" pitchFamily="49" charset="0"/>
              <a:buChar char="o"/>
            </a:pPr>
            <a:r>
              <a:rPr lang="en-US" sz="2400" dirty="0"/>
              <a:t>Text </a:t>
            </a:r>
            <a:endParaRPr lang="en-IN" sz="2400" dirty="0"/>
          </a:p>
        </p:txBody>
      </p:sp>
    </p:spTree>
    <p:extLst>
      <p:ext uri="{BB962C8B-B14F-4D97-AF65-F5344CB8AC3E}">
        <p14:creationId xmlns:p14="http://schemas.microsoft.com/office/powerpoint/2010/main" xmlns="" val="153008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3" name="Rounded Rectangle 17">
            <a:extLst>
              <a:ext uri="{FF2B5EF4-FFF2-40B4-BE49-F238E27FC236}">
                <a16:creationId xmlns:a16="http://schemas.microsoft.com/office/drawing/2014/main" xmlns=""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4" name="TextBox 3">
            <a:extLst>
              <a:ext uri="{FF2B5EF4-FFF2-40B4-BE49-F238E27FC236}">
                <a16:creationId xmlns:a16="http://schemas.microsoft.com/office/drawing/2014/main" xmlns="" id="{EECDD339-3C6C-5867-F3BF-3CDFB152B9FC}"/>
              </a:ext>
            </a:extLst>
          </p:cNvPr>
          <p:cNvSpPr txBox="1"/>
          <p:nvPr/>
        </p:nvSpPr>
        <p:spPr>
          <a:xfrm>
            <a:off x="1385454" y="416615"/>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b="0" i="0" dirty="0">
                <a:effectLst/>
                <a:cs typeface="Poppins"/>
              </a:rPr>
              <a:t>To familiarize students with the basic concept of </a:t>
            </a:r>
            <a:r>
              <a:rPr lang="en-US" dirty="0">
                <a:cs typeface="Poppins"/>
              </a:rPr>
              <a:t>UNIX OPERATING </a:t>
            </a:r>
            <a:r>
              <a:rPr lang="en-US" b="0" i="0" dirty="0">
                <a:effectLst/>
                <a:cs typeface="Poppins"/>
              </a:rPr>
              <a:t>System. </a:t>
            </a:r>
          </a:p>
          <a:p>
            <a:pPr>
              <a:lnSpc>
                <a:spcPct val="150000"/>
              </a:lnSpc>
            </a:pPr>
            <a:endParaRPr lang="en-US" sz="1600" b="0" i="0" dirty="0">
              <a:effectLst/>
              <a:latin typeface="Poppins"/>
              <a:cs typeface="Poppins"/>
            </a:endParaRPr>
          </a:p>
        </p:txBody>
      </p:sp>
      <p:sp>
        <p:nvSpPr>
          <p:cNvPr id="5" name="Rounded Rectangle 17">
            <a:extLst>
              <a:ext uri="{FF2B5EF4-FFF2-40B4-BE49-F238E27FC236}">
                <a16:creationId xmlns:a16="http://schemas.microsoft.com/office/drawing/2014/main" xmlns="" id="{F6D0E5DA-11C1-719E-AD4C-BFFC3E79FABA}"/>
              </a:ext>
            </a:extLst>
          </p:cNvPr>
          <p:cNvSpPr/>
          <p:nvPr/>
        </p:nvSpPr>
        <p:spPr>
          <a:xfrm>
            <a:off x="3720271" y="1349567"/>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6" name="TextBox 5">
            <a:extLst>
              <a:ext uri="{FF2B5EF4-FFF2-40B4-BE49-F238E27FC236}">
                <a16:creationId xmlns:a16="http://schemas.microsoft.com/office/drawing/2014/main" xmlns="" id="{25E9F659-6E61-9057-057C-5A07E18557B0}"/>
              </a:ext>
            </a:extLst>
          </p:cNvPr>
          <p:cNvSpPr txBox="1"/>
          <p:nvPr/>
        </p:nvSpPr>
        <p:spPr>
          <a:xfrm>
            <a:off x="1131454" y="1740265"/>
            <a:ext cx="9929091" cy="2062103"/>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t>This Session is designed to:</a:t>
            </a:r>
          </a:p>
          <a:p>
            <a:pPr marL="342900" indent="-342900">
              <a:buAutoNum type="arabicPeriod"/>
            </a:pPr>
            <a:r>
              <a:rPr lang="en-US" sz="1600" dirty="0"/>
              <a:t>Demonstrate UNIX Operating System Commands and System Calls.</a:t>
            </a:r>
          </a:p>
          <a:p>
            <a:pPr marL="342900" indent="-342900">
              <a:buAutoNum type="arabicPeriod"/>
            </a:pPr>
            <a:r>
              <a:rPr lang="en-US" sz="1600" dirty="0"/>
              <a:t>Describe what is  Unix operating system.</a:t>
            </a:r>
          </a:p>
          <a:p>
            <a:pPr marL="342900" indent="-342900">
              <a:buAutoNum type="arabicPeriod"/>
            </a:pPr>
            <a:r>
              <a:rPr lang="en-US" sz="1600" dirty="0"/>
              <a:t>List out the different types of  Unix based operating systems.</a:t>
            </a:r>
          </a:p>
          <a:p>
            <a:pPr marL="342900" indent="-342900">
              <a:buAutoNum type="arabicPeriod"/>
            </a:pPr>
            <a:r>
              <a:rPr lang="en-US" sz="1600" dirty="0"/>
              <a:t>Describe the role of  an operating system.</a:t>
            </a:r>
          </a:p>
          <a:p>
            <a:pPr marL="342900" indent="-342900">
              <a:buFontTx/>
              <a:buAutoNum type="arabicPeriod"/>
            </a:pPr>
            <a:r>
              <a:rPr lang="en-IN" altLang="en-US" sz="1600" dirty="0"/>
              <a:t>A Case Study of Operating Systems: UNIX, Linux, ubuntu, centos and Solaris.</a:t>
            </a:r>
            <a:endParaRPr lang="en-IN" altLang="en-US" sz="1700" dirty="0"/>
          </a:p>
          <a:p>
            <a:endParaRPr lang="en-US" sz="1600" dirty="0">
              <a:latin typeface="Arial" panose="020B0604020202020204" pitchFamily="34" charset="0"/>
            </a:endParaRPr>
          </a:p>
        </p:txBody>
      </p:sp>
      <p:sp>
        <p:nvSpPr>
          <p:cNvPr id="7" name="Rounded Rectangle 17">
            <a:extLst>
              <a:ext uri="{FF2B5EF4-FFF2-40B4-BE49-F238E27FC236}">
                <a16:creationId xmlns:a16="http://schemas.microsoft.com/office/drawing/2014/main" xmlns=""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sp>
        <p:nvSpPr>
          <p:cNvPr id="8" name="TextBox 7">
            <a:extLst>
              <a:ext uri="{FF2B5EF4-FFF2-40B4-BE49-F238E27FC236}">
                <a16:creationId xmlns:a16="http://schemas.microsoft.com/office/drawing/2014/main" xmlns="" id="{EBD251FE-929F-DBE9-80E0-2FBE8CE3F39A}"/>
              </a:ext>
            </a:extLst>
          </p:cNvPr>
          <p:cNvSpPr txBox="1"/>
          <p:nvPr/>
        </p:nvSpPr>
        <p:spPr>
          <a:xfrm>
            <a:off x="1700211" y="4027017"/>
            <a:ext cx="8791575" cy="2308324"/>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t>At the end of this session, you should be able to:</a:t>
            </a:r>
          </a:p>
          <a:p>
            <a:pPr marL="342900" indent="-342900">
              <a:buAutoNum type="arabicPeriod"/>
            </a:pPr>
            <a:r>
              <a:rPr lang="en-US" sz="1600" dirty="0"/>
              <a:t>Defines Operating System Structure, Components of operating system, Functions of OS.</a:t>
            </a:r>
          </a:p>
          <a:p>
            <a:pPr marL="342900" indent="-342900">
              <a:buAutoNum type="arabicPeriod"/>
            </a:pPr>
            <a:r>
              <a:rPr lang="en-US" sz="1600" dirty="0"/>
              <a:t>Describe what an operating systems do, Types of operating systems.</a:t>
            </a:r>
          </a:p>
          <a:p>
            <a:pPr marL="342900" indent="-342900">
              <a:buAutoNum type="arabicPeriod"/>
            </a:pPr>
            <a:r>
              <a:rPr lang="en-US" sz="1600" dirty="0"/>
              <a:t>Summarize Role of an Operating System.</a:t>
            </a:r>
          </a:p>
          <a:p>
            <a:pPr marL="342900" indent="-342900">
              <a:buFontTx/>
              <a:buAutoNum type="arabicPeriod"/>
            </a:pPr>
            <a:r>
              <a:rPr lang="en-IN" altLang="en-US" sz="1600" dirty="0"/>
              <a:t>A Comparative Study of Operating Systems Commands in Case of Dos and UNIX .</a:t>
            </a:r>
          </a:p>
          <a:p>
            <a:pPr marL="342900" indent="-342900">
              <a:buFontTx/>
              <a:buAutoNum type="arabicPeriod"/>
            </a:pPr>
            <a:r>
              <a:rPr lang="en-US" altLang="en-US" sz="1600" dirty="0"/>
              <a:t>A Case Study of Different Flavors of Linux based Operating Systems: Centos, Debian, Fedora, Kali Linux, Ubuntu, openSUSE.</a:t>
            </a:r>
            <a:endParaRPr lang="en-IN" altLang="en-US" sz="1600" dirty="0"/>
          </a:p>
          <a:p>
            <a:pPr marL="342900" indent="-342900">
              <a:buAutoNum type="arabicPeriod"/>
            </a:pP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xmlns=""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20</a:t>
            </a:fld>
            <a:endParaRPr lang="en-IN"/>
          </a:p>
        </p:txBody>
      </p:sp>
      <p:pic>
        <p:nvPicPr>
          <p:cNvPr id="3" name="Picture 2">
            <a:extLst>
              <a:ext uri="{FF2B5EF4-FFF2-40B4-BE49-F238E27FC236}">
                <a16:creationId xmlns:a16="http://schemas.microsoft.com/office/drawing/2014/main" xmlns="" id="{2841D233-9741-E069-13D8-2DA5CB59C2AE}"/>
              </a:ext>
            </a:extLst>
          </p:cNvPr>
          <p:cNvPicPr>
            <a:picLocks noChangeAspect="1"/>
          </p:cNvPicPr>
          <p:nvPr/>
        </p:nvPicPr>
        <p:blipFill>
          <a:blip r:embed="rId2"/>
          <a:stretch>
            <a:fillRect/>
          </a:stretch>
        </p:blipFill>
        <p:spPr>
          <a:xfrm>
            <a:off x="238785" y="838199"/>
            <a:ext cx="4126238" cy="5181601"/>
          </a:xfrm>
          <a:prstGeom prst="rect">
            <a:avLst/>
          </a:prstGeom>
        </p:spPr>
      </p:pic>
      <p:sp>
        <p:nvSpPr>
          <p:cNvPr id="4" name="Rounded Rectangle 17">
            <a:extLst>
              <a:ext uri="{FF2B5EF4-FFF2-40B4-BE49-F238E27FC236}">
                <a16:creationId xmlns:a16="http://schemas.microsoft.com/office/drawing/2014/main" xmlns="" id="{58A09CA8-8427-3CEA-CE80-DCF53C515D49}"/>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xmlns="" id="{26DFBDD4-2138-0312-61FC-D380BAB1D30F}"/>
              </a:ext>
            </a:extLst>
          </p:cNvPr>
          <p:cNvSpPr txBox="1"/>
          <p:nvPr/>
        </p:nvSpPr>
        <p:spPr>
          <a:xfrm>
            <a:off x="5073144" y="962998"/>
            <a:ext cx="6453837" cy="5078313"/>
          </a:xfrm>
          <a:prstGeom prst="rect">
            <a:avLst/>
          </a:prstGeom>
          <a:noFill/>
        </p:spPr>
        <p:txBody>
          <a:bodyPr wrap="square">
            <a:spAutoFit/>
          </a:bodyPr>
          <a:lstStyle/>
          <a:p>
            <a:pPr algn="just">
              <a:buFont typeface="Arial" panose="020B0604020202020204" pitchFamily="34" charset="0"/>
              <a:buChar char="•"/>
            </a:pPr>
            <a:r>
              <a:rPr lang="en-US" sz="2400" dirty="0">
                <a:solidFill>
                  <a:srgbClr val="212529"/>
                </a:solidFill>
              </a:rPr>
              <a:t>The </a:t>
            </a:r>
            <a:r>
              <a:rPr lang="en-US" sz="2400" b="1" dirty="0">
                <a:solidFill>
                  <a:srgbClr val="212529"/>
                </a:solidFill>
              </a:rPr>
              <a:t>Stack</a:t>
            </a:r>
            <a:r>
              <a:rPr lang="en-US" sz="2400" dirty="0">
                <a:solidFill>
                  <a:srgbClr val="212529"/>
                </a:solidFill>
              </a:rPr>
              <a:t> is used for local variables. Space on the stack is reserved for local variables when they are declared</a:t>
            </a:r>
            <a:r>
              <a:rPr lang="en-US" sz="2400" dirty="0" smtClean="0">
                <a:solidFill>
                  <a:srgbClr val="212529"/>
                </a:solidFill>
              </a:rPr>
              <a:t>.</a:t>
            </a:r>
          </a:p>
          <a:p>
            <a:pPr algn="just">
              <a:buFont typeface="Arial" panose="020B0604020202020204" pitchFamily="34" charset="0"/>
              <a:buChar char="•"/>
            </a:pPr>
            <a:r>
              <a:rPr lang="en-US" sz="2400" dirty="0" smtClean="0">
                <a:solidFill>
                  <a:srgbClr val="212529"/>
                </a:solidFill>
              </a:rPr>
              <a:t>The </a:t>
            </a:r>
            <a:r>
              <a:rPr lang="en-US" sz="2400" b="1" dirty="0" smtClean="0">
                <a:solidFill>
                  <a:srgbClr val="212529"/>
                </a:solidFill>
              </a:rPr>
              <a:t>Heap</a:t>
            </a:r>
            <a:r>
              <a:rPr lang="en-US" sz="2400" dirty="0" smtClean="0">
                <a:solidFill>
                  <a:srgbClr val="212529"/>
                </a:solidFill>
              </a:rPr>
              <a:t> is used for the dynamic memory allocation and is managed via calls to new, delete, malloc, free, etc.</a:t>
            </a:r>
          </a:p>
          <a:p>
            <a:pPr algn="just">
              <a:buFont typeface="Arial" panose="020B0604020202020204" pitchFamily="34" charset="0"/>
              <a:buChar char="•"/>
            </a:pPr>
            <a:r>
              <a:rPr lang="en-US" sz="2400" dirty="0" smtClean="0">
                <a:solidFill>
                  <a:srgbClr val="212529"/>
                </a:solidFill>
              </a:rPr>
              <a:t>The </a:t>
            </a:r>
            <a:r>
              <a:rPr lang="en-US" sz="2400" b="1" dirty="0" smtClean="0">
                <a:solidFill>
                  <a:srgbClr val="212529"/>
                </a:solidFill>
              </a:rPr>
              <a:t>Data section</a:t>
            </a:r>
            <a:r>
              <a:rPr lang="en-US" sz="2400" dirty="0" smtClean="0">
                <a:solidFill>
                  <a:srgbClr val="212529"/>
                </a:solidFill>
              </a:rPr>
              <a:t> is made up of the global and static variables, allocated and initialized prior to executing the main.</a:t>
            </a:r>
          </a:p>
          <a:p>
            <a:pPr algn="just">
              <a:buFont typeface="Arial" panose="020B0604020202020204" pitchFamily="34" charset="0"/>
              <a:buChar char="•"/>
            </a:pPr>
            <a:r>
              <a:rPr lang="en-US" sz="2400" dirty="0" smtClean="0">
                <a:solidFill>
                  <a:srgbClr val="212529"/>
                </a:solidFill>
              </a:rPr>
              <a:t>The </a:t>
            </a:r>
            <a:r>
              <a:rPr lang="en-US" sz="2400" b="1" dirty="0" smtClean="0">
                <a:solidFill>
                  <a:srgbClr val="212529"/>
                </a:solidFill>
              </a:rPr>
              <a:t>Text section</a:t>
            </a:r>
            <a:r>
              <a:rPr lang="en-US" sz="2400" dirty="0" smtClean="0">
                <a:solidFill>
                  <a:srgbClr val="212529"/>
                </a:solidFill>
              </a:rPr>
              <a:t> is made up of the compiled program code, read in from non-volatile storage when the program is launched.</a:t>
            </a:r>
          </a:p>
          <a:p>
            <a:pPr algn="just">
              <a:buFont typeface="Arial" panose="020B0604020202020204" pitchFamily="34" charset="0"/>
              <a:buChar char="•"/>
            </a:pPr>
            <a:endParaRPr lang="en-US" dirty="0" smtClean="0">
              <a:solidFill>
                <a:srgbClr val="212529"/>
              </a:solidFill>
            </a:endParaRPr>
          </a:p>
          <a:p>
            <a:pPr algn="just">
              <a:buFont typeface="Arial" panose="020B0604020202020204" pitchFamily="34" charset="0"/>
              <a:buChar char="•"/>
            </a:pPr>
            <a:endParaRPr lang="en-US" sz="1800" b="0" i="0" dirty="0">
              <a:solidFill>
                <a:srgbClr val="212529"/>
              </a:solidFill>
              <a:effectLst/>
            </a:endParaRPr>
          </a:p>
        </p:txBody>
      </p:sp>
    </p:spTree>
    <p:extLst>
      <p:ext uri="{BB962C8B-B14F-4D97-AF65-F5344CB8AC3E}">
        <p14:creationId xmlns:p14="http://schemas.microsoft.com/office/powerpoint/2010/main" xmlns="" val="61031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3" name="Rounded Rectangle 17">
            <a:extLst>
              <a:ext uri="{FF2B5EF4-FFF2-40B4-BE49-F238E27FC236}">
                <a16:creationId xmlns:a16="http://schemas.microsoft.com/office/drawing/2014/main" xmlns="" id="{90082371-F60A-B23B-7E63-D784E16B0D18}"/>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Title 1">
            <a:extLst>
              <a:ext uri="{FF2B5EF4-FFF2-40B4-BE49-F238E27FC236}">
                <a16:creationId xmlns:a16="http://schemas.microsoft.com/office/drawing/2014/main" xmlns="" id="{29BA04B7-3767-61AC-8A01-3177DCBDA322}"/>
              </a:ext>
            </a:extLst>
          </p:cNvPr>
          <p:cNvSpPr txBox="1">
            <a:spLocks/>
          </p:cNvSpPr>
          <p:nvPr/>
        </p:nvSpPr>
        <p:spPr>
          <a:xfrm>
            <a:off x="838200" y="531392"/>
            <a:ext cx="10515600" cy="452281"/>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3600" b="1" dirty="0">
                <a:solidFill>
                  <a:srgbClr val="C00000"/>
                </a:solidFill>
                <a:latin typeface="+mn-lt"/>
              </a:rPr>
              <a:t>PROCESS API</a:t>
            </a:r>
          </a:p>
        </p:txBody>
      </p:sp>
      <p:sp>
        <p:nvSpPr>
          <p:cNvPr id="5" name="Content Placeholder 4">
            <a:extLst>
              <a:ext uri="{FF2B5EF4-FFF2-40B4-BE49-F238E27FC236}">
                <a16:creationId xmlns:a16="http://schemas.microsoft.com/office/drawing/2014/main" xmlns="" id="{4CAC5877-0E22-8731-A462-2E36558DCD75}"/>
              </a:ext>
            </a:extLst>
          </p:cNvPr>
          <p:cNvSpPr txBox="1">
            <a:spLocks/>
          </p:cNvSpPr>
          <p:nvPr/>
        </p:nvSpPr>
        <p:spPr>
          <a:xfrm>
            <a:off x="528781" y="1076783"/>
            <a:ext cx="10818091" cy="458510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IN" sz="2400" dirty="0"/>
              <a:t>These APIs are available on any modern OS</a:t>
            </a:r>
          </a:p>
          <a:p>
            <a:r>
              <a:rPr lang="en-IN" sz="2400" b="1" dirty="0"/>
              <a:t>Create</a:t>
            </a:r>
            <a:r>
              <a:rPr lang="en-IN" sz="2400" dirty="0"/>
              <a:t> </a:t>
            </a:r>
            <a:r>
              <a:rPr lang="en-IN" sz="2400" dirty="0" smtClean="0"/>
              <a:t>: OS </a:t>
            </a:r>
            <a:r>
              <a:rPr lang="en-IN" sz="2400" dirty="0"/>
              <a:t>is invoked to create a new process to run a </a:t>
            </a:r>
            <a:r>
              <a:rPr lang="en-IN" sz="2400" dirty="0" smtClean="0"/>
              <a:t>program.</a:t>
            </a:r>
            <a:endParaRPr lang="en-IN" sz="2400" dirty="0"/>
          </a:p>
          <a:p>
            <a:r>
              <a:rPr lang="en-IN" sz="2400" b="1" dirty="0" smtClean="0"/>
              <a:t>Destroy : </a:t>
            </a:r>
            <a:r>
              <a:rPr lang="en-IN" sz="2400" dirty="0" smtClean="0"/>
              <a:t>Halt </a:t>
            </a:r>
            <a:r>
              <a:rPr lang="en-IN" sz="2400" dirty="0"/>
              <a:t>a runway </a:t>
            </a:r>
            <a:r>
              <a:rPr lang="en-IN" sz="2400" dirty="0" smtClean="0"/>
              <a:t>process.</a:t>
            </a:r>
            <a:endParaRPr lang="en-IN" sz="2400" dirty="0"/>
          </a:p>
          <a:p>
            <a:r>
              <a:rPr lang="en-IN" sz="2400" b="1" dirty="0" smtClean="0"/>
              <a:t>Wait : </a:t>
            </a:r>
            <a:r>
              <a:rPr lang="en-IN" sz="2400" dirty="0" smtClean="0"/>
              <a:t>Wait </a:t>
            </a:r>
            <a:r>
              <a:rPr lang="en-IN" sz="2400" dirty="0"/>
              <a:t>for a process to stop </a:t>
            </a:r>
            <a:r>
              <a:rPr lang="en-IN" sz="2400" dirty="0" smtClean="0"/>
              <a:t>running.</a:t>
            </a:r>
            <a:endParaRPr lang="en-IN" sz="2400" dirty="0"/>
          </a:p>
          <a:p>
            <a:r>
              <a:rPr lang="en-IN" sz="2400" b="1" dirty="0"/>
              <a:t>Miscellaneous </a:t>
            </a:r>
            <a:r>
              <a:rPr lang="en-IN" sz="2400" b="1" dirty="0" smtClean="0"/>
              <a:t>control :  </a:t>
            </a:r>
            <a:r>
              <a:rPr lang="en-IN" sz="2400" dirty="0" smtClean="0"/>
              <a:t>Some </a:t>
            </a:r>
            <a:r>
              <a:rPr lang="en-IN" sz="2400" dirty="0"/>
              <a:t>method to suspend a process and then resume </a:t>
            </a:r>
            <a:r>
              <a:rPr lang="en-IN" sz="2400" dirty="0" smtClean="0"/>
              <a:t>it.</a:t>
            </a:r>
            <a:endParaRPr lang="en-IN" sz="2400" dirty="0"/>
          </a:p>
          <a:p>
            <a:r>
              <a:rPr lang="en-IN" sz="2400" b="1" dirty="0" smtClean="0"/>
              <a:t>Status : </a:t>
            </a:r>
            <a:r>
              <a:rPr lang="en-IN" sz="2400" dirty="0" smtClean="0"/>
              <a:t>Get </a:t>
            </a:r>
            <a:r>
              <a:rPr lang="en-IN" sz="2400" dirty="0"/>
              <a:t>some status info about a </a:t>
            </a:r>
            <a:r>
              <a:rPr lang="en-IN" sz="2400" dirty="0" smtClean="0"/>
              <a:t>process.</a:t>
            </a:r>
            <a:endParaRPr lang="en-IN" sz="2400" dirty="0"/>
          </a:p>
          <a:p>
            <a:endParaRPr lang="en-IN" dirty="0"/>
          </a:p>
          <a:p>
            <a:pPr marL="457200" lvl="1" indent="0">
              <a:buFont typeface="Arial" panose="020B0604020202020204" pitchFamily="34" charset="0"/>
              <a:buNone/>
            </a:pPr>
            <a:endParaRPr lang="en-IN" dirty="0"/>
          </a:p>
        </p:txBody>
      </p:sp>
    </p:spTree>
    <p:extLst>
      <p:ext uri="{BB962C8B-B14F-4D97-AF65-F5344CB8AC3E}">
        <p14:creationId xmlns:p14="http://schemas.microsoft.com/office/powerpoint/2010/main" xmlns="" val="172438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22</a:t>
            </a:fld>
            <a:endParaRPr lang="en-IN"/>
          </a:p>
        </p:txBody>
      </p:sp>
      <p:sp>
        <p:nvSpPr>
          <p:cNvPr id="3" name="Rounded Rectangle 17">
            <a:extLst>
              <a:ext uri="{FF2B5EF4-FFF2-40B4-BE49-F238E27FC236}">
                <a16:creationId xmlns:a16="http://schemas.microsoft.com/office/drawing/2014/main" xmlns="" id="{8D1105A2-647D-3944-EFFF-334829C1FA8B}"/>
              </a:ext>
            </a:extLst>
          </p:cNvPr>
          <p:cNvSpPr/>
          <p:nvPr/>
        </p:nvSpPr>
        <p:spPr>
          <a:xfrm>
            <a:off x="3473653" y="4549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Title 1">
            <a:extLst>
              <a:ext uri="{FF2B5EF4-FFF2-40B4-BE49-F238E27FC236}">
                <a16:creationId xmlns:a16="http://schemas.microsoft.com/office/drawing/2014/main" xmlns="" id="{132D74A3-77DE-6EE1-0004-AEC0505DEB22}"/>
              </a:ext>
            </a:extLst>
          </p:cNvPr>
          <p:cNvSpPr txBox="1">
            <a:spLocks/>
          </p:cNvSpPr>
          <p:nvPr/>
        </p:nvSpPr>
        <p:spPr>
          <a:xfrm>
            <a:off x="974141" y="645072"/>
            <a:ext cx="10536677" cy="130621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a:solidFill>
                  <a:srgbClr val="C00000"/>
                </a:solidFill>
                <a:latin typeface="+mn-lt"/>
              </a:rPr>
              <a:t>PROCESS STATES IN OPERATING SYSTEM</a:t>
            </a:r>
            <a:endParaRPr lang="en-IN" b="1" dirty="0">
              <a:solidFill>
                <a:srgbClr val="C00000"/>
              </a:solidFill>
              <a:latin typeface="+mn-lt"/>
            </a:endParaRPr>
          </a:p>
        </p:txBody>
      </p:sp>
      <p:pic>
        <p:nvPicPr>
          <p:cNvPr id="5" name="Picture 2" descr="Process states">
            <a:extLst>
              <a:ext uri="{FF2B5EF4-FFF2-40B4-BE49-F238E27FC236}">
                <a16:creationId xmlns:a16="http://schemas.microsoft.com/office/drawing/2014/main" xmlns="" id="{AFBD3028-D385-0932-68A1-713A5B4E61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9341" y="1243794"/>
            <a:ext cx="10746804" cy="47275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56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3" name="Title 1">
            <a:extLst>
              <a:ext uri="{FF2B5EF4-FFF2-40B4-BE49-F238E27FC236}">
                <a16:creationId xmlns:a16="http://schemas.microsoft.com/office/drawing/2014/main" xmlns="" id="{6EE0B6DB-8FFC-4AA2-6EAC-85A6A66EA12E}"/>
              </a:ext>
            </a:extLst>
          </p:cNvPr>
          <p:cNvSpPr txBox="1">
            <a:spLocks/>
          </p:cNvSpPr>
          <p:nvPr/>
        </p:nvSpPr>
        <p:spPr>
          <a:xfrm>
            <a:off x="1530928" y="171161"/>
            <a:ext cx="10515600" cy="85407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3600" b="1" dirty="0">
                <a:solidFill>
                  <a:srgbClr val="C00000"/>
                </a:solidFill>
                <a:latin typeface="+mn-lt"/>
              </a:rPr>
              <a:t>Process States in Operating System</a:t>
            </a:r>
            <a:endParaRPr lang="en-IN" sz="3600" b="1" dirty="0">
              <a:latin typeface="+mn-lt"/>
            </a:endParaRPr>
          </a:p>
        </p:txBody>
      </p:sp>
      <p:sp>
        <p:nvSpPr>
          <p:cNvPr id="5" name="TextBox 4">
            <a:extLst>
              <a:ext uri="{FF2B5EF4-FFF2-40B4-BE49-F238E27FC236}">
                <a16:creationId xmlns:a16="http://schemas.microsoft.com/office/drawing/2014/main" xmlns="" id="{61A27ECB-38B5-D6A8-D124-E0FE6C58D338}"/>
              </a:ext>
            </a:extLst>
          </p:cNvPr>
          <p:cNvSpPr txBox="1"/>
          <p:nvPr/>
        </p:nvSpPr>
        <p:spPr>
          <a:xfrm>
            <a:off x="415636" y="830844"/>
            <a:ext cx="11416145" cy="5678478"/>
          </a:xfrm>
          <a:prstGeom prst="rect">
            <a:avLst/>
          </a:prstGeom>
          <a:noFill/>
        </p:spPr>
        <p:txBody>
          <a:bodyPr wrap="square">
            <a:spAutoFit/>
          </a:bodyPr>
          <a:lstStyle/>
          <a:p>
            <a:pPr algn="just">
              <a:spcBef>
                <a:spcPts val="600"/>
              </a:spcBef>
              <a:buFont typeface="Arial" pitchFamily="34" charset="0"/>
              <a:buChar char="•"/>
            </a:pPr>
            <a:r>
              <a:rPr lang="en-US" sz="2200" b="1" dirty="0" smtClean="0"/>
              <a:t> Start </a:t>
            </a:r>
            <a:r>
              <a:rPr lang="en-US" sz="2200" b="1" dirty="0"/>
              <a:t>/ New </a:t>
            </a:r>
            <a:r>
              <a:rPr lang="en-US" sz="2200" b="1" dirty="0" smtClean="0"/>
              <a:t>:  </a:t>
            </a:r>
            <a:r>
              <a:rPr lang="en-US" sz="2200" dirty="0" smtClean="0"/>
              <a:t>This </a:t>
            </a:r>
            <a:r>
              <a:rPr lang="en-US" sz="2200" dirty="0"/>
              <a:t>is the initial state when a process is first started or created</a:t>
            </a:r>
            <a:r>
              <a:rPr lang="en-US" sz="2200" dirty="0" smtClean="0"/>
              <a:t>.</a:t>
            </a:r>
          </a:p>
          <a:p>
            <a:pPr algn="just">
              <a:lnSpc>
                <a:spcPct val="150000"/>
              </a:lnSpc>
              <a:buFont typeface="Arial" pitchFamily="34" charset="0"/>
              <a:buChar char="•"/>
            </a:pPr>
            <a:r>
              <a:rPr lang="en-US" sz="2200" b="1" dirty="0" smtClean="0"/>
              <a:t> Ready : </a:t>
            </a:r>
            <a:r>
              <a:rPr lang="en-US" sz="2200" dirty="0" smtClean="0"/>
              <a:t>The </a:t>
            </a:r>
            <a:r>
              <a:rPr lang="en-US" sz="2200" dirty="0"/>
              <a:t>process is waiting to be assigned to a processor. </a:t>
            </a:r>
          </a:p>
          <a:p>
            <a:pPr marL="914400" lvl="1" indent="-457200" algn="just">
              <a:lnSpc>
                <a:spcPct val="100000"/>
              </a:lnSpc>
              <a:buFont typeface="+mj-lt"/>
              <a:buAutoNum type="arabicPeriod"/>
            </a:pPr>
            <a:r>
              <a:rPr lang="en-US" sz="2200" dirty="0" smtClean="0"/>
              <a:t>Ready </a:t>
            </a:r>
            <a:r>
              <a:rPr lang="en-US" sz="2200" dirty="0"/>
              <a:t>processes are waiting to have the processor allocated to them by the operating system so </a:t>
            </a:r>
            <a:r>
              <a:rPr lang="en-US" sz="2200" dirty="0" smtClean="0"/>
              <a:t>that </a:t>
            </a:r>
            <a:r>
              <a:rPr lang="en-US" sz="2200" dirty="0"/>
              <a:t>they can run. </a:t>
            </a:r>
            <a:endParaRPr lang="en-US" sz="2200" dirty="0" smtClean="0"/>
          </a:p>
          <a:p>
            <a:pPr marL="914400" lvl="1" indent="-457200" algn="just">
              <a:lnSpc>
                <a:spcPct val="100000"/>
              </a:lnSpc>
              <a:buFont typeface="+mj-lt"/>
              <a:buAutoNum type="arabicPeriod"/>
            </a:pPr>
            <a:r>
              <a:rPr lang="en-US" sz="2200" dirty="0" smtClean="0"/>
              <a:t>Process </a:t>
            </a:r>
            <a:r>
              <a:rPr lang="en-US" sz="2200" dirty="0"/>
              <a:t>may come into this state after Start state or while running it by but interrupted by the </a:t>
            </a:r>
            <a:r>
              <a:rPr lang="en-US" sz="2200" dirty="0" smtClean="0"/>
              <a:t>scheduler </a:t>
            </a:r>
            <a:r>
              <a:rPr lang="en-US" sz="2200" dirty="0"/>
              <a:t>to assign CPU to some other process</a:t>
            </a:r>
            <a:r>
              <a:rPr lang="en-US" sz="2200" dirty="0" smtClean="0"/>
              <a:t>.</a:t>
            </a:r>
            <a:r>
              <a:rPr lang="en-US" sz="2200" b="1" dirty="0" smtClean="0"/>
              <a:t> </a:t>
            </a:r>
            <a:endParaRPr lang="en-US" sz="2000" b="1" dirty="0" smtClean="0"/>
          </a:p>
          <a:p>
            <a:pPr algn="just">
              <a:buFont typeface="Arial" pitchFamily="34" charset="0"/>
              <a:buChar char="•"/>
            </a:pPr>
            <a:r>
              <a:rPr lang="en-US" sz="2200" b="1" dirty="0" smtClean="0"/>
              <a:t> Running : </a:t>
            </a:r>
            <a:r>
              <a:rPr lang="en-US" sz="2200" dirty="0" smtClean="0"/>
              <a:t>Once the process has been assigned to a processor by the OS scheduler, the process state is set to running and the processor executes its instructions.</a:t>
            </a:r>
          </a:p>
          <a:p>
            <a:pPr algn="just"/>
            <a:endParaRPr lang="en-US" sz="2200" dirty="0" smtClean="0"/>
          </a:p>
          <a:p>
            <a:pPr algn="just">
              <a:buFont typeface="Arial" pitchFamily="34" charset="0"/>
              <a:buChar char="•"/>
            </a:pPr>
            <a:r>
              <a:rPr lang="en-US" sz="2200" b="1" dirty="0" smtClean="0"/>
              <a:t> Waiting : </a:t>
            </a:r>
            <a:r>
              <a:rPr lang="en-US" sz="2200" dirty="0" smtClean="0"/>
              <a:t>Process moves into the waiting state if it needs to wait for a resource, such as waiting for user input, or waiting for a file to become available.</a:t>
            </a:r>
          </a:p>
          <a:p>
            <a:pPr algn="just">
              <a:buFont typeface="Arial" pitchFamily="34" charset="0"/>
              <a:buChar char="•"/>
            </a:pPr>
            <a:endParaRPr lang="en-US" sz="2200" b="1" dirty="0" smtClean="0"/>
          </a:p>
          <a:p>
            <a:pPr algn="just">
              <a:buFont typeface="Arial" pitchFamily="34" charset="0"/>
              <a:buChar char="•"/>
            </a:pPr>
            <a:r>
              <a:rPr lang="en-US" sz="2200" b="1" dirty="0" smtClean="0"/>
              <a:t> Terminated / Exit : </a:t>
            </a:r>
            <a:r>
              <a:rPr lang="en-US" sz="2200" dirty="0" smtClean="0"/>
              <a:t>Once the process finishes its execution, or it is terminated by the operating system, it is moved to the terminated state where it waits to be removed from main memory. These names are arbitrary, and they vary across operating systems.</a:t>
            </a:r>
            <a:endParaRPr lang="en-IN" sz="2200" dirty="0" smtClean="0"/>
          </a:p>
          <a:p>
            <a:pPr lvl="1" algn="just">
              <a:lnSpc>
                <a:spcPct val="100000"/>
              </a:lnSpc>
            </a:pPr>
            <a:endParaRPr lang="en-US" sz="2200" dirty="0" smtClean="0"/>
          </a:p>
        </p:txBody>
      </p:sp>
    </p:spTree>
    <p:extLst>
      <p:ext uri="{BB962C8B-B14F-4D97-AF65-F5344CB8AC3E}">
        <p14:creationId xmlns:p14="http://schemas.microsoft.com/office/powerpoint/2010/main" xmlns="" val="1577067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24</a:t>
            </a:fld>
            <a:endParaRPr lang="en-IN"/>
          </a:p>
        </p:txBody>
      </p:sp>
      <p:sp>
        <p:nvSpPr>
          <p:cNvPr id="3" name="Rounded Rectangle 17">
            <a:extLst>
              <a:ext uri="{FF2B5EF4-FFF2-40B4-BE49-F238E27FC236}">
                <a16:creationId xmlns:a16="http://schemas.microsoft.com/office/drawing/2014/main" xmlns="" id="{7AA4A946-BFC3-B5F2-E622-1B512A19D96C}"/>
              </a:ext>
            </a:extLst>
          </p:cNvPr>
          <p:cNvSpPr/>
          <p:nvPr/>
        </p:nvSpPr>
        <p:spPr>
          <a:xfrm>
            <a:off x="3473653" y="45497"/>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4" name="Title 1">
            <a:extLst>
              <a:ext uri="{FF2B5EF4-FFF2-40B4-BE49-F238E27FC236}">
                <a16:creationId xmlns:a16="http://schemas.microsoft.com/office/drawing/2014/main" xmlns="" id="{5569B389-9D38-BFF8-8BDC-4EBFB88129AC}"/>
              </a:ext>
            </a:extLst>
          </p:cNvPr>
          <p:cNvSpPr txBox="1">
            <a:spLocks/>
          </p:cNvSpPr>
          <p:nvPr/>
        </p:nvSpPr>
        <p:spPr>
          <a:xfrm>
            <a:off x="817123" y="739302"/>
            <a:ext cx="10536677" cy="1325458"/>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a:solidFill>
                  <a:srgbClr val="C00000"/>
                </a:solidFill>
                <a:latin typeface="+mn-lt"/>
              </a:rPr>
              <a:t>PROCESS CONTROL BLOCK (PCB)</a:t>
            </a:r>
            <a:endParaRPr lang="en-IN" b="1" dirty="0">
              <a:solidFill>
                <a:srgbClr val="C00000"/>
              </a:solidFill>
              <a:latin typeface="+mn-lt"/>
            </a:endParaRPr>
          </a:p>
        </p:txBody>
      </p:sp>
      <p:pic>
        <p:nvPicPr>
          <p:cNvPr id="5" name="Content Placeholder 5">
            <a:extLst>
              <a:ext uri="{FF2B5EF4-FFF2-40B4-BE49-F238E27FC236}">
                <a16:creationId xmlns:a16="http://schemas.microsoft.com/office/drawing/2014/main" xmlns="" id="{BF805741-22F5-7B21-2B83-5ECA8EC7B886}"/>
              </a:ext>
            </a:extLst>
          </p:cNvPr>
          <p:cNvPicPr>
            <a:picLocks noChangeAspect="1"/>
          </p:cNvPicPr>
          <p:nvPr/>
        </p:nvPicPr>
        <p:blipFill>
          <a:blip r:embed="rId2"/>
          <a:stretch>
            <a:fillRect/>
          </a:stretch>
        </p:blipFill>
        <p:spPr>
          <a:xfrm>
            <a:off x="3837710" y="1427017"/>
            <a:ext cx="3795786" cy="4613565"/>
          </a:xfrm>
          <a:prstGeom prst="rect">
            <a:avLst/>
          </a:prstGeom>
        </p:spPr>
      </p:pic>
    </p:spTree>
    <p:extLst>
      <p:ext uri="{BB962C8B-B14F-4D97-AF65-F5344CB8AC3E}">
        <p14:creationId xmlns:p14="http://schemas.microsoft.com/office/powerpoint/2010/main" xmlns="" val="370237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25</a:t>
            </a:fld>
            <a:endParaRPr lang="en-IN"/>
          </a:p>
        </p:txBody>
      </p:sp>
      <p:sp>
        <p:nvSpPr>
          <p:cNvPr id="3" name="Title 1">
            <a:extLst>
              <a:ext uri="{FF2B5EF4-FFF2-40B4-BE49-F238E27FC236}">
                <a16:creationId xmlns:a16="http://schemas.microsoft.com/office/drawing/2014/main" xmlns="" id="{EB97A3CB-B225-29A1-FE30-EFCD0D0F9CA2}"/>
              </a:ext>
            </a:extLst>
          </p:cNvPr>
          <p:cNvSpPr txBox="1">
            <a:spLocks/>
          </p:cNvSpPr>
          <p:nvPr/>
        </p:nvSpPr>
        <p:spPr>
          <a:xfrm>
            <a:off x="1336964" y="0"/>
            <a:ext cx="8721436" cy="734291"/>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dirty="0">
                <a:solidFill>
                  <a:srgbClr val="C00000"/>
                </a:solidFill>
                <a:latin typeface="+mn-lt"/>
              </a:rPr>
              <a:t>PROCESS CONTROL BLOCK (PCB)</a:t>
            </a:r>
            <a:endParaRPr lang="en-IN" b="1" dirty="0">
              <a:latin typeface="+mn-lt"/>
            </a:endParaRPr>
          </a:p>
        </p:txBody>
      </p:sp>
      <p:sp>
        <p:nvSpPr>
          <p:cNvPr id="4" name="Content Placeholder 2">
            <a:extLst>
              <a:ext uri="{FF2B5EF4-FFF2-40B4-BE49-F238E27FC236}">
                <a16:creationId xmlns:a16="http://schemas.microsoft.com/office/drawing/2014/main" xmlns="" id="{33450767-B041-8C93-03FA-98EA41138274}"/>
              </a:ext>
            </a:extLst>
          </p:cNvPr>
          <p:cNvSpPr txBox="1">
            <a:spLocks/>
          </p:cNvSpPr>
          <p:nvPr/>
        </p:nvSpPr>
        <p:spPr>
          <a:xfrm>
            <a:off x="496452" y="721880"/>
            <a:ext cx="11210637" cy="51570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200" b="1" dirty="0"/>
              <a:t>Process </a:t>
            </a:r>
            <a:r>
              <a:rPr lang="en-US" sz="2200" b="1" dirty="0" smtClean="0"/>
              <a:t>State : </a:t>
            </a:r>
            <a:r>
              <a:rPr lang="en-US" sz="2200" dirty="0" smtClean="0"/>
              <a:t>The </a:t>
            </a:r>
            <a:r>
              <a:rPr lang="en-US" sz="2200" dirty="0"/>
              <a:t>current state of the process i.e., whether it is ready, running, waiting, or whatever.</a:t>
            </a:r>
          </a:p>
          <a:p>
            <a:r>
              <a:rPr lang="en-US" sz="2200" b="1" dirty="0"/>
              <a:t>Process </a:t>
            </a:r>
            <a:r>
              <a:rPr lang="en-US" sz="2200" b="1" dirty="0" smtClean="0"/>
              <a:t>Privileges : </a:t>
            </a:r>
            <a:r>
              <a:rPr lang="en-US" sz="2200" dirty="0" smtClean="0"/>
              <a:t>This </a:t>
            </a:r>
            <a:r>
              <a:rPr lang="en-US" sz="2200" dirty="0"/>
              <a:t>is required to allow/disallow access to system resources.</a:t>
            </a:r>
          </a:p>
          <a:p>
            <a:r>
              <a:rPr lang="en-US" sz="2200" b="1" dirty="0"/>
              <a:t>Process </a:t>
            </a:r>
            <a:r>
              <a:rPr lang="en-US" sz="2200" b="1" dirty="0" smtClean="0"/>
              <a:t>Id : </a:t>
            </a:r>
            <a:r>
              <a:rPr lang="en-US" sz="2200" dirty="0" smtClean="0"/>
              <a:t>Unique </a:t>
            </a:r>
            <a:r>
              <a:rPr lang="en-US" sz="2200" dirty="0"/>
              <a:t>identification for each of the process in the operating system.</a:t>
            </a:r>
          </a:p>
          <a:p>
            <a:r>
              <a:rPr lang="en-US" sz="2200" b="1" dirty="0" smtClean="0"/>
              <a:t>Pointer :  </a:t>
            </a:r>
            <a:r>
              <a:rPr lang="en-US" sz="2200" dirty="0" smtClean="0"/>
              <a:t>A </a:t>
            </a:r>
            <a:r>
              <a:rPr lang="en-US" sz="2200" dirty="0"/>
              <a:t>pointer to parent process</a:t>
            </a:r>
            <a:r>
              <a:rPr lang="en-US" sz="2200" dirty="0" smtClean="0"/>
              <a:t>.</a:t>
            </a:r>
            <a:endParaRPr lang="en-US" sz="2200" dirty="0"/>
          </a:p>
          <a:p>
            <a:pPr algn="just"/>
            <a:r>
              <a:rPr lang="en-US" sz="2200" b="1" dirty="0" smtClean="0"/>
              <a:t>Program Counter : </a:t>
            </a:r>
            <a:r>
              <a:rPr lang="en-US" sz="2200" dirty="0" smtClean="0"/>
              <a:t>Program Counter is a pointer to the address of the next instruction to be executed for this process.</a:t>
            </a:r>
          </a:p>
          <a:p>
            <a:pPr algn="just"/>
            <a:r>
              <a:rPr lang="en-US" sz="2200" b="1" dirty="0" smtClean="0"/>
              <a:t>CPU Registers : </a:t>
            </a:r>
            <a:r>
              <a:rPr lang="en-US" sz="2200" dirty="0" smtClean="0"/>
              <a:t>Various CPU registers where process need to be stored for execution for running state.</a:t>
            </a:r>
          </a:p>
          <a:p>
            <a:pPr algn="just"/>
            <a:r>
              <a:rPr lang="en-US" sz="2200" b="1" dirty="0" smtClean="0"/>
              <a:t>CPU Scheduling Information : </a:t>
            </a:r>
            <a:r>
              <a:rPr lang="en-US" sz="2200" dirty="0" smtClean="0"/>
              <a:t>Process priority and other scheduling information which is required to schedule the process.</a:t>
            </a:r>
          </a:p>
          <a:p>
            <a:pPr algn="just"/>
            <a:endParaRPr lang="en-US" dirty="0" smtClean="0"/>
          </a:p>
        </p:txBody>
      </p:sp>
    </p:spTree>
    <p:extLst>
      <p:ext uri="{BB962C8B-B14F-4D97-AF65-F5344CB8AC3E}">
        <p14:creationId xmlns:p14="http://schemas.microsoft.com/office/powerpoint/2010/main" xmlns="" val="680378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26</a:t>
            </a:fld>
            <a:endParaRPr lang="en-IN"/>
          </a:p>
        </p:txBody>
      </p:sp>
      <p:sp>
        <p:nvSpPr>
          <p:cNvPr id="4" name="TextBox 3">
            <a:extLst>
              <a:ext uri="{FF2B5EF4-FFF2-40B4-BE49-F238E27FC236}">
                <a16:creationId xmlns:a16="http://schemas.microsoft.com/office/drawing/2014/main" xmlns="" id="{77EDC8FC-74B8-93F4-D382-71A0FCBEC06C}"/>
              </a:ext>
            </a:extLst>
          </p:cNvPr>
          <p:cNvSpPr txBox="1"/>
          <p:nvPr/>
        </p:nvSpPr>
        <p:spPr>
          <a:xfrm>
            <a:off x="1563253" y="309479"/>
            <a:ext cx="8107219" cy="584775"/>
          </a:xfrm>
          <a:prstGeom prst="rect">
            <a:avLst/>
          </a:prstGeom>
          <a:noFill/>
        </p:spPr>
        <p:txBody>
          <a:bodyPr wrap="square">
            <a:spAutoFit/>
          </a:bodyPr>
          <a:lstStyle/>
          <a:p>
            <a:r>
              <a:rPr lang="en-IN" sz="3200" b="1" dirty="0">
                <a:solidFill>
                  <a:srgbClr val="C00000"/>
                </a:solidFill>
                <a:latin typeface="+mn-lt"/>
              </a:rPr>
              <a:t>PROCESS CONTROL BLOCK (PCB)</a:t>
            </a:r>
            <a:endParaRPr lang="en-IN" sz="3200" dirty="0"/>
          </a:p>
        </p:txBody>
      </p:sp>
      <p:sp>
        <p:nvSpPr>
          <p:cNvPr id="5" name="Content Placeholder 2">
            <a:extLst>
              <a:ext uri="{FF2B5EF4-FFF2-40B4-BE49-F238E27FC236}">
                <a16:creationId xmlns:a16="http://schemas.microsoft.com/office/drawing/2014/main" xmlns="" id="{15D94B3A-CFE7-5074-3C49-CCB4847D4C98}"/>
              </a:ext>
            </a:extLst>
          </p:cNvPr>
          <p:cNvSpPr txBox="1">
            <a:spLocks/>
          </p:cNvSpPr>
          <p:nvPr/>
        </p:nvSpPr>
        <p:spPr>
          <a:xfrm>
            <a:off x="796635" y="901135"/>
            <a:ext cx="10813473" cy="4917774"/>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2400" b="1" dirty="0" smtClean="0"/>
              <a:t>Memory </a:t>
            </a:r>
            <a:r>
              <a:rPr lang="en-US" sz="2400" b="1" dirty="0"/>
              <a:t>Management Information</a:t>
            </a:r>
          </a:p>
          <a:p>
            <a:pPr lvl="1" algn="just"/>
            <a:r>
              <a:rPr lang="en-US" sz="2400" dirty="0"/>
              <a:t>This includes the information of page table, memory limits, Segment table depending on memory used by the operating system.</a:t>
            </a:r>
          </a:p>
          <a:p>
            <a:pPr algn="just"/>
            <a:r>
              <a:rPr lang="en-US" sz="2400" b="1" dirty="0" smtClean="0"/>
              <a:t>Accounting Information</a:t>
            </a:r>
          </a:p>
          <a:p>
            <a:pPr lvl="1" algn="just"/>
            <a:r>
              <a:rPr lang="en-US" sz="2400" dirty="0" smtClean="0"/>
              <a:t>This includes the amount of CPU used for process execution, time limits, execution ID etc.</a:t>
            </a:r>
          </a:p>
          <a:p>
            <a:pPr algn="just"/>
            <a:r>
              <a:rPr lang="en-US" sz="2400" b="1" dirty="0" smtClean="0"/>
              <a:t>IO Status Information</a:t>
            </a:r>
          </a:p>
          <a:p>
            <a:pPr lvl="1" algn="just"/>
            <a:r>
              <a:rPr lang="en-US" sz="2400" dirty="0" smtClean="0"/>
              <a:t>This includes a list of I/O devices allocated to the process.</a:t>
            </a:r>
          </a:p>
          <a:p>
            <a:pPr lvl="1" algn="just"/>
            <a:r>
              <a:rPr lang="en-US" sz="2400" dirty="0" smtClean="0"/>
              <a:t>The architecture of a PCB is completely dependent on Operating System and may contain different information in different operating systems. </a:t>
            </a:r>
            <a:endParaRPr lang="en-IN" sz="2400" dirty="0" smtClean="0"/>
          </a:p>
          <a:p>
            <a:endParaRPr lang="en-IN" dirty="0"/>
          </a:p>
        </p:txBody>
      </p:sp>
    </p:spTree>
    <p:extLst>
      <p:ext uri="{BB962C8B-B14F-4D97-AF65-F5344CB8AC3E}">
        <p14:creationId xmlns:p14="http://schemas.microsoft.com/office/powerpoint/2010/main" xmlns="" val="574829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27</a:t>
            </a:fld>
            <a:endParaRPr lang="en-IN"/>
          </a:p>
        </p:txBody>
      </p:sp>
      <p:sp>
        <p:nvSpPr>
          <p:cNvPr id="5" name="Rounded Rectangle 17">
            <a:extLst>
              <a:ext uri="{FF2B5EF4-FFF2-40B4-BE49-F238E27FC236}">
                <a16:creationId xmlns:a16="http://schemas.microsoft.com/office/drawing/2014/main" xmlns="" id="{5FCCFB19-57E9-430E-6C9E-029ADA900BE4}"/>
              </a:ext>
            </a:extLst>
          </p:cNvPr>
          <p:cNvSpPr/>
          <p:nvPr/>
        </p:nvSpPr>
        <p:spPr>
          <a:xfrm>
            <a:off x="2274963" y="94372"/>
            <a:ext cx="9147998" cy="72155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CASE STUDIES/ IMPORTANT FACTS RELATED TO THE SESSION</a:t>
            </a:r>
          </a:p>
        </p:txBody>
      </p:sp>
      <p:sp>
        <p:nvSpPr>
          <p:cNvPr id="7" name="TextBox 6">
            <a:extLst>
              <a:ext uri="{FF2B5EF4-FFF2-40B4-BE49-F238E27FC236}">
                <a16:creationId xmlns:a16="http://schemas.microsoft.com/office/drawing/2014/main" xmlns="" id="{ED97E04A-923B-6029-9B50-38991781672A}"/>
              </a:ext>
            </a:extLst>
          </p:cNvPr>
          <p:cNvSpPr txBox="1"/>
          <p:nvPr/>
        </p:nvSpPr>
        <p:spPr>
          <a:xfrm>
            <a:off x="785091" y="1188595"/>
            <a:ext cx="9337964" cy="3885615"/>
          </a:xfrm>
          <a:prstGeom prst="rect">
            <a:avLst/>
          </a:prstGeom>
          <a:noFill/>
        </p:spPr>
        <p:txBody>
          <a:bodyPr wrap="square">
            <a:spAutoFit/>
          </a:bodyPr>
          <a:lstStyle/>
          <a:p>
            <a:pPr marL="342900" indent="-342900" algn="just">
              <a:lnSpc>
                <a:spcPct val="150000"/>
              </a:lnSpc>
              <a:buFont typeface="Calibri Light" panose="020F0302020204030204" pitchFamily="34" charset="0"/>
              <a:buAutoNum type="arabicPeriod"/>
            </a:pPr>
            <a:r>
              <a:rPr lang="en-IN" altLang="en-US" sz="1800" dirty="0">
                <a:ea typeface="Calibri" panose="020F0502020204030204" pitchFamily="34" charset="0"/>
                <a:cs typeface="Times New Roman" panose="02020603050405020304" pitchFamily="18" charset="0"/>
              </a:rPr>
              <a:t>A Case Study of Operating Systems: UNIX, Linux, </a:t>
            </a:r>
          </a:p>
          <a:p>
            <a:pPr marL="342900" indent="-342900" algn="just">
              <a:lnSpc>
                <a:spcPct val="150000"/>
              </a:lnSpc>
              <a:buFont typeface="Calibri Light" panose="020F0302020204030204" pitchFamily="34" charset="0"/>
              <a:buAutoNum type="arabicPeriod"/>
            </a:pPr>
            <a:r>
              <a:rPr lang="en-IN" altLang="en-US" sz="1800" dirty="0">
                <a:ea typeface="Calibri" panose="020F0502020204030204" pitchFamily="34" charset="0"/>
                <a:cs typeface="Times New Roman" panose="02020603050405020304" pitchFamily="18" charset="0"/>
              </a:rPr>
              <a:t>A Comparative Study of system calls  in Case of Windows and UNIX </a:t>
            </a:r>
          </a:p>
          <a:p>
            <a:pPr marL="342900" indent="-342900" algn="just">
              <a:lnSpc>
                <a:spcPct val="150000"/>
              </a:lnSpc>
              <a:buFont typeface="Calibri Light" panose="020F0302020204030204" pitchFamily="34" charset="0"/>
              <a:buAutoNum type="arabicPeriod"/>
            </a:pPr>
            <a:r>
              <a:rPr lang="en-US" altLang="en-US" sz="1800" dirty="0">
                <a:ea typeface="Calibri" panose="020F0502020204030204" pitchFamily="34" charset="0"/>
                <a:cs typeface="Times New Roman" panose="02020603050405020304" pitchFamily="18" charset="0"/>
              </a:rPr>
              <a:t>A Case Study of Flavors of Different Unix based Operating Systems Oracle Solaris, FreeBSD, Microsoft </a:t>
            </a:r>
            <a:r>
              <a:rPr lang="en-US" altLang="en-US" sz="1800" dirty="0" err="1">
                <a:ea typeface="Calibri" panose="020F0502020204030204" pitchFamily="34" charset="0"/>
                <a:cs typeface="Times New Roman" panose="02020603050405020304" pitchFamily="18" charset="0"/>
              </a:rPr>
              <a:t>Xenix</a:t>
            </a:r>
            <a:r>
              <a:rPr lang="en-US" altLang="en-US" sz="1800" dirty="0">
                <a:ea typeface="Calibri" panose="020F0502020204030204" pitchFamily="34" charset="0"/>
                <a:cs typeface="Times New Roman" panose="02020603050405020304" pitchFamily="18" charset="0"/>
              </a:rPr>
              <a:t>, IBM AIX, HP UX (A/P)</a:t>
            </a:r>
            <a:endParaRPr lang="en-IN" altLang="en-US" sz="1800" dirty="0">
              <a:ea typeface="Calibri" panose="020F0502020204030204" pitchFamily="34" charset="0"/>
              <a:cs typeface="Times New Roman" panose="02020603050405020304" pitchFamily="18" charset="0"/>
            </a:endParaRPr>
          </a:p>
          <a:p>
            <a:pPr marL="342900" indent="-342900" algn="just">
              <a:lnSpc>
                <a:spcPct val="150000"/>
              </a:lnSpc>
              <a:buFont typeface="Calibri Light" panose="020F0302020204030204" pitchFamily="34" charset="0"/>
              <a:buAutoNum type="arabicPeriod"/>
            </a:pPr>
            <a:r>
              <a:rPr lang="en-US" altLang="en-US" sz="1800" dirty="0">
                <a:ea typeface="Calibri" panose="020F0502020204030204" pitchFamily="34" charset="0"/>
                <a:cs typeface="Times New Roman" panose="02020603050405020304" pitchFamily="18" charset="0"/>
              </a:rPr>
              <a:t>A Case Study of Different Flavors of Linux based Operating Systems: Centos, Debian, Fedora, Kali Linux, Ubuntu, openSUSE. (A/P)</a:t>
            </a:r>
            <a:endParaRPr lang="en-IN" altLang="en-US" sz="1800" dirty="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Calibri Light" panose="020F0302020204030204" pitchFamily="34" charset="0"/>
              <a:buAutoNum type="arabicPeriod"/>
            </a:pPr>
            <a:r>
              <a:rPr lang="en-US" altLang="en-US" sz="1800" dirty="0">
                <a:ea typeface="Calibri" panose="020F0502020204030204" pitchFamily="34" charset="0"/>
                <a:cs typeface="Times New Roman" panose="02020603050405020304" pitchFamily="18" charset="0"/>
              </a:rPr>
              <a:t>A Comparative Study of Windows based Operating Systems: Windows 95, Windows 98, Windows CE, Windows 2000, Windows ME, Windows XP, Windows NT. </a:t>
            </a:r>
          </a:p>
          <a:p>
            <a:pPr marL="342900" indent="-342900" algn="just">
              <a:lnSpc>
                <a:spcPct val="150000"/>
              </a:lnSpc>
              <a:spcAft>
                <a:spcPts val="800"/>
              </a:spcAft>
              <a:buFont typeface="Calibri Light" panose="020F0302020204030204" pitchFamily="34" charset="0"/>
              <a:buAutoNum type="arabicPeriod"/>
            </a:pPr>
            <a:r>
              <a:rPr lang="en-US" altLang="en-US" sz="1800" dirty="0">
                <a:ea typeface="Calibri" panose="020F0502020204030204" pitchFamily="34" charset="0"/>
                <a:cs typeface="Times New Roman" panose="02020603050405020304" pitchFamily="18" charset="0"/>
              </a:rPr>
              <a:t>ACTIVITY: - </a:t>
            </a:r>
            <a:r>
              <a:rPr lang="en-US" altLang="en-US" sz="1800" dirty="0">
                <a:cs typeface="Times New Roman" panose="02020603050405020304" pitchFamily="18" charset="0"/>
              </a:rPr>
              <a:t>Create a Virtual Machine and Install Linux </a:t>
            </a:r>
            <a:endParaRPr lang="en-IN" alt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247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28</a:t>
            </a:fld>
            <a:endParaRPr lang="en-IN"/>
          </a:p>
        </p:txBody>
      </p:sp>
      <p:sp>
        <p:nvSpPr>
          <p:cNvPr id="3" name="Rounded Rectangle 17">
            <a:extLst>
              <a:ext uri="{FF2B5EF4-FFF2-40B4-BE49-F238E27FC236}">
                <a16:creationId xmlns:a16="http://schemas.microsoft.com/office/drawing/2014/main" xmlns="" id="{39569461-3505-1172-EDA3-F07E37843FE7}"/>
              </a:ext>
            </a:extLst>
          </p:cNvPr>
          <p:cNvSpPr/>
          <p:nvPr/>
        </p:nvSpPr>
        <p:spPr>
          <a:xfrm>
            <a:off x="3763622" y="223289"/>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sp>
        <p:nvSpPr>
          <p:cNvPr id="4" name="Title 1">
            <a:extLst>
              <a:ext uri="{FF2B5EF4-FFF2-40B4-BE49-F238E27FC236}">
                <a16:creationId xmlns:a16="http://schemas.microsoft.com/office/drawing/2014/main" xmlns="" id="{E413027C-2D3A-8091-9343-754F4DD7BE2A}"/>
              </a:ext>
            </a:extLst>
          </p:cNvPr>
          <p:cNvSpPr txBox="1">
            <a:spLocks/>
          </p:cNvSpPr>
          <p:nvPr/>
        </p:nvSpPr>
        <p:spPr>
          <a:xfrm>
            <a:off x="471055" y="1015163"/>
            <a:ext cx="11403879" cy="470676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altLang="en-US" sz="3600" b="1" dirty="0">
                <a:solidFill>
                  <a:srgbClr val="C00000"/>
                </a:solidFill>
                <a:latin typeface="+mn-lt"/>
                <a:ea typeface="Calibri" panose="020F0502020204030204" pitchFamily="34" charset="0"/>
                <a:cs typeface="Times New Roman" panose="02020603050405020304" pitchFamily="18" charset="0"/>
              </a:rPr>
              <a:t>EXAMPLES OF UNIX BASED </a:t>
            </a:r>
            <a:r>
              <a:rPr lang="en-IN" altLang="en-US" sz="3600" b="1" dirty="0" smtClean="0">
                <a:solidFill>
                  <a:srgbClr val="C00000"/>
                </a:solidFill>
                <a:latin typeface="+mn-lt"/>
                <a:ea typeface="Calibri" panose="020F0502020204030204" pitchFamily="34" charset="0"/>
                <a:cs typeface="Times New Roman" panose="02020603050405020304" pitchFamily="18" charset="0"/>
              </a:rPr>
              <a:t>OPERATING SYSTEM </a:t>
            </a:r>
            <a:r>
              <a:rPr lang="en-IN" altLang="en-US" sz="3600" b="1" dirty="0">
                <a:solidFill>
                  <a:srgbClr val="FF0000"/>
                </a:solidFill>
                <a:ea typeface="Calibri" panose="020F0502020204030204" pitchFamily="34" charset="0"/>
                <a:cs typeface="Times New Roman" panose="02020603050405020304" pitchFamily="18" charset="0"/>
              </a:rPr>
              <a:t/>
            </a:r>
            <a:br>
              <a:rPr lang="en-IN" altLang="en-US" sz="3600" b="1" dirty="0">
                <a:solidFill>
                  <a:srgbClr val="FF0000"/>
                </a:solidFill>
                <a:ea typeface="Calibri" panose="020F0502020204030204" pitchFamily="34" charset="0"/>
                <a:cs typeface="Times New Roman" panose="02020603050405020304" pitchFamily="18" charset="0"/>
              </a:rPr>
            </a:br>
            <a:r>
              <a:rPr lang="en-IN" altLang="en-US" sz="3600" b="1" dirty="0">
                <a:ea typeface="Calibri" panose="020F0502020204030204" pitchFamily="34" charset="0"/>
                <a:cs typeface="Times New Roman" panose="02020603050405020304" pitchFamily="18" charset="0"/>
              </a:rPr>
              <a:t/>
            </a:r>
            <a:br>
              <a:rPr lang="en-IN" altLang="en-US" sz="3600" b="1" dirty="0">
                <a:ea typeface="Calibri" panose="020F0502020204030204" pitchFamily="34" charset="0"/>
                <a:cs typeface="Times New Roman" panose="02020603050405020304" pitchFamily="18" charset="0"/>
              </a:rPr>
            </a:br>
            <a:r>
              <a:rPr lang="en-IN" altLang="en-US" sz="3600" b="1" dirty="0">
                <a:ea typeface="Calibri" panose="020F0502020204030204" pitchFamily="34" charset="0"/>
                <a:cs typeface="Times New Roman" panose="02020603050405020304" pitchFamily="18" charset="0"/>
              </a:rPr>
              <a:t>UNIX, Linux, </a:t>
            </a:r>
            <a:r>
              <a:rPr lang="en-US" altLang="en-US" sz="3600" b="1" dirty="0">
                <a:ea typeface="Calibri" panose="020F0502020204030204" pitchFamily="34" charset="0"/>
                <a:cs typeface="Times New Roman" panose="02020603050405020304" pitchFamily="18" charset="0"/>
              </a:rPr>
              <a:t>Oracle Solaris, FreeBSD, </a:t>
            </a:r>
            <a:br>
              <a:rPr lang="en-US" altLang="en-US" sz="3600" b="1" dirty="0">
                <a:ea typeface="Calibri" panose="020F0502020204030204" pitchFamily="34" charset="0"/>
                <a:cs typeface="Times New Roman" panose="02020603050405020304" pitchFamily="18" charset="0"/>
              </a:rPr>
            </a:br>
            <a:r>
              <a:rPr lang="en-US" altLang="en-US" sz="3600" b="1" dirty="0">
                <a:ea typeface="Calibri" panose="020F0502020204030204" pitchFamily="34" charset="0"/>
                <a:cs typeface="Times New Roman" panose="02020603050405020304" pitchFamily="18" charset="0"/>
              </a:rPr>
              <a:t>Microsoft-</a:t>
            </a:r>
            <a:r>
              <a:rPr lang="en-US" altLang="en-US" sz="3600" b="1" dirty="0" err="1">
                <a:ea typeface="Calibri" panose="020F0502020204030204" pitchFamily="34" charset="0"/>
                <a:cs typeface="Times New Roman" panose="02020603050405020304" pitchFamily="18" charset="0"/>
              </a:rPr>
              <a:t>Xenix</a:t>
            </a:r>
            <a:r>
              <a:rPr lang="en-US" altLang="en-US" sz="3600" b="1" dirty="0">
                <a:ea typeface="Calibri" panose="020F0502020204030204" pitchFamily="34" charset="0"/>
                <a:cs typeface="Times New Roman" panose="02020603050405020304" pitchFamily="18" charset="0"/>
              </a:rPr>
              <a:t>, IBM AIX, HP UX</a:t>
            </a:r>
            <a:r>
              <a:rPr lang="en-IN" altLang="en-US" sz="3600" b="1" dirty="0">
                <a:ea typeface="Calibri" panose="020F0502020204030204" pitchFamily="34" charset="0"/>
                <a:cs typeface="Times New Roman" panose="02020603050405020304" pitchFamily="18" charset="0"/>
              </a:rPr>
              <a:t>.</a:t>
            </a:r>
            <a:br>
              <a:rPr lang="en-IN" altLang="en-US" sz="3600" b="1" dirty="0">
                <a:ea typeface="Calibri" panose="020F0502020204030204" pitchFamily="34" charset="0"/>
                <a:cs typeface="Times New Roman" panose="02020603050405020304" pitchFamily="18" charset="0"/>
              </a:rPr>
            </a:br>
            <a:r>
              <a:rPr lang="en-IN" altLang="en-US" sz="3600" b="1" dirty="0">
                <a:ea typeface="Calibri" panose="020F0502020204030204" pitchFamily="34" charset="0"/>
                <a:cs typeface="Times New Roman" panose="02020603050405020304" pitchFamily="18" charset="0"/>
              </a:rPr>
              <a:t/>
            </a:r>
            <a:br>
              <a:rPr lang="en-IN" altLang="en-US" sz="3600" b="1" dirty="0">
                <a:ea typeface="Calibri" panose="020F0502020204030204" pitchFamily="34" charset="0"/>
                <a:cs typeface="Times New Roman" panose="02020603050405020304" pitchFamily="18" charset="0"/>
              </a:rPr>
            </a:br>
            <a:r>
              <a:rPr lang="en-US" altLang="en-US" sz="3600" b="1" dirty="0">
                <a:ea typeface="Calibri" panose="020F0502020204030204" pitchFamily="34" charset="0"/>
                <a:cs typeface="Times New Roman" panose="02020603050405020304" pitchFamily="18" charset="0"/>
              </a:rPr>
              <a:t>Centos, Debian, Fedora, Kali Linux, Ubuntu, openSUSE.</a:t>
            </a:r>
            <a:r>
              <a:rPr lang="en-IN" altLang="en-US" sz="3600" b="1" dirty="0">
                <a:ea typeface="Calibri" panose="020F0502020204030204" pitchFamily="34" charset="0"/>
                <a:cs typeface="Times New Roman" panose="02020603050405020304" pitchFamily="18" charset="0"/>
              </a:rPr>
              <a:t/>
            </a:r>
            <a:br>
              <a:rPr lang="en-IN" altLang="en-US" sz="3600" b="1" dirty="0">
                <a:ea typeface="Calibri" panose="020F0502020204030204" pitchFamily="34" charset="0"/>
                <a:cs typeface="Times New Roman" panose="02020603050405020304" pitchFamily="18" charset="0"/>
              </a:rPr>
            </a:br>
            <a:r>
              <a:rPr lang="en-IN" altLang="en-US" sz="4000" b="1" dirty="0">
                <a:ea typeface="Calibri" panose="020F0502020204030204" pitchFamily="34" charset="0"/>
                <a:cs typeface="Times New Roman" panose="02020603050405020304" pitchFamily="18" charset="0"/>
              </a:rPr>
              <a:t/>
            </a:r>
            <a:br>
              <a:rPr lang="en-IN" altLang="en-US" sz="4000" b="1" dirty="0">
                <a:ea typeface="Calibri" panose="020F0502020204030204" pitchFamily="34" charset="0"/>
                <a:cs typeface="Times New Roman" panose="02020603050405020304" pitchFamily="18" charset="0"/>
              </a:rPr>
            </a:br>
            <a:r>
              <a:rPr lang="en-IN" altLang="en-US" sz="4000" b="1" dirty="0">
                <a:ea typeface="Calibri" panose="020F0502020204030204" pitchFamily="34" charset="0"/>
                <a:cs typeface="Times New Roman" panose="02020603050405020304" pitchFamily="18" charset="0"/>
              </a:rPr>
              <a:t/>
            </a:r>
            <a:br>
              <a:rPr lang="en-IN" altLang="en-US" sz="4000" b="1" dirty="0">
                <a:ea typeface="Calibri" panose="020F0502020204030204" pitchFamily="34" charset="0"/>
                <a:cs typeface="Times New Roman" panose="02020603050405020304" pitchFamily="18" charset="0"/>
              </a:rPr>
            </a:br>
            <a:endParaRPr lang="en-IN" sz="4000" dirty="0"/>
          </a:p>
        </p:txBody>
      </p:sp>
    </p:spTree>
    <p:extLst>
      <p:ext uri="{BB962C8B-B14F-4D97-AF65-F5344CB8AC3E}">
        <p14:creationId xmlns:p14="http://schemas.microsoft.com/office/powerpoint/2010/main" xmlns="" val="8923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29</a:t>
            </a:fld>
            <a:endParaRPr lang="en-IN"/>
          </a:p>
        </p:txBody>
      </p:sp>
      <p:sp>
        <p:nvSpPr>
          <p:cNvPr id="3" name="Rounded Rectangle 17">
            <a:extLst>
              <a:ext uri="{FF2B5EF4-FFF2-40B4-BE49-F238E27FC236}">
                <a16:creationId xmlns:a16="http://schemas.microsoft.com/office/drawing/2014/main" xmlns="" id="{B15BAC6B-1ACE-D2D8-948B-81EE7B67C4B2}"/>
              </a:ext>
            </a:extLst>
          </p:cNvPr>
          <p:cNvSpPr/>
          <p:nvPr/>
        </p:nvSpPr>
        <p:spPr>
          <a:xfrm>
            <a:off x="3530991" y="63283"/>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
        <p:nvSpPr>
          <p:cNvPr id="4" name="Content Placeholder 5">
            <a:extLst>
              <a:ext uri="{FF2B5EF4-FFF2-40B4-BE49-F238E27FC236}">
                <a16:creationId xmlns:a16="http://schemas.microsoft.com/office/drawing/2014/main" xmlns="" id="{6EE437E1-E257-39B3-CFB4-2457EF9C4C13}"/>
              </a:ext>
            </a:extLst>
          </p:cNvPr>
          <p:cNvSpPr txBox="1">
            <a:spLocks/>
          </p:cNvSpPr>
          <p:nvPr/>
        </p:nvSpPr>
        <p:spPr>
          <a:xfrm>
            <a:off x="834096" y="656207"/>
            <a:ext cx="11357904" cy="560211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solidFill>
                  <a:srgbClr val="000000"/>
                </a:solidFill>
              </a:rPr>
              <a:t>The Unix operating system is a set of programs that act as a link between the computer and the user.</a:t>
            </a:r>
          </a:p>
          <a:p>
            <a:pPr algn="just"/>
            <a:r>
              <a:rPr lang="en-US" dirty="0">
                <a:solidFill>
                  <a:srgbClr val="000000"/>
                </a:solidFill>
              </a:rPr>
              <a:t>The computer programs that allocate the system resources and coordinate all the details of the computer's internals is called the </a:t>
            </a:r>
            <a:r>
              <a:rPr lang="en-US" b="1" dirty="0">
                <a:solidFill>
                  <a:srgbClr val="000000"/>
                </a:solidFill>
              </a:rPr>
              <a:t>operating system</a:t>
            </a:r>
            <a:r>
              <a:rPr lang="en-US" dirty="0">
                <a:solidFill>
                  <a:srgbClr val="000000"/>
                </a:solidFill>
              </a:rPr>
              <a:t> or the </a:t>
            </a:r>
            <a:r>
              <a:rPr lang="en-US" b="1" dirty="0">
                <a:solidFill>
                  <a:srgbClr val="000000"/>
                </a:solidFill>
              </a:rPr>
              <a:t>kernel</a:t>
            </a:r>
            <a:r>
              <a:rPr lang="en-US" dirty="0">
                <a:solidFill>
                  <a:srgbClr val="000000"/>
                </a:solidFill>
              </a:rPr>
              <a:t>.</a:t>
            </a:r>
          </a:p>
          <a:p>
            <a:pPr algn="just"/>
            <a:r>
              <a:rPr lang="en-US" dirty="0">
                <a:solidFill>
                  <a:srgbClr val="000000"/>
                </a:solidFill>
              </a:rPr>
              <a:t>Users communicate with the kernel through a program known as the </a:t>
            </a:r>
            <a:r>
              <a:rPr lang="en-US" b="1" dirty="0">
                <a:solidFill>
                  <a:srgbClr val="000000"/>
                </a:solidFill>
              </a:rPr>
              <a:t>shell</a:t>
            </a:r>
            <a:r>
              <a:rPr lang="en-US" dirty="0">
                <a:solidFill>
                  <a:srgbClr val="000000"/>
                </a:solidFill>
              </a:rPr>
              <a:t>. The shell is a command line interpreter; it translates commands entered by the user and converts them into a language that is understood by the kernel.</a:t>
            </a:r>
          </a:p>
          <a:p>
            <a:pPr algn="just"/>
            <a:r>
              <a:rPr lang="en-US" dirty="0">
                <a:solidFill>
                  <a:srgbClr val="000000"/>
                </a:solidFill>
              </a:rPr>
              <a:t>Unix was originally developed in 1969 by a group of AT&amp;T employees Ken Thompson, Dennis Ritchie, Douglas McIlroy, and Joe </a:t>
            </a:r>
            <a:r>
              <a:rPr lang="en-US" dirty="0" err="1">
                <a:solidFill>
                  <a:srgbClr val="000000"/>
                </a:solidFill>
              </a:rPr>
              <a:t>Ossanna</a:t>
            </a:r>
            <a:r>
              <a:rPr lang="en-US" dirty="0">
                <a:solidFill>
                  <a:srgbClr val="000000"/>
                </a:solidFill>
              </a:rPr>
              <a:t> at Bell Labs.</a:t>
            </a:r>
          </a:p>
          <a:p>
            <a:pPr algn="just"/>
            <a:r>
              <a:rPr lang="en-US" dirty="0">
                <a:solidFill>
                  <a:srgbClr val="000000"/>
                </a:solidFill>
              </a:rPr>
              <a:t>There are various Unix variants available in the market. Solaris Unix, AIX, HP Unix and BSD are a few examples. Linux is also a flavor of Unix which is freely available.</a:t>
            </a:r>
          </a:p>
          <a:p>
            <a:pPr algn="just"/>
            <a:r>
              <a:rPr lang="en-US" dirty="0">
                <a:solidFill>
                  <a:srgbClr val="000000"/>
                </a:solidFill>
              </a:rPr>
              <a:t>Several people can use a Unix computer at the same time; hence Unix is called a multiuser system.</a:t>
            </a:r>
          </a:p>
          <a:p>
            <a:pPr algn="just"/>
            <a:r>
              <a:rPr lang="en-US" dirty="0">
                <a:solidFill>
                  <a:srgbClr val="000000"/>
                </a:solidFill>
              </a:rPr>
              <a:t>A user can also run multiple programs at the same time; hence Unix is a multitasking environment.</a:t>
            </a:r>
          </a:p>
          <a:p>
            <a:endParaRPr lang="en-IN" dirty="0"/>
          </a:p>
        </p:txBody>
      </p:sp>
    </p:spTree>
    <p:extLst>
      <p:ext uri="{BB962C8B-B14F-4D97-AF65-F5344CB8AC3E}">
        <p14:creationId xmlns:p14="http://schemas.microsoft.com/office/powerpoint/2010/main" xmlns="" val="8154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3</a:t>
            </a:fld>
            <a:endParaRPr lang="en-IN"/>
          </a:p>
        </p:txBody>
      </p:sp>
      <p:sp>
        <p:nvSpPr>
          <p:cNvPr id="3" name="Rounded Rectangle 17">
            <a:extLst>
              <a:ext uri="{FF2B5EF4-FFF2-40B4-BE49-F238E27FC236}">
                <a16:creationId xmlns:a16="http://schemas.microsoft.com/office/drawing/2014/main" xmlns="" id="{BCA319ED-AE75-20CC-AEA1-EE7BB81083E9}"/>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
        <p:nvSpPr>
          <p:cNvPr id="4" name="Rectangle 2">
            <a:extLst>
              <a:ext uri="{FF2B5EF4-FFF2-40B4-BE49-F238E27FC236}">
                <a16:creationId xmlns:a16="http://schemas.microsoft.com/office/drawing/2014/main" xmlns="" id="{C74B1EF5-1962-00FB-09B6-12FA5EB959EE}"/>
              </a:ext>
            </a:extLst>
          </p:cNvPr>
          <p:cNvSpPr txBox="1">
            <a:spLocks/>
          </p:cNvSpPr>
          <p:nvPr/>
        </p:nvSpPr>
        <p:spPr>
          <a:xfrm>
            <a:off x="430757" y="852981"/>
            <a:ext cx="11216297" cy="5762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mn-lt"/>
              </a:rPr>
              <a:t>WHAT IS UNIX OPERATING SYSTEM?</a:t>
            </a:r>
          </a:p>
        </p:txBody>
      </p:sp>
      <p:sp>
        <p:nvSpPr>
          <p:cNvPr id="5" name="TextBox 4">
            <a:extLst>
              <a:ext uri="{FF2B5EF4-FFF2-40B4-BE49-F238E27FC236}">
                <a16:creationId xmlns:a16="http://schemas.microsoft.com/office/drawing/2014/main" xmlns="" id="{CD6F9EF6-33D5-69B7-6849-7A26ECCE1325}"/>
              </a:ext>
            </a:extLst>
          </p:cNvPr>
          <p:cNvSpPr txBox="1"/>
          <p:nvPr/>
        </p:nvSpPr>
        <p:spPr>
          <a:xfrm>
            <a:off x="480290" y="1471910"/>
            <a:ext cx="11406909" cy="4985980"/>
          </a:xfrm>
          <a:prstGeom prst="rect">
            <a:avLst/>
          </a:prstGeom>
          <a:noFill/>
        </p:spPr>
        <p:txBody>
          <a:bodyPr wrap="square">
            <a:spAutoFit/>
          </a:bodyPr>
          <a:lstStyle/>
          <a:p>
            <a:pPr marL="285750" indent="-285750" algn="just">
              <a:buFont typeface="Arial" panose="020B0604020202020204" pitchFamily="34" charset="0"/>
              <a:buChar char="•"/>
            </a:pPr>
            <a:r>
              <a:rPr lang="en-US" sz="2600" dirty="0"/>
              <a:t>The Unix operating system is a set of programs that act as a link between the computer and the user.</a:t>
            </a:r>
          </a:p>
          <a:p>
            <a:pPr marL="285750" indent="-285750" algn="just">
              <a:buFont typeface="Arial" panose="020B0604020202020204" pitchFamily="34" charset="0"/>
              <a:buChar char="•"/>
            </a:pPr>
            <a:r>
              <a:rPr lang="en-US" sz="2600" dirty="0"/>
              <a:t>The computer programs that allocate the system resources and coordinate all the details of the computer's internals is called the </a:t>
            </a:r>
            <a:r>
              <a:rPr lang="en-US" sz="2600" b="1" dirty="0"/>
              <a:t>operating system</a:t>
            </a:r>
            <a:r>
              <a:rPr lang="en-US" sz="2600" dirty="0"/>
              <a:t> or the </a:t>
            </a:r>
            <a:r>
              <a:rPr lang="en-US" sz="2600" b="1" dirty="0"/>
              <a:t>kernel</a:t>
            </a:r>
            <a:r>
              <a:rPr lang="en-US" sz="2600" dirty="0"/>
              <a:t>.</a:t>
            </a:r>
          </a:p>
          <a:p>
            <a:pPr marL="285750" indent="-285750" algn="just">
              <a:buFont typeface="Arial" panose="020B0604020202020204" pitchFamily="34" charset="0"/>
              <a:buChar char="•"/>
            </a:pPr>
            <a:r>
              <a:rPr lang="en-US" sz="2600" dirty="0"/>
              <a:t>Unix was originally developed in 1969 by a group of AT&amp;T employees Ken Thompson, Dennis Ritchie, Douglas </a:t>
            </a:r>
            <a:r>
              <a:rPr lang="en-US" sz="2600" dirty="0" err="1"/>
              <a:t>McIlroy</a:t>
            </a:r>
            <a:r>
              <a:rPr lang="en-US" sz="2600" dirty="0"/>
              <a:t>, and Joe </a:t>
            </a:r>
            <a:r>
              <a:rPr lang="en-US" sz="2600" dirty="0" err="1"/>
              <a:t>Ossanna</a:t>
            </a:r>
            <a:r>
              <a:rPr lang="en-US" sz="2600" dirty="0"/>
              <a:t> at Bell Labs.</a:t>
            </a:r>
          </a:p>
          <a:p>
            <a:pPr marL="285750" indent="-285750" algn="just">
              <a:buFont typeface="Arial" panose="020B0604020202020204" pitchFamily="34" charset="0"/>
              <a:buChar char="•"/>
            </a:pPr>
            <a:r>
              <a:rPr lang="en-US" sz="2600" dirty="0"/>
              <a:t>There are various Unix variants available in the market. Solaris Unix, AIX, HP Unix and BSD are a few examples. Linux is also a flavor of Unix which is freely available.</a:t>
            </a:r>
          </a:p>
          <a:p>
            <a:pPr algn="just"/>
            <a:endParaRPr lang="en-US" sz="2600" dirty="0"/>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xmlns="" val="869131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30</a:t>
            </a:fld>
            <a:endParaRPr lang="en-IN"/>
          </a:p>
        </p:txBody>
      </p:sp>
      <p:sp>
        <p:nvSpPr>
          <p:cNvPr id="3" name="Rounded Rectangle 17">
            <a:extLst>
              <a:ext uri="{FF2B5EF4-FFF2-40B4-BE49-F238E27FC236}">
                <a16:creationId xmlns:a16="http://schemas.microsoft.com/office/drawing/2014/main" xmlns="" id="{27678C01-896A-2C55-4410-27EE98A4E7AD}"/>
              </a:ext>
            </a:extLst>
          </p:cNvPr>
          <p:cNvSpPr/>
          <p:nvPr/>
        </p:nvSpPr>
        <p:spPr>
          <a:xfrm>
            <a:off x="3390636" y="5587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4" name="Google Shape;502;p17">
            <a:extLst>
              <a:ext uri="{FF2B5EF4-FFF2-40B4-BE49-F238E27FC236}">
                <a16:creationId xmlns:a16="http://schemas.microsoft.com/office/drawing/2014/main" xmlns="" id="{3F9CE37B-1F00-846E-9867-FF379A7D5C6A}"/>
              </a:ext>
            </a:extLst>
          </p:cNvPr>
          <p:cNvSpPr/>
          <p:nvPr/>
        </p:nvSpPr>
        <p:spPr>
          <a:xfrm>
            <a:off x="1009894" y="86791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Unix is written in which language?</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5" name="Rounded Rectangle 17">
            <a:extLst>
              <a:ext uri="{FF2B5EF4-FFF2-40B4-BE49-F238E27FC236}">
                <a16:creationId xmlns:a16="http://schemas.microsoft.com/office/drawing/2014/main" xmlns="" id="{A3B6C1BB-E625-54A0-2FB1-1DB81F02FFB4}"/>
              </a:ext>
            </a:extLst>
          </p:cNvPr>
          <p:cNvSpPr/>
          <p:nvPr/>
        </p:nvSpPr>
        <p:spPr>
          <a:xfrm>
            <a:off x="1146901" y="1774767"/>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C</a:t>
            </a:r>
          </a:p>
          <a:p>
            <a:pPr marL="342900" indent="-342900">
              <a:lnSpc>
                <a:spcPct val="150000"/>
              </a:lnSpc>
              <a:buAutoNum type="alphaLcParenBoth"/>
            </a:pPr>
            <a:r>
              <a:rPr lang="en-US" sz="1600" dirty="0">
                <a:latin typeface="Arial" panose="020B0604020202020204" pitchFamily="34" charset="0"/>
              </a:rPr>
              <a:t>Java</a:t>
            </a:r>
          </a:p>
          <a:p>
            <a:pPr marL="342900" indent="-342900">
              <a:lnSpc>
                <a:spcPct val="150000"/>
              </a:lnSpc>
              <a:buAutoNum type="alphaLcParenBoth"/>
            </a:pPr>
            <a:r>
              <a:rPr lang="en-US" sz="1600" dirty="0">
                <a:latin typeface="Arial" panose="020B0604020202020204" pitchFamily="34" charset="0"/>
              </a:rPr>
              <a:t>C++</a:t>
            </a:r>
          </a:p>
          <a:p>
            <a:pPr marL="342900" indent="-342900">
              <a:lnSpc>
                <a:spcPct val="150000"/>
              </a:lnSpc>
              <a:buAutoNum type="alphaLcParenBoth"/>
            </a:pPr>
            <a:r>
              <a:rPr lang="en-US" sz="1600" dirty="0">
                <a:latin typeface="Arial" panose="020B0604020202020204" pitchFamily="34" charset="0"/>
              </a:rPr>
              <a:t>Python</a:t>
            </a:r>
            <a:endParaRPr lang="en-US" sz="1600" dirty="0"/>
          </a:p>
        </p:txBody>
      </p:sp>
      <p:sp>
        <p:nvSpPr>
          <p:cNvPr id="6" name="Google Shape;502;p17">
            <a:extLst>
              <a:ext uri="{FF2B5EF4-FFF2-40B4-BE49-F238E27FC236}">
                <a16:creationId xmlns:a16="http://schemas.microsoft.com/office/drawing/2014/main" xmlns="" id="{DC38BC05-F156-5CEB-E4E1-16DE5CA627E3}"/>
              </a:ext>
            </a:extLst>
          </p:cNvPr>
          <p:cNvSpPr/>
          <p:nvPr/>
        </p:nvSpPr>
        <p:spPr>
          <a:xfrm>
            <a:off x="1009894" y="357952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Which of the following is not a variants of Unix?</a:t>
            </a: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7" name="Rounded Rectangle 17">
            <a:extLst>
              <a:ext uri="{FF2B5EF4-FFF2-40B4-BE49-F238E27FC236}">
                <a16:creationId xmlns:a16="http://schemas.microsoft.com/office/drawing/2014/main" xmlns="" id="{CA54B864-20A1-F632-6434-FD52EC321475}"/>
              </a:ext>
            </a:extLst>
          </p:cNvPr>
          <p:cNvSpPr/>
          <p:nvPr/>
        </p:nvSpPr>
        <p:spPr>
          <a:xfrm>
            <a:off x="1146901" y="4448701"/>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IN" dirty="0"/>
              <a:t>Solaris</a:t>
            </a:r>
            <a:endParaRPr lang="en-US" dirty="0"/>
          </a:p>
          <a:p>
            <a:pPr marL="342900" indent="-342900">
              <a:lnSpc>
                <a:spcPct val="150000"/>
              </a:lnSpc>
              <a:buAutoNum type="alphaLcParenBoth"/>
            </a:pPr>
            <a:r>
              <a:rPr lang="en-US" dirty="0"/>
              <a:t> AIX</a:t>
            </a:r>
          </a:p>
          <a:p>
            <a:pPr marL="342900" indent="-342900">
              <a:lnSpc>
                <a:spcPct val="150000"/>
              </a:lnSpc>
              <a:buAutoNum type="alphaLcParenBoth"/>
            </a:pPr>
            <a:r>
              <a:rPr lang="en-US" sz="1600" dirty="0"/>
              <a:t>BSD</a:t>
            </a:r>
          </a:p>
          <a:p>
            <a:pPr marL="342900" indent="-342900">
              <a:lnSpc>
                <a:spcPct val="150000"/>
              </a:lnSpc>
              <a:buAutoNum type="alphaLcParenBoth"/>
            </a:pPr>
            <a:r>
              <a:rPr lang="en-US" sz="1600" dirty="0"/>
              <a:t>SOL</a:t>
            </a:r>
          </a:p>
        </p:txBody>
      </p:sp>
    </p:spTree>
    <p:extLst>
      <p:ext uri="{BB962C8B-B14F-4D97-AF65-F5344CB8AC3E}">
        <p14:creationId xmlns:p14="http://schemas.microsoft.com/office/powerpoint/2010/main" xmlns="" val="208924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31</a:t>
            </a:fld>
            <a:endParaRPr lang="en-IN"/>
          </a:p>
        </p:txBody>
      </p:sp>
      <p:sp>
        <p:nvSpPr>
          <p:cNvPr id="3" name="Rounded Rectangle 17">
            <a:extLst>
              <a:ext uri="{FF2B5EF4-FFF2-40B4-BE49-F238E27FC236}">
                <a16:creationId xmlns:a16="http://schemas.microsoft.com/office/drawing/2014/main" xmlns="" id="{DC076AAA-1873-5311-DD7E-E7D125784C55}"/>
              </a:ext>
            </a:extLst>
          </p:cNvPr>
          <p:cNvSpPr/>
          <p:nvPr/>
        </p:nvSpPr>
        <p:spPr>
          <a:xfrm>
            <a:off x="3390636" y="5587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4" name="TextBox 3">
            <a:extLst>
              <a:ext uri="{FF2B5EF4-FFF2-40B4-BE49-F238E27FC236}">
                <a16:creationId xmlns:a16="http://schemas.microsoft.com/office/drawing/2014/main" xmlns="" id="{48CD72FF-D92B-6B49-343C-1B75B2D177A3}"/>
              </a:ext>
            </a:extLst>
          </p:cNvPr>
          <p:cNvSpPr txBox="1"/>
          <p:nvPr/>
        </p:nvSpPr>
        <p:spPr>
          <a:xfrm>
            <a:off x="1291883" y="1103737"/>
            <a:ext cx="9608234" cy="2943563"/>
          </a:xfrm>
          <a:prstGeom prst="rect">
            <a:avLst/>
          </a:prstGeom>
          <a:noFill/>
        </p:spPr>
        <p:txBody>
          <a:bodyPr wrap="square" rtlCol="0">
            <a:spAutoFit/>
          </a:bodyPr>
          <a:lstStyle/>
          <a:p>
            <a:pPr>
              <a:lnSpc>
                <a:spcPct val="200000"/>
              </a:lnSpc>
            </a:pPr>
            <a:r>
              <a:rPr lang="en-US" sz="2400" dirty="0"/>
              <a:t>1. Describe in detail about Unix operating system structure</a:t>
            </a:r>
          </a:p>
          <a:p>
            <a:pPr>
              <a:lnSpc>
                <a:spcPct val="200000"/>
              </a:lnSpc>
            </a:pPr>
            <a:r>
              <a:rPr lang="en-US" sz="2400" dirty="0"/>
              <a:t>2. List out the features of Unix operating system </a:t>
            </a:r>
          </a:p>
          <a:p>
            <a:pPr marL="342900" indent="-342900">
              <a:lnSpc>
                <a:spcPct val="200000"/>
              </a:lnSpc>
            </a:pPr>
            <a:r>
              <a:rPr lang="en-US" sz="2400" dirty="0"/>
              <a:t>3. Analyze role of different types of  Unix based operating systems </a:t>
            </a:r>
          </a:p>
          <a:p>
            <a:pPr marL="342900" indent="-342900">
              <a:lnSpc>
                <a:spcPct val="200000"/>
              </a:lnSpc>
            </a:pPr>
            <a:r>
              <a:rPr lang="en-US" sz="2400" dirty="0"/>
              <a:t>4. Summarize what Unix operating system do</a:t>
            </a:r>
          </a:p>
        </p:txBody>
      </p:sp>
    </p:spTree>
    <p:extLst>
      <p:ext uri="{BB962C8B-B14F-4D97-AF65-F5344CB8AC3E}">
        <p14:creationId xmlns:p14="http://schemas.microsoft.com/office/powerpoint/2010/main" xmlns="" val="31730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32</a:t>
            </a:fld>
            <a:endParaRPr lang="en-IN"/>
          </a:p>
        </p:txBody>
      </p:sp>
      <p:sp>
        <p:nvSpPr>
          <p:cNvPr id="3" name="Rounded Rectangle 17">
            <a:extLst>
              <a:ext uri="{FF2B5EF4-FFF2-40B4-BE49-F238E27FC236}">
                <a16:creationId xmlns:a16="http://schemas.microsoft.com/office/drawing/2014/main" xmlns="" id="{D81918D3-2FAB-76CD-1324-5A7CFC967166}"/>
              </a:ext>
            </a:extLst>
          </p:cNvPr>
          <p:cNvSpPr/>
          <p:nvPr/>
        </p:nvSpPr>
        <p:spPr>
          <a:xfrm>
            <a:off x="2543403" y="146410"/>
            <a:ext cx="7105194" cy="69228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xmlns="" id="{69459A9F-A5E4-44DC-FA7D-69CEB330B269}"/>
              </a:ext>
            </a:extLst>
          </p:cNvPr>
          <p:cNvSpPr txBox="1"/>
          <p:nvPr/>
        </p:nvSpPr>
        <p:spPr>
          <a:xfrm>
            <a:off x="286326" y="651164"/>
            <a:ext cx="11554689" cy="6012872"/>
          </a:xfrm>
          <a:prstGeom prst="rect">
            <a:avLst/>
          </a:prstGeom>
          <a:noFill/>
        </p:spPr>
        <p:txBody>
          <a:bodyPr wrap="square" rtlCol="0">
            <a:spAutoFit/>
          </a:bodyPr>
          <a:lstStyle/>
          <a:p>
            <a:pPr algn="just">
              <a:lnSpc>
                <a:spcPct val="150000"/>
              </a:lnSpc>
            </a:pPr>
            <a:r>
              <a:rPr lang="en-US" sz="2400" b="1" dirty="0"/>
              <a:t>REFERENCE BOOKS:</a:t>
            </a:r>
            <a:endParaRPr lang="en-US" sz="2400" dirty="0"/>
          </a:p>
          <a:p>
            <a:pPr marL="342900" lvl="0" indent="-342900" algn="just">
              <a:lnSpc>
                <a:spcPct val="150000"/>
              </a:lnSpc>
              <a:buFont typeface="+mj-lt"/>
              <a:buAutoNum type="arabicPeriod"/>
            </a:pPr>
            <a:r>
              <a:rPr lang="en-US" sz="2000" dirty="0" err="1">
                <a:solidFill>
                  <a:srgbClr val="222222"/>
                </a:solidFill>
                <a:effectLst/>
                <a:ea typeface="Calibri" panose="020F0502020204030204" pitchFamily="34" charset="0"/>
                <a:cs typeface="Times New Roman" panose="02020603050405020304" pitchFamily="18" charset="0"/>
              </a:rPr>
              <a:t>Arpaci-Dusseau</a:t>
            </a:r>
            <a:r>
              <a:rPr lang="en-US" sz="2000" dirty="0">
                <a:solidFill>
                  <a:srgbClr val="222222"/>
                </a:solidFill>
                <a:effectLst/>
                <a:ea typeface="Calibri" panose="020F0502020204030204" pitchFamily="34" charset="0"/>
                <a:cs typeface="Times New Roman" panose="02020603050405020304" pitchFamily="18" charset="0"/>
              </a:rPr>
              <a:t>, </a:t>
            </a:r>
            <a:r>
              <a:rPr lang="en-US" sz="2000" dirty="0" err="1">
                <a:solidFill>
                  <a:srgbClr val="222222"/>
                </a:solidFill>
                <a:effectLst/>
                <a:ea typeface="Calibri" panose="020F0502020204030204" pitchFamily="34" charset="0"/>
                <a:cs typeface="Times New Roman" panose="02020603050405020304" pitchFamily="18" charset="0"/>
              </a:rPr>
              <a:t>Remzi</a:t>
            </a:r>
            <a:r>
              <a:rPr lang="en-US" sz="2000" dirty="0">
                <a:solidFill>
                  <a:srgbClr val="222222"/>
                </a:solidFill>
                <a:effectLst/>
                <a:ea typeface="Calibri" panose="020F0502020204030204" pitchFamily="34" charset="0"/>
                <a:cs typeface="Times New Roman" panose="02020603050405020304" pitchFamily="18" charset="0"/>
              </a:rPr>
              <a:t> H., and Andrea C. </a:t>
            </a:r>
            <a:r>
              <a:rPr lang="en-US" sz="2000" dirty="0" err="1">
                <a:solidFill>
                  <a:srgbClr val="222222"/>
                </a:solidFill>
                <a:effectLst/>
                <a:ea typeface="Calibri" panose="020F0502020204030204" pitchFamily="34" charset="0"/>
                <a:cs typeface="Times New Roman" panose="02020603050405020304" pitchFamily="18" charset="0"/>
              </a:rPr>
              <a:t>Arpaci-Dusseau</a:t>
            </a:r>
            <a:r>
              <a:rPr lang="en-US" sz="2000" dirty="0">
                <a:solidFill>
                  <a:srgbClr val="222222"/>
                </a:solidFill>
                <a:effectLst/>
                <a:ea typeface="Calibri" panose="020F0502020204030204" pitchFamily="34" charset="0"/>
                <a:cs typeface="Times New Roman" panose="02020603050405020304" pitchFamily="18" charset="0"/>
              </a:rPr>
              <a:t>. </a:t>
            </a:r>
            <a:r>
              <a:rPr lang="en-US" sz="2000" i="1" dirty="0">
                <a:solidFill>
                  <a:srgbClr val="222222"/>
                </a:solidFill>
                <a:effectLst/>
                <a:ea typeface="Calibri" panose="020F0502020204030204" pitchFamily="34" charset="0"/>
                <a:cs typeface="Times New Roman" panose="02020603050405020304" pitchFamily="18" charset="0"/>
              </a:rPr>
              <a:t>Operating systems: Three easy pieces</a:t>
            </a:r>
            <a:r>
              <a:rPr lang="en-US" sz="2000" dirty="0">
                <a:solidFill>
                  <a:srgbClr val="222222"/>
                </a:solidFill>
                <a:effectLst/>
                <a:ea typeface="Calibri" panose="020F0502020204030204" pitchFamily="34" charset="0"/>
                <a:cs typeface="Times New Roman" panose="02020603050405020304" pitchFamily="18" charset="0"/>
              </a:rPr>
              <a:t>. Boston: </a:t>
            </a:r>
            <a:r>
              <a:rPr lang="en-US" sz="2000" dirty="0" err="1">
                <a:solidFill>
                  <a:srgbClr val="222222"/>
                </a:solidFill>
                <a:effectLst/>
                <a:ea typeface="Calibri" panose="020F0502020204030204" pitchFamily="34" charset="0"/>
                <a:cs typeface="Times New Roman" panose="02020603050405020304" pitchFamily="18" charset="0"/>
              </a:rPr>
              <a:t>Arpaci-Dusseau</a:t>
            </a:r>
            <a:r>
              <a:rPr lang="en-US" sz="2000" dirty="0">
                <a:solidFill>
                  <a:srgbClr val="222222"/>
                </a:solidFill>
                <a:effectLst/>
                <a:ea typeface="Calibri" panose="020F0502020204030204" pitchFamily="34" charset="0"/>
                <a:cs typeface="Times New Roman" panose="02020603050405020304" pitchFamily="18" charset="0"/>
              </a:rPr>
              <a:t> Books LLC, 2018. </a:t>
            </a:r>
            <a:r>
              <a:rPr lang="en-US" sz="2000" dirty="0">
                <a:effectLst/>
                <a:ea typeface="Calibri" panose="020F0502020204030204" pitchFamily="34" charset="0"/>
                <a:cs typeface="Times New Roman" panose="02020603050405020304" pitchFamily="18" charset="0"/>
              </a:rPr>
              <a:t>http://pages.cs.wisc.edu/~remzi/OSTEP/    </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2000" dirty="0" err="1">
                <a:solidFill>
                  <a:srgbClr val="222222"/>
                </a:solidFill>
                <a:effectLst/>
                <a:ea typeface="Calibri" panose="020F0502020204030204" pitchFamily="34" charset="0"/>
                <a:cs typeface="Times New Roman" panose="02020603050405020304" pitchFamily="18" charset="0"/>
              </a:rPr>
              <a:t>Silberschatz</a:t>
            </a:r>
            <a:r>
              <a:rPr lang="en-US" sz="2000" dirty="0">
                <a:solidFill>
                  <a:srgbClr val="222222"/>
                </a:solidFill>
                <a:effectLst/>
                <a:ea typeface="Calibri" panose="020F0502020204030204" pitchFamily="34" charset="0"/>
                <a:cs typeface="Times New Roman" panose="02020603050405020304" pitchFamily="18" charset="0"/>
              </a:rPr>
              <a:t>, Abraham, Peter B. Galvin, and Greg Gagne. </a:t>
            </a:r>
            <a:r>
              <a:rPr lang="en-US" sz="2000" i="1" dirty="0">
                <a:solidFill>
                  <a:srgbClr val="222222"/>
                </a:solidFill>
                <a:effectLst/>
                <a:ea typeface="Calibri" panose="020F0502020204030204" pitchFamily="34" charset="0"/>
                <a:cs typeface="Times New Roman" panose="02020603050405020304" pitchFamily="18" charset="0"/>
              </a:rPr>
              <a:t>Operating system concepts</a:t>
            </a:r>
            <a:r>
              <a:rPr lang="en-US" sz="2000" dirty="0">
                <a:solidFill>
                  <a:srgbClr val="222222"/>
                </a:solidFill>
                <a:effectLst/>
                <a:ea typeface="Calibri" panose="020F0502020204030204" pitchFamily="34" charset="0"/>
                <a:cs typeface="Times New Roman" panose="02020603050405020304" pitchFamily="18" charset="0"/>
              </a:rPr>
              <a:t>. 10</a:t>
            </a:r>
            <a:r>
              <a:rPr lang="en-US" sz="2000" baseline="30000" dirty="0">
                <a:solidFill>
                  <a:srgbClr val="222222"/>
                </a:solidFill>
                <a:effectLst/>
                <a:ea typeface="Calibri" panose="020F0502020204030204" pitchFamily="34" charset="0"/>
                <a:cs typeface="Times New Roman" panose="02020603050405020304" pitchFamily="18" charset="0"/>
              </a:rPr>
              <a:t>th</a:t>
            </a:r>
            <a:r>
              <a:rPr lang="en-US" sz="2000" dirty="0">
                <a:solidFill>
                  <a:srgbClr val="222222"/>
                </a:solidFill>
                <a:effectLst/>
                <a:ea typeface="Calibri" panose="020F0502020204030204" pitchFamily="34" charset="0"/>
                <a:cs typeface="Times New Roman" panose="02020603050405020304" pitchFamily="18" charset="0"/>
              </a:rPr>
              <a:t> edition, John Wiley &amp; Sons, 2018.</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000" dirty="0">
                <a:solidFill>
                  <a:srgbClr val="222222"/>
                </a:solidFill>
                <a:effectLst/>
                <a:ea typeface="Calibri" panose="020F0502020204030204" pitchFamily="34" charset="0"/>
                <a:cs typeface="Times New Roman" panose="02020603050405020304" pitchFamily="18" charset="0"/>
              </a:rPr>
              <a:t>Tanenbaum, Andrew. </a:t>
            </a:r>
            <a:r>
              <a:rPr lang="en-US" sz="2000" i="1" dirty="0">
                <a:solidFill>
                  <a:srgbClr val="222222"/>
                </a:solidFill>
                <a:effectLst/>
                <a:ea typeface="Calibri" panose="020F0502020204030204" pitchFamily="34" charset="0"/>
                <a:cs typeface="Times New Roman" panose="02020603050405020304" pitchFamily="18" charset="0"/>
              </a:rPr>
              <a:t>Modern operating systems</a:t>
            </a:r>
            <a:r>
              <a:rPr lang="en-US" sz="2000" dirty="0">
                <a:solidFill>
                  <a:srgbClr val="222222"/>
                </a:solidFill>
                <a:effectLst/>
                <a:ea typeface="Calibri" panose="020F0502020204030204" pitchFamily="34" charset="0"/>
                <a:cs typeface="Times New Roman" panose="02020603050405020304" pitchFamily="18" charset="0"/>
              </a:rPr>
              <a:t>. Pearson Education, Inc., 2009.</a:t>
            </a:r>
            <a:endParaRPr lang="en-US" dirty="0"/>
          </a:p>
          <a:p>
            <a:pPr algn="just">
              <a:lnSpc>
                <a:spcPct val="200000"/>
              </a:lnSpc>
            </a:pPr>
            <a:r>
              <a:rPr lang="en-US" sz="2400" b="1" dirty="0"/>
              <a:t>SITES AND WEB LINKS:</a:t>
            </a:r>
          </a:p>
          <a:p>
            <a:pPr marL="342900" indent="-342900" algn="just">
              <a:lnSpc>
                <a:spcPct val="200000"/>
              </a:lnSpc>
              <a:buFont typeface="+mj-lt"/>
              <a:buAutoNum type="arabicPeriod"/>
            </a:pPr>
            <a:r>
              <a:rPr lang="en-US" sz="2000" dirty="0"/>
              <a:t>https://www.cse.iitb.ac.in/~mythili/os/</a:t>
            </a:r>
          </a:p>
          <a:p>
            <a:pPr marL="342900" indent="-342900" algn="just">
              <a:lnSpc>
                <a:spcPct val="200000"/>
              </a:lnSpc>
              <a:buFont typeface="+mj-lt"/>
              <a:buAutoNum type="arabicPeriod"/>
            </a:pPr>
            <a:r>
              <a:rPr lang="en-US" sz="2000" dirty="0"/>
              <a:t>https://cse.iitkgp.ac.in/~sumantra/courses/os/os_pg.html</a:t>
            </a:r>
          </a:p>
          <a:p>
            <a:pPr marL="342900" indent="-342900" algn="just">
              <a:lnSpc>
                <a:spcPct val="200000"/>
              </a:lnSpc>
              <a:buFont typeface="+mj-lt"/>
              <a:buAutoNum type="arabicPeriod"/>
            </a:pPr>
            <a:r>
              <a:rPr lang="en-US" sz="2000" dirty="0"/>
              <a:t>https://www.cse.iitd.ernet.in/os-lectures</a:t>
            </a:r>
          </a:p>
          <a:p>
            <a:pPr>
              <a:lnSpc>
                <a:spcPct val="150000"/>
              </a:lnSpc>
            </a:pPr>
            <a:endParaRPr lang="en-US" dirty="0"/>
          </a:p>
        </p:txBody>
      </p:sp>
    </p:spTree>
    <p:extLst>
      <p:ext uri="{BB962C8B-B14F-4D97-AF65-F5344CB8AC3E}">
        <p14:creationId xmlns:p14="http://schemas.microsoft.com/office/powerpoint/2010/main" xmlns="" val="77152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33</a:t>
            </a:fld>
            <a:endParaRPr lang="en-IN"/>
          </a:p>
        </p:txBody>
      </p:sp>
      <p:sp>
        <p:nvSpPr>
          <p:cNvPr id="3" name="Rounded Rectangle 3">
            <a:extLst>
              <a:ext uri="{FF2B5EF4-FFF2-40B4-BE49-F238E27FC236}">
                <a16:creationId xmlns:a16="http://schemas.microsoft.com/office/drawing/2014/main" xmlns="" id="{EE51F7F6-EE36-C8D5-4E48-1E14A7A183B3}"/>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3200" b="1" dirty="0" smtClean="0">
                <a:latin typeface="Poppins" pitchFamily="2" charset="77"/>
                <a:cs typeface="Poppins" pitchFamily="2" charset="77"/>
              </a:rPr>
              <a:t>THANK </a:t>
            </a:r>
            <a:r>
              <a:rPr lang="en-US" sz="3200" b="1" dirty="0">
                <a:latin typeface="Poppins" pitchFamily="2" charset="77"/>
                <a:cs typeface="Poppins" pitchFamily="2" charset="77"/>
              </a:rPr>
              <a:t>YOU</a:t>
            </a:r>
          </a:p>
          <a:p>
            <a:pPr algn="ctr"/>
            <a:endParaRPr lang="en-US" sz="2400" dirty="0" smtClean="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3200" b="1" smtClean="0">
              <a:latin typeface="Poppins" pitchFamily="2" charset="77"/>
              <a:cs typeface="Poppins" pitchFamily="2" charset="77"/>
            </a:endParaRPr>
          </a:p>
          <a:p>
            <a:pPr algn="ctr"/>
            <a:r>
              <a:rPr lang="en-US" sz="3200" b="1" smtClean="0">
                <a:latin typeface="Poppins" pitchFamily="2" charset="77"/>
                <a:cs typeface="Poppins" pitchFamily="2" charset="77"/>
              </a:rPr>
              <a:t>Team </a:t>
            </a:r>
            <a:r>
              <a:rPr lang="en-US" sz="3200" b="1" dirty="0">
                <a:latin typeface="Poppins" pitchFamily="2" charset="77"/>
                <a:cs typeface="Poppins" pitchFamily="2" charset="77"/>
              </a:rPr>
              <a:t>–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4" name="Picture 3" descr="KL Deemed to be University Logo"/>
          <p:cNvPicPr>
            <a:picLocks noChangeAspect="1" noChangeArrowheads="1"/>
          </p:cNvPicPr>
          <p:nvPr/>
        </p:nvPicPr>
        <p:blipFill>
          <a:blip r:embed="rId2"/>
          <a:srcRect/>
          <a:stretch>
            <a:fillRect/>
          </a:stretch>
        </p:blipFill>
        <p:spPr bwMode="auto">
          <a:xfrm>
            <a:off x="5877524" y="2734994"/>
            <a:ext cx="2241240" cy="922606"/>
          </a:xfrm>
          <a:prstGeom prst="rect">
            <a:avLst/>
          </a:prstGeom>
          <a:noFill/>
        </p:spPr>
      </p:pic>
    </p:spTree>
    <p:extLst>
      <p:ext uri="{BB962C8B-B14F-4D97-AF65-F5344CB8AC3E}">
        <p14:creationId xmlns:p14="http://schemas.microsoft.com/office/powerpoint/2010/main" xmlns="" val="4137261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4</a:t>
            </a:fld>
            <a:endParaRPr lang="en-IN"/>
          </a:p>
        </p:txBody>
      </p:sp>
      <p:sp>
        <p:nvSpPr>
          <p:cNvPr id="3" name="Title 1">
            <a:extLst>
              <a:ext uri="{FF2B5EF4-FFF2-40B4-BE49-F238E27FC236}">
                <a16:creationId xmlns:a16="http://schemas.microsoft.com/office/drawing/2014/main" xmlns="" id="{E238436C-402D-0946-7B3E-C1F7775A12AA}"/>
              </a:ext>
            </a:extLst>
          </p:cNvPr>
          <p:cNvSpPr txBox="1">
            <a:spLocks/>
          </p:cNvSpPr>
          <p:nvPr/>
        </p:nvSpPr>
        <p:spPr>
          <a:xfrm>
            <a:off x="1676400" y="63283"/>
            <a:ext cx="10515600" cy="132556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3600" b="1" dirty="0">
                <a:solidFill>
                  <a:srgbClr val="C00000"/>
                </a:solidFill>
                <a:latin typeface="+mn-lt"/>
              </a:rPr>
              <a:t>STRUCTURE OF UNIX OS</a:t>
            </a:r>
          </a:p>
        </p:txBody>
      </p:sp>
      <p:pic>
        <p:nvPicPr>
          <p:cNvPr id="4" name="Picture 3">
            <a:extLst>
              <a:ext uri="{FF2B5EF4-FFF2-40B4-BE49-F238E27FC236}">
                <a16:creationId xmlns:a16="http://schemas.microsoft.com/office/drawing/2014/main" xmlns="" id="{B64C0B85-2B33-D53C-4AC4-B3B263F6132C}"/>
              </a:ext>
            </a:extLst>
          </p:cNvPr>
          <p:cNvPicPr>
            <a:picLocks noChangeAspect="1"/>
          </p:cNvPicPr>
          <p:nvPr/>
        </p:nvPicPr>
        <p:blipFill>
          <a:blip r:embed="rId2"/>
          <a:stretch>
            <a:fillRect/>
          </a:stretch>
        </p:blipFill>
        <p:spPr>
          <a:xfrm>
            <a:off x="2674952" y="831272"/>
            <a:ext cx="6031076" cy="5329093"/>
          </a:xfrm>
          <a:prstGeom prst="rect">
            <a:avLst/>
          </a:prstGeom>
        </p:spPr>
      </p:pic>
    </p:spTree>
    <p:extLst>
      <p:ext uri="{BB962C8B-B14F-4D97-AF65-F5344CB8AC3E}">
        <p14:creationId xmlns:p14="http://schemas.microsoft.com/office/powerpoint/2010/main" xmlns="" val="3999708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5</a:t>
            </a:fld>
            <a:endParaRPr lang="en-IN"/>
          </a:p>
        </p:txBody>
      </p:sp>
      <p:sp>
        <p:nvSpPr>
          <p:cNvPr id="4" name="TextBox 3">
            <a:extLst>
              <a:ext uri="{FF2B5EF4-FFF2-40B4-BE49-F238E27FC236}">
                <a16:creationId xmlns:a16="http://schemas.microsoft.com/office/drawing/2014/main" xmlns="" id="{F828FA13-DB29-7E52-DB5F-6CEC9E519648}"/>
              </a:ext>
            </a:extLst>
          </p:cNvPr>
          <p:cNvSpPr txBox="1"/>
          <p:nvPr/>
        </p:nvSpPr>
        <p:spPr>
          <a:xfrm>
            <a:off x="1507836" y="272534"/>
            <a:ext cx="7885546" cy="646331"/>
          </a:xfrm>
          <a:prstGeom prst="rect">
            <a:avLst/>
          </a:prstGeom>
          <a:noFill/>
        </p:spPr>
        <p:txBody>
          <a:bodyPr wrap="square">
            <a:spAutoFit/>
          </a:bodyPr>
          <a:lstStyle/>
          <a:p>
            <a:r>
              <a:rPr lang="en-IN" sz="3600" b="1" dirty="0">
                <a:solidFill>
                  <a:srgbClr val="C00000"/>
                </a:solidFill>
                <a:latin typeface="+mn-lt"/>
              </a:rPr>
              <a:t>MAIN CONCEPTS OF UNIX OS</a:t>
            </a:r>
            <a:endParaRPr lang="en-IN" sz="3600" dirty="0"/>
          </a:p>
        </p:txBody>
      </p:sp>
      <p:sp>
        <p:nvSpPr>
          <p:cNvPr id="6" name="TextBox 5">
            <a:extLst>
              <a:ext uri="{FF2B5EF4-FFF2-40B4-BE49-F238E27FC236}">
                <a16:creationId xmlns:a16="http://schemas.microsoft.com/office/drawing/2014/main" xmlns="" id="{373389BD-2628-0E8A-6312-44A212F66E75}"/>
              </a:ext>
            </a:extLst>
          </p:cNvPr>
          <p:cNvSpPr txBox="1"/>
          <p:nvPr/>
        </p:nvSpPr>
        <p:spPr>
          <a:xfrm>
            <a:off x="831273" y="1169152"/>
            <a:ext cx="10076872" cy="5047536"/>
          </a:xfrm>
          <a:prstGeom prst="rect">
            <a:avLst/>
          </a:prstGeom>
          <a:noFill/>
        </p:spPr>
        <p:txBody>
          <a:bodyPr wrap="square">
            <a:spAutoFit/>
          </a:bodyPr>
          <a:lstStyle/>
          <a:p>
            <a:pPr algn="just"/>
            <a:r>
              <a:rPr lang="en-US" sz="2300" b="1" dirty="0"/>
              <a:t>Kernel</a:t>
            </a:r>
            <a:r>
              <a:rPr lang="en-US" sz="2300" dirty="0"/>
              <a:t> − The kernel is the heart of the operating system. It interacts with the hardware and most of the tasks like memory management, task scheduling and file management.</a:t>
            </a:r>
          </a:p>
          <a:p>
            <a:pPr algn="just"/>
            <a:r>
              <a:rPr lang="en-US" sz="2300" b="1" dirty="0"/>
              <a:t>Shell</a:t>
            </a:r>
            <a:r>
              <a:rPr lang="en-US" sz="2300" dirty="0"/>
              <a:t> − The shell is the utility that processes your requests. C Shell, </a:t>
            </a:r>
            <a:r>
              <a:rPr lang="en-US" sz="2300" dirty="0" err="1"/>
              <a:t>Bourne</a:t>
            </a:r>
            <a:r>
              <a:rPr lang="en-US" sz="2300" dirty="0"/>
              <a:t> Shell and Korn Shell are the most famous shells which are available with most of the Unix variants.</a:t>
            </a:r>
          </a:p>
          <a:p>
            <a:pPr algn="just"/>
            <a:r>
              <a:rPr lang="en-US" sz="2300" b="1" dirty="0"/>
              <a:t>Commands and Utilities</a:t>
            </a:r>
            <a:r>
              <a:rPr lang="en-US" sz="2300" dirty="0"/>
              <a:t> − There are various commands and utilities which you can make use frequently </a:t>
            </a:r>
            <a:r>
              <a:rPr lang="en-US" sz="2300" b="1" dirty="0"/>
              <a:t>cp</a:t>
            </a:r>
            <a:r>
              <a:rPr lang="en-US" sz="2300" dirty="0"/>
              <a:t>, </a:t>
            </a:r>
            <a:r>
              <a:rPr lang="en-US" sz="2300" b="1" dirty="0"/>
              <a:t>mv</a:t>
            </a:r>
            <a:r>
              <a:rPr lang="en-US" sz="2300" dirty="0"/>
              <a:t>, </a:t>
            </a:r>
            <a:r>
              <a:rPr lang="en-US" sz="2300" b="1" dirty="0"/>
              <a:t>cat</a:t>
            </a:r>
            <a:r>
              <a:rPr lang="en-US" sz="2300" dirty="0"/>
              <a:t> and </a:t>
            </a:r>
            <a:r>
              <a:rPr lang="en-US" sz="2300" b="1" dirty="0"/>
              <a:t>grep</a:t>
            </a:r>
            <a:r>
              <a:rPr lang="en-US" sz="2300" dirty="0"/>
              <a:t>, etc. are few examples of commands and utilities. </a:t>
            </a:r>
          </a:p>
          <a:p>
            <a:pPr algn="just"/>
            <a:r>
              <a:rPr lang="en-US" sz="2300" b="1" dirty="0"/>
              <a:t>Files and Directories</a:t>
            </a:r>
            <a:r>
              <a:rPr lang="en-US" sz="2300" dirty="0"/>
              <a:t> − All the data of Unix is organized into files. All files are then organized into directories. These directories are further organized into a tree-like structure called the </a:t>
            </a:r>
            <a:r>
              <a:rPr lang="en-US" sz="2300" b="1" dirty="0"/>
              <a:t>filesystem</a:t>
            </a:r>
            <a:r>
              <a:rPr lang="en-US" sz="2300" dirty="0"/>
              <a:t>.</a:t>
            </a:r>
          </a:p>
          <a:p>
            <a:pPr marL="0" indent="0">
              <a:buNone/>
            </a:pPr>
            <a:endParaRPr lang="en-US" sz="2300" dirty="0"/>
          </a:p>
          <a:p>
            <a:endParaRPr lang="en-IN" sz="2300" dirty="0"/>
          </a:p>
        </p:txBody>
      </p:sp>
    </p:spTree>
    <p:extLst>
      <p:ext uri="{BB962C8B-B14F-4D97-AF65-F5344CB8AC3E}">
        <p14:creationId xmlns:p14="http://schemas.microsoft.com/office/powerpoint/2010/main" xmlns="" val="951751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6</a:t>
            </a:fld>
            <a:endParaRPr lang="en-IN"/>
          </a:p>
        </p:txBody>
      </p:sp>
      <p:sp>
        <p:nvSpPr>
          <p:cNvPr id="3" name="Rounded Rectangle 17">
            <a:extLst>
              <a:ext uri="{FF2B5EF4-FFF2-40B4-BE49-F238E27FC236}">
                <a16:creationId xmlns:a16="http://schemas.microsoft.com/office/drawing/2014/main" xmlns="" id="{F831CDF1-06B4-88A2-A7C2-2757E3817EF2}"/>
              </a:ext>
            </a:extLst>
          </p:cNvPr>
          <p:cNvSpPr/>
          <p:nvPr/>
        </p:nvSpPr>
        <p:spPr>
          <a:xfrm>
            <a:off x="3263704" y="4576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
        <p:nvSpPr>
          <p:cNvPr id="4" name="Rectangle 2">
            <a:extLst>
              <a:ext uri="{FF2B5EF4-FFF2-40B4-BE49-F238E27FC236}">
                <a16:creationId xmlns:a16="http://schemas.microsoft.com/office/drawing/2014/main" xmlns="" id="{D43C8344-000E-DD79-3B2A-DA261DD28A3E}"/>
              </a:ext>
            </a:extLst>
          </p:cNvPr>
          <p:cNvSpPr txBox="1">
            <a:spLocks/>
          </p:cNvSpPr>
          <p:nvPr/>
        </p:nvSpPr>
        <p:spPr>
          <a:xfrm>
            <a:off x="512618" y="634633"/>
            <a:ext cx="10912763" cy="6377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600" b="1" i="0" dirty="0">
                <a:solidFill>
                  <a:srgbClr val="C00000"/>
                </a:solidFill>
                <a:effectLst/>
                <a:latin typeface="+mn-lt"/>
              </a:rPr>
              <a:t>WHAT IS UNIX SHELL COMMANDS?</a:t>
            </a:r>
          </a:p>
        </p:txBody>
      </p:sp>
      <p:sp>
        <p:nvSpPr>
          <p:cNvPr id="5" name="Content Placeholder 8">
            <a:extLst>
              <a:ext uri="{FF2B5EF4-FFF2-40B4-BE49-F238E27FC236}">
                <a16:creationId xmlns:a16="http://schemas.microsoft.com/office/drawing/2014/main" xmlns="" id="{50E0160B-6734-FB24-A81D-A647C78FC41C}"/>
              </a:ext>
            </a:extLst>
          </p:cNvPr>
          <p:cNvSpPr txBox="1">
            <a:spLocks/>
          </p:cNvSpPr>
          <p:nvPr/>
        </p:nvSpPr>
        <p:spPr>
          <a:xfrm>
            <a:off x="441379" y="1223504"/>
            <a:ext cx="11321129" cy="49279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2400" dirty="0"/>
              <a:t>A </a:t>
            </a:r>
            <a:r>
              <a:rPr lang="en-US" sz="2400" b="1" dirty="0"/>
              <a:t>Shell</a:t>
            </a:r>
            <a:r>
              <a:rPr lang="en-US" sz="2400" dirty="0"/>
              <a:t> provides you with an interface to the Unix system. </a:t>
            </a:r>
          </a:p>
          <a:p>
            <a:pPr algn="just"/>
            <a:r>
              <a:rPr lang="en-US" sz="2400" dirty="0"/>
              <a:t>Shell accepts human-readable commands from the user and converts them into something which the kernel can understand. </a:t>
            </a:r>
          </a:p>
          <a:p>
            <a:pPr algn="just"/>
            <a:r>
              <a:rPr lang="en-US" sz="2400" dirty="0"/>
              <a:t>It gathers input from you and executes programs based on that input.</a:t>
            </a:r>
          </a:p>
          <a:p>
            <a:pPr algn="just"/>
            <a:r>
              <a:rPr lang="en-US" sz="2400" dirty="0"/>
              <a:t> When a program finishes executing, it displays that program's output</a:t>
            </a:r>
            <a:r>
              <a:rPr lang="en-US" sz="2400" dirty="0" smtClean="0"/>
              <a:t>.</a:t>
            </a:r>
          </a:p>
          <a:p>
            <a:pPr algn="just"/>
            <a:r>
              <a:rPr lang="en-US" sz="2400" dirty="0" smtClean="0"/>
              <a:t>Shell is an environment in which we can run our commands, programs, and shell scripts. </a:t>
            </a:r>
          </a:p>
          <a:p>
            <a:pPr algn="just"/>
            <a:r>
              <a:rPr lang="en-US" sz="2400" dirty="0" smtClean="0"/>
              <a:t>There are different flavors of a shell, just as there are different flavors of operating systems. </a:t>
            </a:r>
          </a:p>
          <a:p>
            <a:pPr algn="just"/>
            <a:r>
              <a:rPr lang="en-US" sz="2400" dirty="0" smtClean="0"/>
              <a:t>Each flavor of shell has its own set of recognized commands and functions.</a:t>
            </a:r>
            <a:endParaRPr lang="en-IN" sz="2400" dirty="0" smtClean="0"/>
          </a:p>
          <a:p>
            <a:pPr algn="just"/>
            <a:endParaRPr lang="en-US" sz="2800" dirty="0"/>
          </a:p>
        </p:txBody>
      </p:sp>
    </p:spTree>
    <p:extLst>
      <p:ext uri="{BB962C8B-B14F-4D97-AF65-F5344CB8AC3E}">
        <p14:creationId xmlns:p14="http://schemas.microsoft.com/office/powerpoint/2010/main" xmlns="" val="3738475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4" name="TextBox 3">
            <a:extLst>
              <a:ext uri="{FF2B5EF4-FFF2-40B4-BE49-F238E27FC236}">
                <a16:creationId xmlns:a16="http://schemas.microsoft.com/office/drawing/2014/main" xmlns="" id="{26EBB896-070A-5FD5-E507-869C25F11FD3}"/>
              </a:ext>
            </a:extLst>
          </p:cNvPr>
          <p:cNvSpPr txBox="1"/>
          <p:nvPr/>
        </p:nvSpPr>
        <p:spPr>
          <a:xfrm>
            <a:off x="1406236" y="180170"/>
            <a:ext cx="6100618" cy="553998"/>
          </a:xfrm>
          <a:prstGeom prst="rect">
            <a:avLst/>
          </a:prstGeom>
          <a:noFill/>
        </p:spPr>
        <p:txBody>
          <a:bodyPr wrap="square">
            <a:spAutoFit/>
          </a:bodyPr>
          <a:lstStyle/>
          <a:p>
            <a:r>
              <a:rPr lang="en-IN" sz="3000" b="1" dirty="0">
                <a:solidFill>
                  <a:srgbClr val="C00000"/>
                </a:solidFill>
                <a:latin typeface="+mn-lt"/>
              </a:rPr>
              <a:t>TYPES OF SHELL COMMANDS</a:t>
            </a:r>
            <a:endParaRPr lang="en-IN" sz="3000" dirty="0"/>
          </a:p>
        </p:txBody>
      </p:sp>
      <p:sp>
        <p:nvSpPr>
          <p:cNvPr id="6" name="TextBox 5">
            <a:extLst>
              <a:ext uri="{FF2B5EF4-FFF2-40B4-BE49-F238E27FC236}">
                <a16:creationId xmlns:a16="http://schemas.microsoft.com/office/drawing/2014/main" xmlns="" id="{3D135794-3F68-C08E-602C-D1D39962B743}"/>
              </a:ext>
            </a:extLst>
          </p:cNvPr>
          <p:cNvSpPr txBox="1"/>
          <p:nvPr/>
        </p:nvSpPr>
        <p:spPr>
          <a:xfrm>
            <a:off x="270164" y="1011535"/>
            <a:ext cx="6100618" cy="923330"/>
          </a:xfrm>
          <a:prstGeom prst="rect">
            <a:avLst/>
          </a:prstGeom>
          <a:noFill/>
        </p:spPr>
        <p:txBody>
          <a:bodyPr wrap="square">
            <a:spAutoFit/>
          </a:bodyPr>
          <a:lstStyle/>
          <a:p>
            <a:pPr algn="just"/>
            <a:r>
              <a:rPr lang="en-US" b="1" dirty="0" err="1">
                <a:solidFill>
                  <a:srgbClr val="000000"/>
                </a:solidFill>
                <a:latin typeface="inter-bold"/>
              </a:rPr>
              <a:t>Bourne</a:t>
            </a:r>
            <a:r>
              <a:rPr lang="en-US" b="1" dirty="0">
                <a:solidFill>
                  <a:srgbClr val="000000"/>
                </a:solidFill>
                <a:latin typeface="inter-bold"/>
              </a:rPr>
              <a:t> Shell:</a:t>
            </a:r>
            <a:r>
              <a:rPr lang="en-US" dirty="0">
                <a:solidFill>
                  <a:srgbClr val="000000"/>
                </a:solidFill>
                <a:latin typeface="inter-regular"/>
              </a:rPr>
              <a:t> This Shell is simply called the Shell. It was the first Shell for UNIX OS. It is still the most widely available Shell on a UNIX system.</a:t>
            </a:r>
            <a:endParaRPr lang="en-US" b="0" i="0" dirty="0">
              <a:solidFill>
                <a:srgbClr val="000000"/>
              </a:solidFill>
              <a:effectLst/>
              <a:latin typeface="inter-regular"/>
            </a:endParaRPr>
          </a:p>
        </p:txBody>
      </p:sp>
      <p:sp>
        <p:nvSpPr>
          <p:cNvPr id="8" name="TextBox 7">
            <a:extLst>
              <a:ext uri="{FF2B5EF4-FFF2-40B4-BE49-F238E27FC236}">
                <a16:creationId xmlns:a16="http://schemas.microsoft.com/office/drawing/2014/main" xmlns="" id="{B0794766-B665-6B44-C59E-6A361F85DD7F}"/>
              </a:ext>
            </a:extLst>
          </p:cNvPr>
          <p:cNvSpPr txBox="1"/>
          <p:nvPr/>
        </p:nvSpPr>
        <p:spPr>
          <a:xfrm>
            <a:off x="7659255" y="1011535"/>
            <a:ext cx="4338781" cy="923330"/>
          </a:xfrm>
          <a:prstGeom prst="rect">
            <a:avLst/>
          </a:prstGeom>
          <a:noFill/>
        </p:spPr>
        <p:txBody>
          <a:bodyPr wrap="square">
            <a:spAutoFit/>
          </a:bodyPr>
          <a:lstStyle/>
          <a:p>
            <a:r>
              <a:rPr lang="en-US" b="1" dirty="0">
                <a:solidFill>
                  <a:srgbClr val="000000"/>
                </a:solidFill>
                <a:latin typeface="inter-bold"/>
              </a:rPr>
              <a:t>C Shell:</a:t>
            </a:r>
            <a:r>
              <a:rPr lang="en-US" dirty="0">
                <a:solidFill>
                  <a:srgbClr val="000000"/>
                </a:solidFill>
                <a:latin typeface="inter-regular"/>
              </a:rPr>
              <a:t> The C shell is another popular shell commonly available on a UNIX system. </a:t>
            </a:r>
            <a:endParaRPr lang="en-IN" dirty="0"/>
          </a:p>
        </p:txBody>
      </p:sp>
      <p:pic>
        <p:nvPicPr>
          <p:cNvPr id="9" name="Picture 2" descr="UNIX operating system">
            <a:extLst>
              <a:ext uri="{FF2B5EF4-FFF2-40B4-BE49-F238E27FC236}">
                <a16:creationId xmlns:a16="http://schemas.microsoft.com/office/drawing/2014/main" xmlns="" id="{55799897-CC7D-109A-1AF4-E8379DC3D0A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1104" y="1925782"/>
            <a:ext cx="5342296" cy="418407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a:extLst>
              <a:ext uri="{FF2B5EF4-FFF2-40B4-BE49-F238E27FC236}">
                <a16:creationId xmlns:a16="http://schemas.microsoft.com/office/drawing/2014/main" xmlns="" id="{1AAAE79D-4101-6A8C-605A-345FD58A89EE}"/>
              </a:ext>
            </a:extLst>
          </p:cNvPr>
          <p:cNvSpPr txBox="1"/>
          <p:nvPr/>
        </p:nvSpPr>
        <p:spPr>
          <a:xfrm>
            <a:off x="7818581" y="2874818"/>
            <a:ext cx="3971637" cy="1477328"/>
          </a:xfrm>
          <a:prstGeom prst="rect">
            <a:avLst/>
          </a:prstGeom>
          <a:noFill/>
        </p:spPr>
        <p:txBody>
          <a:bodyPr wrap="square">
            <a:spAutoFit/>
          </a:bodyPr>
          <a:lstStyle/>
          <a:p>
            <a:pPr algn="just"/>
            <a:r>
              <a:rPr lang="en-US" b="1" dirty="0">
                <a:solidFill>
                  <a:srgbClr val="000000"/>
                </a:solidFill>
                <a:latin typeface="inter-bold"/>
              </a:rPr>
              <a:t>Korn Shell:</a:t>
            </a:r>
            <a:r>
              <a:rPr lang="en-US" dirty="0">
                <a:solidFill>
                  <a:srgbClr val="000000"/>
                </a:solidFill>
                <a:latin typeface="inter-regular"/>
              </a:rPr>
              <a:t> This Shell was created by David Korn to address the </a:t>
            </a:r>
            <a:r>
              <a:rPr lang="en-US" dirty="0" err="1">
                <a:solidFill>
                  <a:srgbClr val="000000"/>
                </a:solidFill>
                <a:latin typeface="inter-regular"/>
              </a:rPr>
              <a:t>Bourne</a:t>
            </a:r>
            <a:r>
              <a:rPr lang="en-US" dirty="0">
                <a:solidFill>
                  <a:srgbClr val="000000"/>
                </a:solidFill>
                <a:latin typeface="inter-regular"/>
              </a:rPr>
              <a:t> Shell's user-interaction issues and to deal with the shortcomings of the C shell's scripting quirks.</a:t>
            </a:r>
            <a:endParaRPr lang="en-US" b="0" i="0" dirty="0">
              <a:solidFill>
                <a:srgbClr val="000000"/>
              </a:solidFill>
              <a:effectLst/>
              <a:latin typeface="inter-regular"/>
            </a:endParaRPr>
          </a:p>
        </p:txBody>
      </p:sp>
    </p:spTree>
    <p:extLst>
      <p:ext uri="{BB962C8B-B14F-4D97-AF65-F5344CB8AC3E}">
        <p14:creationId xmlns:p14="http://schemas.microsoft.com/office/powerpoint/2010/main" xmlns="" val="3312679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4" name="TextBox 3">
            <a:extLst>
              <a:ext uri="{FF2B5EF4-FFF2-40B4-BE49-F238E27FC236}">
                <a16:creationId xmlns:a16="http://schemas.microsoft.com/office/drawing/2014/main" xmlns="" id="{4B0DFD6E-470F-CA59-E5F6-BCC8D3B6E9C6}"/>
              </a:ext>
            </a:extLst>
          </p:cNvPr>
          <p:cNvSpPr txBox="1"/>
          <p:nvPr/>
        </p:nvSpPr>
        <p:spPr>
          <a:xfrm>
            <a:off x="1586345" y="189406"/>
            <a:ext cx="10079182" cy="584775"/>
          </a:xfrm>
          <a:prstGeom prst="rect">
            <a:avLst/>
          </a:prstGeom>
          <a:noFill/>
        </p:spPr>
        <p:txBody>
          <a:bodyPr wrap="square">
            <a:spAutoFit/>
          </a:bodyPr>
          <a:lstStyle/>
          <a:p>
            <a:r>
              <a:rPr lang="en-IN" sz="3200" b="1" dirty="0">
                <a:solidFill>
                  <a:srgbClr val="C00000"/>
                </a:solidFill>
                <a:latin typeface="+mn-lt"/>
              </a:rPr>
              <a:t>BASIC TERMINAL NAVIGATION COMMANDS: </a:t>
            </a:r>
            <a:endParaRPr lang="en-IN" sz="3200" dirty="0"/>
          </a:p>
        </p:txBody>
      </p:sp>
      <p:sp>
        <p:nvSpPr>
          <p:cNvPr id="5" name="Content Placeholder 3">
            <a:extLst>
              <a:ext uri="{FF2B5EF4-FFF2-40B4-BE49-F238E27FC236}">
                <a16:creationId xmlns:a16="http://schemas.microsoft.com/office/drawing/2014/main" xmlns="" id="{5F87BF12-FB98-561B-22CA-A46D7659E894}"/>
              </a:ext>
            </a:extLst>
          </p:cNvPr>
          <p:cNvSpPr txBox="1">
            <a:spLocks/>
          </p:cNvSpPr>
          <p:nvPr/>
        </p:nvSpPr>
        <p:spPr>
          <a:xfrm>
            <a:off x="750455" y="809625"/>
            <a:ext cx="10515600" cy="514782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US" sz="2400" b="1" dirty="0"/>
              <a:t>ls</a:t>
            </a:r>
            <a:r>
              <a:rPr lang="en-US" sz="2400" dirty="0"/>
              <a:t> : To get the list of all the files or folders.</a:t>
            </a:r>
          </a:p>
          <a:p>
            <a:pPr fontAlgn="base"/>
            <a:r>
              <a:rPr lang="en-US" sz="2400" b="1" dirty="0"/>
              <a:t>ls -l: </a:t>
            </a:r>
            <a:r>
              <a:rPr lang="en-US" sz="2400" dirty="0"/>
              <a:t>Optional flags are added to </a:t>
            </a:r>
            <a:r>
              <a:rPr lang="en-US" sz="2400" b="1" dirty="0"/>
              <a:t>ls </a:t>
            </a:r>
            <a:r>
              <a:rPr lang="en-US" sz="2400" dirty="0"/>
              <a:t>to modify default behavior, listing contents in extended form </a:t>
            </a:r>
            <a:r>
              <a:rPr lang="en-US" sz="2400" b="1" dirty="0"/>
              <a:t>-l </a:t>
            </a:r>
            <a:r>
              <a:rPr lang="en-US" sz="2400" dirty="0"/>
              <a:t>is used for </a:t>
            </a:r>
            <a:r>
              <a:rPr lang="en-US" sz="2400" b="1" dirty="0"/>
              <a:t>“long” output</a:t>
            </a:r>
            <a:endParaRPr lang="en-US" sz="2400" dirty="0"/>
          </a:p>
          <a:p>
            <a:pPr fontAlgn="base"/>
            <a:r>
              <a:rPr lang="en-US" sz="2400" b="1" dirty="0"/>
              <a:t>ls -a: </a:t>
            </a:r>
            <a:r>
              <a:rPr lang="en-US" sz="2400" dirty="0"/>
              <a:t>Lists of all files including the hidden files, add </a:t>
            </a:r>
            <a:r>
              <a:rPr lang="en-US" sz="2400" b="1" dirty="0"/>
              <a:t>-a  flag </a:t>
            </a:r>
            <a:endParaRPr lang="en-US" sz="2400" dirty="0"/>
          </a:p>
          <a:p>
            <a:pPr fontAlgn="base"/>
            <a:r>
              <a:rPr lang="en-US" sz="2400" b="1" dirty="0"/>
              <a:t>cd</a:t>
            </a:r>
            <a:r>
              <a:rPr lang="en-US" sz="2400" dirty="0"/>
              <a:t>: Used to change the directory.</a:t>
            </a:r>
          </a:p>
          <a:p>
            <a:pPr fontAlgn="base"/>
            <a:r>
              <a:rPr lang="en-US" sz="2400" b="1" dirty="0"/>
              <a:t>du</a:t>
            </a:r>
            <a:r>
              <a:rPr lang="en-US" sz="2400" dirty="0"/>
              <a:t>: Show disk usage.</a:t>
            </a:r>
          </a:p>
          <a:p>
            <a:pPr fontAlgn="base"/>
            <a:r>
              <a:rPr lang="en-US" sz="2400" b="1" dirty="0" err="1"/>
              <a:t>pwd</a:t>
            </a:r>
            <a:r>
              <a:rPr lang="en-US" sz="2400" dirty="0"/>
              <a:t>: Show the present working directory.</a:t>
            </a:r>
          </a:p>
          <a:p>
            <a:pPr fontAlgn="base"/>
            <a:r>
              <a:rPr lang="en-US" sz="2400" b="1" dirty="0"/>
              <a:t>man</a:t>
            </a:r>
            <a:r>
              <a:rPr lang="en-US" sz="2400" dirty="0"/>
              <a:t>: Used to show the manual of any command present in Linux.</a:t>
            </a:r>
          </a:p>
          <a:p>
            <a:endParaRPr lang="en-IN" sz="2400" dirty="0"/>
          </a:p>
        </p:txBody>
      </p:sp>
    </p:spTree>
    <p:extLst>
      <p:ext uri="{BB962C8B-B14F-4D97-AF65-F5344CB8AC3E}">
        <p14:creationId xmlns:p14="http://schemas.microsoft.com/office/powerpoint/2010/main" xmlns="" val="1884904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749136-8EFF-2DA4-E893-C3BC899AD22D}"/>
              </a:ext>
            </a:extLst>
          </p:cNvPr>
          <p:cNvSpPr>
            <a:spLocks noGrp="1"/>
          </p:cNvSpPr>
          <p:nvPr>
            <p:ph type="sldNum" sz="quarter" idx="12"/>
          </p:nvPr>
        </p:nvSpPr>
        <p:spPr/>
        <p:txBody>
          <a:bodyPr/>
          <a:lstStyle/>
          <a:p>
            <a:fld id="{CBABCCC1-BF11-4F37-963E-1BCD5B23FD72}" type="slidenum">
              <a:rPr lang="en-IN" smtClean="0"/>
              <a:pPr/>
              <a:t>9</a:t>
            </a:fld>
            <a:endParaRPr lang="en-IN"/>
          </a:p>
        </p:txBody>
      </p:sp>
      <p:sp>
        <p:nvSpPr>
          <p:cNvPr id="4" name="TextBox 3">
            <a:extLst>
              <a:ext uri="{FF2B5EF4-FFF2-40B4-BE49-F238E27FC236}">
                <a16:creationId xmlns:a16="http://schemas.microsoft.com/office/drawing/2014/main" xmlns="" id="{4B0DFD6E-470F-CA59-E5F6-BCC8D3B6E9C6}"/>
              </a:ext>
            </a:extLst>
          </p:cNvPr>
          <p:cNvSpPr txBox="1"/>
          <p:nvPr/>
        </p:nvSpPr>
        <p:spPr>
          <a:xfrm>
            <a:off x="1586345" y="189406"/>
            <a:ext cx="10079182" cy="584775"/>
          </a:xfrm>
          <a:prstGeom prst="rect">
            <a:avLst/>
          </a:prstGeom>
          <a:noFill/>
        </p:spPr>
        <p:txBody>
          <a:bodyPr wrap="square">
            <a:spAutoFit/>
          </a:bodyPr>
          <a:lstStyle/>
          <a:p>
            <a:r>
              <a:rPr lang="en-IN" sz="3200" b="1" dirty="0">
                <a:solidFill>
                  <a:srgbClr val="C00000"/>
                </a:solidFill>
                <a:latin typeface="+mn-lt"/>
              </a:rPr>
              <a:t>BASIC TERMINAL NAVIGATION COMMANDS: </a:t>
            </a:r>
            <a:endParaRPr lang="en-IN" sz="3200" dirty="0"/>
          </a:p>
        </p:txBody>
      </p:sp>
      <p:sp>
        <p:nvSpPr>
          <p:cNvPr id="5" name="Content Placeholder 3">
            <a:extLst>
              <a:ext uri="{FF2B5EF4-FFF2-40B4-BE49-F238E27FC236}">
                <a16:creationId xmlns:a16="http://schemas.microsoft.com/office/drawing/2014/main" xmlns="" id="{5F87BF12-FB98-561B-22CA-A46D7659E894}"/>
              </a:ext>
            </a:extLst>
          </p:cNvPr>
          <p:cNvSpPr txBox="1">
            <a:spLocks/>
          </p:cNvSpPr>
          <p:nvPr/>
        </p:nvSpPr>
        <p:spPr>
          <a:xfrm>
            <a:off x="750454" y="809625"/>
            <a:ext cx="11081327" cy="514782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US" sz="2400" b="1" dirty="0" err="1" smtClean="0"/>
              <a:t>rmdir</a:t>
            </a:r>
            <a:r>
              <a:rPr lang="en-US" sz="2400" dirty="0" smtClean="0"/>
              <a:t>: It is used to delete a directory if it is empty.</a:t>
            </a:r>
          </a:p>
          <a:p>
            <a:pPr fontAlgn="base"/>
            <a:r>
              <a:rPr lang="en-US" sz="2400" b="1" dirty="0" err="1" smtClean="0"/>
              <a:t>ln</a:t>
            </a:r>
            <a:r>
              <a:rPr lang="en-US" sz="2400" b="1" dirty="0" smtClean="0"/>
              <a:t> file1 file2</a:t>
            </a:r>
            <a:r>
              <a:rPr lang="en-US" sz="2400" dirty="0" smtClean="0"/>
              <a:t>: Creates a physical link.</a:t>
            </a:r>
          </a:p>
          <a:p>
            <a:pPr fontAlgn="base"/>
            <a:r>
              <a:rPr lang="en-US" sz="2400" b="1" dirty="0" err="1" smtClean="0"/>
              <a:t>ln</a:t>
            </a:r>
            <a:r>
              <a:rPr lang="en-US" sz="2400" b="1" dirty="0" smtClean="0"/>
              <a:t> -s file1 file2</a:t>
            </a:r>
            <a:r>
              <a:rPr lang="en-US" sz="2400" dirty="0" smtClean="0"/>
              <a:t>: Creates a symbolic link.</a:t>
            </a:r>
          </a:p>
          <a:p>
            <a:pPr fontAlgn="base"/>
            <a:r>
              <a:rPr lang="en-US" sz="2400" b="1" dirty="0" smtClean="0"/>
              <a:t>locate</a:t>
            </a:r>
            <a:r>
              <a:rPr lang="en-US" sz="2400" dirty="0" smtClean="0"/>
              <a:t>: It is used to locate a file in Linux System</a:t>
            </a:r>
          </a:p>
          <a:p>
            <a:pPr fontAlgn="base"/>
            <a:r>
              <a:rPr lang="en-US" sz="2400" b="1" dirty="0" smtClean="0"/>
              <a:t>echo: </a:t>
            </a:r>
            <a:r>
              <a:rPr lang="en-US" sz="2400" dirty="0" smtClean="0"/>
              <a:t>This command helps us move some data, usually text into a file.</a:t>
            </a:r>
          </a:p>
          <a:p>
            <a:pPr fontAlgn="base"/>
            <a:r>
              <a:rPr lang="en-US" sz="2400" b="1" dirty="0" err="1" smtClean="0"/>
              <a:t>df</a:t>
            </a:r>
            <a:r>
              <a:rPr lang="en-US" sz="2400" b="1" dirty="0" smtClean="0"/>
              <a:t>: </a:t>
            </a:r>
            <a:r>
              <a:rPr lang="en-US" sz="2400" dirty="0" smtClean="0"/>
              <a:t>It is used to see the available disk space in each of the partitions in your system.</a:t>
            </a:r>
          </a:p>
          <a:p>
            <a:pPr fontAlgn="base"/>
            <a:r>
              <a:rPr lang="en-US" sz="2400" b="1" dirty="0" smtClean="0"/>
              <a:t>tar: </a:t>
            </a:r>
            <a:r>
              <a:rPr lang="en-US" sz="2400" dirty="0" smtClean="0"/>
              <a:t>Used to work with tarballs (or files compressed in a </a:t>
            </a:r>
            <a:r>
              <a:rPr lang="en-US" sz="2400" dirty="0" err="1" smtClean="0"/>
              <a:t>tarball</a:t>
            </a:r>
            <a:r>
              <a:rPr lang="en-US" sz="2400" dirty="0" smtClean="0"/>
              <a:t> archive)</a:t>
            </a:r>
          </a:p>
          <a:p>
            <a:endParaRPr lang="en-IN" sz="2400" dirty="0"/>
          </a:p>
        </p:txBody>
      </p:sp>
    </p:spTree>
    <p:extLst>
      <p:ext uri="{BB962C8B-B14F-4D97-AF65-F5344CB8AC3E}">
        <p14:creationId xmlns:p14="http://schemas.microsoft.com/office/powerpoint/2010/main" xmlns="" val="1884904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Template-2</Template>
  <TotalTime>137</TotalTime>
  <Words>1513</Words>
  <Application>Microsoft Office PowerPoint</Application>
  <PresentationFormat>Custom</PresentationFormat>
  <Paragraphs>236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Komalikusuma Kumari</dc:creator>
  <cp:lastModifiedBy>Pro</cp:lastModifiedBy>
  <cp:revision>21</cp:revision>
  <dcterms:created xsi:type="dcterms:W3CDTF">2023-05-08T10:06:14Z</dcterms:created>
  <dcterms:modified xsi:type="dcterms:W3CDTF">2023-05-12T15:56:18Z</dcterms:modified>
</cp:coreProperties>
</file>