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8"/>
  </p:notesMasterIdLst>
  <p:handoutMasterIdLst>
    <p:handoutMasterId r:id="rId19"/>
  </p:handoutMasterIdLst>
  <p:sldIdLst>
    <p:sldId id="256" r:id="rId2"/>
    <p:sldId id="257" r:id="rId3"/>
    <p:sldId id="258" r:id="rId4"/>
    <p:sldId id="274" r:id="rId5"/>
    <p:sldId id="275" r:id="rId6"/>
    <p:sldId id="276" r:id="rId7"/>
    <p:sldId id="277" r:id="rId8"/>
    <p:sldId id="278" r:id="rId9"/>
    <p:sldId id="279" r:id="rId10"/>
    <p:sldId id="280" r:id="rId11"/>
    <p:sldId id="281" r:id="rId12"/>
    <p:sldId id="282" r:id="rId13"/>
    <p:sldId id="283" r:id="rId14"/>
    <p:sldId id="271" r:id="rId15"/>
    <p:sldId id="272"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6CDB74D4-5E76-4C47-E7AA-61E2C648C8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a:extLst>
              <a:ext uri="{FF2B5EF4-FFF2-40B4-BE49-F238E27FC236}">
                <a16:creationId xmlns:a16="http://schemas.microsoft.com/office/drawing/2014/main" xmlns="" id="{7C962EDA-0A3B-5C3A-C8DF-7672C339CF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75D750-AD1D-4C03-A026-1768137CC901}" type="datetimeFigureOut">
              <a:rPr lang="en-IN" smtClean="0"/>
              <a:t>03-07-2023</a:t>
            </a:fld>
            <a:endParaRPr lang="en-IN"/>
          </a:p>
        </p:txBody>
      </p:sp>
      <p:sp>
        <p:nvSpPr>
          <p:cNvPr id="4" name="Footer Placeholder 3">
            <a:extLst>
              <a:ext uri="{FF2B5EF4-FFF2-40B4-BE49-F238E27FC236}">
                <a16:creationId xmlns:a16="http://schemas.microsoft.com/office/drawing/2014/main" xmlns="" id="{1EC80489-5F61-FA08-A147-AE43BE9C499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5" name="Slide Number Placeholder 4">
            <a:extLst>
              <a:ext uri="{FF2B5EF4-FFF2-40B4-BE49-F238E27FC236}">
                <a16:creationId xmlns:a16="http://schemas.microsoft.com/office/drawing/2014/main" xmlns="" id="{F72D387C-1469-6716-E148-98BDCB69762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4566E6-FD90-4AE7-9488-620D46A968BE}" type="slidenum">
              <a:rPr lang="en-IN" smtClean="0"/>
              <a:t>‹#›</a:t>
            </a:fld>
            <a:endParaRPr lang="en-IN"/>
          </a:p>
        </p:txBody>
      </p:sp>
    </p:spTree>
    <p:extLst>
      <p:ext uri="{BB962C8B-B14F-4D97-AF65-F5344CB8AC3E}">
        <p14:creationId xmlns:p14="http://schemas.microsoft.com/office/powerpoint/2010/main" val="954391555"/>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6BB4A-8EA9-40D4-95BF-21E04B247614}" type="datetimeFigureOut">
              <a:rPr lang="en-IN" smtClean="0"/>
              <a:t>03-07-2023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3BDDA1-7BB7-447A-97DE-AE5425C8F2AD}" type="slidenum">
              <a:rPr lang="en-IN" smtClean="0"/>
              <a:t>‹#›</a:t>
            </a:fld>
            <a:endParaRPr lang="en-IN"/>
          </a:p>
        </p:txBody>
      </p:sp>
    </p:spTree>
    <p:extLst>
      <p:ext uri="{BB962C8B-B14F-4D97-AF65-F5344CB8AC3E}">
        <p14:creationId xmlns:p14="http://schemas.microsoft.com/office/powerpoint/2010/main" val="3310007880"/>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CBABCCC1-BF11-4F37-963E-1BCD5B23FD72}"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3982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1267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3640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7521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0948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2286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&lt;COURSE TITLE&gt;, &lt;TOPIC NAME&gt;</a:t>
            </a:r>
            <a:endParaRPr lang="en-IN" dirty="0"/>
          </a:p>
        </p:txBody>
      </p:sp>
      <p:sp>
        <p:nvSpPr>
          <p:cNvPr id="9" name="Slide Number Placeholder 8"/>
          <p:cNvSpPr>
            <a:spLocks noGrp="1"/>
          </p:cNvSpPr>
          <p:nvPr>
            <p:ph type="sldNum" sz="quarter" idx="12"/>
          </p:nvPr>
        </p:nvSpPr>
        <p:spPr/>
        <p:txBody>
          <a:bodyPr/>
          <a:lstStyle/>
          <a:p>
            <a:fld id="{CBABCCC1-BF11-4F37-963E-1BCD5B23FD72}"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8372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&lt;COURSE TITLE&gt;, &lt;TOPIC NAME&gt;</a:t>
            </a:r>
            <a:endParaRPr lang="en-IN" dirty="0"/>
          </a:p>
        </p:txBody>
      </p:sp>
      <p:sp>
        <p:nvSpPr>
          <p:cNvPr id="5" name="Slide Number Placeholder 4"/>
          <p:cNvSpPr>
            <a:spLocks noGrp="1"/>
          </p:cNvSpPr>
          <p:nvPr>
            <p:ph type="sldNum" sz="quarter" idx="12"/>
          </p:nvPr>
        </p:nvSpPr>
        <p:spPr/>
        <p:txBody>
          <a:bodyPr/>
          <a:lstStyle/>
          <a:p>
            <a:fld id="{CBABCCC1-BF11-4F37-963E-1BCD5B23FD72}"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07466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&lt;COURSE TITLE&gt;, &lt;TOPIC NAME&gt;</a:t>
            </a:r>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t>‹#›</a:t>
            </a:fld>
            <a:endParaRPr lang="en-IN"/>
          </a:p>
        </p:txBody>
      </p:sp>
    </p:spTree>
    <p:extLst>
      <p:ext uri="{BB962C8B-B14F-4D97-AF65-F5344CB8AC3E}">
        <p14:creationId xmlns:p14="http://schemas.microsoft.com/office/powerpoint/2010/main" val="3194587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2037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0776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9" y="379083"/>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&lt;COURSE TITLE&gt;, &lt;TOPIC NAME&gt;</a:t>
            </a:r>
            <a:endParaRPr lang="en-IN" dirty="0"/>
          </a:p>
        </p:txBody>
      </p:sp>
      <p:sp>
        <p:nvSpPr>
          <p:cNvPr id="6" name="Slide Number Placeholder 5"/>
          <p:cNvSpPr>
            <a:spLocks noGrp="1"/>
          </p:cNvSpPr>
          <p:nvPr>
            <p:ph type="sldNum" sz="quarter" idx="4"/>
          </p:nvPr>
        </p:nvSpPr>
        <p:spPr>
          <a:xfrm>
            <a:off x="5690490" y="6291139"/>
            <a:ext cx="811019" cy="503578"/>
          </a:xfrm>
          <a:prstGeom prst="rect">
            <a:avLst/>
          </a:prstGeom>
        </p:spPr>
        <p:txBody>
          <a:bodyPr vert="horz" lIns="91440" tIns="45720" rIns="91440" bIns="45720" rtlCol="0" anchor="t"/>
          <a:lstStyle>
            <a:lvl1pPr algn="ctr">
              <a:defRPr sz="2200">
                <a:solidFill>
                  <a:schemeClr val="accent1"/>
                </a:solidFill>
              </a:defRPr>
            </a:lvl1pPr>
          </a:lstStyle>
          <a:p>
            <a:fld id="{CBABCCC1-BF11-4F37-963E-1BCD5B23FD72}" type="slidenum">
              <a:rPr lang="en-IN" smtClean="0"/>
              <a:pPr/>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with medium confidence">
            <a:extLst>
              <a:ext uri="{FF2B5EF4-FFF2-40B4-BE49-F238E27FC236}">
                <a16:creationId xmlns:a16="http://schemas.microsoft.com/office/drawing/2014/main" xmlns="" id="{D33DD7EC-6054-A5D7-0F93-3916702EC90E}"/>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7444" y="32699"/>
            <a:ext cx="1218935" cy="500985"/>
          </a:xfrm>
          <a:prstGeom prst="rect">
            <a:avLst/>
          </a:prstGeom>
        </p:spPr>
      </p:pic>
      <p:pic>
        <p:nvPicPr>
          <p:cNvPr id="12" name="Picture 11">
            <a:extLst>
              <a:ext uri="{FF2B5EF4-FFF2-40B4-BE49-F238E27FC236}">
                <a16:creationId xmlns:a16="http://schemas.microsoft.com/office/drawing/2014/main" xmlns="" id="{DB6D7A70-9470-38A5-6785-933F5C089234}"/>
              </a:ext>
            </a:extLst>
          </p:cNvPr>
          <p:cNvPicPr>
            <a:picLocks noChangeAspect="1"/>
          </p:cNvPicPr>
          <p:nvPr userDrawn="1"/>
        </p:nvPicPr>
        <p:blipFill rotWithShape="1">
          <a:blip r:embed="rId14" cstate="print">
            <a:extLst>
              <a:ext uri="{28A0092B-C50C-407E-A947-70E740481C1C}">
                <a14:useLocalDpi xmlns:a14="http://schemas.microsoft.com/office/drawing/2010/main" val="0"/>
              </a:ext>
            </a:extLst>
          </a:blip>
          <a:srcRect l="4360" t="18054" b="50110"/>
          <a:stretch/>
        </p:blipFill>
        <p:spPr>
          <a:xfrm>
            <a:off x="1451579" y="6373097"/>
            <a:ext cx="2912198" cy="351077"/>
          </a:xfrm>
          <a:prstGeom prst="rect">
            <a:avLst/>
          </a:prstGeom>
        </p:spPr>
      </p:pic>
      <p:pic>
        <p:nvPicPr>
          <p:cNvPr id="14" name="Picture 13" descr="Text&#10;&#10;Description automatically generated with medium confidence">
            <a:extLst>
              <a:ext uri="{FF2B5EF4-FFF2-40B4-BE49-F238E27FC236}">
                <a16:creationId xmlns:a16="http://schemas.microsoft.com/office/drawing/2014/main" xmlns="" id="{A51BE3ED-273E-B0A1-FC3A-EE01E1A92D27}"/>
              </a:ext>
            </a:extLst>
          </p:cNvPr>
          <p:cNvPicPr>
            <a:picLocks noChangeAspect="1"/>
          </p:cNvPicPr>
          <p:nvPr userDrawn="1"/>
        </p:nvPicPr>
        <p:blipFill rotWithShape="1">
          <a:blip r:embed="rId15" cstate="print">
            <a:extLst>
              <a:ext uri="{28A0092B-C50C-407E-A947-70E740481C1C}">
                <a14:useLocalDpi xmlns:a14="http://schemas.microsoft.com/office/drawing/2010/main" val="0"/>
              </a:ext>
            </a:extLst>
          </a:blip>
          <a:srcRect t="53957" r="20929" b="13232"/>
          <a:stretch/>
        </p:blipFill>
        <p:spPr>
          <a:xfrm>
            <a:off x="8825503" y="6373097"/>
            <a:ext cx="2229351" cy="335027"/>
          </a:xfrm>
          <a:prstGeom prst="rect">
            <a:avLst/>
          </a:prstGeom>
        </p:spPr>
      </p:pic>
    </p:spTree>
    <p:extLst>
      <p:ext uri="{BB962C8B-B14F-4D97-AF65-F5344CB8AC3E}">
        <p14:creationId xmlns:p14="http://schemas.microsoft.com/office/powerpoint/2010/main" val="3198380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6.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A69B8D-BF65-4ADD-F76F-77EA72FFCB8F}"/>
              </a:ext>
            </a:extLst>
          </p:cNvPr>
          <p:cNvSpPr>
            <a:spLocks noGrp="1"/>
          </p:cNvSpPr>
          <p:nvPr>
            <p:ph type="ctrTitle"/>
          </p:nvPr>
        </p:nvSpPr>
        <p:spPr>
          <a:xfrm>
            <a:off x="3252820" y="192698"/>
            <a:ext cx="6213910" cy="954784"/>
          </a:xfrm>
        </p:spPr>
        <p:txBody>
          <a:bodyPr>
            <a:noAutofit/>
          </a:bodyPr>
          <a:lstStyle/>
          <a:p>
            <a:r>
              <a:rPr lang="en-US" sz="3600" b="1" dirty="0">
                <a:solidFill>
                  <a:srgbClr val="C00000"/>
                </a:solidFill>
                <a:latin typeface="Times New Roman" panose="02020603050405020304" pitchFamily="18" charset="0"/>
                <a:cs typeface="Times New Roman" panose="02020603050405020304" pitchFamily="18" charset="0"/>
              </a:rPr>
              <a:t>Department of CSE H</a:t>
            </a:r>
            <a:br>
              <a:rPr lang="en-US" sz="3600" b="1" dirty="0">
                <a:solidFill>
                  <a:srgbClr val="C00000"/>
                </a:solidFill>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5F640656-3048-2A08-BF39-81705306F79A}"/>
              </a:ext>
            </a:extLst>
          </p:cNvPr>
          <p:cNvSpPr>
            <a:spLocks noGrp="1"/>
          </p:cNvSpPr>
          <p:nvPr>
            <p:ph type="subTitle" idx="1"/>
          </p:nvPr>
        </p:nvSpPr>
        <p:spPr>
          <a:xfrm>
            <a:off x="1610957" y="1307956"/>
            <a:ext cx="8637072" cy="1327668"/>
          </a:xfrm>
        </p:spPr>
        <p:txBody>
          <a:bodyPr>
            <a:normAutofit fontScale="25000" lnSpcReduction="20000"/>
          </a:bodyPr>
          <a:lstStyle/>
          <a:p>
            <a:pPr marR="0" lvl="0" indent="0" algn="ctr">
              <a:spcBef>
                <a:spcPts val="0"/>
              </a:spcBef>
              <a:spcAft>
                <a:spcPts val="0"/>
              </a:spcAft>
              <a:buNone/>
            </a:pPr>
            <a:r>
              <a:rPr lang="en-US" sz="8000" b="1" cap="all" dirty="0">
                <a:ln/>
                <a:solidFill>
                  <a:srgbClr val="C00000"/>
                </a:solidFill>
                <a:latin typeface="Times New Roman" panose="02020603050405020304" pitchFamily="18" charset="0"/>
                <a:cs typeface="Times New Roman" panose="02020603050405020304" pitchFamily="18" charset="0"/>
                <a:sym typeface="BioRhyme ExtraBold"/>
              </a:rPr>
              <a:t>Probability statistics and queuing theory</a:t>
            </a:r>
          </a:p>
          <a:p>
            <a:pPr marR="0" lvl="0" indent="0" algn="ctr">
              <a:spcBef>
                <a:spcPts val="0"/>
              </a:spcBef>
              <a:spcAft>
                <a:spcPts val="0"/>
              </a:spcAft>
              <a:buNone/>
            </a:pPr>
            <a:r>
              <a:rPr lang="en-US" sz="8000" b="1" cap="all" dirty="0" smtClean="0">
                <a:ln/>
                <a:solidFill>
                  <a:srgbClr val="C00000"/>
                </a:solidFill>
                <a:latin typeface="Times New Roman" panose="02020603050405020304" pitchFamily="18" charset="0"/>
                <a:cs typeface="Times New Roman" panose="02020603050405020304" pitchFamily="18" charset="0"/>
                <a:sym typeface="BioRhyme ExtraBold"/>
              </a:rPr>
              <a:t>22mt2005</a:t>
            </a:r>
            <a:endParaRPr lang="en-US" sz="8000" b="1" cap="all" dirty="0">
              <a:ln/>
              <a:solidFill>
                <a:srgbClr val="C00000"/>
              </a:solidFill>
              <a:latin typeface="Times New Roman" panose="02020603050405020304" pitchFamily="18" charset="0"/>
              <a:cs typeface="Times New Roman" panose="02020603050405020304" pitchFamily="18" charset="0"/>
              <a:sym typeface="BioRhyme ExtraBold"/>
            </a:endParaRPr>
          </a:p>
          <a:p>
            <a:pPr marR="0" lvl="0" indent="0" algn="ctr">
              <a:spcBef>
                <a:spcPts val="0"/>
              </a:spcBef>
              <a:spcAft>
                <a:spcPts val="0"/>
              </a:spcAft>
              <a:buNone/>
            </a:pPr>
            <a:endParaRPr lang="en-US" sz="8000" b="1" dirty="0">
              <a:solidFill>
                <a:schemeClr val="bg1">
                  <a:lumMod val="50000"/>
                </a:schemeClr>
              </a:solidFill>
              <a:latin typeface="Times New Roman" panose="02020603050405020304" pitchFamily="18" charset="0"/>
              <a:ea typeface="BioRhyme ExtraBold"/>
              <a:cs typeface="Times New Roman" panose="02020603050405020304" pitchFamily="18" charset="0"/>
              <a:sym typeface="BioRhyme ExtraBold"/>
            </a:endParaRPr>
          </a:p>
          <a:p>
            <a:pPr marR="0" lvl="0" indent="0" algn="ctr">
              <a:spcBef>
                <a:spcPts val="0"/>
              </a:spcBef>
              <a:spcAft>
                <a:spcPts val="0"/>
              </a:spcAft>
              <a:buNone/>
            </a:pPr>
            <a:r>
              <a:rPr lang="en-US" sz="8000" b="1" dirty="0">
                <a:solidFill>
                  <a:schemeClr val="bg1">
                    <a:lumMod val="50000"/>
                  </a:schemeClr>
                </a:solidFill>
                <a:latin typeface="Times New Roman" panose="02020603050405020304" pitchFamily="18" charset="0"/>
                <a:ea typeface="BioRhyme ExtraBold"/>
                <a:cs typeface="Times New Roman" panose="02020603050405020304" pitchFamily="18" charset="0"/>
                <a:sym typeface="BioRhyme ExtraBold"/>
              </a:rPr>
              <a:t>Topic </a:t>
            </a:r>
          </a:p>
          <a:p>
            <a:pPr marR="0" lvl="0" indent="0" algn="ctr">
              <a:spcBef>
                <a:spcPts val="0"/>
              </a:spcBef>
              <a:spcAft>
                <a:spcPts val="0"/>
              </a:spcAft>
              <a:buNone/>
            </a:pPr>
            <a:endParaRPr lang="en-US" sz="8000" b="1" dirty="0">
              <a:solidFill>
                <a:schemeClr val="bg1">
                  <a:lumMod val="50000"/>
                </a:schemeClr>
              </a:solidFill>
              <a:latin typeface="Times New Roman" panose="02020603050405020304" pitchFamily="18" charset="0"/>
              <a:ea typeface="BioRhyme ExtraBold"/>
              <a:cs typeface="Times New Roman" panose="02020603050405020304" pitchFamily="18" charset="0"/>
              <a:sym typeface="BioRhyme ExtraBold"/>
            </a:endParaRPr>
          </a:p>
          <a:p>
            <a:pPr marR="0" lvl="0" indent="0" algn="ctr">
              <a:spcBef>
                <a:spcPts val="0"/>
              </a:spcBef>
              <a:spcAft>
                <a:spcPts val="0"/>
              </a:spcAft>
              <a:buNone/>
            </a:pPr>
            <a:r>
              <a:rPr lang="en-US" sz="8000" b="1" dirty="0">
                <a:solidFill>
                  <a:srgbClr val="C00000"/>
                </a:solidFill>
                <a:latin typeface="Times New Roman" panose="02020603050405020304" pitchFamily="18" charset="0"/>
                <a:ea typeface="BioRhyme ExtraBold"/>
                <a:cs typeface="Times New Roman" panose="02020603050405020304" pitchFamily="18" charset="0"/>
                <a:sym typeface="BioRhyme ExtraBold"/>
              </a:rPr>
              <a:t>Probability -Introduction</a:t>
            </a:r>
          </a:p>
          <a:p>
            <a:endParaRPr lang="en-IN" dirty="0"/>
          </a:p>
        </p:txBody>
      </p:sp>
      <p:sp>
        <p:nvSpPr>
          <p:cNvPr id="4" name="Google Shape;502;p17">
            <a:extLst>
              <a:ext uri="{FF2B5EF4-FFF2-40B4-BE49-F238E27FC236}">
                <a16:creationId xmlns:a16="http://schemas.microsoft.com/office/drawing/2014/main" xmlns="" id="{693FD536-93EB-5E4F-7A27-C3F8EC80A456}"/>
              </a:ext>
            </a:extLst>
          </p:cNvPr>
          <p:cNvSpPr/>
          <p:nvPr/>
        </p:nvSpPr>
        <p:spPr>
          <a:xfrm>
            <a:off x="4563281" y="4222377"/>
            <a:ext cx="2235116" cy="453054"/>
          </a:xfrm>
          <a:prstGeom prst="roundRect">
            <a:avLst>
              <a:gd name="adj" fmla="val 35613"/>
            </a:avLst>
          </a:prstGeom>
          <a:solidFill>
            <a:srgbClr val="C00000"/>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lt1"/>
                </a:solidFill>
                <a:ea typeface="Calibri"/>
                <a:cs typeface="Poppins" panose="00000500000000000000" pitchFamily="2" charset="0"/>
                <a:sym typeface="Calibri"/>
              </a:rPr>
              <a:t>Session - 1</a:t>
            </a:r>
            <a:endParaRPr sz="2400" dirty="0">
              <a:solidFill>
                <a:schemeClr val="lt1"/>
              </a:solidFill>
              <a:ea typeface="Calibri"/>
              <a:cs typeface="Poppins" panose="00000500000000000000" pitchFamily="2" charset="0"/>
              <a:sym typeface="Calibri"/>
            </a:endParaRPr>
          </a:p>
        </p:txBody>
      </p:sp>
    </p:spTree>
    <p:extLst>
      <p:ext uri="{BB962C8B-B14F-4D97-AF65-F5344CB8AC3E}">
        <p14:creationId xmlns:p14="http://schemas.microsoft.com/office/powerpoint/2010/main" val="2503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54426B75-6A00-3425-1A66-C10E9CDA3178}"/>
              </a:ext>
            </a:extLst>
          </p:cNvPr>
          <p:cNvSpPr>
            <a:spLocks noGrp="1"/>
          </p:cNvSpPr>
          <p:nvPr>
            <p:ph type="sldNum" sz="quarter" idx="12"/>
          </p:nvPr>
        </p:nvSpPr>
        <p:spPr/>
        <p:txBody>
          <a:bodyPr/>
          <a:lstStyle/>
          <a:p>
            <a:fld id="{CBABCCC1-BF11-4F37-963E-1BCD5B23FD72}" type="slidenum">
              <a:rPr lang="en-IN" smtClean="0"/>
              <a:t>10</a:t>
            </a:fld>
            <a:endParaRPr lang="en-IN"/>
          </a:p>
        </p:txBody>
      </p:sp>
      <p:sp>
        <p:nvSpPr>
          <p:cNvPr id="3" name="Rounded Rectangle 17">
            <a:extLst>
              <a:ext uri="{FF2B5EF4-FFF2-40B4-BE49-F238E27FC236}">
                <a16:creationId xmlns:a16="http://schemas.microsoft.com/office/drawing/2014/main" xmlns="" id="{97EA7EB5-0AFC-30F7-35D4-E75FCD4FA8AE}"/>
              </a:ext>
            </a:extLst>
          </p:cNvPr>
          <p:cNvSpPr/>
          <p:nvPr/>
        </p:nvSpPr>
        <p:spPr>
          <a:xfrm>
            <a:off x="3771922" y="93980"/>
            <a:ext cx="5475773" cy="56010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EXAMPLES</a:t>
            </a:r>
          </a:p>
        </p:txBody>
      </p:sp>
      <p:sp>
        <p:nvSpPr>
          <p:cNvPr id="4" name="TextBox 3">
            <a:extLst>
              <a:ext uri="{FF2B5EF4-FFF2-40B4-BE49-F238E27FC236}">
                <a16:creationId xmlns:a16="http://schemas.microsoft.com/office/drawing/2014/main" xmlns="" id="{3E70A77F-EF46-BB1B-00F5-3EF59F248A03}"/>
              </a:ext>
            </a:extLst>
          </p:cNvPr>
          <p:cNvSpPr txBox="1"/>
          <p:nvPr/>
        </p:nvSpPr>
        <p:spPr>
          <a:xfrm>
            <a:off x="245020" y="729581"/>
            <a:ext cx="11404684" cy="5909310"/>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1: Tossing a fair coin Two outcomes: Head (H) and Tail (T) Both are equally likely. </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2: Tossing a fair dice Set of outcomes = {1,2,3,4,5,6} = sample space All 6 outcomes are equally likely. </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3: Mathematics examination grade The likelihood of a student getting first class is smaller than the likelihood of getting pass class. </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4: Winner of world cup The likelihood of India winning the next world cup in cricket is … </a:t>
            </a:r>
          </a:p>
          <a:p>
            <a:endParaRPr lang="en-US" dirty="0">
              <a:latin typeface="Times New Roman" panose="02020603050405020304" pitchFamily="18" charset="0"/>
              <a:cs typeface="Times New Roman" panose="02020603050405020304" pitchFamily="18" charset="0"/>
            </a:endParaRPr>
          </a:p>
          <a:p>
            <a:r>
              <a:rPr lang="en-US" dirty="0"/>
              <a:t>5: </a:t>
            </a:r>
            <a:r>
              <a:rPr lang="en-US" sz="2000" dirty="0">
                <a:latin typeface="Times New Roman" panose="02020603050405020304" pitchFamily="18" charset="0"/>
                <a:cs typeface="Times New Roman" panose="02020603050405020304" pitchFamily="18" charset="0"/>
              </a:rPr>
              <a:t>Getting a Tail when tossing a coin is an event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6. Rolling a "5" is an event.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7. An event can include one or more possible outcomes: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8. Choosing a "King" from a deck of cards (any of the 4) is an event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9. Rolling an "even number" (2, 4 or 6) is also an event</a:t>
            </a:r>
          </a:p>
          <a:p>
            <a:endParaRPr lang="en-US" sz="1800" b="1"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2F60D86A-8E7B-33D4-FFB2-4AC4E1CC837F}"/>
              </a:ext>
            </a:extLst>
          </p:cNvPr>
          <p:cNvPicPr>
            <a:picLocks noChangeAspect="1"/>
          </p:cNvPicPr>
          <p:nvPr/>
        </p:nvPicPr>
        <p:blipFill>
          <a:blip r:embed="rId2"/>
          <a:stretch>
            <a:fillRect/>
          </a:stretch>
        </p:blipFill>
        <p:spPr>
          <a:xfrm>
            <a:off x="9042857" y="2275181"/>
            <a:ext cx="1767993" cy="1633870"/>
          </a:xfrm>
          <a:prstGeom prst="rect">
            <a:avLst/>
          </a:prstGeom>
        </p:spPr>
      </p:pic>
      <p:pic>
        <p:nvPicPr>
          <p:cNvPr id="6" name="Picture 5">
            <a:extLst>
              <a:ext uri="{FF2B5EF4-FFF2-40B4-BE49-F238E27FC236}">
                <a16:creationId xmlns:a16="http://schemas.microsoft.com/office/drawing/2014/main" xmlns="" id="{3F1002A5-EC4D-2466-3114-F3D0BDE8D863}"/>
              </a:ext>
            </a:extLst>
          </p:cNvPr>
          <p:cNvPicPr>
            <a:picLocks noChangeAspect="1"/>
          </p:cNvPicPr>
          <p:nvPr/>
        </p:nvPicPr>
        <p:blipFill>
          <a:blip r:embed="rId3"/>
          <a:stretch>
            <a:fillRect/>
          </a:stretch>
        </p:blipFill>
        <p:spPr>
          <a:xfrm>
            <a:off x="7546744" y="3684236"/>
            <a:ext cx="1314518" cy="1816193"/>
          </a:xfrm>
          <a:prstGeom prst="rect">
            <a:avLst/>
          </a:prstGeom>
        </p:spPr>
      </p:pic>
      <p:pic>
        <p:nvPicPr>
          <p:cNvPr id="8" name="Picture 7">
            <a:extLst>
              <a:ext uri="{FF2B5EF4-FFF2-40B4-BE49-F238E27FC236}">
                <a16:creationId xmlns:a16="http://schemas.microsoft.com/office/drawing/2014/main" xmlns="" id="{22ECBD18-5DF3-CABF-83B0-E0BA5D7F29AE}"/>
              </a:ext>
            </a:extLst>
          </p:cNvPr>
          <p:cNvPicPr>
            <a:picLocks noChangeAspect="1"/>
          </p:cNvPicPr>
          <p:nvPr/>
        </p:nvPicPr>
        <p:blipFill>
          <a:blip r:embed="rId4"/>
          <a:stretch>
            <a:fillRect/>
          </a:stretch>
        </p:blipFill>
        <p:spPr>
          <a:xfrm>
            <a:off x="10115917" y="4130438"/>
            <a:ext cx="1700931" cy="1908213"/>
          </a:xfrm>
          <a:prstGeom prst="rect">
            <a:avLst/>
          </a:prstGeom>
        </p:spPr>
      </p:pic>
    </p:spTree>
    <p:extLst>
      <p:ext uri="{BB962C8B-B14F-4D97-AF65-F5344CB8AC3E}">
        <p14:creationId xmlns:p14="http://schemas.microsoft.com/office/powerpoint/2010/main" val="4189044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156E2489-1E6B-9C9C-ABE4-5282C0FF6E62}"/>
              </a:ext>
            </a:extLst>
          </p:cNvPr>
          <p:cNvSpPr>
            <a:spLocks noGrp="1"/>
          </p:cNvSpPr>
          <p:nvPr>
            <p:ph type="sldNum" sz="quarter" idx="12"/>
          </p:nvPr>
        </p:nvSpPr>
        <p:spPr/>
        <p:txBody>
          <a:bodyPr/>
          <a:lstStyle/>
          <a:p>
            <a:fld id="{CBABCCC1-BF11-4F37-963E-1BCD5B23FD72}" type="slidenum">
              <a:rPr lang="en-IN" smtClean="0"/>
              <a:t>11</a:t>
            </a:fld>
            <a:endParaRPr lang="en-IN"/>
          </a:p>
        </p:txBody>
      </p:sp>
      <p:sp>
        <p:nvSpPr>
          <p:cNvPr id="3" name="Rounded Rectangle 17">
            <a:extLst>
              <a:ext uri="{FF2B5EF4-FFF2-40B4-BE49-F238E27FC236}">
                <a16:creationId xmlns:a16="http://schemas.microsoft.com/office/drawing/2014/main" xmlns="" id="{58DEEE36-E863-1589-BD82-A0E66248B2BF}"/>
              </a:ext>
            </a:extLst>
          </p:cNvPr>
          <p:cNvSpPr/>
          <p:nvPr/>
        </p:nvSpPr>
        <p:spPr>
          <a:xfrm>
            <a:off x="3530991" y="84408"/>
            <a:ext cx="6414867" cy="56010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SUMMARY</a:t>
            </a:r>
          </a:p>
        </p:txBody>
      </p:sp>
      <p:sp>
        <p:nvSpPr>
          <p:cNvPr id="4" name="TextBox 3">
            <a:extLst>
              <a:ext uri="{FF2B5EF4-FFF2-40B4-BE49-F238E27FC236}">
                <a16:creationId xmlns:a16="http://schemas.microsoft.com/office/drawing/2014/main" xmlns="" id="{FC2F4E7D-1722-BC77-8B6D-7FBDBC495E9B}"/>
              </a:ext>
            </a:extLst>
          </p:cNvPr>
          <p:cNvSpPr txBox="1"/>
          <p:nvPr/>
        </p:nvSpPr>
        <p:spPr>
          <a:xfrm>
            <a:off x="647222" y="818888"/>
            <a:ext cx="10086536" cy="4708981"/>
          </a:xfrm>
          <a:prstGeom prst="rect">
            <a:avLst/>
          </a:prstGeom>
          <a:noFill/>
        </p:spPr>
        <p:txBody>
          <a:bodyPr wrap="square" rtlCol="0">
            <a:spAutoFit/>
          </a:bodyPr>
          <a:lstStyle/>
          <a:p>
            <a:pPr>
              <a:lnSpc>
                <a:spcPct val="150000"/>
              </a:lnSpc>
            </a:pPr>
            <a:r>
              <a:rPr lang="en-US" sz="2000" dirty="0">
                <a:latin typeface="Times New Roman" panose="02020603050405020304" pitchFamily="18" charset="0"/>
                <a:cs typeface="Times New Roman" panose="02020603050405020304" pitchFamily="18" charset="0"/>
              </a:rPr>
              <a:t>In this session, the basic concepts of probability and its importance have described with the following topics</a:t>
            </a:r>
          </a:p>
          <a:p>
            <a:pPr>
              <a:lnSpc>
                <a:spcPct val="150000"/>
              </a:lnSpc>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buAutoNum type="arabicPeriod"/>
            </a:pPr>
            <a:r>
              <a:rPr lang="en-US" sz="2000" dirty="0">
                <a:latin typeface="Times New Roman" panose="02020603050405020304" pitchFamily="18" charset="0"/>
                <a:cs typeface="Times New Roman" panose="02020603050405020304" pitchFamily="18" charset="0"/>
              </a:rPr>
              <a:t>Difference between Deterministic and Random experiments</a:t>
            </a:r>
          </a:p>
          <a:p>
            <a:pPr marL="342900" indent="-342900">
              <a:lnSpc>
                <a:spcPct val="150000"/>
              </a:lnSpc>
              <a:buAutoNum type="arabicPeriod"/>
            </a:pPr>
            <a:r>
              <a:rPr lang="en-US" sz="2000" dirty="0">
                <a:latin typeface="Times New Roman" panose="02020603050405020304" pitchFamily="18" charset="0"/>
                <a:cs typeface="Times New Roman" panose="02020603050405020304" pitchFamily="18" charset="0"/>
              </a:rPr>
              <a:t>Sample space, Sample points, events</a:t>
            </a:r>
          </a:p>
          <a:p>
            <a:pPr marL="342900" indent="-342900">
              <a:lnSpc>
                <a:spcPct val="150000"/>
              </a:lnSpc>
              <a:buAutoNum type="arabicPeriod"/>
            </a:pPr>
            <a:r>
              <a:rPr lang="en-US" sz="2000" dirty="0">
                <a:latin typeface="Times New Roman" panose="02020603050405020304" pitchFamily="18" charset="0"/>
                <a:cs typeface="Times New Roman" panose="02020603050405020304" pitchFamily="18" charset="0"/>
              </a:rPr>
              <a:t>Mutually exclusive events, exhaustive event, equally likely events</a:t>
            </a:r>
          </a:p>
          <a:p>
            <a:pPr marL="342900" indent="-342900">
              <a:lnSpc>
                <a:spcPct val="150000"/>
              </a:lnSpc>
              <a:buAutoNum type="arabicPeriod"/>
            </a:pPr>
            <a:r>
              <a:rPr lang="en-US" sz="2000" dirty="0">
                <a:latin typeface="Times New Roman" panose="02020603050405020304" pitchFamily="18" charset="0"/>
                <a:cs typeface="Times New Roman" panose="02020603050405020304" pitchFamily="18" charset="0"/>
              </a:rPr>
              <a:t>Different approaches of probability  </a:t>
            </a:r>
          </a:p>
          <a:p>
            <a:endParaRPr lang="en-US" dirty="0"/>
          </a:p>
          <a:p>
            <a:endParaRPr lang="en-US" dirty="0"/>
          </a:p>
          <a:p>
            <a:r>
              <a:rPr lang="en-US" dirty="0"/>
              <a:t> </a:t>
            </a:r>
          </a:p>
          <a:p>
            <a:endParaRPr lang="en-US" dirty="0"/>
          </a:p>
          <a:p>
            <a:r>
              <a:rPr lang="en-US" dirty="0"/>
              <a:t> </a:t>
            </a:r>
          </a:p>
        </p:txBody>
      </p:sp>
    </p:spTree>
    <p:extLst>
      <p:ext uri="{BB962C8B-B14F-4D97-AF65-F5344CB8AC3E}">
        <p14:creationId xmlns:p14="http://schemas.microsoft.com/office/powerpoint/2010/main" val="3124559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9BB3CB76-5371-3C76-AB8E-4A1136CCEFB3}"/>
              </a:ext>
            </a:extLst>
          </p:cNvPr>
          <p:cNvSpPr>
            <a:spLocks noGrp="1"/>
          </p:cNvSpPr>
          <p:nvPr>
            <p:ph type="sldNum" sz="quarter" idx="12"/>
          </p:nvPr>
        </p:nvSpPr>
        <p:spPr/>
        <p:txBody>
          <a:bodyPr/>
          <a:lstStyle/>
          <a:p>
            <a:fld id="{CBABCCC1-BF11-4F37-963E-1BCD5B23FD72}" type="slidenum">
              <a:rPr lang="en-IN" smtClean="0"/>
              <a:t>12</a:t>
            </a:fld>
            <a:endParaRPr lang="en-IN"/>
          </a:p>
        </p:txBody>
      </p:sp>
      <p:sp>
        <p:nvSpPr>
          <p:cNvPr id="3" name="Rounded Rectangle 17">
            <a:extLst>
              <a:ext uri="{FF2B5EF4-FFF2-40B4-BE49-F238E27FC236}">
                <a16:creationId xmlns:a16="http://schemas.microsoft.com/office/drawing/2014/main" xmlns="" id="{87EB35FC-DEFD-88BE-5B23-8054FF884FBE}"/>
              </a:ext>
            </a:extLst>
          </p:cNvPr>
          <p:cNvSpPr/>
          <p:nvPr/>
        </p:nvSpPr>
        <p:spPr>
          <a:xfrm>
            <a:off x="2274963" y="94372"/>
            <a:ext cx="9147998" cy="721555"/>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ACTIVITIES/ CASE STUDIES/ IMPORTANT FACTS RELATED TO THE SESSION</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xmlns="" id="{F9ED7AA9-389F-A7BC-70B2-F0E158435FBA}"/>
                  </a:ext>
                </a:extLst>
              </p:cNvPr>
              <p:cNvSpPr txBox="1"/>
              <p:nvPr/>
            </p:nvSpPr>
            <p:spPr>
              <a:xfrm>
                <a:off x="434562" y="815927"/>
                <a:ext cx="10511856" cy="5115311"/>
              </a:xfrm>
              <a:prstGeom prst="rect">
                <a:avLst/>
              </a:prstGeom>
              <a:noFill/>
            </p:spPr>
            <p:txBody>
              <a:bodyPr wrap="square">
                <a:spAutoFit/>
              </a:bodyPr>
              <a:lstStyle/>
              <a:p>
                <a:pPr>
                  <a:lnSpc>
                    <a:spcPct val="150000"/>
                  </a:lnSpc>
                </a:pPr>
                <a:r>
                  <a:rPr lang="en-US" sz="2000" b="1" dirty="0">
                    <a:latin typeface="Times New Roman" panose="02020603050405020304" pitchFamily="18" charset="0"/>
                    <a:cs typeface="Times New Roman" panose="02020603050405020304" pitchFamily="18" charset="0"/>
                  </a:rPr>
                  <a:t>Sample space</a:t>
                </a:r>
                <a:r>
                  <a:rPr lang="en-US" sz="2000" dirty="0">
                    <a:latin typeface="Times New Roman" panose="02020603050405020304" pitchFamily="18" charset="0"/>
                    <a:cs typeface="Times New Roman" panose="02020603050405020304" pitchFamily="18" charset="0"/>
                  </a:rPr>
                  <a:t>: The set of all possible outcomes</a:t>
                </a:r>
              </a:p>
              <a:p>
                <a:pPr>
                  <a:lnSpc>
                    <a:spcPct val="150000"/>
                  </a:lnSpc>
                </a:pPr>
                <a:r>
                  <a:rPr lang="en-US" sz="2000" b="1" dirty="0">
                    <a:latin typeface="Times New Roman" panose="02020603050405020304" pitchFamily="18" charset="0"/>
                    <a:cs typeface="Times New Roman" panose="02020603050405020304" pitchFamily="18" charset="0"/>
                  </a:rPr>
                  <a:t>Sample Points</a:t>
                </a:r>
                <a:r>
                  <a:rPr lang="en-US" sz="2000" dirty="0">
                    <a:latin typeface="Times New Roman" panose="02020603050405020304" pitchFamily="18" charset="0"/>
                    <a:cs typeface="Times New Roman" panose="02020603050405020304" pitchFamily="18" charset="0"/>
                  </a:rPr>
                  <a:t>: Elements of sample space</a:t>
                </a:r>
              </a:p>
              <a:p>
                <a:pPr>
                  <a:lnSpc>
                    <a:spcPct val="150000"/>
                  </a:lnSpc>
                </a:pPr>
                <a:r>
                  <a:rPr lang="en-US" sz="2000" b="1" dirty="0">
                    <a:latin typeface="Times New Roman" panose="02020603050405020304" pitchFamily="18" charset="0"/>
                    <a:cs typeface="Times New Roman" panose="02020603050405020304" pitchFamily="18" charset="0"/>
                  </a:rPr>
                  <a:t>Event</a:t>
                </a:r>
                <a:r>
                  <a:rPr lang="en-US" sz="2000" dirty="0">
                    <a:latin typeface="Times New Roman" panose="02020603050405020304" pitchFamily="18" charset="0"/>
                    <a:cs typeface="Times New Roman" panose="02020603050405020304" pitchFamily="18" charset="0"/>
                  </a:rPr>
                  <a:t>: A subset of the sample space</a:t>
                </a:r>
              </a:p>
              <a:p>
                <a:pPr>
                  <a:lnSpc>
                    <a:spcPct val="150000"/>
                  </a:lnSpc>
                </a:pPr>
                <a:r>
                  <a:rPr lang="en-US" sz="2000" b="1" dirty="0">
                    <a:latin typeface="Times New Roman" panose="02020603050405020304" pitchFamily="18" charset="0"/>
                    <a:cs typeface="Times New Roman" panose="02020603050405020304" pitchFamily="18" charset="0"/>
                  </a:rPr>
                  <a:t>Impossible event</a:t>
                </a:r>
                <a:r>
                  <a:rPr lang="en-US" sz="2000" dirty="0">
                    <a:latin typeface="Times New Roman" panose="02020603050405020304" pitchFamily="18" charset="0"/>
                    <a:cs typeface="Times New Roman" panose="02020603050405020304" pitchFamily="18" charset="0"/>
                  </a:rPr>
                  <a:t>: The empty set</a:t>
                </a:r>
              </a:p>
              <a:p>
                <a:pPr>
                  <a:lnSpc>
                    <a:spcPct val="150000"/>
                  </a:lnSpc>
                </a:pPr>
                <a:r>
                  <a:rPr lang="en-US" sz="2000" b="1" dirty="0">
                    <a:latin typeface="Times New Roman" panose="02020603050405020304" pitchFamily="18" charset="0"/>
                    <a:cs typeface="Times New Roman" panose="02020603050405020304" pitchFamily="18" charset="0"/>
                  </a:rPr>
                  <a:t>Sure event</a:t>
                </a:r>
                <a:r>
                  <a:rPr lang="en-US" sz="2000" dirty="0">
                    <a:latin typeface="Times New Roman" panose="02020603050405020304" pitchFamily="18" charset="0"/>
                    <a:cs typeface="Times New Roman" panose="02020603050405020304" pitchFamily="18" charset="0"/>
                  </a:rPr>
                  <a:t>: The Whole sample space</a:t>
                </a:r>
              </a:p>
              <a:p>
                <a:pPr>
                  <a:lnSpc>
                    <a:spcPct val="150000"/>
                  </a:lnSpc>
                </a:pPr>
                <a:r>
                  <a:rPr lang="en-US" sz="2000" b="1" dirty="0">
                    <a:latin typeface="Times New Roman" panose="02020603050405020304" pitchFamily="18" charset="0"/>
                    <a:cs typeface="Times New Roman" panose="02020603050405020304" pitchFamily="18" charset="0"/>
                  </a:rPr>
                  <a:t>Complementary event or ‘not event</a:t>
                </a:r>
                <a:r>
                  <a:rPr lang="en-US" sz="2000" dirty="0">
                    <a:latin typeface="Times New Roman" panose="02020603050405020304" pitchFamily="18" charset="0"/>
                    <a:cs typeface="Times New Roman" panose="02020603050405020304" pitchFamily="18" charset="0"/>
                  </a:rPr>
                  <a:t>: The set A</a:t>
                </a:r>
                <a:r>
                  <a:rPr lang="en-US" sz="2000" baseline="30000"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or S-A</a:t>
                </a:r>
              </a:p>
              <a:p>
                <a:pPr>
                  <a:lnSpc>
                    <a:spcPct val="150000"/>
                  </a:lnSpc>
                </a:pPr>
                <a:r>
                  <a:rPr lang="en-US" sz="2000" b="1" dirty="0">
                    <a:latin typeface="Times New Roman" panose="02020603050405020304" pitchFamily="18" charset="0"/>
                    <a:cs typeface="Times New Roman" panose="02020603050405020304" pitchFamily="18" charset="0"/>
                  </a:rPr>
                  <a:t>Event A or B</a:t>
                </a:r>
                <a:r>
                  <a:rPr lang="en-US" sz="2000" dirty="0">
                    <a:latin typeface="Times New Roman" panose="02020603050405020304" pitchFamily="18" charset="0"/>
                    <a:cs typeface="Times New Roman" panose="02020603050405020304" pitchFamily="18" charset="0"/>
                  </a:rPr>
                  <a:t>: The set A U B</a:t>
                </a:r>
              </a:p>
              <a:p>
                <a:pPr>
                  <a:lnSpc>
                    <a:spcPct val="150000"/>
                  </a:lnSpc>
                </a:pPr>
                <a:r>
                  <a:rPr lang="en-US" sz="2000" b="1" dirty="0">
                    <a:latin typeface="Times New Roman" panose="02020603050405020304" pitchFamily="18" charset="0"/>
                    <a:cs typeface="Times New Roman" panose="02020603050405020304" pitchFamily="18" charset="0"/>
                  </a:rPr>
                  <a:t>Event A and B</a:t>
                </a:r>
                <a:r>
                  <a:rPr lang="en-US" sz="2000" dirty="0">
                    <a:latin typeface="Times New Roman" panose="02020603050405020304" pitchFamily="18" charset="0"/>
                    <a:cs typeface="Times New Roman" panose="02020603050405020304" pitchFamily="18" charset="0"/>
                  </a:rPr>
                  <a:t>:  The set A </a:t>
                </a:r>
                <a:r>
                  <a:rPr lang="hy-AM" sz="2000" dirty="0">
                    <a:latin typeface="Times New Roman" panose="02020603050405020304" pitchFamily="18" charset="0"/>
                    <a:cs typeface="Times New Roman" panose="02020603050405020304" pitchFamily="18" charset="0"/>
                  </a:rPr>
                  <a:t>Ո</a:t>
                </a:r>
                <a:endParaRPr lang="en-IN" sz="2000" dirty="0">
                  <a:latin typeface="Times New Roman" panose="02020603050405020304" pitchFamily="18" charset="0"/>
                  <a:cs typeface="Times New Roman" panose="02020603050405020304" pitchFamily="18" charset="0"/>
                </a:endParaRPr>
              </a:p>
              <a:p>
                <a:pPr>
                  <a:lnSpc>
                    <a:spcPct val="150000"/>
                  </a:lnSpc>
                </a:pPr>
                <a:r>
                  <a:rPr lang="en-IN" sz="2000" b="1" dirty="0">
                    <a:latin typeface="Times New Roman" panose="02020603050405020304" pitchFamily="18" charset="0"/>
                    <a:cs typeface="Times New Roman" panose="02020603050405020304" pitchFamily="18" charset="0"/>
                  </a:rPr>
                  <a:t>Mutually exclusive event</a:t>
                </a:r>
                <a:r>
                  <a:rPr lang="en-IN" sz="2000" dirty="0">
                    <a:latin typeface="Times New Roman" panose="02020603050405020304" pitchFamily="18" charset="0"/>
                    <a:cs typeface="Times New Roman" panose="02020603050405020304" pitchFamily="18" charset="0"/>
                  </a:rPr>
                  <a:t>: A and B are mutually exclusive if A ՈB=</a:t>
                </a:r>
                <a:r>
                  <a:rPr lang="el-GR" sz="2000" dirty="0">
                    <a:latin typeface="Times New Roman" panose="02020603050405020304" pitchFamily="18" charset="0"/>
                    <a:cs typeface="Times New Roman" panose="02020603050405020304" pitchFamily="18" charset="0"/>
                  </a:rPr>
                  <a:t>ϕ</a:t>
                </a:r>
                <a:endParaRPr lang="en-IN" sz="2000" dirty="0">
                  <a:latin typeface="Times New Roman" panose="02020603050405020304" pitchFamily="18" charset="0"/>
                  <a:cs typeface="Times New Roman" panose="02020603050405020304" pitchFamily="18" charset="0"/>
                </a:endParaRPr>
              </a:p>
              <a:p>
                <a:pPr>
                  <a:lnSpc>
                    <a:spcPct val="150000"/>
                  </a:lnSpc>
                </a:pPr>
                <a:r>
                  <a:rPr lang="en-IN" sz="2000" b="1" dirty="0">
                    <a:latin typeface="Times New Roman" panose="02020603050405020304" pitchFamily="18" charset="0"/>
                    <a:cs typeface="Times New Roman" panose="02020603050405020304" pitchFamily="18" charset="0"/>
                  </a:rPr>
                  <a:t>Exhaustive and mutually exclusive events</a:t>
                </a:r>
                <a:r>
                  <a:rPr lang="en-IN" sz="2000" dirty="0">
                    <a:latin typeface="Times New Roman" panose="02020603050405020304" pitchFamily="18" charset="0"/>
                    <a:cs typeface="Times New Roman" panose="02020603050405020304" pitchFamily="18" charset="0"/>
                  </a:rPr>
                  <a:t>: Events E</a:t>
                </a:r>
                <a:r>
                  <a:rPr lang="en-IN" sz="2000" baseline="-25000" dirty="0">
                    <a:latin typeface="Times New Roman" panose="02020603050405020304" pitchFamily="18" charset="0"/>
                    <a:cs typeface="Times New Roman" panose="02020603050405020304" pitchFamily="18" charset="0"/>
                  </a:rPr>
                  <a:t>1</a:t>
                </a:r>
                <a:r>
                  <a:rPr lang="en-IN" sz="2000" dirty="0">
                    <a:latin typeface="Times New Roman" panose="02020603050405020304" pitchFamily="18" charset="0"/>
                    <a:cs typeface="Times New Roman" panose="02020603050405020304" pitchFamily="18" charset="0"/>
                  </a:rPr>
                  <a:t>, E</a:t>
                </a:r>
                <a:r>
                  <a:rPr lang="en-IN" sz="2000" baseline="-25000" dirty="0">
                    <a:latin typeface="Times New Roman" panose="02020603050405020304" pitchFamily="18" charset="0"/>
                    <a:cs typeface="Times New Roman" panose="02020603050405020304" pitchFamily="18" charset="0"/>
                  </a:rPr>
                  <a:t>2</a:t>
                </a:r>
                <a:r>
                  <a:rPr lang="en-IN" sz="2000" dirty="0">
                    <a:latin typeface="Times New Roman" panose="02020603050405020304" pitchFamily="18" charset="0"/>
                    <a:cs typeface="Times New Roman" panose="02020603050405020304" pitchFamily="18" charset="0"/>
                  </a:rPr>
                  <a:t>,…,E</a:t>
                </a:r>
                <a:r>
                  <a:rPr lang="en-IN" sz="2000" baseline="-25000" dirty="0">
                    <a:latin typeface="Times New Roman" panose="02020603050405020304" pitchFamily="18" charset="0"/>
                    <a:cs typeface="Times New Roman" panose="02020603050405020304" pitchFamily="18" charset="0"/>
                  </a:rPr>
                  <a:t>n</a:t>
                </a:r>
                <a:r>
                  <a:rPr lang="en-IN" sz="2000" dirty="0">
                    <a:latin typeface="Times New Roman" panose="02020603050405020304" pitchFamily="18" charset="0"/>
                    <a:cs typeface="Times New Roman" panose="02020603050405020304" pitchFamily="18" charset="0"/>
                  </a:rPr>
                  <a:t> are mutually exclusive and exhaustive if E</a:t>
                </a:r>
                <a:r>
                  <a:rPr lang="en-IN" sz="2000" baseline="-25000" dirty="0">
                    <a:latin typeface="Times New Roman" panose="02020603050405020304" pitchFamily="18" charset="0"/>
                    <a:cs typeface="Times New Roman" panose="02020603050405020304" pitchFamily="18" charset="0"/>
                  </a:rPr>
                  <a:t>1</a:t>
                </a:r>
                <a:r>
                  <a:rPr lang="en-IN" sz="2000" dirty="0">
                    <a:latin typeface="Times New Roman" panose="02020603050405020304" pitchFamily="18" charset="0"/>
                    <a:cs typeface="Times New Roman" panose="02020603050405020304" pitchFamily="18" charset="0"/>
                  </a:rPr>
                  <a:t>UE</a:t>
                </a:r>
                <a:r>
                  <a:rPr lang="en-IN" sz="2000" baseline="-25000" dirty="0">
                    <a:latin typeface="Times New Roman" panose="02020603050405020304" pitchFamily="18" charset="0"/>
                    <a:cs typeface="Times New Roman" panose="02020603050405020304" pitchFamily="18" charset="0"/>
                  </a:rPr>
                  <a:t>2</a:t>
                </a:r>
                <a:r>
                  <a:rPr lang="en-IN" sz="2000" dirty="0">
                    <a:latin typeface="Times New Roman" panose="02020603050405020304" pitchFamily="18" charset="0"/>
                    <a:cs typeface="Times New Roman" panose="02020603050405020304" pitchFamily="18" charset="0"/>
                  </a:rPr>
                  <a:t>U…</a:t>
                </a:r>
                <a:r>
                  <a:rPr lang="en-IN" sz="2000" dirty="0" err="1">
                    <a:latin typeface="Times New Roman" panose="02020603050405020304" pitchFamily="18" charset="0"/>
                    <a:cs typeface="Times New Roman" panose="02020603050405020304" pitchFamily="18" charset="0"/>
                  </a:rPr>
                  <a:t>UE</a:t>
                </a:r>
                <a:r>
                  <a:rPr lang="en-IN" sz="2000" baseline="-25000" dirty="0" err="1">
                    <a:latin typeface="Times New Roman" panose="02020603050405020304" pitchFamily="18" charset="0"/>
                    <a:cs typeface="Times New Roman" panose="02020603050405020304" pitchFamily="18" charset="0"/>
                  </a:rPr>
                  <a:t>n</a:t>
                </a:r>
                <a:r>
                  <a:rPr lang="en-IN" sz="2000" dirty="0">
                    <a:latin typeface="Times New Roman" panose="02020603050405020304" pitchFamily="18" charset="0"/>
                    <a:cs typeface="Times New Roman" panose="02020603050405020304" pitchFamily="18" charset="0"/>
                  </a:rPr>
                  <a:t>=S and E</a:t>
                </a:r>
                <a:r>
                  <a:rPr lang="en-IN" sz="2000" baseline="-25000" dirty="0">
                    <a:latin typeface="Times New Roman" panose="02020603050405020304" pitchFamily="18" charset="0"/>
                    <a:cs typeface="Times New Roman" panose="02020603050405020304" pitchFamily="18" charset="0"/>
                  </a:rPr>
                  <a:t>i</a:t>
                </a:r>
                <a:r>
                  <a:rPr lang="en-IN" sz="2000" dirty="0">
                    <a:latin typeface="Times New Roman" panose="02020603050405020304" pitchFamily="18" charset="0"/>
                    <a:cs typeface="Times New Roman" panose="02020603050405020304" pitchFamily="18" charset="0"/>
                  </a:rPr>
                  <a:t> </a:t>
                </a:r>
                <a:r>
                  <a:rPr lang="hy-AM" sz="2000" dirty="0">
                    <a:latin typeface="Times New Roman" panose="02020603050405020304" pitchFamily="18" charset="0"/>
                    <a:cs typeface="Times New Roman" panose="02020603050405020304" pitchFamily="18" charset="0"/>
                  </a:rPr>
                  <a:t>Ո</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E</a:t>
                </a:r>
                <a:r>
                  <a:rPr lang="en-IN" sz="2000" baseline="-25000" dirty="0" err="1">
                    <a:latin typeface="Times New Roman" panose="02020603050405020304" pitchFamily="18" charset="0"/>
                    <a:cs typeface="Times New Roman" panose="02020603050405020304" pitchFamily="18" charset="0"/>
                  </a:rPr>
                  <a:t>j</a:t>
                </a:r>
                <a:r>
                  <a:rPr lang="en-IN" sz="2000" dirty="0">
                    <a:latin typeface="Times New Roman" panose="02020603050405020304" pitchFamily="18" charset="0"/>
                    <a:cs typeface="Times New Roman" panose="02020603050405020304" pitchFamily="18" charset="0"/>
                  </a:rPr>
                  <a:t>=</a:t>
                </a:r>
                <a:r>
                  <a:rPr lang="el-GR" sz="2000" dirty="0">
                    <a:latin typeface="Times New Roman" panose="02020603050405020304" pitchFamily="18" charset="0"/>
                    <a:cs typeface="Times New Roman" panose="02020603050405020304" pitchFamily="18" charset="0"/>
                  </a:rPr>
                  <a:t>ϕ</a:t>
                </a:r>
                <a:r>
                  <a:rPr lang="en-IN" sz="2000" dirty="0">
                    <a:latin typeface="Times New Roman" panose="02020603050405020304" pitchFamily="18" charset="0"/>
                    <a:cs typeface="Times New Roman" panose="02020603050405020304" pitchFamily="18" charset="0"/>
                  </a:rPr>
                  <a:t> Ɐ i</a:t>
                </a:r>
                <a14:m>
                  <m:oMath xmlns:m="http://schemas.openxmlformats.org/officeDocument/2006/math">
                    <m:r>
                      <a:rPr lang="en-IN" sz="20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IN" sz="2000" dirty="0">
                    <a:latin typeface="Times New Roman" panose="02020603050405020304" pitchFamily="18" charset="0"/>
                    <a:cs typeface="Times New Roman" panose="02020603050405020304" pitchFamily="18" charset="0"/>
                  </a:rPr>
                  <a:t>j</a:t>
                </a:r>
              </a:p>
            </p:txBody>
          </p:sp>
        </mc:Choice>
        <mc:Fallback xmlns="">
          <p:sp>
            <p:nvSpPr>
              <p:cNvPr id="8" name="TextBox 7">
                <a:extLst>
                  <a:ext uri="{FF2B5EF4-FFF2-40B4-BE49-F238E27FC236}">
                    <a16:creationId xmlns:a16="http://schemas.microsoft.com/office/drawing/2014/main" id="{F9ED7AA9-389F-A7BC-70B2-F0E158435FBA}"/>
                  </a:ext>
                </a:extLst>
              </p:cNvPr>
              <p:cNvSpPr txBox="1">
                <a:spLocks noRot="1" noChangeAspect="1" noMove="1" noResize="1" noEditPoints="1" noAdjustHandles="1" noChangeArrowheads="1" noChangeShapeType="1" noTextEdit="1"/>
              </p:cNvSpPr>
              <p:nvPr/>
            </p:nvSpPr>
            <p:spPr>
              <a:xfrm>
                <a:off x="434562" y="815927"/>
                <a:ext cx="10511856" cy="5115311"/>
              </a:xfrm>
              <a:prstGeom prst="rect">
                <a:avLst/>
              </a:prstGeom>
              <a:blipFill>
                <a:blip r:embed="rId2"/>
                <a:stretch>
                  <a:fillRect l="-580" b="-1192"/>
                </a:stretch>
              </a:blipFill>
            </p:spPr>
            <p:txBody>
              <a:bodyPr/>
              <a:lstStyle/>
              <a:p>
                <a:r>
                  <a:rPr lang="en-IN">
                    <a:noFill/>
                  </a:rPr>
                  <a:t> </a:t>
                </a:r>
              </a:p>
            </p:txBody>
          </p:sp>
        </mc:Fallback>
      </mc:AlternateContent>
    </p:spTree>
    <p:extLst>
      <p:ext uri="{BB962C8B-B14F-4D97-AF65-F5344CB8AC3E}">
        <p14:creationId xmlns:p14="http://schemas.microsoft.com/office/powerpoint/2010/main" val="1032650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1C975106-1E11-3813-BD55-9051CBBB7F4A}"/>
              </a:ext>
            </a:extLst>
          </p:cNvPr>
          <p:cNvSpPr>
            <a:spLocks noGrp="1"/>
          </p:cNvSpPr>
          <p:nvPr>
            <p:ph type="sldNum" sz="quarter" idx="12"/>
          </p:nvPr>
        </p:nvSpPr>
        <p:spPr/>
        <p:txBody>
          <a:bodyPr/>
          <a:lstStyle/>
          <a:p>
            <a:fld id="{CBABCCC1-BF11-4F37-963E-1BCD5B23FD72}" type="slidenum">
              <a:rPr lang="en-IN" smtClean="0"/>
              <a:t>13</a:t>
            </a:fld>
            <a:endParaRPr lang="en-IN"/>
          </a:p>
        </p:txBody>
      </p:sp>
      <p:sp>
        <p:nvSpPr>
          <p:cNvPr id="3" name="Google Shape;502;p17">
            <a:extLst>
              <a:ext uri="{FF2B5EF4-FFF2-40B4-BE49-F238E27FC236}">
                <a16:creationId xmlns:a16="http://schemas.microsoft.com/office/drawing/2014/main" xmlns="" id="{1484F3CE-602D-2133-6C69-025CF2D840B1}"/>
              </a:ext>
            </a:extLst>
          </p:cNvPr>
          <p:cNvSpPr/>
          <p:nvPr/>
        </p:nvSpPr>
        <p:spPr>
          <a:xfrm>
            <a:off x="413994" y="600076"/>
            <a:ext cx="11360190" cy="710244"/>
          </a:xfrm>
          <a:prstGeom prst="roundRect">
            <a:avLst>
              <a:gd name="adj" fmla="val 35613"/>
            </a:avLst>
          </a:prstGeom>
          <a:solidFill>
            <a:srgbClr val="E84845"/>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lvl="0"/>
            <a:r>
              <a:rPr lang="en-IN" sz="2000" dirty="0">
                <a:latin typeface="Times New Roman" panose="02020603050405020304" pitchFamily="18" charset="0"/>
                <a:cs typeface="Times New Roman" panose="02020603050405020304" pitchFamily="18" charset="0"/>
              </a:rPr>
              <a:t>1. We are told that in a random experiment there are five possible outcomes. Which of the following statements is true ? </a:t>
            </a:r>
          </a:p>
        </p:txBody>
      </p:sp>
      <p:sp>
        <p:nvSpPr>
          <p:cNvPr id="4" name="Rounded Rectangle 17">
            <a:extLst>
              <a:ext uri="{FF2B5EF4-FFF2-40B4-BE49-F238E27FC236}">
                <a16:creationId xmlns:a16="http://schemas.microsoft.com/office/drawing/2014/main" xmlns="" id="{38F4D66E-9450-6B4C-03CE-B45C5A1AAFEE}"/>
              </a:ext>
            </a:extLst>
          </p:cNvPr>
          <p:cNvSpPr/>
          <p:nvPr/>
        </p:nvSpPr>
        <p:spPr>
          <a:xfrm>
            <a:off x="413994" y="1403320"/>
            <a:ext cx="11511707" cy="2283157"/>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IN" sz="2000" dirty="0">
                <a:latin typeface="Times New Roman" panose="02020603050405020304" pitchFamily="18" charset="0"/>
                <a:cs typeface="Times New Roman" panose="02020603050405020304" pitchFamily="18" charset="0"/>
              </a:rPr>
              <a:t>(a) If, after 20 trials, one outcome has not been observed then the probability that it will occur in the next trial is increased.</a:t>
            </a:r>
          </a:p>
          <a:p>
            <a:pPr lvl="0"/>
            <a:r>
              <a:rPr lang="en-IN" sz="2000" dirty="0">
                <a:latin typeface="Times New Roman" panose="02020603050405020304" pitchFamily="18" charset="0"/>
                <a:cs typeface="Times New Roman" panose="02020603050405020304" pitchFamily="18" charset="0"/>
              </a:rPr>
              <a:t>(b)</a:t>
            </a:r>
            <a:r>
              <a:rPr lang="en-IN" sz="2000" dirty="0" err="1">
                <a:latin typeface="Times New Roman" panose="02020603050405020304" pitchFamily="18" charset="0"/>
                <a:cs typeface="Times New Roman" panose="02020603050405020304" pitchFamily="18" charset="0"/>
              </a:rPr>
              <a:t>nIf</a:t>
            </a:r>
            <a:r>
              <a:rPr lang="en-IN" sz="2000" dirty="0">
                <a:latin typeface="Times New Roman" panose="02020603050405020304" pitchFamily="18" charset="0"/>
                <a:cs typeface="Times New Roman" panose="02020603050405020304" pitchFamily="18" charset="0"/>
              </a:rPr>
              <a:t>, after 20 trials, one outcome has been observed then the probability that it will not occur in the next trial is increased.</a:t>
            </a:r>
          </a:p>
          <a:p>
            <a:pPr lvl="0"/>
            <a:r>
              <a:rPr lang="en-IN" sz="2000" dirty="0">
                <a:latin typeface="Times New Roman" panose="02020603050405020304" pitchFamily="18" charset="0"/>
                <a:cs typeface="Times New Roman" panose="02020603050405020304" pitchFamily="18" charset="0"/>
              </a:rPr>
              <a:t>(c) If, after 20 trials, one outcome has not been observed then the probability that it will occur in the next trial is unchanged.</a:t>
            </a:r>
          </a:p>
          <a:p>
            <a:r>
              <a:rPr lang="en-IN" sz="2000" dirty="0">
                <a:latin typeface="Times New Roman" panose="02020603050405020304" pitchFamily="18" charset="0"/>
                <a:cs typeface="Times New Roman" panose="02020603050405020304" pitchFamily="18" charset="0"/>
              </a:rPr>
              <a:t>(d) If the outcomes are equally likely then the trials are independent.</a:t>
            </a:r>
          </a:p>
          <a:p>
            <a:pPr lvl="0"/>
            <a:endParaRPr lang="en-IN" dirty="0"/>
          </a:p>
        </p:txBody>
      </p:sp>
      <p:sp>
        <p:nvSpPr>
          <p:cNvPr id="5" name="Rounded Rectangle 17">
            <a:extLst>
              <a:ext uri="{FF2B5EF4-FFF2-40B4-BE49-F238E27FC236}">
                <a16:creationId xmlns:a16="http://schemas.microsoft.com/office/drawing/2014/main" xmlns="" id="{792B294C-320F-8878-17E0-346BFAE64A58}"/>
              </a:ext>
            </a:extLst>
          </p:cNvPr>
          <p:cNvSpPr/>
          <p:nvPr/>
        </p:nvSpPr>
        <p:spPr>
          <a:xfrm>
            <a:off x="3390636" y="94783"/>
            <a:ext cx="5410728"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SELF-ASSESSMENT QUESTIONS</a:t>
            </a:r>
          </a:p>
        </p:txBody>
      </p:sp>
      <p:sp>
        <p:nvSpPr>
          <p:cNvPr id="6" name="Google Shape;502;p17">
            <a:extLst>
              <a:ext uri="{FF2B5EF4-FFF2-40B4-BE49-F238E27FC236}">
                <a16:creationId xmlns:a16="http://schemas.microsoft.com/office/drawing/2014/main" xmlns="" id="{84ED59CB-09A9-EBFF-9406-A6E7D32DE00B}"/>
              </a:ext>
            </a:extLst>
          </p:cNvPr>
          <p:cNvSpPr/>
          <p:nvPr/>
        </p:nvSpPr>
        <p:spPr>
          <a:xfrm>
            <a:off x="413994" y="3736611"/>
            <a:ext cx="9466720" cy="710244"/>
          </a:xfrm>
          <a:prstGeom prst="roundRect">
            <a:avLst>
              <a:gd name="adj" fmla="val 35613"/>
            </a:avLst>
          </a:prstGeom>
          <a:solidFill>
            <a:srgbClr val="E84845"/>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342900" lvl="0" indent="-342900">
              <a:buFont typeface="+mj-lt"/>
              <a:buAutoNum type="arabicPeriod" startAt="2"/>
            </a:pPr>
            <a:r>
              <a:rPr lang="en-IN" dirty="0"/>
              <a:t>A coin is tossed 6 times. What is the probability of exactly 2 heads occurring in the 6 tosses. </a:t>
            </a:r>
            <a:endParaRPr sz="1600" dirty="0">
              <a:solidFill>
                <a:schemeClr val="bg1"/>
              </a:solidFill>
              <a:latin typeface="Poppins" panose="00000500000000000000" pitchFamily="2" charset="0"/>
              <a:ea typeface="Calibri"/>
              <a:cs typeface="Poppins" panose="00000500000000000000" pitchFamily="2" charset="0"/>
              <a:sym typeface="Calibri"/>
            </a:endParaRPr>
          </a:p>
        </p:txBody>
      </p:sp>
      <mc:AlternateContent xmlns:mc="http://schemas.openxmlformats.org/markup-compatibility/2006" xmlns:a14="http://schemas.microsoft.com/office/drawing/2010/main">
        <mc:Choice Requires="a14">
          <p:sp>
            <p:nvSpPr>
              <p:cNvPr id="7" name="Rounded Rectangle 17">
                <a:extLst>
                  <a:ext uri="{FF2B5EF4-FFF2-40B4-BE49-F238E27FC236}">
                    <a16:creationId xmlns:a16="http://schemas.microsoft.com/office/drawing/2014/main" xmlns="" id="{771E2A5C-67DE-7FDA-A9F1-13461F4ABA7D}"/>
                  </a:ext>
                </a:extLst>
              </p:cNvPr>
              <p:cNvSpPr/>
              <p:nvPr/>
            </p:nvSpPr>
            <p:spPr>
              <a:xfrm>
                <a:off x="413994" y="4496989"/>
                <a:ext cx="8144380" cy="1564859"/>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lphaLcParenBoth"/>
                </a:pPr>
                <a14:m>
                  <m:oMath xmlns:m="http://schemas.openxmlformats.org/officeDocument/2006/math">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a:latin typeface="Cambria Math" panose="02040503050406030204" pitchFamily="18" charset="0"/>
                              </a:rPr>
                              <m:t>6</m:t>
                            </m:r>
                          </m:e>
                          <m:sub>
                            <m:sSub>
                              <m:sSubPr>
                                <m:ctrlPr>
                                  <a:rPr lang="en-IN" i="1">
                                    <a:latin typeface="Cambria Math" panose="02040503050406030204" pitchFamily="18" charset="0"/>
                                  </a:rPr>
                                </m:ctrlPr>
                              </m:sSubPr>
                              <m:e>
                                <m:r>
                                  <m:rPr>
                                    <m:sty m:val="p"/>
                                  </m:rPr>
                                  <a:rPr lang="en-IN">
                                    <a:latin typeface="Cambria Math" panose="02040503050406030204" pitchFamily="18" charset="0"/>
                                  </a:rPr>
                                  <m:t>c</m:t>
                                </m:r>
                              </m:e>
                              <m:sub>
                                <m:r>
                                  <a:rPr lang="en-IN">
                                    <a:latin typeface="Cambria Math" panose="02040503050406030204" pitchFamily="18" charset="0"/>
                                  </a:rPr>
                                  <m:t>2</m:t>
                                </m:r>
                              </m:sub>
                            </m:sSub>
                          </m:sub>
                        </m:sSub>
                      </m:e>
                    </m:d>
                    <m:sSup>
                      <m:sSupPr>
                        <m:ctrlPr>
                          <a:rPr lang="en-IN" i="1">
                            <a:latin typeface="Cambria Math" panose="02040503050406030204" pitchFamily="18" charset="0"/>
                          </a:rPr>
                        </m:ctrlPr>
                      </m:sSupPr>
                      <m:e>
                        <m:r>
                          <a:rPr lang="en-IN">
                            <a:latin typeface="Cambria Math" panose="02040503050406030204" pitchFamily="18" charset="0"/>
                          </a:rPr>
                          <m:t>(</m:t>
                        </m:r>
                        <m:f>
                          <m:fPr>
                            <m:ctrlPr>
                              <a:rPr lang="en-IN" i="1">
                                <a:latin typeface="Cambria Math" panose="02040503050406030204" pitchFamily="18" charset="0"/>
                              </a:rPr>
                            </m:ctrlPr>
                          </m:fPr>
                          <m:num>
                            <m:r>
                              <a:rPr lang="en-IN">
                                <a:latin typeface="Cambria Math" panose="02040503050406030204" pitchFamily="18" charset="0"/>
                              </a:rPr>
                              <m:t>1</m:t>
                            </m:r>
                          </m:num>
                          <m:den>
                            <m:r>
                              <a:rPr lang="en-IN">
                                <a:latin typeface="Cambria Math" panose="02040503050406030204" pitchFamily="18" charset="0"/>
                              </a:rPr>
                              <m:t>2</m:t>
                            </m:r>
                          </m:den>
                        </m:f>
                        <m:r>
                          <a:rPr lang="en-IN">
                            <a:latin typeface="Cambria Math" panose="02040503050406030204" pitchFamily="18" charset="0"/>
                          </a:rPr>
                          <m:t>)</m:t>
                        </m:r>
                      </m:e>
                      <m:sup>
                        <m:r>
                          <a:rPr lang="en-IN">
                            <a:latin typeface="Cambria Math" panose="02040503050406030204" pitchFamily="18" charset="0"/>
                          </a:rPr>
                          <m:t>6</m:t>
                        </m:r>
                      </m:sup>
                    </m:sSup>
                  </m:oMath>
                </a14:m>
                <a:endParaRPr lang="en-US" dirty="0"/>
              </a:p>
              <a:p>
                <a:pPr marL="342900" indent="-342900">
                  <a:buAutoNum type="alphaLcParenBoth"/>
                </a:pPr>
                <a14:m>
                  <m:oMath xmlns:m="http://schemas.openxmlformats.org/officeDocument/2006/math">
                    <m:sSup>
                      <m:sSupPr>
                        <m:ctrlPr>
                          <a:rPr lang="en-IN" i="1">
                            <a:latin typeface="Cambria Math" panose="02040503050406030204" pitchFamily="18" charset="0"/>
                          </a:rPr>
                        </m:ctrlPr>
                      </m:sSupPr>
                      <m:e>
                        <m:r>
                          <a:rPr lang="en-IN">
                            <a:latin typeface="Cambria Math" panose="02040503050406030204" pitchFamily="18" charset="0"/>
                          </a:rPr>
                          <m:t>(</m:t>
                        </m:r>
                        <m:f>
                          <m:fPr>
                            <m:ctrlPr>
                              <a:rPr lang="en-IN" i="1">
                                <a:latin typeface="Cambria Math" panose="02040503050406030204" pitchFamily="18" charset="0"/>
                              </a:rPr>
                            </m:ctrlPr>
                          </m:fPr>
                          <m:num>
                            <m:r>
                              <a:rPr lang="en-IN">
                                <a:latin typeface="Cambria Math" panose="02040503050406030204" pitchFamily="18" charset="0"/>
                              </a:rPr>
                              <m:t>1</m:t>
                            </m:r>
                          </m:num>
                          <m:den>
                            <m:r>
                              <a:rPr lang="en-IN">
                                <a:latin typeface="Cambria Math" panose="02040503050406030204" pitchFamily="18" charset="0"/>
                              </a:rPr>
                              <m:t>2</m:t>
                            </m:r>
                          </m:den>
                        </m:f>
                        <m:r>
                          <a:rPr lang="en-IN">
                            <a:latin typeface="Cambria Math" panose="02040503050406030204" pitchFamily="18" charset="0"/>
                          </a:rPr>
                          <m:t>)</m:t>
                        </m:r>
                      </m:e>
                      <m:sup>
                        <m:r>
                          <a:rPr lang="en-IN">
                            <a:latin typeface="Cambria Math" panose="02040503050406030204" pitchFamily="18" charset="0"/>
                          </a:rPr>
                          <m:t>6</m:t>
                        </m:r>
                      </m:sup>
                    </m:sSup>
                  </m:oMath>
                </a14:m>
                <a:endParaRPr lang="en-US" sz="1600" dirty="0"/>
              </a:p>
              <a:p>
                <a:pPr marL="342900" indent="-342900">
                  <a:buAutoNum type="alphaLcParenBoth"/>
                </a:pPr>
                <a14:m>
                  <m:oMath xmlns:m="http://schemas.openxmlformats.org/officeDocument/2006/math">
                    <m:sSup>
                      <m:sSupPr>
                        <m:ctrlPr>
                          <a:rPr lang="en-IN" i="1">
                            <a:latin typeface="Cambria Math" panose="02040503050406030204" pitchFamily="18" charset="0"/>
                          </a:rPr>
                        </m:ctrlPr>
                      </m:sSupPr>
                      <m:e>
                        <m:r>
                          <a:rPr lang="en-IN">
                            <a:latin typeface="Cambria Math" panose="02040503050406030204" pitchFamily="18" charset="0"/>
                          </a:rPr>
                          <m:t>(</m:t>
                        </m:r>
                        <m:f>
                          <m:fPr>
                            <m:ctrlPr>
                              <a:rPr lang="en-IN" i="1">
                                <a:latin typeface="Cambria Math" panose="02040503050406030204" pitchFamily="18" charset="0"/>
                              </a:rPr>
                            </m:ctrlPr>
                          </m:fPr>
                          <m:num>
                            <m:r>
                              <a:rPr lang="en-IN">
                                <a:latin typeface="Cambria Math" panose="02040503050406030204" pitchFamily="18" charset="0"/>
                              </a:rPr>
                              <m:t>1</m:t>
                            </m:r>
                          </m:num>
                          <m:den>
                            <m:r>
                              <a:rPr lang="en-IN">
                                <a:latin typeface="Cambria Math" panose="02040503050406030204" pitchFamily="18" charset="0"/>
                              </a:rPr>
                              <m:t>3</m:t>
                            </m:r>
                          </m:den>
                        </m:f>
                        <m:r>
                          <a:rPr lang="en-IN">
                            <a:latin typeface="Cambria Math" panose="02040503050406030204" pitchFamily="18" charset="0"/>
                          </a:rPr>
                          <m:t>)</m:t>
                        </m:r>
                      </m:e>
                      <m:sup>
                        <m:r>
                          <a:rPr lang="en-IN">
                            <a:latin typeface="Cambria Math" panose="02040503050406030204" pitchFamily="18" charset="0"/>
                          </a:rPr>
                          <m:t>6</m:t>
                        </m:r>
                      </m:sup>
                    </m:sSup>
                  </m:oMath>
                </a14:m>
                <a:endParaRPr lang="en-US" sz="1600" dirty="0"/>
              </a:p>
              <a:p>
                <a:pPr marL="342900" indent="-342900">
                  <a:buAutoNum type="alphaLcParenBoth"/>
                </a:pPr>
                <a14:m>
                  <m:oMath xmlns:m="http://schemas.openxmlformats.org/officeDocument/2006/math">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a:latin typeface="Cambria Math" panose="02040503050406030204" pitchFamily="18" charset="0"/>
                              </a:rPr>
                              <m:t>6</m:t>
                            </m:r>
                          </m:e>
                          <m:sub>
                            <m:sSub>
                              <m:sSubPr>
                                <m:ctrlPr>
                                  <a:rPr lang="en-IN" i="1">
                                    <a:latin typeface="Cambria Math" panose="02040503050406030204" pitchFamily="18" charset="0"/>
                                  </a:rPr>
                                </m:ctrlPr>
                              </m:sSubPr>
                              <m:e>
                                <m:r>
                                  <m:rPr>
                                    <m:sty m:val="p"/>
                                  </m:rPr>
                                  <a:rPr lang="en-IN">
                                    <a:latin typeface="Cambria Math" panose="02040503050406030204" pitchFamily="18" charset="0"/>
                                  </a:rPr>
                                  <m:t>c</m:t>
                                </m:r>
                              </m:e>
                              <m:sub>
                                <m:r>
                                  <a:rPr lang="en-IN">
                                    <a:latin typeface="Cambria Math" panose="02040503050406030204" pitchFamily="18" charset="0"/>
                                  </a:rPr>
                                  <m:t>2</m:t>
                                </m:r>
                              </m:sub>
                            </m:sSub>
                          </m:sub>
                        </m:sSub>
                      </m:e>
                    </m:d>
                    <m:sSup>
                      <m:sSupPr>
                        <m:ctrlPr>
                          <a:rPr lang="en-IN" i="1">
                            <a:latin typeface="Cambria Math" panose="02040503050406030204" pitchFamily="18" charset="0"/>
                          </a:rPr>
                        </m:ctrlPr>
                      </m:sSupPr>
                      <m:e>
                        <m:r>
                          <a:rPr lang="en-IN">
                            <a:latin typeface="Cambria Math" panose="02040503050406030204" pitchFamily="18" charset="0"/>
                          </a:rPr>
                          <m:t>(</m:t>
                        </m:r>
                        <m:f>
                          <m:fPr>
                            <m:ctrlPr>
                              <a:rPr lang="en-IN" i="1">
                                <a:latin typeface="Cambria Math" panose="02040503050406030204" pitchFamily="18" charset="0"/>
                              </a:rPr>
                            </m:ctrlPr>
                          </m:fPr>
                          <m:num>
                            <m:r>
                              <a:rPr lang="en-IN">
                                <a:latin typeface="Cambria Math" panose="02040503050406030204" pitchFamily="18" charset="0"/>
                              </a:rPr>
                              <m:t>1</m:t>
                            </m:r>
                          </m:num>
                          <m:den>
                            <m:r>
                              <a:rPr lang="en-IN">
                                <a:latin typeface="Cambria Math" panose="02040503050406030204" pitchFamily="18" charset="0"/>
                              </a:rPr>
                              <m:t>3</m:t>
                            </m:r>
                          </m:den>
                        </m:f>
                        <m:r>
                          <a:rPr lang="en-IN">
                            <a:latin typeface="Cambria Math" panose="02040503050406030204" pitchFamily="18" charset="0"/>
                          </a:rPr>
                          <m:t>)</m:t>
                        </m:r>
                      </m:e>
                      <m:sup>
                        <m:r>
                          <a:rPr lang="en-IN">
                            <a:latin typeface="Cambria Math" panose="02040503050406030204" pitchFamily="18" charset="0"/>
                          </a:rPr>
                          <m:t>6</m:t>
                        </m:r>
                      </m:sup>
                    </m:sSup>
                  </m:oMath>
                </a14:m>
                <a:endParaRPr lang="en-US" sz="1600" dirty="0"/>
              </a:p>
            </p:txBody>
          </p:sp>
        </mc:Choice>
        <mc:Fallback xmlns="">
          <p:sp>
            <p:nvSpPr>
              <p:cNvPr id="7" name="Rounded Rectangle 17">
                <a:extLst>
                  <a:ext uri="{FF2B5EF4-FFF2-40B4-BE49-F238E27FC236}">
                    <a16:creationId xmlns:a16="http://schemas.microsoft.com/office/drawing/2014/main" id="{771E2A5C-67DE-7FDA-A9F1-13461F4ABA7D}"/>
                  </a:ext>
                </a:extLst>
              </p:cNvPr>
              <p:cNvSpPr>
                <a:spLocks noRot="1" noChangeAspect="1" noMove="1" noResize="1" noEditPoints="1" noAdjustHandles="1" noChangeArrowheads="1" noChangeShapeType="1" noTextEdit="1"/>
              </p:cNvSpPr>
              <p:nvPr/>
            </p:nvSpPr>
            <p:spPr>
              <a:xfrm>
                <a:off x="413994" y="4496989"/>
                <a:ext cx="8144380" cy="1564859"/>
              </a:xfrm>
              <a:prstGeom prst="roundRect">
                <a:avLst/>
              </a:prstGeom>
              <a:blipFill>
                <a:blip r:embed="rId2"/>
                <a:stretch>
                  <a:fillRect/>
                </a:stretch>
              </a:blipFill>
              <a:ln>
                <a:noFill/>
              </a:ln>
              <a:effectLst>
                <a:outerShdw blurRad="50800" dist="38100" dir="2700000" algn="tl" rotWithShape="0">
                  <a:srgbClr val="BA2532">
                    <a:alpha val="40000"/>
                  </a:srgbClr>
                </a:outerShdw>
              </a:effectLst>
            </p:spPr>
            <p:txBody>
              <a:bodyPr/>
              <a:lstStyle/>
              <a:p>
                <a:r>
                  <a:rPr lang="en-IN">
                    <a:noFill/>
                  </a:rPr>
                  <a:t> </a:t>
                </a:r>
              </a:p>
            </p:txBody>
          </p:sp>
        </mc:Fallback>
      </mc:AlternateContent>
    </p:spTree>
    <p:extLst>
      <p:ext uri="{BB962C8B-B14F-4D97-AF65-F5344CB8AC3E}">
        <p14:creationId xmlns:p14="http://schemas.microsoft.com/office/powerpoint/2010/main" val="3246697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up)">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8075A4DC-11B3-C503-31F7-CAD2B44DC81C}"/>
              </a:ext>
            </a:extLst>
          </p:cNvPr>
          <p:cNvSpPr>
            <a:spLocks noGrp="1"/>
          </p:cNvSpPr>
          <p:nvPr>
            <p:ph type="sldNum" sz="quarter" idx="12"/>
          </p:nvPr>
        </p:nvSpPr>
        <p:spPr/>
        <p:txBody>
          <a:bodyPr/>
          <a:lstStyle/>
          <a:p>
            <a:fld id="{CBABCCC1-BF11-4F37-963E-1BCD5B23FD72}" type="slidenum">
              <a:rPr lang="en-IN" smtClean="0"/>
              <a:t>14</a:t>
            </a:fld>
            <a:endParaRPr lang="en-IN"/>
          </a:p>
        </p:txBody>
      </p:sp>
      <p:sp>
        <p:nvSpPr>
          <p:cNvPr id="3" name="Rounded Rectangle 17">
            <a:extLst>
              <a:ext uri="{FF2B5EF4-FFF2-40B4-BE49-F238E27FC236}">
                <a16:creationId xmlns:a16="http://schemas.microsoft.com/office/drawing/2014/main" xmlns="" id="{B09FB0E1-67CE-71E0-74E9-7825BAF6D2E2}"/>
              </a:ext>
            </a:extLst>
          </p:cNvPr>
          <p:cNvSpPr/>
          <p:nvPr/>
        </p:nvSpPr>
        <p:spPr>
          <a:xfrm>
            <a:off x="3390636" y="94783"/>
            <a:ext cx="5410728"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TERMINAL QUESTIONS</a:t>
            </a:r>
          </a:p>
        </p:txBody>
      </p:sp>
      <p:sp>
        <p:nvSpPr>
          <p:cNvPr id="6" name="TextBox 5">
            <a:extLst>
              <a:ext uri="{FF2B5EF4-FFF2-40B4-BE49-F238E27FC236}">
                <a16:creationId xmlns:a16="http://schemas.microsoft.com/office/drawing/2014/main" xmlns="" id="{6D005248-3EB4-8833-A9E4-886EC32B275E}"/>
              </a:ext>
            </a:extLst>
          </p:cNvPr>
          <p:cNvSpPr txBox="1"/>
          <p:nvPr/>
        </p:nvSpPr>
        <p:spPr>
          <a:xfrm>
            <a:off x="587140" y="883914"/>
            <a:ext cx="10799545" cy="4222438"/>
          </a:xfrm>
          <a:prstGeom prst="rect">
            <a:avLst/>
          </a:prstGeom>
          <a:noFill/>
        </p:spPr>
        <p:txBody>
          <a:bodyPr wrap="square">
            <a:spAutoFit/>
          </a:bodyPr>
          <a:lstStyle/>
          <a:p>
            <a:pPr>
              <a:lnSpc>
                <a:spcPct val="200000"/>
              </a:lnSpc>
            </a:pPr>
            <a:r>
              <a:rPr lang="en-US" b="1" dirty="0"/>
              <a:t>. </a:t>
            </a:r>
            <a:r>
              <a:rPr lang="en-US" sz="1800" dirty="0">
                <a:latin typeface="Times New Roman" panose="02020603050405020304" pitchFamily="18" charset="0"/>
                <a:cs typeface="Times New Roman" panose="02020603050405020304" pitchFamily="18" charset="0"/>
              </a:rPr>
              <a:t>Describe the concept of Probability and its importance in the various fields with suitable examples. </a:t>
            </a:r>
          </a:p>
          <a:p>
            <a:pPr>
              <a:lnSpc>
                <a:spcPct val="200000"/>
              </a:lnSpc>
            </a:pPr>
            <a:r>
              <a:rPr lang="en-US" sz="1800" b="1" dirty="0">
                <a:latin typeface="Times New Roman" panose="02020603050405020304" pitchFamily="18" charset="0"/>
                <a:cs typeface="Times New Roman" panose="02020603050405020304" pitchFamily="18" charset="0"/>
              </a:rPr>
              <a:t>2. </a:t>
            </a:r>
            <a:r>
              <a:rPr lang="en-US" sz="1800" dirty="0">
                <a:latin typeface="Times New Roman" panose="02020603050405020304" pitchFamily="18" charset="0"/>
                <a:cs typeface="Times New Roman" panose="02020603050405020304" pitchFamily="18" charset="0"/>
              </a:rPr>
              <a:t>List out the different approaches of Probability              </a:t>
            </a:r>
          </a:p>
          <a:p>
            <a:pPr marL="171450" indent="-171450" algn="just">
              <a:lnSpc>
                <a:spcPct val="115000"/>
              </a:lnSpc>
              <a:spcAft>
                <a:spcPts val="1000"/>
              </a:spcAft>
            </a:pPr>
            <a:r>
              <a:rPr lang="en-US" sz="1800" b="1" dirty="0">
                <a:latin typeface="Times New Roman" panose="02020603050405020304" pitchFamily="18" charset="0"/>
                <a:cs typeface="Times New Roman" panose="02020603050405020304" pitchFamily="18" charset="0"/>
              </a:rPr>
              <a:t>3.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If 3 books are picked at random from a shelf containing 5 novels, 3 books of poems, and a dictionary what is the probability that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 the dictionary is selected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(b) 2 novels and 1 book of poems are selected </a:t>
            </a:r>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 a novel, a book of poems and the dictionary is selected </a:t>
            </a:r>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 all three books are novels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nSpc>
                <a:spcPct val="200000"/>
              </a:lnSpc>
            </a:pPr>
            <a:r>
              <a:rPr lang="en-US" sz="1800" b="1" dirty="0">
                <a:latin typeface="Times New Roman" panose="02020603050405020304" pitchFamily="18" charset="0"/>
                <a:cs typeface="Times New Roman" panose="02020603050405020304" pitchFamily="18" charset="0"/>
              </a:rPr>
              <a:t>4. </a:t>
            </a:r>
            <a:r>
              <a:rPr lang="en-US" sz="1800" dirty="0">
                <a:latin typeface="Times New Roman" panose="02020603050405020304" pitchFamily="18" charset="0"/>
                <a:cs typeface="Times New Roman" panose="02020603050405020304" pitchFamily="18" charset="0"/>
              </a:rPr>
              <a:t>Summarize the different type of events with examples.</a:t>
            </a:r>
          </a:p>
        </p:txBody>
      </p:sp>
    </p:spTree>
    <p:extLst>
      <p:ext uri="{BB962C8B-B14F-4D97-AF65-F5344CB8AC3E}">
        <p14:creationId xmlns:p14="http://schemas.microsoft.com/office/powerpoint/2010/main" val="215941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39106B96-7EDA-EA96-BD9D-3BD5912BE2CF}"/>
              </a:ext>
            </a:extLst>
          </p:cNvPr>
          <p:cNvSpPr>
            <a:spLocks noGrp="1"/>
          </p:cNvSpPr>
          <p:nvPr>
            <p:ph type="sldNum" sz="quarter" idx="12"/>
          </p:nvPr>
        </p:nvSpPr>
        <p:spPr/>
        <p:txBody>
          <a:bodyPr/>
          <a:lstStyle/>
          <a:p>
            <a:fld id="{CBABCCC1-BF11-4F37-963E-1BCD5B23FD72}" type="slidenum">
              <a:rPr lang="en-IN" smtClean="0"/>
              <a:t>15</a:t>
            </a:fld>
            <a:endParaRPr lang="en-IN"/>
          </a:p>
        </p:txBody>
      </p:sp>
      <p:sp>
        <p:nvSpPr>
          <p:cNvPr id="3" name="Rounded Rectangle 17">
            <a:extLst>
              <a:ext uri="{FF2B5EF4-FFF2-40B4-BE49-F238E27FC236}">
                <a16:creationId xmlns:a16="http://schemas.microsoft.com/office/drawing/2014/main" xmlns="" id="{D1AB1BC3-8958-2A68-5EBF-29B22A89C99B}"/>
              </a:ext>
            </a:extLst>
          </p:cNvPr>
          <p:cNvSpPr/>
          <p:nvPr/>
        </p:nvSpPr>
        <p:spPr>
          <a:xfrm>
            <a:off x="2358531" y="63283"/>
            <a:ext cx="8219821" cy="81525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REFERENCES FOR FURTHER LEARNING OF THE SESSION</a:t>
            </a:r>
            <a:endParaRPr lang="en-US" sz="2400" dirty="0">
              <a:solidFill>
                <a:schemeClr val="bg1"/>
              </a:solidFill>
              <a:latin typeface="Poppins" panose="00000500000000000000" pitchFamily="2" charset="0"/>
              <a:cs typeface="Poppins" panose="00000500000000000000" pitchFamily="2" charset="0"/>
            </a:endParaRPr>
          </a:p>
        </p:txBody>
      </p:sp>
      <p:sp>
        <p:nvSpPr>
          <p:cNvPr id="5" name="TextBox 4">
            <a:extLst>
              <a:ext uri="{FF2B5EF4-FFF2-40B4-BE49-F238E27FC236}">
                <a16:creationId xmlns:a16="http://schemas.microsoft.com/office/drawing/2014/main" xmlns="" id="{085F6948-74D1-DD03-2C15-8B8676772DFE}"/>
              </a:ext>
            </a:extLst>
          </p:cNvPr>
          <p:cNvSpPr txBox="1"/>
          <p:nvPr/>
        </p:nvSpPr>
        <p:spPr>
          <a:xfrm>
            <a:off x="454390" y="1067163"/>
            <a:ext cx="11144052" cy="4614020"/>
          </a:xfrm>
          <a:prstGeom prst="rect">
            <a:avLst/>
          </a:prstGeom>
          <a:noFill/>
        </p:spPr>
        <p:txBody>
          <a:bodyPr wrap="square" rtlCol="0">
            <a:spAutoFit/>
          </a:bodyPr>
          <a:lstStyle/>
          <a:p>
            <a:pPr>
              <a:lnSpc>
                <a:spcPct val="150000"/>
              </a:lnSpc>
            </a:pPr>
            <a:r>
              <a:rPr lang="en-US" b="1" dirty="0"/>
              <a:t>Reference Books:</a:t>
            </a:r>
            <a:endParaRPr lang="en-US" dirty="0"/>
          </a:p>
          <a:p>
            <a:pPr>
              <a:lnSpc>
                <a:spcPct val="150000"/>
              </a:lnSpc>
            </a:pPr>
            <a:r>
              <a:rPr lang="en-US" dirty="0"/>
              <a:t>1. Chapter 1 of TP1: William Feller, An Introduction to Probability Theory and Its Applications: Volume 1, Third Edition, 1968 by John Wiley &amp; </a:t>
            </a:r>
            <a:r>
              <a:rPr lang="en-US" dirty="0" err="1"/>
              <a:t>Sons,Inc</a:t>
            </a:r>
            <a:r>
              <a:rPr lang="en-US" dirty="0"/>
              <a:t>.</a:t>
            </a:r>
          </a:p>
          <a:p>
            <a:pPr>
              <a:lnSpc>
                <a:spcPct val="150000"/>
              </a:lnSpc>
            </a:pPr>
            <a:r>
              <a:rPr lang="en-US" dirty="0"/>
              <a:t>2. </a:t>
            </a:r>
            <a:r>
              <a:rPr lang="en-IN" dirty="0"/>
              <a:t>Richard A Johnson, </a:t>
            </a:r>
            <a:r>
              <a:rPr lang="en-US" dirty="0"/>
              <a:t>Miller&amp; Freund’s Probability and statistics for Engineers, PHI, New Delhi, 11th Edition (2011). </a:t>
            </a:r>
          </a:p>
          <a:p>
            <a:pPr>
              <a:lnSpc>
                <a:spcPct val="150000"/>
              </a:lnSpc>
            </a:pPr>
            <a:endParaRPr lang="en-US" dirty="0"/>
          </a:p>
          <a:p>
            <a:pPr>
              <a:lnSpc>
                <a:spcPct val="150000"/>
              </a:lnSpc>
            </a:pPr>
            <a:r>
              <a:rPr lang="en-US" b="1" dirty="0"/>
              <a:t>Sites and Web links:</a:t>
            </a:r>
          </a:p>
          <a:p>
            <a:pPr marL="342900" indent="-342900" algn="just">
              <a:lnSpc>
                <a:spcPct val="150000"/>
              </a:lnSpc>
              <a:buAutoNum type="arabicPeriod"/>
            </a:pPr>
            <a:r>
              <a:rPr lang="en-US" dirty="0"/>
              <a:t>* https://ncert.nic.in/textbook.php?kemh1=16-16 * </a:t>
            </a:r>
          </a:p>
          <a:p>
            <a:pPr marL="342900" indent="-342900" algn="just">
              <a:lnSpc>
                <a:spcPct val="150000"/>
              </a:lnSpc>
              <a:buFontTx/>
              <a:buAutoNum type="arabicPeriod"/>
            </a:pPr>
            <a:r>
              <a:rPr lang="en-US" dirty="0"/>
              <a:t>Notes: sections 1 to 1.3 of http://www.statslab.cam.ac.uk/~rrw1/prob/prob-weber.pdf</a:t>
            </a:r>
          </a:p>
          <a:p>
            <a:pPr algn="just">
              <a:lnSpc>
                <a:spcPct val="150000"/>
              </a:lnSpc>
            </a:pPr>
            <a:r>
              <a:rPr lang="en-US" dirty="0"/>
              <a:t>3.  https://ocw.mit.edu/courses/res - 6 -012 -introduction -to -probability - spring - 2018/91864c7642a58e216e8baa8fcb4a5cb5_MITRES_6_012S18_L01.pd f 9 </a:t>
            </a:r>
          </a:p>
          <a:p>
            <a:pPr>
              <a:lnSpc>
                <a:spcPct val="150000"/>
              </a:lnSpc>
            </a:pPr>
            <a:endParaRPr lang="en-US" dirty="0"/>
          </a:p>
        </p:txBody>
      </p:sp>
    </p:spTree>
    <p:extLst>
      <p:ext uri="{BB962C8B-B14F-4D97-AF65-F5344CB8AC3E}">
        <p14:creationId xmlns:p14="http://schemas.microsoft.com/office/powerpoint/2010/main" val="3788666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4F7CD417-AD29-D440-5608-70465C46D9E3}"/>
              </a:ext>
            </a:extLst>
          </p:cNvPr>
          <p:cNvSpPr>
            <a:spLocks noGrp="1"/>
          </p:cNvSpPr>
          <p:nvPr>
            <p:ph type="sldNum" sz="quarter" idx="12"/>
          </p:nvPr>
        </p:nvSpPr>
        <p:spPr/>
        <p:txBody>
          <a:bodyPr/>
          <a:lstStyle/>
          <a:p>
            <a:fld id="{CBABCCC1-BF11-4F37-963E-1BCD5B23FD72}" type="slidenum">
              <a:rPr lang="en-IN" smtClean="0"/>
              <a:t>16</a:t>
            </a:fld>
            <a:endParaRPr lang="en-IN"/>
          </a:p>
        </p:txBody>
      </p:sp>
      <p:pic>
        <p:nvPicPr>
          <p:cNvPr id="4" name="Picture 3">
            <a:extLst>
              <a:ext uri="{FF2B5EF4-FFF2-40B4-BE49-F238E27FC236}">
                <a16:creationId xmlns:a16="http://schemas.microsoft.com/office/drawing/2014/main" xmlns="" id="{C8F57CD0-DF48-DEAB-5A2C-7886B27ADF25}"/>
              </a:ext>
            </a:extLst>
          </p:cNvPr>
          <p:cNvPicPr>
            <a:picLocks noChangeAspect="1"/>
          </p:cNvPicPr>
          <p:nvPr/>
        </p:nvPicPr>
        <p:blipFill>
          <a:blip r:embed="rId2"/>
          <a:stretch>
            <a:fillRect/>
          </a:stretch>
        </p:blipFill>
        <p:spPr>
          <a:xfrm>
            <a:off x="2084484" y="1667436"/>
            <a:ext cx="8023031" cy="3255214"/>
          </a:xfrm>
          <a:prstGeom prst="rect">
            <a:avLst/>
          </a:prstGeom>
        </p:spPr>
      </p:pic>
      <p:pic>
        <p:nvPicPr>
          <p:cNvPr id="5" name="Picture 2" descr="KL Deemed to be University Logo">
            <a:extLst>
              <a:ext uri="{FF2B5EF4-FFF2-40B4-BE49-F238E27FC236}">
                <a16:creationId xmlns:a16="http://schemas.microsoft.com/office/drawing/2014/main" xmlns="" id="{B17D7E59-E495-C468-ADD5-2C73B94AD692}"/>
              </a:ext>
            </a:extLst>
          </p:cNvPr>
          <p:cNvPicPr>
            <a:picLocks noChangeAspect="1" noChangeArrowheads="1"/>
          </p:cNvPicPr>
          <p:nvPr/>
        </p:nvPicPr>
        <p:blipFill>
          <a:blip r:embed="rId3"/>
          <a:srcRect/>
          <a:stretch>
            <a:fillRect/>
          </a:stretch>
        </p:blipFill>
        <p:spPr bwMode="auto">
          <a:xfrm>
            <a:off x="4883724" y="2578250"/>
            <a:ext cx="3235570" cy="1083212"/>
          </a:xfrm>
          <a:prstGeom prst="rect">
            <a:avLst/>
          </a:prstGeom>
          <a:noFill/>
        </p:spPr>
      </p:pic>
    </p:spTree>
    <p:extLst>
      <p:ext uri="{BB962C8B-B14F-4D97-AF65-F5344CB8AC3E}">
        <p14:creationId xmlns:p14="http://schemas.microsoft.com/office/powerpoint/2010/main" val="1432773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98023604-A461-DA38-CB05-6A44C3345CA3}"/>
              </a:ext>
            </a:extLst>
          </p:cNvPr>
          <p:cNvSpPr>
            <a:spLocks noGrp="1"/>
          </p:cNvSpPr>
          <p:nvPr>
            <p:ph type="sldNum" sz="quarter" idx="12"/>
          </p:nvPr>
        </p:nvSpPr>
        <p:spPr/>
        <p:txBody>
          <a:bodyPr/>
          <a:lstStyle/>
          <a:p>
            <a:fld id="{CBABCCC1-BF11-4F37-963E-1BCD5B23FD72}" type="slidenum">
              <a:rPr lang="en-IN" smtClean="0"/>
              <a:t>2</a:t>
            </a:fld>
            <a:endParaRPr lang="en-IN"/>
          </a:p>
        </p:txBody>
      </p:sp>
      <p:sp>
        <p:nvSpPr>
          <p:cNvPr id="6" name="Rounded Rectangle 17">
            <a:extLst>
              <a:ext uri="{FF2B5EF4-FFF2-40B4-BE49-F238E27FC236}">
                <a16:creationId xmlns:a16="http://schemas.microsoft.com/office/drawing/2014/main" xmlns="" id="{C359EA92-49CC-7B1C-32A9-DDD193A2F85D}"/>
              </a:ext>
            </a:extLst>
          </p:cNvPr>
          <p:cNvSpPr/>
          <p:nvPr/>
        </p:nvSpPr>
        <p:spPr>
          <a:xfrm>
            <a:off x="3046383" y="1807062"/>
            <a:ext cx="5288213" cy="50357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INSTRUCTIONAL OBJECTIVES</a:t>
            </a:r>
          </a:p>
        </p:txBody>
      </p:sp>
      <p:sp>
        <p:nvSpPr>
          <p:cNvPr id="7" name="Rounded Rectangle 17">
            <a:extLst>
              <a:ext uri="{FF2B5EF4-FFF2-40B4-BE49-F238E27FC236}">
                <a16:creationId xmlns:a16="http://schemas.microsoft.com/office/drawing/2014/main" xmlns="" id="{34C76C9C-9CD4-D371-5CC2-40AB3027439B}"/>
              </a:ext>
            </a:extLst>
          </p:cNvPr>
          <p:cNvSpPr/>
          <p:nvPr/>
        </p:nvSpPr>
        <p:spPr>
          <a:xfrm>
            <a:off x="3682478" y="162642"/>
            <a:ext cx="3883734" cy="375240"/>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AIM OF THE SESSION</a:t>
            </a:r>
          </a:p>
        </p:txBody>
      </p:sp>
      <p:pic>
        <p:nvPicPr>
          <p:cNvPr id="8" name="Graphic 7" descr="Bullseye outline">
            <a:extLst>
              <a:ext uri="{FF2B5EF4-FFF2-40B4-BE49-F238E27FC236}">
                <a16:creationId xmlns:a16="http://schemas.microsoft.com/office/drawing/2014/main" xmlns="" id="{C078C773-C698-6661-7D57-69950F8F7C9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9114" y="537882"/>
            <a:ext cx="914400" cy="914400"/>
          </a:xfrm>
          <a:prstGeom prst="rect">
            <a:avLst/>
          </a:prstGeom>
        </p:spPr>
      </p:pic>
      <p:pic>
        <p:nvPicPr>
          <p:cNvPr id="9" name="Graphic 8" descr="Presentation with checklist outline">
            <a:extLst>
              <a:ext uri="{FF2B5EF4-FFF2-40B4-BE49-F238E27FC236}">
                <a16:creationId xmlns:a16="http://schemas.microsoft.com/office/drawing/2014/main" xmlns="" id="{7DFF5314-82CD-C5BF-57DF-2AD7B03688EE}"/>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1223149" y="2514600"/>
            <a:ext cx="914400" cy="914400"/>
          </a:xfrm>
          <a:prstGeom prst="rect">
            <a:avLst/>
          </a:prstGeom>
        </p:spPr>
      </p:pic>
      <p:sp>
        <p:nvSpPr>
          <p:cNvPr id="11" name="Rounded Rectangle 17">
            <a:extLst>
              <a:ext uri="{FF2B5EF4-FFF2-40B4-BE49-F238E27FC236}">
                <a16:creationId xmlns:a16="http://schemas.microsoft.com/office/drawing/2014/main" xmlns="" id="{F16019D1-B6A8-7394-2964-E032B20E0225}"/>
              </a:ext>
            </a:extLst>
          </p:cNvPr>
          <p:cNvSpPr/>
          <p:nvPr/>
        </p:nvSpPr>
        <p:spPr>
          <a:xfrm>
            <a:off x="3961959" y="4245063"/>
            <a:ext cx="387083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LEARNING OUTCOMES</a:t>
            </a:r>
          </a:p>
        </p:txBody>
      </p:sp>
      <p:pic>
        <p:nvPicPr>
          <p:cNvPr id="12" name="Graphic 11" descr="Idea outline">
            <a:extLst>
              <a:ext uri="{FF2B5EF4-FFF2-40B4-BE49-F238E27FC236}">
                <a16:creationId xmlns:a16="http://schemas.microsoft.com/office/drawing/2014/main" xmlns="" id="{40ADD52C-BF40-B484-4FD3-535677BD2076}"/>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1223149" y="4920374"/>
            <a:ext cx="914400" cy="914400"/>
          </a:xfrm>
          <a:prstGeom prst="rect">
            <a:avLst/>
          </a:prstGeom>
        </p:spPr>
      </p:pic>
      <p:sp>
        <p:nvSpPr>
          <p:cNvPr id="3" name="TextBox 2">
            <a:extLst>
              <a:ext uri="{FF2B5EF4-FFF2-40B4-BE49-F238E27FC236}">
                <a16:creationId xmlns:a16="http://schemas.microsoft.com/office/drawing/2014/main" xmlns="" id="{3A1C5EDD-6B15-A92E-7366-C0F40135177D}"/>
              </a:ext>
            </a:extLst>
          </p:cNvPr>
          <p:cNvSpPr txBox="1"/>
          <p:nvPr/>
        </p:nvSpPr>
        <p:spPr>
          <a:xfrm>
            <a:off x="1167693" y="720552"/>
            <a:ext cx="9420096" cy="796115"/>
          </a:xfrm>
          <a:prstGeom prst="rect">
            <a:avLst/>
          </a:prstGeom>
          <a:gradFill flip="none" rotWithShape="1">
            <a:gsLst>
              <a:gs pos="0">
                <a:schemeClr val="accent1">
                  <a:lumMod val="5000"/>
                  <a:lumOff val="95000"/>
                  <a:alpha val="0"/>
                </a:schemeClr>
              </a:gs>
              <a:gs pos="100000">
                <a:schemeClr val="accent1">
                  <a:lumMod val="30000"/>
                  <a:lumOff val="70000"/>
                </a:schemeClr>
              </a:gs>
            </a:gsLst>
            <a:path path="circle">
              <a:fillToRect l="50000" t="50000" r="50000" b="50000"/>
            </a:path>
            <a:tileRect/>
          </a:gradFill>
          <a:ln cap="rnd">
            <a:solidFill>
              <a:schemeClr val="accent1">
                <a:lumMod val="20000"/>
                <a:lumOff val="80000"/>
              </a:schemeClr>
            </a:solidFill>
            <a:round/>
          </a:ln>
          <a:effectLst>
            <a:outerShdw blurRad="50800" dist="38100" algn="l" rotWithShape="0">
              <a:schemeClr val="accent1">
                <a:lumMod val="40000"/>
                <a:lumOff val="60000"/>
                <a:alpha val="0"/>
              </a:schemeClr>
            </a:outerShdw>
          </a:effectLst>
        </p:spPr>
        <p:txBody>
          <a:bodyPr wrap="square" lIns="91440" tIns="45720" rIns="91440" bIns="45720" rtlCol="0" anchor="t">
            <a:spAutoFit/>
          </a:bodyPr>
          <a:lstStyle/>
          <a:p>
            <a:pPr>
              <a:lnSpc>
                <a:spcPct val="150000"/>
              </a:lnSpc>
            </a:pPr>
            <a:r>
              <a:rPr lang="en-US" sz="1600" b="0" i="0" dirty="0">
                <a:effectLst/>
                <a:latin typeface="Poppins"/>
                <a:cs typeface="Poppins"/>
              </a:rPr>
              <a:t>To familiarize students with the basic concepts of probability</a:t>
            </a:r>
          </a:p>
          <a:p>
            <a:pPr>
              <a:lnSpc>
                <a:spcPct val="150000"/>
              </a:lnSpc>
            </a:pPr>
            <a:endParaRPr lang="en-US" sz="1600" b="0" i="0" dirty="0">
              <a:effectLst/>
              <a:latin typeface="Poppins"/>
              <a:cs typeface="Poppins"/>
            </a:endParaRPr>
          </a:p>
        </p:txBody>
      </p:sp>
      <p:sp>
        <p:nvSpPr>
          <p:cNvPr id="4" name="TextBox 3">
            <a:extLst>
              <a:ext uri="{FF2B5EF4-FFF2-40B4-BE49-F238E27FC236}">
                <a16:creationId xmlns:a16="http://schemas.microsoft.com/office/drawing/2014/main" xmlns="" id="{865A59FA-A745-3FD7-4D02-616CB05C24CC}"/>
              </a:ext>
            </a:extLst>
          </p:cNvPr>
          <p:cNvSpPr txBox="1"/>
          <p:nvPr/>
        </p:nvSpPr>
        <p:spPr>
          <a:xfrm>
            <a:off x="2105721" y="2461888"/>
            <a:ext cx="8791575" cy="1569660"/>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sz="1600" dirty="0">
                <a:latin typeface="Poppins"/>
                <a:cs typeface="Poppins"/>
              </a:rPr>
              <a:t>This</a:t>
            </a:r>
            <a:r>
              <a:rPr lang="en-US" sz="1600" b="0" i="0" dirty="0">
                <a:effectLst/>
                <a:latin typeface="Poppins"/>
                <a:cs typeface="Poppins"/>
              </a:rPr>
              <a:t> </a:t>
            </a:r>
            <a:r>
              <a:rPr lang="en-US" sz="1600" dirty="0">
                <a:latin typeface="Poppins"/>
                <a:cs typeface="Poppins"/>
              </a:rPr>
              <a:t>Session</a:t>
            </a:r>
            <a:r>
              <a:rPr lang="en-US" sz="1600" b="0" i="0" dirty="0">
                <a:effectLst/>
                <a:latin typeface="Poppins"/>
                <a:cs typeface="Poppins"/>
              </a:rPr>
              <a:t> is designed to:</a:t>
            </a:r>
          </a:p>
          <a:p>
            <a:pPr marL="342900" indent="-342900">
              <a:buAutoNum type="arabicPeriod"/>
            </a:pPr>
            <a:r>
              <a:rPr lang="en-US" sz="1600" b="0" i="0" dirty="0">
                <a:effectLst/>
                <a:latin typeface="Arial" panose="020B0604020202020204" pitchFamily="34" charset="0"/>
              </a:rPr>
              <a:t>Define the concept of probability</a:t>
            </a:r>
          </a:p>
          <a:p>
            <a:pPr marL="342900" indent="-342900">
              <a:buAutoNum type="arabicPeriod"/>
            </a:pPr>
            <a:r>
              <a:rPr lang="en-US" sz="1600" b="0" i="0" dirty="0">
                <a:effectLst/>
                <a:latin typeface="Arial" panose="020B0604020202020204" pitchFamily="34" charset="0"/>
              </a:rPr>
              <a:t>List out the different approaches of probability</a:t>
            </a:r>
          </a:p>
          <a:p>
            <a:pPr marL="342900" indent="-342900">
              <a:buAutoNum type="arabicPeriod"/>
            </a:pPr>
            <a:r>
              <a:rPr lang="en-US" sz="1600" dirty="0">
                <a:latin typeface="Arial" panose="020B0604020202020204" pitchFamily="34" charset="0"/>
              </a:rPr>
              <a:t>Describe the different types of events</a:t>
            </a:r>
            <a:endParaRPr lang="en-US" sz="1600" b="0" i="0" dirty="0">
              <a:effectLst/>
              <a:latin typeface="Arial" panose="020B0604020202020204" pitchFamily="34" charset="0"/>
            </a:endParaRPr>
          </a:p>
          <a:p>
            <a:pPr marL="342900" indent="-342900">
              <a:buAutoNum type="arabicPeriod"/>
            </a:pPr>
            <a:r>
              <a:rPr lang="en-US" sz="1600" b="0" i="0" dirty="0">
                <a:effectLst/>
                <a:latin typeface="Arial"/>
                <a:cs typeface="Arial"/>
              </a:rPr>
              <a:t>Discuss he importance of probability in real life applications.</a:t>
            </a:r>
            <a:endParaRPr lang="en-US" sz="1600" dirty="0">
              <a:latin typeface="Arial"/>
              <a:cs typeface="Arial"/>
            </a:endParaRPr>
          </a:p>
        </p:txBody>
      </p:sp>
      <p:sp>
        <p:nvSpPr>
          <p:cNvPr id="14" name="TextBox 13">
            <a:extLst>
              <a:ext uri="{FF2B5EF4-FFF2-40B4-BE49-F238E27FC236}">
                <a16:creationId xmlns:a16="http://schemas.microsoft.com/office/drawing/2014/main" xmlns="" id="{A53EAE0C-DA39-AEE9-6D54-E339A46F2F28}"/>
              </a:ext>
            </a:extLst>
          </p:cNvPr>
          <p:cNvSpPr txBox="1"/>
          <p:nvPr/>
        </p:nvSpPr>
        <p:spPr>
          <a:xfrm>
            <a:off x="2137549" y="4801730"/>
            <a:ext cx="8791575" cy="1323439"/>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sz="1600" b="0" i="0" dirty="0">
                <a:effectLst/>
                <a:latin typeface="Arial"/>
                <a:cs typeface="Arial"/>
              </a:rPr>
              <a:t>At the end of this </a:t>
            </a:r>
            <a:r>
              <a:rPr lang="en-US" sz="1600" dirty="0">
                <a:latin typeface="Arial"/>
                <a:cs typeface="Arial"/>
              </a:rPr>
              <a:t>session</a:t>
            </a:r>
            <a:r>
              <a:rPr lang="en-US" sz="1600" b="0" i="0" dirty="0">
                <a:effectLst/>
                <a:latin typeface="Arial"/>
                <a:cs typeface="Arial"/>
              </a:rPr>
              <a:t>, you should be able to:</a:t>
            </a:r>
          </a:p>
          <a:p>
            <a:pPr marL="342900" indent="-342900">
              <a:buAutoNum type="arabicPeriod"/>
            </a:pPr>
            <a:r>
              <a:rPr lang="en-US" sz="1600" b="0" i="0" dirty="0">
                <a:effectLst/>
                <a:latin typeface="Arial" panose="020B0604020202020204" pitchFamily="34" charset="0"/>
              </a:rPr>
              <a:t>Define probability and its axioms</a:t>
            </a:r>
          </a:p>
          <a:p>
            <a:pPr marL="342900" indent="-342900">
              <a:buAutoNum type="arabicPeriod"/>
            </a:pPr>
            <a:r>
              <a:rPr lang="en-US" sz="1600" b="0" i="0" dirty="0">
                <a:effectLst/>
                <a:latin typeface="Arial" panose="020B0604020202020204" pitchFamily="34" charset="0"/>
              </a:rPr>
              <a:t>Describe the different types of events. </a:t>
            </a:r>
          </a:p>
          <a:p>
            <a:pPr marL="342900" indent="-342900">
              <a:buAutoNum type="arabicPeriod"/>
            </a:pPr>
            <a:r>
              <a:rPr lang="en-US" sz="1600" dirty="0">
                <a:latin typeface="Arial" panose="020B0604020202020204" pitchFamily="34" charset="0"/>
              </a:rPr>
              <a:t>Summarize the concept of probability with suitable example. </a:t>
            </a:r>
            <a:endParaRPr lang="en-US" sz="1600"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985035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5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fade">
                                      <p:cBhvr>
                                        <p:cTn id="36" dur="500"/>
                                        <p:tgtEl>
                                          <p:spTgt spid="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1" grpId="0" animBg="1"/>
      <p:bldP spid="3" grpId="0" animBg="1"/>
      <p:bldP spid="4" grpId="0" animBg="1"/>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A87EC6F3-F451-02CD-B8CC-9D57B9AEF414}"/>
              </a:ext>
            </a:extLst>
          </p:cNvPr>
          <p:cNvSpPr>
            <a:spLocks noGrp="1"/>
          </p:cNvSpPr>
          <p:nvPr>
            <p:ph type="sldNum" sz="quarter" idx="12"/>
          </p:nvPr>
        </p:nvSpPr>
        <p:spPr/>
        <p:txBody>
          <a:bodyPr/>
          <a:lstStyle/>
          <a:p>
            <a:fld id="{CBABCCC1-BF11-4F37-963E-1BCD5B23FD72}" type="slidenum">
              <a:rPr lang="en-IN" smtClean="0"/>
              <a:t>3</a:t>
            </a:fld>
            <a:endParaRPr lang="en-IN"/>
          </a:p>
        </p:txBody>
      </p:sp>
      <p:sp>
        <p:nvSpPr>
          <p:cNvPr id="4" name="TextBox 3">
            <a:extLst>
              <a:ext uri="{FF2B5EF4-FFF2-40B4-BE49-F238E27FC236}">
                <a16:creationId xmlns:a16="http://schemas.microsoft.com/office/drawing/2014/main" xmlns="" id="{AB2BF4C6-A077-DA36-ACD8-DDFFF051DEC5}"/>
              </a:ext>
            </a:extLst>
          </p:cNvPr>
          <p:cNvSpPr txBox="1"/>
          <p:nvPr/>
        </p:nvSpPr>
        <p:spPr>
          <a:xfrm>
            <a:off x="560294" y="1242536"/>
            <a:ext cx="6104964" cy="369332"/>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p:txBody>
      </p:sp>
      <p:sp>
        <p:nvSpPr>
          <p:cNvPr id="5" name="Rounded Rectangle 17">
            <a:extLst>
              <a:ext uri="{FF2B5EF4-FFF2-40B4-BE49-F238E27FC236}">
                <a16:creationId xmlns:a16="http://schemas.microsoft.com/office/drawing/2014/main" xmlns="" id="{4A408FE0-F3CF-6625-B635-0CC10EDA5319}"/>
              </a:ext>
            </a:extLst>
          </p:cNvPr>
          <p:cNvSpPr/>
          <p:nvPr/>
        </p:nvSpPr>
        <p:spPr>
          <a:xfrm>
            <a:off x="3263704" y="84673"/>
            <a:ext cx="6639951" cy="478035"/>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CO INTRODUCTION </a:t>
            </a:r>
          </a:p>
        </p:txBody>
      </p:sp>
      <p:sp>
        <p:nvSpPr>
          <p:cNvPr id="6" name="TextBox 5">
            <a:extLst>
              <a:ext uri="{FF2B5EF4-FFF2-40B4-BE49-F238E27FC236}">
                <a16:creationId xmlns:a16="http://schemas.microsoft.com/office/drawing/2014/main" xmlns="" id="{35F2A034-4C13-421C-F731-AB26A21F1FE2}"/>
              </a:ext>
            </a:extLst>
          </p:cNvPr>
          <p:cNvSpPr txBox="1"/>
          <p:nvPr/>
        </p:nvSpPr>
        <p:spPr>
          <a:xfrm>
            <a:off x="609600" y="600076"/>
            <a:ext cx="10972800" cy="1323439"/>
          </a:xfrm>
          <a:prstGeom prst="rect">
            <a:avLst/>
          </a:prstGeom>
          <a:noFill/>
        </p:spPr>
        <p:txBody>
          <a:bodyPr wrap="square" rtlCol="0">
            <a:spAutoFit/>
          </a:bodyPr>
          <a:lstStyle/>
          <a:p>
            <a:pPr algn="ctr"/>
            <a:endParaRPr lang="en-IN" sz="2400" dirty="0">
              <a:latin typeface="Times New Roman" panose="02020603050405020304" pitchFamily="18" charset="0"/>
              <a:cs typeface="Times New Roman" panose="02020603050405020304" pitchFamily="18" charset="0"/>
            </a:endParaRPr>
          </a:p>
          <a:p>
            <a:pPr marL="2571750" lvl="5" indent="-285750">
              <a:buFontTx/>
              <a:buChar char="-"/>
            </a:pPr>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xmlns="" id="{54D7F75A-C0B6-DAC7-EC66-71B729D4E592}"/>
              </a:ext>
            </a:extLst>
          </p:cNvPr>
          <p:cNvSpPr txBox="1"/>
          <p:nvPr/>
        </p:nvSpPr>
        <p:spPr>
          <a:xfrm>
            <a:off x="3263704" y="736640"/>
            <a:ext cx="6102416" cy="400110"/>
          </a:xfrm>
          <a:prstGeom prst="rect">
            <a:avLst/>
          </a:prstGeom>
          <a:noFill/>
        </p:spPr>
        <p:txBody>
          <a:bodyPr wrap="square">
            <a:spAutoFit/>
          </a:bodyPr>
          <a:lstStyle/>
          <a:p>
            <a:pPr algn="ctr"/>
            <a:r>
              <a:rPr lang="en-IN" sz="2000" b="1" dirty="0">
                <a:latin typeface="Times New Roman" panose="02020603050405020304" pitchFamily="18" charset="0"/>
                <a:cs typeface="Times New Roman" panose="02020603050405020304" pitchFamily="18" charset="0"/>
              </a:rPr>
              <a:t>PROBABILITY</a:t>
            </a:r>
          </a:p>
        </p:txBody>
      </p:sp>
      <p:sp>
        <p:nvSpPr>
          <p:cNvPr id="9" name="TextBox 8">
            <a:extLst>
              <a:ext uri="{FF2B5EF4-FFF2-40B4-BE49-F238E27FC236}">
                <a16:creationId xmlns:a16="http://schemas.microsoft.com/office/drawing/2014/main" xmlns="" id="{D612CB7E-E0C3-D5D4-63B9-D1C5D2213D08}"/>
              </a:ext>
            </a:extLst>
          </p:cNvPr>
          <p:cNvSpPr txBox="1"/>
          <p:nvPr/>
        </p:nvSpPr>
        <p:spPr>
          <a:xfrm>
            <a:off x="215757" y="1578927"/>
            <a:ext cx="11537878" cy="3428503"/>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Deterministic Experiments: </a:t>
            </a:r>
            <a:r>
              <a:rPr lang="en-IN" sz="2000" dirty="0">
                <a:latin typeface="Times New Roman" panose="02020603050405020304" pitchFamily="18" charset="0"/>
                <a:cs typeface="Times New Roman" panose="02020603050405020304" pitchFamily="18" charset="0"/>
              </a:rPr>
              <a:t>Everyone will get exact result. </a:t>
            </a:r>
          </a:p>
          <a:p>
            <a:endParaRPr lang="en-IN" sz="2000" dirty="0">
              <a:latin typeface="Times New Roman" panose="02020603050405020304" pitchFamily="18" charset="0"/>
              <a:cs typeface="Times New Roman" panose="02020603050405020304" pitchFamily="18" charset="0"/>
            </a:endParaRPr>
          </a:p>
          <a:p>
            <a:pPr algn="just">
              <a:lnSpc>
                <a:spcPct val="150000"/>
              </a:lnSpc>
            </a:pPr>
            <a:r>
              <a:rPr lang="en-IN" sz="2000" b="1" dirty="0">
                <a:latin typeface="Times New Roman" panose="02020603050405020304" pitchFamily="18" charset="0"/>
                <a:cs typeface="Times New Roman" panose="02020603050405020304" pitchFamily="18" charset="0"/>
              </a:rPr>
              <a:t>Random Experiments:  </a:t>
            </a:r>
            <a:r>
              <a:rPr lang="en-US" sz="2000" dirty="0">
                <a:latin typeface="Times New Roman" panose="02020603050405020304" pitchFamily="18" charset="0"/>
                <a:cs typeface="Times New Roman" panose="02020603050405020304" pitchFamily="18" charset="0"/>
              </a:rPr>
              <a:t>In life, we perform many experimental activities, where the result may not be same, when the experiments are repeated under identical conditions. We are not sure which one of many possible results will actually be obtained. Such experiments are called random experiments.</a:t>
            </a: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b="1" dirty="0"/>
              <a:t>Probability</a:t>
            </a:r>
            <a:r>
              <a:rPr lang="en-US" sz="2000" dirty="0"/>
              <a:t> is a measure of uncertainty of various phenomenon. </a:t>
            </a:r>
          </a:p>
          <a:p>
            <a:pPr algn="just">
              <a:lnSpc>
                <a:spcPct val="150000"/>
              </a:lnSpc>
            </a:pPr>
            <a:r>
              <a:rPr lang="en-US" sz="2000" dirty="0"/>
              <a:t>The role of probability theory is to provide a framework for analyzing phenomena with uncertain outcomes.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8774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6FCFD453-EAC2-740B-72F6-7C45235E760E}"/>
              </a:ext>
            </a:extLst>
          </p:cNvPr>
          <p:cNvSpPr>
            <a:spLocks noGrp="1"/>
          </p:cNvSpPr>
          <p:nvPr>
            <p:ph type="sldNum" sz="quarter" idx="12"/>
          </p:nvPr>
        </p:nvSpPr>
        <p:spPr/>
        <p:txBody>
          <a:bodyPr/>
          <a:lstStyle/>
          <a:p>
            <a:fld id="{CBABCCC1-BF11-4F37-963E-1BCD5B23FD72}" type="slidenum">
              <a:rPr lang="en-IN" smtClean="0"/>
              <a:t>4</a:t>
            </a:fld>
            <a:endParaRPr lang="en-IN"/>
          </a:p>
        </p:txBody>
      </p:sp>
      <p:sp>
        <p:nvSpPr>
          <p:cNvPr id="3" name="Rounded Rectangle 17">
            <a:extLst>
              <a:ext uri="{FF2B5EF4-FFF2-40B4-BE49-F238E27FC236}">
                <a16:creationId xmlns:a16="http://schemas.microsoft.com/office/drawing/2014/main" xmlns="" id="{24016708-75E7-D4DD-024B-933AFE59303D}"/>
              </a:ext>
            </a:extLst>
          </p:cNvPr>
          <p:cNvSpPr/>
          <p:nvPr/>
        </p:nvSpPr>
        <p:spPr>
          <a:xfrm>
            <a:off x="3121964" y="70605"/>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Different approaches of probability</a:t>
            </a:r>
          </a:p>
        </p:txBody>
      </p:sp>
      <p:sp>
        <p:nvSpPr>
          <p:cNvPr id="4" name="TextBox 3">
            <a:extLst>
              <a:ext uri="{FF2B5EF4-FFF2-40B4-BE49-F238E27FC236}">
                <a16:creationId xmlns:a16="http://schemas.microsoft.com/office/drawing/2014/main" xmlns="" id="{0C90206A-E82E-0134-8083-C1876DC9288C}"/>
              </a:ext>
            </a:extLst>
          </p:cNvPr>
          <p:cNvSpPr txBox="1"/>
          <p:nvPr/>
        </p:nvSpPr>
        <p:spPr>
          <a:xfrm>
            <a:off x="571928" y="318243"/>
            <a:ext cx="11620072" cy="5538504"/>
          </a:xfrm>
          <a:prstGeom prst="rect">
            <a:avLst/>
          </a:prstGeom>
          <a:noFill/>
        </p:spPr>
        <p:txBody>
          <a:bodyPr wrap="square">
            <a:spAutoFit/>
          </a:bodyPr>
          <a:lstStyle/>
          <a:p>
            <a:pPr>
              <a:lnSpc>
                <a:spcPct val="150000"/>
              </a:lnSpc>
            </a:pPr>
            <a:r>
              <a:rPr lang="en-US" sz="2000" dirty="0">
                <a:latin typeface="Times New Roman" panose="02020603050405020304" pitchFamily="18" charset="0"/>
                <a:cs typeface="Times New Roman" panose="02020603050405020304" pitchFamily="18" charset="0"/>
              </a:rPr>
              <a:t>There are three approaches: </a:t>
            </a:r>
          </a:p>
          <a:p>
            <a:pPr marL="457200" indent="-457200">
              <a:lnSpc>
                <a:spcPct val="150000"/>
              </a:lnSpc>
              <a:buAutoNum type="arabicPeriod"/>
            </a:pPr>
            <a:r>
              <a:rPr lang="en-US" sz="2000" b="1" dirty="0">
                <a:latin typeface="Times New Roman" panose="02020603050405020304" pitchFamily="18" charset="0"/>
                <a:cs typeface="Times New Roman" panose="02020603050405020304" pitchFamily="18" charset="0"/>
              </a:rPr>
              <a:t>The classical theory of proba</a:t>
            </a:r>
            <a:r>
              <a:rPr lang="en-US" sz="2000" dirty="0">
                <a:latin typeface="Times New Roman" panose="02020603050405020304" pitchFamily="18" charset="0"/>
                <a:cs typeface="Times New Roman" panose="02020603050405020304" pitchFamily="18" charset="0"/>
              </a:rPr>
              <a:t>bility: The probability of an event is computed as the ratio of the number of outcomes favorable to the event, to the total number of equally likely outcomes. This could be a thought experiment; example: tossing a coin; outcomes: head or tail </a:t>
            </a:r>
          </a:p>
          <a:p>
            <a:pPr marL="457200" indent="-457200">
              <a:lnSpc>
                <a:spcPct val="200000"/>
              </a:lnSpc>
              <a:buAutoNum type="arabicPeriod"/>
            </a:pPr>
            <a:r>
              <a:rPr lang="en-US" sz="2000" b="1" dirty="0">
                <a:latin typeface="Times New Roman" panose="02020603050405020304" pitchFamily="18" charset="0"/>
                <a:cs typeface="Times New Roman" panose="02020603050405020304" pitchFamily="18" charset="0"/>
              </a:rPr>
              <a:t>The statistical approach of probability</a:t>
            </a:r>
            <a:r>
              <a:rPr lang="en-US" sz="2000" dirty="0">
                <a:latin typeface="Times New Roman" panose="02020603050405020304" pitchFamily="18" charset="0"/>
                <a:cs typeface="Times New Roman" panose="02020603050405020304" pitchFamily="18" charset="0"/>
              </a:rPr>
              <a:t>: the probability on the basis of observations and collected data. The above two approaches assume that all outcomes are equally likely. </a:t>
            </a:r>
          </a:p>
          <a:p>
            <a:pPr>
              <a:lnSpc>
                <a:spcPct val="200000"/>
              </a:lnSpc>
            </a:pPr>
            <a:r>
              <a:rPr lang="en-US" sz="2000" dirty="0">
                <a:latin typeface="Times New Roman" panose="02020603050405020304" pitchFamily="18" charset="0"/>
                <a:cs typeface="Times New Roman" panose="02020603050405020304" pitchFamily="18" charset="0"/>
              </a:rPr>
              <a:t>3. </a:t>
            </a:r>
            <a:r>
              <a:rPr lang="en-US" sz="2000" b="1" dirty="0">
                <a:latin typeface="Times New Roman" panose="02020603050405020304" pitchFamily="18" charset="0"/>
                <a:cs typeface="Times New Roman" panose="02020603050405020304" pitchFamily="18" charset="0"/>
              </a:rPr>
              <a:t>The axiomatic approach of probability</a:t>
            </a:r>
            <a:r>
              <a:rPr lang="en-US" sz="2000" dirty="0">
                <a:latin typeface="Times New Roman" panose="02020603050405020304" pitchFamily="18" charset="0"/>
                <a:cs typeface="Times New Roman" panose="02020603050405020304" pitchFamily="18" charset="0"/>
              </a:rPr>
              <a:t>: Here, the outcomes need not have equal chances of occurrence. We may have reason to believe that one outcome is more likely to occur than the other. In this approach, some axioms are stated to interpret probability of events. </a:t>
            </a:r>
          </a:p>
          <a:p>
            <a:pPr>
              <a:lnSpc>
                <a:spcPct val="200000"/>
              </a:lnSpc>
            </a:pPr>
            <a:r>
              <a:rPr lang="en-US" sz="2000" dirty="0">
                <a:latin typeface="Times New Roman" panose="02020603050405020304" pitchFamily="18" charset="0"/>
                <a:cs typeface="Times New Roman" panose="02020603050405020304" pitchFamily="18" charset="0"/>
              </a:rPr>
              <a:t>To understand this approach, let us learn a few basic terms viz. random experiment, sample space, events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2713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011D244E-2BEF-F086-8FA3-8464D49574A8}"/>
              </a:ext>
            </a:extLst>
          </p:cNvPr>
          <p:cNvSpPr>
            <a:spLocks noGrp="1"/>
          </p:cNvSpPr>
          <p:nvPr>
            <p:ph type="sldNum" sz="quarter" idx="12"/>
          </p:nvPr>
        </p:nvSpPr>
        <p:spPr/>
        <p:txBody>
          <a:bodyPr/>
          <a:lstStyle/>
          <a:p>
            <a:fld id="{CBABCCC1-BF11-4F37-963E-1BCD5B23FD72}" type="slidenum">
              <a:rPr lang="en-IN" smtClean="0"/>
              <a:t>5</a:t>
            </a:fld>
            <a:endParaRPr lang="en-IN"/>
          </a:p>
        </p:txBody>
      </p:sp>
      <p:sp>
        <p:nvSpPr>
          <p:cNvPr id="3" name="Rounded Rectangle 17">
            <a:extLst>
              <a:ext uri="{FF2B5EF4-FFF2-40B4-BE49-F238E27FC236}">
                <a16:creationId xmlns:a16="http://schemas.microsoft.com/office/drawing/2014/main" xmlns="" id="{F9688633-AF39-71BF-E8AF-4F78B76A05D4}"/>
              </a:ext>
            </a:extLst>
          </p:cNvPr>
          <p:cNvSpPr/>
          <p:nvPr/>
        </p:nvSpPr>
        <p:spPr>
          <a:xfrm>
            <a:off x="3121964" y="70605"/>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Random Experiment</a:t>
            </a:r>
          </a:p>
        </p:txBody>
      </p:sp>
      <p:sp>
        <p:nvSpPr>
          <p:cNvPr id="4" name="TextBox 3">
            <a:extLst>
              <a:ext uri="{FF2B5EF4-FFF2-40B4-BE49-F238E27FC236}">
                <a16:creationId xmlns:a16="http://schemas.microsoft.com/office/drawing/2014/main" xmlns="" id="{CEE50F8D-279D-510F-A817-CA3EE60A1D35}"/>
              </a:ext>
            </a:extLst>
          </p:cNvPr>
          <p:cNvSpPr txBox="1"/>
          <p:nvPr/>
        </p:nvSpPr>
        <p:spPr>
          <a:xfrm>
            <a:off x="92697" y="640512"/>
            <a:ext cx="11712310" cy="5576976"/>
          </a:xfrm>
          <a:prstGeom prst="rect">
            <a:avLst/>
          </a:prstGeom>
          <a:noFill/>
        </p:spPr>
        <p:txBody>
          <a:bodyPr wrap="square">
            <a:spAutoFit/>
          </a:bodyPr>
          <a:lstStyle/>
          <a:p>
            <a:pPr>
              <a:lnSpc>
                <a:spcPct val="150000"/>
              </a:lnSpc>
            </a:pPr>
            <a:r>
              <a:rPr lang="en-US" sz="2000" b="1" dirty="0">
                <a:latin typeface="Times New Roman" panose="02020603050405020304" pitchFamily="18" charset="0"/>
                <a:cs typeface="Times New Roman" panose="02020603050405020304" pitchFamily="18" charset="0"/>
              </a:rPr>
              <a:t>Random experiment</a:t>
            </a:r>
            <a:r>
              <a:rPr lang="en-US" sz="2000" dirty="0">
                <a:latin typeface="Times New Roman" panose="02020603050405020304" pitchFamily="18" charset="0"/>
                <a:cs typeface="Times New Roman" panose="02020603050405020304" pitchFamily="18" charset="0"/>
              </a:rPr>
              <a:t>: In life, we perform many experimental activities, where the result may not be same, when the experiments are repeated under identical conditions. We are not sure which one of many possible results will actually be obtained. Such experiments are called random experiments. </a:t>
            </a:r>
          </a:p>
          <a:p>
            <a:pPr>
              <a:lnSpc>
                <a:spcPct val="150000"/>
              </a:lnSpc>
            </a:pP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A possible result of a random experiment is called its outcome. </a:t>
            </a:r>
          </a:p>
          <a:p>
            <a:pPr>
              <a:lnSpc>
                <a:spcPct val="150000"/>
              </a:lnSpc>
            </a:pP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An experiment is called random experiment if it satisfies the following two conditions: </a:t>
            </a:r>
          </a:p>
          <a:p>
            <a:pPr>
              <a:lnSpc>
                <a:spcPct val="150000"/>
              </a:lnSpc>
            </a:pPr>
            <a:r>
              <a:rPr lang="en-US" sz="2000" dirty="0">
                <a:latin typeface="Times New Roman" panose="02020603050405020304" pitchFamily="18" charset="0"/>
                <a:cs typeface="Times New Roman" panose="02020603050405020304" pitchFamily="18" charset="0"/>
              </a:rPr>
              <a:t>(i) It has more than one possible outcome. </a:t>
            </a:r>
          </a:p>
          <a:p>
            <a:pPr>
              <a:lnSpc>
                <a:spcPct val="150000"/>
              </a:lnSpc>
            </a:pPr>
            <a:r>
              <a:rPr lang="en-US" sz="2000" dirty="0">
                <a:latin typeface="Times New Roman" panose="02020603050405020304" pitchFamily="18" charset="0"/>
                <a:cs typeface="Times New Roman" panose="02020603050405020304" pitchFamily="18" charset="0"/>
              </a:rPr>
              <a:t>(ii) It is not possible to predict the outcome in advance. </a:t>
            </a:r>
          </a:p>
          <a:p>
            <a:pPr>
              <a:lnSpc>
                <a:spcPct val="150000"/>
              </a:lnSpc>
            </a:pPr>
            <a:r>
              <a:rPr lang="en-US" sz="2000" dirty="0">
                <a:latin typeface="Times New Roman" panose="02020603050405020304" pitchFamily="18" charset="0"/>
                <a:cs typeface="Times New Roman" panose="02020603050405020304" pitchFamily="18" charset="0"/>
              </a:rPr>
              <a:t>Two steps in description of a random experiment:</a:t>
            </a:r>
          </a:p>
          <a:p>
            <a:pPr>
              <a:lnSpc>
                <a:spcPct val="150000"/>
              </a:lnSpc>
            </a:pPr>
            <a:r>
              <a:rPr lang="en-US" sz="2000" dirty="0">
                <a:latin typeface="Times New Roman" panose="02020603050405020304" pitchFamily="18" charset="0"/>
                <a:cs typeface="Times New Roman" panose="02020603050405020304" pitchFamily="18" charset="0"/>
              </a:rPr>
              <a:t> 1.Describe possible outcomes of a random experiment </a:t>
            </a:r>
          </a:p>
          <a:p>
            <a:pPr>
              <a:lnSpc>
                <a:spcPct val="150000"/>
              </a:lnSpc>
            </a:pPr>
            <a:r>
              <a:rPr lang="en-US" sz="2000" dirty="0">
                <a:latin typeface="Times New Roman" panose="02020603050405020304" pitchFamily="18" charset="0"/>
                <a:cs typeface="Times New Roman" panose="02020603050405020304" pitchFamily="18" charset="0"/>
              </a:rPr>
              <a:t>2.Describe beliefs about likelihood (chance) of outcomes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5317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854E0C4C-7D9F-CD10-0743-6DB6FD197DFB}"/>
              </a:ext>
            </a:extLst>
          </p:cNvPr>
          <p:cNvSpPr>
            <a:spLocks noGrp="1"/>
          </p:cNvSpPr>
          <p:nvPr>
            <p:ph type="sldNum" sz="quarter" idx="12"/>
          </p:nvPr>
        </p:nvSpPr>
        <p:spPr/>
        <p:txBody>
          <a:bodyPr/>
          <a:lstStyle/>
          <a:p>
            <a:fld id="{CBABCCC1-BF11-4F37-963E-1BCD5B23FD72}" type="slidenum">
              <a:rPr lang="en-IN" smtClean="0"/>
              <a:t>6</a:t>
            </a:fld>
            <a:endParaRPr lang="en-IN"/>
          </a:p>
        </p:txBody>
      </p:sp>
      <p:sp>
        <p:nvSpPr>
          <p:cNvPr id="3" name="Rounded Rectangle 17">
            <a:extLst>
              <a:ext uri="{FF2B5EF4-FFF2-40B4-BE49-F238E27FC236}">
                <a16:creationId xmlns:a16="http://schemas.microsoft.com/office/drawing/2014/main" xmlns="" id="{0602DC0F-E6EA-37B8-2620-EBC8C9B84C37}"/>
              </a:ext>
            </a:extLst>
          </p:cNvPr>
          <p:cNvSpPr/>
          <p:nvPr/>
        </p:nvSpPr>
        <p:spPr>
          <a:xfrm>
            <a:off x="3121964" y="70605"/>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Sample Space</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xmlns="" id="{C2E3750C-9BA8-481F-8E60-99634669B060}"/>
                  </a:ext>
                </a:extLst>
              </p:cNvPr>
              <p:cNvSpPr txBox="1"/>
              <p:nvPr/>
            </p:nvSpPr>
            <p:spPr>
              <a:xfrm>
                <a:off x="226031" y="766732"/>
                <a:ext cx="11445411" cy="5324535"/>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The sample space S is a list (set) of possible outcomes.</a:t>
                </a:r>
              </a:p>
              <a:p>
                <a:r>
                  <a:rPr lang="en-US" sz="2000" dirty="0">
                    <a:latin typeface="Times New Roman" panose="02020603050405020304" pitchFamily="18" charset="0"/>
                    <a:cs typeface="Times New Roman" panose="02020603050405020304" pitchFamily="18" charset="0"/>
                  </a:rPr>
                  <a:t> The list must be </a:t>
                </a:r>
              </a:p>
              <a:p>
                <a:r>
                  <a:rPr lang="en-US" sz="2000" dirty="0">
                    <a:latin typeface="Times New Roman" panose="02020603050405020304" pitchFamily="18" charset="0"/>
                    <a:cs typeface="Times New Roman" panose="02020603050405020304" pitchFamily="18" charset="0"/>
                  </a:rPr>
                  <a:t>● Mutually exclusive, and </a:t>
                </a:r>
              </a:p>
              <a:p>
                <a:r>
                  <a:rPr lang="en-US" sz="2000" dirty="0">
                    <a:latin typeface="Times New Roman" panose="02020603050405020304" pitchFamily="18" charset="0"/>
                    <a:cs typeface="Times New Roman" panose="02020603050405020304" pitchFamily="18" charset="0"/>
                  </a:rPr>
                  <a:t>● Collectively exhaustive </a:t>
                </a:r>
              </a:p>
              <a:p>
                <a:r>
                  <a:rPr lang="en-US" sz="2000" dirty="0">
                    <a:latin typeface="Times New Roman" panose="02020603050405020304" pitchFamily="18" charset="0"/>
                    <a:cs typeface="Times New Roman" panose="02020603050405020304" pitchFamily="18" charset="0"/>
                  </a:rPr>
                  <a:t>Types of outcomes: </a:t>
                </a:r>
              </a:p>
              <a:p>
                <a:pPr marL="342900" indent="-342900">
                  <a:buAutoNum type="arabicPeriod"/>
                </a:pPr>
                <a:r>
                  <a:rPr lang="en-US" sz="2000" dirty="0">
                    <a:latin typeface="Times New Roman" panose="02020603050405020304" pitchFamily="18" charset="0"/>
                    <a:cs typeface="Times New Roman" panose="02020603050405020304" pitchFamily="18" charset="0"/>
                  </a:rPr>
                  <a:t>Discrete </a:t>
                </a:r>
              </a:p>
              <a:p>
                <a:pPr marL="342900" indent="-342900">
                  <a:buAutoNum type="arabicPeriod"/>
                </a:pPr>
                <a:r>
                  <a:rPr lang="en-US" sz="2000" dirty="0">
                    <a:latin typeface="Times New Roman" panose="02020603050405020304" pitchFamily="18" charset="0"/>
                    <a:cs typeface="Times New Roman" panose="02020603050405020304" pitchFamily="18" charset="0"/>
                  </a:rPr>
                  <a:t>Continuous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Examples of experiments with discrete outcomes: </a:t>
                </a:r>
              </a:p>
              <a:p>
                <a:r>
                  <a:rPr lang="en-US" sz="2000" dirty="0">
                    <a:latin typeface="Times New Roman" panose="02020603050405020304" pitchFamily="18" charset="0"/>
                    <a:cs typeface="Times New Roman" panose="02020603050405020304" pitchFamily="18" charset="0"/>
                  </a:rPr>
                  <a:t>Tossing a coin: sample space, S = {H, T} </a:t>
                </a:r>
              </a:p>
              <a:p>
                <a:r>
                  <a:rPr lang="en-US" sz="2000" dirty="0">
                    <a:latin typeface="Times New Roman" panose="02020603050405020304" pitchFamily="18" charset="0"/>
                    <a:cs typeface="Times New Roman" panose="02020603050405020304" pitchFamily="18" charset="0"/>
                  </a:rPr>
                  <a:t>Tossing a dice: sample space, S = {1,2,3,4,5,6} Each element of the sample space is called a sample point.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In other words, each outcome of the random experiment is also called sample point.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Sample space Continuous example: (</a:t>
                </a:r>
                <a:r>
                  <a:rPr lang="en-US" sz="2000" dirty="0" err="1">
                    <a:latin typeface="Times New Roman" panose="02020603050405020304" pitchFamily="18" charset="0"/>
                    <a:cs typeface="Times New Roman" panose="02020603050405020304" pitchFamily="18" charset="0"/>
                  </a:rPr>
                  <a:t>x,y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suchthat</a:t>
                </a:r>
                <a:r>
                  <a:rPr lang="en-US" sz="2000" dirty="0">
                    <a:latin typeface="Times New Roman" panose="02020603050405020304" pitchFamily="18" charset="0"/>
                    <a:cs typeface="Times New Roman" panose="02020603050405020304" pitchFamily="18" charset="0"/>
                  </a:rPr>
                  <a:t> 0</a:t>
                </a:r>
                <a14:m>
                  <m:oMath xmlns:m="http://schemas.openxmlformats.org/officeDocument/2006/math">
                    <m:r>
                      <a:rPr lang="en-US" sz="2000" i="0" smtClean="0">
                        <a:latin typeface="Cambria Math" panose="02040503050406030204" pitchFamily="18" charset="0"/>
                        <a:ea typeface="Cambria Math" panose="02040503050406030204" pitchFamily="18" charset="0"/>
                      </a:rPr>
                      <m:t>≤</m:t>
                    </m:r>
                    <m:r>
                      <m:rPr>
                        <m:sty m:val="p"/>
                      </m:rPr>
                      <a:rPr lang="en-IN" sz="2000" b="0" i="0" smtClean="0">
                        <a:latin typeface="Cambria Math" panose="02040503050406030204" pitchFamily="18" charset="0"/>
                        <a:ea typeface="Cambria Math" panose="02040503050406030204" pitchFamily="18" charset="0"/>
                      </a:rPr>
                      <m:t>x</m:t>
                    </m:r>
                    <m:r>
                      <a:rPr lang="en-IN" sz="2000" b="0" i="0" smtClean="0">
                        <a:latin typeface="Cambria Math" panose="02040503050406030204" pitchFamily="18" charset="0"/>
                        <a:ea typeface="Cambria Math" panose="02040503050406030204" pitchFamily="18" charset="0"/>
                      </a:rPr>
                      <m:t>,</m:t>
                    </m:r>
                    <m:r>
                      <m:rPr>
                        <m:sty m:val="p"/>
                      </m:rPr>
                      <a:rPr lang="en-IN" sz="2000" b="0" i="0" smtClean="0">
                        <a:latin typeface="Cambria Math" panose="02040503050406030204" pitchFamily="18" charset="0"/>
                        <a:ea typeface="Cambria Math" panose="02040503050406030204" pitchFamily="18" charset="0"/>
                      </a:rPr>
                      <m:t>y</m:t>
                    </m:r>
                    <m:r>
                      <a:rPr lang="en-IN" sz="2000" b="0" i="0" smtClean="0">
                        <a:latin typeface="Cambria Math" panose="02040503050406030204" pitchFamily="18" charset="0"/>
                        <a:ea typeface="Cambria Math" panose="02040503050406030204" pitchFamily="18" charset="0"/>
                      </a:rPr>
                      <m:t>≤1</m:t>
                    </m:r>
                  </m:oMath>
                </a14:m>
                <a:endParaRPr lang="en-IN"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C2E3750C-9BA8-481F-8E60-99634669B060}"/>
                  </a:ext>
                </a:extLst>
              </p:cNvPr>
              <p:cNvSpPr txBox="1">
                <a:spLocks noRot="1" noChangeAspect="1" noMove="1" noResize="1" noEditPoints="1" noAdjustHandles="1" noChangeArrowheads="1" noChangeShapeType="1" noTextEdit="1"/>
              </p:cNvSpPr>
              <p:nvPr/>
            </p:nvSpPr>
            <p:spPr>
              <a:xfrm>
                <a:off x="226031" y="766732"/>
                <a:ext cx="11445411" cy="5324535"/>
              </a:xfrm>
              <a:prstGeom prst="rect">
                <a:avLst/>
              </a:prstGeom>
              <a:blipFill>
                <a:blip r:embed="rId2"/>
                <a:stretch>
                  <a:fillRect l="-532" t="-687"/>
                </a:stretch>
              </a:blipFill>
            </p:spPr>
            <p:txBody>
              <a:bodyPr/>
              <a:lstStyle/>
              <a:p>
                <a:r>
                  <a:rPr lang="en-IN">
                    <a:noFill/>
                  </a:rPr>
                  <a:t> </a:t>
                </a:r>
              </a:p>
            </p:txBody>
          </p:sp>
        </mc:Fallback>
      </mc:AlternateContent>
      <p:pic>
        <p:nvPicPr>
          <p:cNvPr id="6" name="Picture 5">
            <a:extLst>
              <a:ext uri="{FF2B5EF4-FFF2-40B4-BE49-F238E27FC236}">
                <a16:creationId xmlns:a16="http://schemas.microsoft.com/office/drawing/2014/main" xmlns="" id="{0F141008-22AF-591D-B598-DAFDAFBB95ED}"/>
              </a:ext>
            </a:extLst>
          </p:cNvPr>
          <p:cNvPicPr>
            <a:picLocks noChangeAspect="1"/>
          </p:cNvPicPr>
          <p:nvPr/>
        </p:nvPicPr>
        <p:blipFill>
          <a:blip r:embed="rId3"/>
          <a:stretch>
            <a:fillRect/>
          </a:stretch>
        </p:blipFill>
        <p:spPr>
          <a:xfrm>
            <a:off x="7828073" y="2206393"/>
            <a:ext cx="3523793" cy="1353429"/>
          </a:xfrm>
          <a:prstGeom prst="rect">
            <a:avLst/>
          </a:prstGeom>
        </p:spPr>
      </p:pic>
    </p:spTree>
    <p:extLst>
      <p:ext uri="{BB962C8B-B14F-4D97-AF65-F5344CB8AC3E}">
        <p14:creationId xmlns:p14="http://schemas.microsoft.com/office/powerpoint/2010/main" val="62501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13C3A33A-7271-784C-852D-21C018DA8F83}"/>
              </a:ext>
            </a:extLst>
          </p:cNvPr>
          <p:cNvSpPr>
            <a:spLocks noGrp="1"/>
          </p:cNvSpPr>
          <p:nvPr>
            <p:ph type="sldNum" sz="quarter" idx="12"/>
          </p:nvPr>
        </p:nvSpPr>
        <p:spPr/>
        <p:txBody>
          <a:bodyPr/>
          <a:lstStyle/>
          <a:p>
            <a:fld id="{CBABCCC1-BF11-4F37-963E-1BCD5B23FD72}" type="slidenum">
              <a:rPr lang="en-IN" smtClean="0"/>
              <a:t>7</a:t>
            </a:fld>
            <a:endParaRPr lang="en-IN"/>
          </a:p>
        </p:txBody>
      </p:sp>
      <p:sp>
        <p:nvSpPr>
          <p:cNvPr id="3" name="Rounded Rectangle 17">
            <a:extLst>
              <a:ext uri="{FF2B5EF4-FFF2-40B4-BE49-F238E27FC236}">
                <a16:creationId xmlns:a16="http://schemas.microsoft.com/office/drawing/2014/main" xmlns="" id="{6DCFB540-3897-4CB9-E5AC-B673931B0810}"/>
              </a:ext>
            </a:extLst>
          </p:cNvPr>
          <p:cNvSpPr/>
          <p:nvPr/>
        </p:nvSpPr>
        <p:spPr>
          <a:xfrm>
            <a:off x="3121964" y="70605"/>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Events</a:t>
            </a:r>
          </a:p>
        </p:txBody>
      </p:sp>
      <p:sp>
        <p:nvSpPr>
          <p:cNvPr id="4" name="TextBox 3">
            <a:extLst>
              <a:ext uri="{FF2B5EF4-FFF2-40B4-BE49-F238E27FC236}">
                <a16:creationId xmlns:a16="http://schemas.microsoft.com/office/drawing/2014/main" xmlns="" id="{50646D29-03B0-8AEB-8DE2-902B446ACE73}"/>
              </a:ext>
            </a:extLst>
          </p:cNvPr>
          <p:cNvSpPr txBox="1"/>
          <p:nvPr/>
        </p:nvSpPr>
        <p:spPr>
          <a:xfrm>
            <a:off x="490592" y="748754"/>
            <a:ext cx="10995916" cy="5115311"/>
          </a:xfrm>
          <a:prstGeom prst="rect">
            <a:avLst/>
          </a:prstGeom>
          <a:noFill/>
        </p:spPr>
        <p:txBody>
          <a:bodyPr wrap="square">
            <a:spAutoFit/>
          </a:bodyPr>
          <a:lstStyle/>
          <a:p>
            <a:pPr>
              <a:lnSpc>
                <a:spcPct val="150000"/>
              </a:lnSpc>
            </a:pPr>
            <a:r>
              <a:rPr lang="en-US" sz="2000" dirty="0">
                <a:latin typeface="Times New Roman" panose="02020603050405020304" pitchFamily="18" charset="0"/>
                <a:cs typeface="Times New Roman" panose="02020603050405020304" pitchFamily="18" charset="0"/>
              </a:rPr>
              <a:t>Any subset E of a sample space S is called an event.</a:t>
            </a:r>
          </a:p>
          <a:p>
            <a:pPr>
              <a:lnSpc>
                <a:spcPct val="150000"/>
              </a:lnSpc>
            </a:pPr>
            <a:r>
              <a:rPr lang="en-US" sz="2000" dirty="0">
                <a:latin typeface="Times New Roman" panose="02020603050405020304" pitchFamily="18" charset="0"/>
                <a:cs typeface="Times New Roman" panose="02020603050405020304" pitchFamily="18" charset="0"/>
              </a:rPr>
              <a:t> Consider the experiment of throwing a dice. </a:t>
            </a:r>
          </a:p>
          <a:p>
            <a:pPr>
              <a:lnSpc>
                <a:spcPct val="150000"/>
              </a:lnSpc>
            </a:pPr>
            <a:r>
              <a:rPr lang="en-US" sz="2000" dirty="0">
                <a:latin typeface="Times New Roman" panose="02020603050405020304" pitchFamily="18" charset="0"/>
                <a:cs typeface="Times New Roman" panose="02020603050405020304" pitchFamily="18" charset="0"/>
              </a:rPr>
              <a:t>Description of events       Corresponding subset of S</a:t>
            </a:r>
          </a:p>
          <a:p>
            <a:pPr>
              <a:lnSpc>
                <a:spcPct val="150000"/>
              </a:lnSpc>
            </a:pPr>
            <a:r>
              <a:rPr lang="en-US" sz="2000" dirty="0">
                <a:latin typeface="Times New Roman" panose="02020603050405020304" pitchFamily="18" charset="0"/>
                <a:cs typeface="Times New Roman" panose="02020603050405020304" pitchFamily="18" charset="0"/>
              </a:rPr>
              <a:t> the number is exactly 2                  A = {2}</a:t>
            </a:r>
          </a:p>
          <a:p>
            <a:pPr>
              <a:lnSpc>
                <a:spcPct val="150000"/>
              </a:lnSpc>
            </a:pPr>
            <a:r>
              <a:rPr lang="en-US" sz="2000" dirty="0">
                <a:latin typeface="Times New Roman" panose="02020603050405020304" pitchFamily="18" charset="0"/>
                <a:cs typeface="Times New Roman" panose="02020603050405020304" pitchFamily="18" charset="0"/>
              </a:rPr>
              <a:t> the number is an even integer        B = {2,4,6} </a:t>
            </a:r>
          </a:p>
          <a:p>
            <a:pPr>
              <a:lnSpc>
                <a:spcPct val="150000"/>
              </a:lnSpc>
            </a:pPr>
            <a:r>
              <a:rPr lang="en-US" sz="2000" dirty="0">
                <a:latin typeface="Times New Roman" panose="02020603050405020304" pitchFamily="18" charset="0"/>
                <a:cs typeface="Times New Roman" panose="02020603050405020304" pitchFamily="18" charset="0"/>
              </a:rPr>
              <a:t>the number is greater than 6                φ = {} </a:t>
            </a:r>
          </a:p>
          <a:p>
            <a:pPr>
              <a:lnSpc>
                <a:spcPct val="150000"/>
              </a:lnSpc>
            </a:pPr>
            <a:r>
              <a:rPr lang="en-US" sz="2000" dirty="0">
                <a:latin typeface="Times New Roman" panose="02020603050405020304" pitchFamily="18" charset="0"/>
                <a:cs typeface="Times New Roman" panose="02020603050405020304" pitchFamily="18" charset="0"/>
              </a:rPr>
              <a:t>Occurrence of an event: The event E of a sample space S is said to have occurred if the outcome ω of the experiment is such that ω ∈ E. If the outcome ω is such that ω ∉ E, we say that the event E has not occurred. </a:t>
            </a:r>
          </a:p>
          <a:p>
            <a:pPr>
              <a:lnSpc>
                <a:spcPct val="150000"/>
              </a:lnSpc>
            </a:pPr>
            <a:r>
              <a:rPr lang="en-US" sz="2000" dirty="0">
                <a:latin typeface="Times New Roman" panose="02020603050405020304" pitchFamily="18" charset="0"/>
                <a:cs typeface="Times New Roman" panose="02020603050405020304" pitchFamily="18" charset="0"/>
              </a:rPr>
              <a:t>In the above example, if the outcome is 6, event B has occurred, and event A has not occurred. On the other hand, if the outcome is 2, both events A and B have occurred.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7207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174EA27F-9786-6ED1-F21A-850049CFEA7E}"/>
              </a:ext>
            </a:extLst>
          </p:cNvPr>
          <p:cNvSpPr>
            <a:spLocks noGrp="1"/>
          </p:cNvSpPr>
          <p:nvPr>
            <p:ph type="sldNum" sz="quarter" idx="12"/>
          </p:nvPr>
        </p:nvSpPr>
        <p:spPr/>
        <p:txBody>
          <a:bodyPr/>
          <a:lstStyle/>
          <a:p>
            <a:fld id="{CBABCCC1-BF11-4F37-963E-1BCD5B23FD72}" type="slidenum">
              <a:rPr lang="en-IN" smtClean="0"/>
              <a:t>8</a:t>
            </a:fld>
            <a:endParaRPr lang="en-IN"/>
          </a:p>
        </p:txBody>
      </p:sp>
      <p:sp>
        <p:nvSpPr>
          <p:cNvPr id="3" name="Rounded Rectangle 17">
            <a:extLst>
              <a:ext uri="{FF2B5EF4-FFF2-40B4-BE49-F238E27FC236}">
                <a16:creationId xmlns:a16="http://schemas.microsoft.com/office/drawing/2014/main" xmlns="" id="{BC84BD2D-A996-7D39-AEF9-4EF567BCCB23}"/>
              </a:ext>
            </a:extLst>
          </p:cNvPr>
          <p:cNvSpPr/>
          <p:nvPr/>
        </p:nvSpPr>
        <p:spPr>
          <a:xfrm>
            <a:off x="3121964" y="70605"/>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Types of Events</a:t>
            </a:r>
          </a:p>
        </p:txBody>
      </p:sp>
      <p:sp>
        <p:nvSpPr>
          <p:cNvPr id="4" name="TextBox 3">
            <a:extLst>
              <a:ext uri="{FF2B5EF4-FFF2-40B4-BE49-F238E27FC236}">
                <a16:creationId xmlns:a16="http://schemas.microsoft.com/office/drawing/2014/main" xmlns="" id="{45351865-615D-9EF5-76C0-4EF25E688C52}"/>
              </a:ext>
            </a:extLst>
          </p:cNvPr>
          <p:cNvSpPr txBox="1"/>
          <p:nvPr/>
        </p:nvSpPr>
        <p:spPr>
          <a:xfrm>
            <a:off x="385281" y="499404"/>
            <a:ext cx="10995916" cy="2351285"/>
          </a:xfrm>
          <a:prstGeom prst="rect">
            <a:avLst/>
          </a:prstGeom>
          <a:noFill/>
        </p:spPr>
        <p:txBody>
          <a:bodyPr wrap="square">
            <a:spAutoFit/>
          </a:bodyPr>
          <a:lstStyle/>
          <a:p>
            <a:pPr>
              <a:lnSpc>
                <a:spcPct val="150000"/>
              </a:lnSpc>
            </a:pPr>
            <a:r>
              <a:rPr lang="en-US" sz="2000" b="1" dirty="0">
                <a:latin typeface="Times New Roman" panose="02020603050405020304" pitchFamily="18" charset="0"/>
                <a:cs typeface="Times New Roman" panose="02020603050405020304" pitchFamily="18" charset="0"/>
              </a:rPr>
              <a:t>Impossible event : </a:t>
            </a:r>
            <a:r>
              <a:rPr lang="en-US" sz="2000" dirty="0">
                <a:latin typeface="Times New Roman" panose="02020603050405020304" pitchFamily="18" charset="0"/>
                <a:cs typeface="Times New Roman" panose="02020603050405020304" pitchFamily="18" charset="0"/>
              </a:rPr>
              <a:t>The null set φ={} is called an impossible event </a:t>
            </a:r>
          </a:p>
          <a:p>
            <a:pPr>
              <a:lnSpc>
                <a:spcPct val="150000"/>
              </a:lnSpc>
            </a:pPr>
            <a:r>
              <a:rPr lang="en-US" sz="2000" b="1" dirty="0">
                <a:latin typeface="Times New Roman" panose="02020603050405020304" pitchFamily="18" charset="0"/>
                <a:cs typeface="Times New Roman" panose="02020603050405020304" pitchFamily="18" charset="0"/>
              </a:rPr>
              <a:t>Sure event : </a:t>
            </a:r>
            <a:r>
              <a:rPr lang="en-US" sz="2000" dirty="0">
                <a:latin typeface="Times New Roman" panose="02020603050405020304" pitchFamily="18" charset="0"/>
                <a:cs typeface="Times New Roman" panose="02020603050405020304" pitchFamily="18" charset="0"/>
              </a:rPr>
              <a:t>S, i.e., the whole sample space is called the sure event. </a:t>
            </a:r>
          </a:p>
          <a:p>
            <a:pPr>
              <a:lnSpc>
                <a:spcPct val="150000"/>
              </a:lnSpc>
            </a:pPr>
            <a:r>
              <a:rPr lang="en-US" sz="2000" b="1" dirty="0">
                <a:latin typeface="Times New Roman" panose="02020603050405020304" pitchFamily="18" charset="0"/>
                <a:cs typeface="Times New Roman" panose="02020603050405020304" pitchFamily="18" charset="0"/>
              </a:rPr>
              <a:t>Simple Event : </a:t>
            </a:r>
            <a:r>
              <a:rPr lang="en-US" sz="2000" dirty="0">
                <a:latin typeface="Times New Roman" panose="02020603050405020304" pitchFamily="18" charset="0"/>
                <a:cs typeface="Times New Roman" panose="02020603050405020304" pitchFamily="18" charset="0"/>
              </a:rPr>
              <a:t>If an event E has only one sample point of a sample space, it is called a simple (or elementary) event. </a:t>
            </a:r>
          </a:p>
          <a:p>
            <a:pPr>
              <a:lnSpc>
                <a:spcPct val="150000"/>
              </a:lnSpc>
            </a:pPr>
            <a:r>
              <a:rPr lang="en-US" sz="2000" b="1" dirty="0">
                <a:latin typeface="Times New Roman" panose="02020603050405020304" pitchFamily="18" charset="0"/>
                <a:cs typeface="Times New Roman" panose="02020603050405020304" pitchFamily="18" charset="0"/>
              </a:rPr>
              <a:t>Compound Even</a:t>
            </a:r>
            <a:r>
              <a:rPr lang="en-US" sz="2000" dirty="0">
                <a:latin typeface="Times New Roman" panose="02020603050405020304" pitchFamily="18" charset="0"/>
                <a:cs typeface="Times New Roman" panose="02020603050405020304" pitchFamily="18" charset="0"/>
              </a:rPr>
              <a:t>t : If an event has more than one sample point, it is called a Compound event.</a:t>
            </a:r>
            <a:endParaRPr lang="en-IN"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xmlns="" id="{BE5CE23F-B720-0E41-4D58-FFB07AFC53AF}"/>
              </a:ext>
            </a:extLst>
          </p:cNvPr>
          <p:cNvSpPr txBox="1"/>
          <p:nvPr/>
        </p:nvSpPr>
        <p:spPr>
          <a:xfrm>
            <a:off x="385281" y="2767353"/>
            <a:ext cx="11119207" cy="2345001"/>
          </a:xfrm>
          <a:prstGeom prst="rect">
            <a:avLst/>
          </a:prstGeom>
          <a:noFill/>
        </p:spPr>
        <p:txBody>
          <a:bodyPr wrap="square">
            <a:spAutoFit/>
          </a:bodyPr>
          <a:lstStyle/>
          <a:p>
            <a:pPr>
              <a:lnSpc>
                <a:spcPct val="150000"/>
              </a:lnSpc>
            </a:pPr>
            <a:r>
              <a:rPr lang="en-US" sz="2000" dirty="0">
                <a:latin typeface="Times New Roman" panose="02020603050405020304" pitchFamily="18" charset="0"/>
                <a:cs typeface="Times New Roman" panose="02020603050405020304" pitchFamily="18" charset="0"/>
              </a:rPr>
              <a:t>We can combine two or more events to form new events. </a:t>
            </a:r>
          </a:p>
          <a:p>
            <a:pPr>
              <a:lnSpc>
                <a:spcPct val="150000"/>
              </a:lnSpc>
            </a:pPr>
            <a:r>
              <a:rPr lang="en-US" sz="2000" dirty="0">
                <a:latin typeface="Times New Roman" panose="02020603050405020304" pitchFamily="18" charset="0"/>
                <a:cs typeface="Times New Roman" panose="02020603050405020304" pitchFamily="18" charset="0"/>
              </a:rPr>
              <a:t>Let A, B, C be events associated with an experiment whose sample space is S. </a:t>
            </a:r>
          </a:p>
          <a:p>
            <a:pPr>
              <a:lnSpc>
                <a:spcPct val="150000"/>
              </a:lnSpc>
            </a:pPr>
            <a:r>
              <a:rPr lang="en-US" sz="2000" b="1" dirty="0">
                <a:latin typeface="Times New Roman" panose="02020603050405020304" pitchFamily="18" charset="0"/>
                <a:cs typeface="Times New Roman" panose="02020603050405020304" pitchFamily="18" charset="0"/>
              </a:rPr>
              <a:t>Complementary event : </a:t>
            </a:r>
            <a:r>
              <a:rPr lang="en-US" sz="2000" dirty="0">
                <a:latin typeface="Times New Roman" panose="02020603050405020304" pitchFamily="18" charset="0"/>
                <a:cs typeface="Times New Roman" panose="02020603050405020304" pitchFamily="18" charset="0"/>
              </a:rPr>
              <a:t>For every event A, there corresponds another event A′ called the complementary event to A. It is also called the event ‘not A’. </a:t>
            </a:r>
          </a:p>
          <a:p>
            <a:pPr>
              <a:lnSpc>
                <a:spcPct val="150000"/>
              </a:lnSpc>
            </a:pPr>
            <a:r>
              <a:rPr lang="en-US" sz="2000" b="1" dirty="0">
                <a:latin typeface="Times New Roman" panose="02020603050405020304" pitchFamily="18" charset="0"/>
                <a:cs typeface="Times New Roman" panose="02020603050405020304" pitchFamily="18" charset="0"/>
              </a:rPr>
              <a:t>A′ = {ω : ω ∈ S and ω ∉A} = S – A</a:t>
            </a:r>
            <a:endParaRPr lang="en-IN" sz="20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8956343B-F4D0-6994-B8E3-4B1E0B577189}"/>
              </a:ext>
            </a:extLst>
          </p:cNvPr>
          <p:cNvSpPr txBox="1"/>
          <p:nvPr/>
        </p:nvSpPr>
        <p:spPr>
          <a:xfrm>
            <a:off x="403797" y="5039796"/>
            <a:ext cx="6097712" cy="1015663"/>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A or B              A ∪ B = {ω : ω ∈ A or ω ∈ B} </a:t>
            </a:r>
          </a:p>
          <a:p>
            <a:r>
              <a:rPr lang="en-US" sz="2000" dirty="0">
                <a:latin typeface="Times New Roman" panose="02020603050405020304" pitchFamily="18" charset="0"/>
                <a:cs typeface="Times New Roman" panose="02020603050405020304" pitchFamily="18" charset="0"/>
              </a:rPr>
              <a:t>A and B           A ∩ B = {ω : ω ∈ A and ω ∈ B} </a:t>
            </a:r>
          </a:p>
          <a:p>
            <a:r>
              <a:rPr lang="en-US" sz="2000" dirty="0">
                <a:latin typeface="Times New Roman" panose="02020603050405020304" pitchFamily="18" charset="0"/>
                <a:cs typeface="Times New Roman" panose="02020603050405020304" pitchFamily="18" charset="0"/>
              </a:rPr>
              <a:t>A but not B       A – B = A ∩ B´ </a:t>
            </a:r>
            <a:endParaRPr lang="en-IN" sz="20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xmlns="" id="{70A67718-01B1-B2C4-9385-6E3EBA79E043}"/>
              </a:ext>
            </a:extLst>
          </p:cNvPr>
          <p:cNvPicPr>
            <a:picLocks noChangeAspect="1"/>
          </p:cNvPicPr>
          <p:nvPr/>
        </p:nvPicPr>
        <p:blipFill>
          <a:blip r:embed="rId2"/>
          <a:stretch>
            <a:fillRect/>
          </a:stretch>
        </p:blipFill>
        <p:spPr>
          <a:xfrm>
            <a:off x="7625046" y="4212245"/>
            <a:ext cx="3082247" cy="1346984"/>
          </a:xfrm>
          <a:prstGeom prst="rect">
            <a:avLst/>
          </a:prstGeom>
        </p:spPr>
      </p:pic>
      <p:sp>
        <p:nvSpPr>
          <p:cNvPr id="9" name="TextBox 8">
            <a:extLst>
              <a:ext uri="{FF2B5EF4-FFF2-40B4-BE49-F238E27FC236}">
                <a16:creationId xmlns:a16="http://schemas.microsoft.com/office/drawing/2014/main" xmlns="" id="{0A7F73AD-8012-92CE-3B51-37D6239E9DF5}"/>
              </a:ext>
            </a:extLst>
          </p:cNvPr>
          <p:cNvSpPr txBox="1"/>
          <p:nvPr/>
        </p:nvSpPr>
        <p:spPr>
          <a:xfrm>
            <a:off x="6386820" y="5610243"/>
            <a:ext cx="6097712" cy="369332"/>
          </a:xfrm>
          <a:prstGeom prst="rect">
            <a:avLst/>
          </a:prstGeom>
          <a:noFill/>
        </p:spPr>
        <p:txBody>
          <a:bodyPr wrap="square">
            <a:spAutoFit/>
          </a:bodyPr>
          <a:lstStyle/>
          <a:p>
            <a:r>
              <a:rPr lang="fr-FR" dirty="0"/>
              <a:t>source: https://ncert.nic.in/textbook.php?kemh1=16-16</a:t>
            </a:r>
            <a:endParaRPr lang="en-IN" dirty="0"/>
          </a:p>
        </p:txBody>
      </p:sp>
    </p:spTree>
    <p:extLst>
      <p:ext uri="{BB962C8B-B14F-4D97-AF65-F5344CB8AC3E}">
        <p14:creationId xmlns:p14="http://schemas.microsoft.com/office/powerpoint/2010/main" val="2407340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DB387704-9F00-A402-08F3-0C0213EDB502}"/>
              </a:ext>
            </a:extLst>
          </p:cNvPr>
          <p:cNvSpPr>
            <a:spLocks noGrp="1"/>
          </p:cNvSpPr>
          <p:nvPr>
            <p:ph type="sldNum" sz="quarter" idx="12"/>
          </p:nvPr>
        </p:nvSpPr>
        <p:spPr/>
        <p:txBody>
          <a:bodyPr/>
          <a:lstStyle/>
          <a:p>
            <a:fld id="{CBABCCC1-BF11-4F37-963E-1BCD5B23FD72}" type="slidenum">
              <a:rPr lang="en-IN" smtClean="0"/>
              <a:t>9</a:t>
            </a:fld>
            <a:endParaRPr lang="en-IN"/>
          </a:p>
        </p:txBody>
      </p:sp>
      <p:sp>
        <p:nvSpPr>
          <p:cNvPr id="3" name="Rounded Rectangle 17">
            <a:extLst>
              <a:ext uri="{FF2B5EF4-FFF2-40B4-BE49-F238E27FC236}">
                <a16:creationId xmlns:a16="http://schemas.microsoft.com/office/drawing/2014/main" xmlns="" id="{9F441933-8B7D-1071-8D09-518FE4E5FCCE}"/>
              </a:ext>
            </a:extLst>
          </p:cNvPr>
          <p:cNvSpPr/>
          <p:nvPr/>
        </p:nvSpPr>
        <p:spPr>
          <a:xfrm>
            <a:off x="3121964" y="70605"/>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Events</a:t>
            </a:r>
          </a:p>
        </p:txBody>
      </p:sp>
      <p:sp>
        <p:nvSpPr>
          <p:cNvPr id="4" name="TextBox 3">
            <a:extLst>
              <a:ext uri="{FF2B5EF4-FFF2-40B4-BE49-F238E27FC236}">
                <a16:creationId xmlns:a16="http://schemas.microsoft.com/office/drawing/2014/main" xmlns="" id="{93928DE6-3EC7-661C-BD9F-96D501606C61}"/>
              </a:ext>
            </a:extLst>
          </p:cNvPr>
          <p:cNvSpPr txBox="1"/>
          <p:nvPr/>
        </p:nvSpPr>
        <p:spPr>
          <a:xfrm>
            <a:off x="341187" y="499404"/>
            <a:ext cx="11509624" cy="4653646"/>
          </a:xfrm>
          <a:prstGeom prst="rect">
            <a:avLst/>
          </a:prstGeom>
          <a:noFill/>
        </p:spPr>
        <p:txBody>
          <a:bodyPr wrap="square">
            <a:spAutoFit/>
          </a:bodyPr>
          <a:lstStyle/>
          <a:p>
            <a:pPr>
              <a:lnSpc>
                <a:spcPct val="150000"/>
              </a:lnSpc>
            </a:pPr>
            <a:r>
              <a:rPr lang="en-US" sz="2000" b="1" dirty="0">
                <a:latin typeface="Times New Roman" panose="02020603050405020304" pitchFamily="18" charset="0"/>
                <a:cs typeface="Times New Roman" panose="02020603050405020304" pitchFamily="18" charset="0"/>
              </a:rPr>
              <a:t>Mutually exclusive events :</a:t>
            </a:r>
            <a:r>
              <a:rPr lang="en-US" sz="2000" dirty="0">
                <a:latin typeface="Times New Roman" panose="02020603050405020304" pitchFamily="18" charset="0"/>
                <a:cs typeface="Times New Roman" panose="02020603050405020304" pitchFamily="18" charset="0"/>
              </a:rPr>
              <a:t> Two events A and B are called mutually exclusive events if the occurrence of any one of them excludes the occurrence of the other event, i.e., if they can not occur simultaneously. In this case the sets A and B are disjoint.</a:t>
            </a:r>
          </a:p>
          <a:p>
            <a:pPr>
              <a:lnSpc>
                <a:spcPct val="150000"/>
              </a:lnSpc>
            </a:pPr>
            <a:r>
              <a:rPr lang="en-US" sz="2000" dirty="0">
                <a:latin typeface="Times New Roman" panose="02020603050405020304" pitchFamily="18" charset="0"/>
                <a:cs typeface="Times New Roman" panose="02020603050405020304" pitchFamily="18" charset="0"/>
              </a:rPr>
              <a:t> For example, If A = {2,4,6} and B = {1,3}, </a:t>
            </a:r>
          </a:p>
          <a:p>
            <a:pPr>
              <a:lnSpc>
                <a:spcPct val="150000"/>
              </a:lnSpc>
            </a:pPr>
            <a:r>
              <a:rPr lang="en-US" sz="2000" dirty="0">
                <a:latin typeface="Times New Roman" panose="02020603050405020304" pitchFamily="18" charset="0"/>
                <a:cs typeface="Times New Roman" panose="02020603050405020304" pitchFamily="18" charset="0"/>
              </a:rPr>
              <a:t>A and B are mutually exclusive events. </a:t>
            </a:r>
          </a:p>
          <a:p>
            <a:pPr>
              <a:lnSpc>
                <a:spcPct val="150000"/>
              </a:lnSpc>
            </a:pP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b="1" dirty="0">
                <a:latin typeface="Times New Roman" panose="02020603050405020304" pitchFamily="18" charset="0"/>
                <a:cs typeface="Times New Roman" panose="02020603050405020304" pitchFamily="18" charset="0"/>
              </a:rPr>
              <a:t>Exhaustive Events : </a:t>
            </a:r>
            <a:r>
              <a:rPr lang="en-US" sz="2000" dirty="0">
                <a:latin typeface="Times New Roman" panose="02020603050405020304" pitchFamily="18" charset="0"/>
                <a:cs typeface="Times New Roman" panose="02020603050405020304" pitchFamily="18" charset="0"/>
              </a:rPr>
              <a:t>if E1 , E2 , ..., </a:t>
            </a:r>
            <a:r>
              <a:rPr lang="en-US" sz="2000" dirty="0" err="1">
                <a:latin typeface="Times New Roman" panose="02020603050405020304" pitchFamily="18" charset="0"/>
                <a:cs typeface="Times New Roman" panose="02020603050405020304" pitchFamily="18" charset="0"/>
              </a:rPr>
              <a:t>En</a:t>
            </a:r>
            <a:r>
              <a:rPr lang="en-US" sz="2000" dirty="0">
                <a:latin typeface="Times New Roman" panose="02020603050405020304" pitchFamily="18" charset="0"/>
                <a:cs typeface="Times New Roman" panose="02020603050405020304" pitchFamily="18" charset="0"/>
              </a:rPr>
              <a:t> are n events of a sample space S and </a:t>
            </a:r>
          </a:p>
          <a:p>
            <a:pPr>
              <a:lnSpc>
                <a:spcPct val="150000"/>
              </a:lnSpc>
            </a:pPr>
            <a:r>
              <a:rPr lang="en-US" sz="2000" dirty="0">
                <a:latin typeface="Times New Roman" panose="02020603050405020304" pitchFamily="18" charset="0"/>
                <a:cs typeface="Times New Roman" panose="02020603050405020304" pitchFamily="18" charset="0"/>
              </a:rPr>
              <a:t>if E1 ∪ E2 ∪ E3 ∪ ... ∪ </a:t>
            </a:r>
            <a:r>
              <a:rPr lang="en-US" sz="2000" dirty="0" err="1">
                <a:latin typeface="Times New Roman" panose="02020603050405020304" pitchFamily="18" charset="0"/>
                <a:cs typeface="Times New Roman" panose="02020603050405020304" pitchFamily="18" charset="0"/>
              </a:rPr>
              <a:t>En</a:t>
            </a:r>
            <a:r>
              <a:rPr lang="en-US" sz="2000" dirty="0">
                <a:latin typeface="Times New Roman" panose="02020603050405020304" pitchFamily="18" charset="0"/>
                <a:cs typeface="Times New Roman" panose="02020603050405020304" pitchFamily="18" charset="0"/>
              </a:rPr>
              <a:t> = ∪ </a:t>
            </a:r>
            <a:r>
              <a:rPr lang="en-US" sz="2000" dirty="0" err="1">
                <a:latin typeface="Times New Roman" panose="02020603050405020304" pitchFamily="18" charset="0"/>
                <a:cs typeface="Times New Roman" panose="02020603050405020304" pitchFamily="18" charset="0"/>
              </a:rPr>
              <a:t>Ei</a:t>
            </a:r>
            <a:r>
              <a:rPr lang="en-US" sz="2000" dirty="0">
                <a:latin typeface="Times New Roman" panose="02020603050405020304" pitchFamily="18" charset="0"/>
                <a:cs typeface="Times New Roman" panose="02020603050405020304" pitchFamily="18" charset="0"/>
              </a:rPr>
              <a:t> = S i = 1 to n then E1 , E2 , ..., </a:t>
            </a:r>
            <a:r>
              <a:rPr lang="en-US" sz="2000" dirty="0" err="1">
                <a:latin typeface="Times New Roman" panose="02020603050405020304" pitchFamily="18" charset="0"/>
                <a:cs typeface="Times New Roman" panose="02020603050405020304" pitchFamily="18" charset="0"/>
              </a:rPr>
              <a:t>En</a:t>
            </a:r>
            <a:r>
              <a:rPr lang="en-US" sz="2000" dirty="0">
                <a:latin typeface="Times New Roman" panose="02020603050405020304" pitchFamily="18" charset="0"/>
                <a:cs typeface="Times New Roman" panose="02020603050405020304" pitchFamily="18" charset="0"/>
              </a:rPr>
              <a:t> are called exhaustive events. </a:t>
            </a:r>
          </a:p>
          <a:p>
            <a:pPr>
              <a:lnSpc>
                <a:spcPct val="150000"/>
              </a:lnSpc>
            </a:pPr>
            <a:r>
              <a:rPr lang="en-US" sz="2000" dirty="0">
                <a:latin typeface="Times New Roman" panose="02020603050405020304" pitchFamily="18" charset="0"/>
                <a:cs typeface="Times New Roman" panose="02020603050405020304" pitchFamily="18" charset="0"/>
              </a:rPr>
              <a:t>In other words, events E1 , E2 , ..., </a:t>
            </a:r>
            <a:r>
              <a:rPr lang="en-US" sz="2000" dirty="0" err="1">
                <a:latin typeface="Times New Roman" panose="02020603050405020304" pitchFamily="18" charset="0"/>
                <a:cs typeface="Times New Roman" panose="02020603050405020304" pitchFamily="18" charset="0"/>
              </a:rPr>
              <a:t>En</a:t>
            </a:r>
            <a:r>
              <a:rPr lang="en-US" sz="2000" dirty="0">
                <a:latin typeface="Times New Roman" panose="02020603050405020304" pitchFamily="18" charset="0"/>
                <a:cs typeface="Times New Roman" panose="02020603050405020304" pitchFamily="18" charset="0"/>
              </a:rPr>
              <a:t> are said to be exhaustive if at least one of them necessarily occurs whenever the experiment is performed. </a:t>
            </a:r>
            <a:endParaRPr lang="en-IN"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xmlns="" id="{597F95A0-D8B2-4CB0-2574-97F77E904AC1}"/>
              </a:ext>
            </a:extLst>
          </p:cNvPr>
          <p:cNvSpPr txBox="1"/>
          <p:nvPr/>
        </p:nvSpPr>
        <p:spPr>
          <a:xfrm>
            <a:off x="361746" y="5227906"/>
            <a:ext cx="11721729" cy="707886"/>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A partition of a set S is a set of nonempty subsets of S, such that every element x in S is in exactly one of these subsets.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6038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Presentation1" id="{24598BE9-BD78-4C1A-902E-0BA786164A9D}" vid="{1551CBD6-114D-4A17-981D-82FBB9D549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CoE PPT Template</Template>
  <TotalTime>52</TotalTime>
  <Words>1869</Words>
  <Application>Microsoft Office PowerPoint</Application>
  <PresentationFormat>Widescreen</PresentationFormat>
  <Paragraphs>180</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BioRhyme ExtraBold</vt:lpstr>
      <vt:lpstr>Calibri</vt:lpstr>
      <vt:lpstr>Cambria Math</vt:lpstr>
      <vt:lpstr>Gill Sans MT</vt:lpstr>
      <vt:lpstr>Poppins</vt:lpstr>
      <vt:lpstr>Times New Roman</vt:lpstr>
      <vt:lpstr>Gallery</vt:lpstr>
      <vt:lpstr>Department of CSE H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PC8</dc:creator>
  <cp:lastModifiedBy>DELL</cp:lastModifiedBy>
  <cp:revision>7</cp:revision>
  <dcterms:created xsi:type="dcterms:W3CDTF">2023-05-02T05:08:37Z</dcterms:created>
  <dcterms:modified xsi:type="dcterms:W3CDTF">2023-07-03T03:50:21Z</dcterms:modified>
</cp:coreProperties>
</file>