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0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2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8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1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97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6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3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statslab.cam.ac.uk/~rrw1/prob/prob-weber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7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057275"/>
          </a:xfrm>
          <a:custGeom>
            <a:avLst/>
            <a:gdLst/>
            <a:ahLst/>
            <a:cxnLst/>
            <a:rect l="l" t="t" r="r" b="b"/>
            <a:pathLst>
              <a:path w="12192000" h="1057275">
                <a:moveTo>
                  <a:pt x="0" y="1056894"/>
                </a:moveTo>
                <a:lnTo>
                  <a:pt x="12192000" y="1056894"/>
                </a:lnTo>
                <a:lnTo>
                  <a:pt x="12192000" y="0"/>
                </a:lnTo>
                <a:lnTo>
                  <a:pt x="0" y="0"/>
                </a:lnTo>
                <a:lnTo>
                  <a:pt x="0" y="1056894"/>
                </a:lnTo>
                <a:close/>
              </a:path>
            </a:pathLst>
          </a:custGeom>
          <a:solidFill>
            <a:srgbClr val="FFF1CC">
              <a:alpha val="2078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03803" cy="30038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12192000" h="45720">
                <a:moveTo>
                  <a:pt x="12192000" y="0"/>
                </a:moveTo>
                <a:lnTo>
                  <a:pt x="0" y="0"/>
                </a:lnTo>
                <a:lnTo>
                  <a:pt x="0" y="45720"/>
                </a:lnTo>
                <a:lnTo>
                  <a:pt x="12192000" y="45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92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5904" y="4104130"/>
            <a:ext cx="3816096" cy="27081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39" y="6668033"/>
            <a:ext cx="11912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5"/>
              </a:lnSpc>
            </a:pP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EATED</a:t>
            </a:r>
            <a:r>
              <a:rPr sz="800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Y K.</a:t>
            </a:r>
            <a:r>
              <a:rPr sz="800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VI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CT</a:t>
            </a:r>
            <a:r>
              <a:rPr sz="800" spc="-5" dirty="0">
                <a:solidFill>
                  <a:srgbClr val="F1F1F1"/>
                </a:solidFill>
                <a:latin typeface="Calibri"/>
                <a:cs typeface="Calibri"/>
              </a:rPr>
              <a:t>O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R</a:t>
            </a:r>
            <a:r>
              <a:rPr sz="8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800" spc="-10" dirty="0">
                <a:solidFill>
                  <a:srgbClr val="F1F1F1"/>
                </a:solidFill>
                <a:latin typeface="Calibri"/>
                <a:cs typeface="Calibri"/>
              </a:rPr>
              <a:t>B</a:t>
            </a:r>
            <a:r>
              <a:rPr sz="800" dirty="0">
                <a:solidFill>
                  <a:srgbClr val="F1F1F1"/>
                </a:solidFill>
                <a:latin typeface="Calibri"/>
                <a:cs typeface="Calibri"/>
              </a:rPr>
              <a:t>U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31234" y="197942"/>
            <a:ext cx="591756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C00000"/>
                </a:solidFill>
                <a:latin typeface="Calibri"/>
                <a:cs typeface="Calibri"/>
              </a:rPr>
              <a:t>Department</a:t>
            </a:r>
            <a:r>
              <a:rPr sz="4000" b="1" spc="-5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4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C00000"/>
                </a:solidFill>
                <a:latin typeface="Calibri"/>
                <a:cs typeface="Calibri"/>
              </a:rPr>
              <a:t>CSE</a:t>
            </a:r>
            <a:r>
              <a:rPr sz="4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1447801" y="1600200"/>
            <a:ext cx="9607054" cy="2322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60"/>
              </a:lnSpc>
              <a:spcBef>
                <a:spcPts val="100"/>
              </a:spcBef>
            </a:pPr>
            <a:r>
              <a:rPr spc="-10" dirty="0"/>
              <a:t>PROBABILITY</a:t>
            </a:r>
            <a:r>
              <a:rPr spc="5" dirty="0"/>
              <a:t> </a:t>
            </a:r>
            <a:r>
              <a:rPr spc="-50" dirty="0"/>
              <a:t>STATISTICS</a:t>
            </a:r>
            <a:r>
              <a:rPr dirty="0"/>
              <a:t> AND</a:t>
            </a:r>
            <a:r>
              <a:rPr spc="-10" dirty="0"/>
              <a:t> </a:t>
            </a:r>
            <a:r>
              <a:rPr spc="-5" dirty="0"/>
              <a:t>QUEUING</a:t>
            </a:r>
            <a:r>
              <a:rPr spc="-25" dirty="0"/>
              <a:t> </a:t>
            </a:r>
            <a:r>
              <a:rPr spc="-20" dirty="0"/>
              <a:t>THEORY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BioRhyme ExtraBold"/>
              </a:rPr>
              <a:t>22mt2005</a:t>
            </a:r>
          </a:p>
          <a:p>
            <a:pPr marL="635" algn="ctr">
              <a:lnSpc>
                <a:spcPts val="2335"/>
              </a:lnSpc>
              <a:spcBef>
                <a:spcPts val="2470"/>
              </a:spcBef>
            </a:pPr>
            <a:r>
              <a:rPr sz="2000" spc="-25" dirty="0" smtClean="0">
                <a:solidFill>
                  <a:srgbClr val="7E7E7E"/>
                </a:solidFill>
              </a:rPr>
              <a:t>Topic</a:t>
            </a:r>
            <a:r>
              <a:rPr sz="2000" spc="-25" dirty="0">
                <a:solidFill>
                  <a:srgbClr val="7E7E7E"/>
                </a:solidFill>
              </a:rPr>
              <a:t>:</a:t>
            </a:r>
            <a:endParaRPr sz="2000" dirty="0"/>
          </a:p>
          <a:p>
            <a:pPr algn="ctr">
              <a:lnSpc>
                <a:spcPts val="4735"/>
              </a:lnSpc>
            </a:pPr>
            <a:r>
              <a:rPr sz="4000" spc="-5" dirty="0"/>
              <a:t>ADDITION</a:t>
            </a:r>
            <a:r>
              <a:rPr sz="4000" spc="-30" dirty="0"/>
              <a:t> </a:t>
            </a:r>
            <a:r>
              <a:rPr sz="4000" spc="-10" dirty="0"/>
              <a:t>RULE</a:t>
            </a:r>
            <a:endParaRPr sz="4000" dirty="0"/>
          </a:p>
        </p:txBody>
      </p:sp>
      <p:grpSp>
        <p:nvGrpSpPr>
          <p:cNvPr id="12" name="object 12"/>
          <p:cNvGrpSpPr/>
          <p:nvPr/>
        </p:nvGrpSpPr>
        <p:grpSpPr>
          <a:xfrm>
            <a:off x="5035296" y="3959301"/>
            <a:ext cx="2650490" cy="833755"/>
            <a:chOff x="5035296" y="3959301"/>
            <a:chExt cx="2650490" cy="83375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5296" y="3959301"/>
              <a:ext cx="2650236" cy="83367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50180" y="4155948"/>
              <a:ext cx="2234565" cy="454659"/>
            </a:xfrm>
            <a:custGeom>
              <a:avLst/>
              <a:gdLst/>
              <a:ahLst/>
              <a:cxnLst/>
              <a:rect l="l" t="t" r="r" b="b"/>
              <a:pathLst>
                <a:path w="2234565" h="454660">
                  <a:moveTo>
                    <a:pt x="2072386" y="0"/>
                  </a:moveTo>
                  <a:lnTo>
                    <a:pt x="161798" y="0"/>
                  </a:lnTo>
                  <a:lnTo>
                    <a:pt x="118768" y="5776"/>
                  </a:lnTo>
                  <a:lnTo>
                    <a:pt x="80113" y="22079"/>
                  </a:lnTo>
                  <a:lnTo>
                    <a:pt x="47371" y="47371"/>
                  </a:lnTo>
                  <a:lnTo>
                    <a:pt x="22079" y="80113"/>
                  </a:lnTo>
                  <a:lnTo>
                    <a:pt x="5776" y="118768"/>
                  </a:lnTo>
                  <a:lnTo>
                    <a:pt x="0" y="161797"/>
                  </a:lnTo>
                  <a:lnTo>
                    <a:pt x="0" y="292353"/>
                  </a:lnTo>
                  <a:lnTo>
                    <a:pt x="5776" y="335383"/>
                  </a:lnTo>
                  <a:lnTo>
                    <a:pt x="22079" y="374038"/>
                  </a:lnTo>
                  <a:lnTo>
                    <a:pt x="47370" y="406780"/>
                  </a:lnTo>
                  <a:lnTo>
                    <a:pt x="80113" y="432072"/>
                  </a:lnTo>
                  <a:lnTo>
                    <a:pt x="118768" y="448375"/>
                  </a:lnTo>
                  <a:lnTo>
                    <a:pt x="161798" y="454151"/>
                  </a:lnTo>
                  <a:lnTo>
                    <a:pt x="2072386" y="454151"/>
                  </a:lnTo>
                  <a:lnTo>
                    <a:pt x="2115415" y="448375"/>
                  </a:lnTo>
                  <a:lnTo>
                    <a:pt x="2154070" y="432072"/>
                  </a:lnTo>
                  <a:lnTo>
                    <a:pt x="2186813" y="406781"/>
                  </a:lnTo>
                  <a:lnTo>
                    <a:pt x="2212104" y="374038"/>
                  </a:lnTo>
                  <a:lnTo>
                    <a:pt x="2228407" y="335383"/>
                  </a:lnTo>
                  <a:lnTo>
                    <a:pt x="2234184" y="292353"/>
                  </a:lnTo>
                  <a:lnTo>
                    <a:pt x="2234184" y="161797"/>
                  </a:lnTo>
                  <a:lnTo>
                    <a:pt x="2228407" y="118768"/>
                  </a:lnTo>
                  <a:lnTo>
                    <a:pt x="2212104" y="80113"/>
                  </a:lnTo>
                  <a:lnTo>
                    <a:pt x="2186813" y="47371"/>
                  </a:lnTo>
                  <a:lnTo>
                    <a:pt x="2154070" y="22079"/>
                  </a:lnTo>
                  <a:lnTo>
                    <a:pt x="2115415" y="5776"/>
                  </a:lnTo>
                  <a:lnTo>
                    <a:pt x="207238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02934" y="4168216"/>
            <a:ext cx="1330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object 1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12280"/>
                  </a:moveTo>
                  <a:lnTo>
                    <a:pt x="0" y="681228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6812280"/>
                  </a:lnTo>
                  <a:close/>
                </a:path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92000" y="457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04" y="82296"/>
              <a:ext cx="2510028" cy="10607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6835" y="0"/>
            <a:ext cx="7244080" cy="739140"/>
            <a:chOff x="2116835" y="0"/>
            <a:chExt cx="7244080" cy="739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3" y="68554"/>
              <a:ext cx="7206996" cy="513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6835" y="0"/>
              <a:ext cx="7243571" cy="739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61031" y="94488"/>
              <a:ext cx="7105015" cy="411480"/>
            </a:xfrm>
            <a:custGeom>
              <a:avLst/>
              <a:gdLst/>
              <a:ahLst/>
              <a:cxnLst/>
              <a:rect l="l" t="t" r="r" b="b"/>
              <a:pathLst>
                <a:path w="7105015" h="411480">
                  <a:moveTo>
                    <a:pt x="7036308" y="0"/>
                  </a:moveTo>
                  <a:lnTo>
                    <a:pt x="68580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79"/>
                  </a:lnTo>
                  <a:lnTo>
                    <a:pt x="0" y="342899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80" y="411479"/>
                  </a:lnTo>
                  <a:lnTo>
                    <a:pt x="7036308" y="411479"/>
                  </a:lnTo>
                  <a:lnTo>
                    <a:pt x="7062989" y="406086"/>
                  </a:lnTo>
                  <a:lnTo>
                    <a:pt x="7084790" y="391382"/>
                  </a:lnTo>
                  <a:lnTo>
                    <a:pt x="7099494" y="369581"/>
                  </a:lnTo>
                  <a:lnTo>
                    <a:pt x="7104888" y="342899"/>
                  </a:lnTo>
                  <a:lnTo>
                    <a:pt x="7104888" y="68579"/>
                  </a:lnTo>
                  <a:lnTo>
                    <a:pt x="7099494" y="41898"/>
                  </a:lnTo>
                  <a:lnTo>
                    <a:pt x="7084790" y="20097"/>
                  </a:lnTo>
                  <a:lnTo>
                    <a:pt x="7062989" y="5393"/>
                  </a:lnTo>
                  <a:lnTo>
                    <a:pt x="703630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4194" y="81788"/>
            <a:ext cx="67989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REFERENCES</a:t>
            </a:r>
            <a:r>
              <a:rPr sz="2000" spc="-45" dirty="0"/>
              <a:t> </a:t>
            </a:r>
            <a:r>
              <a:rPr sz="2000" spc="-10" dirty="0"/>
              <a:t>FOR</a:t>
            </a:r>
            <a:r>
              <a:rPr sz="2000" spc="-25" dirty="0"/>
              <a:t> </a:t>
            </a:r>
            <a:r>
              <a:rPr sz="2000" spc="-10" dirty="0"/>
              <a:t>FURTHER</a:t>
            </a:r>
            <a:r>
              <a:rPr sz="2000" spc="-15" dirty="0"/>
              <a:t> </a:t>
            </a:r>
            <a:r>
              <a:rPr sz="2000" spc="-5" dirty="0"/>
              <a:t>LEARNING OF</a:t>
            </a:r>
            <a:r>
              <a:rPr sz="2000" spc="-20" dirty="0"/>
              <a:t> </a:t>
            </a:r>
            <a:r>
              <a:rPr sz="2000" spc="-5" dirty="0"/>
              <a:t>THE</a:t>
            </a:r>
            <a:r>
              <a:rPr sz="2000" spc="5" dirty="0"/>
              <a:t> </a:t>
            </a:r>
            <a:r>
              <a:rPr sz="2000" spc="-10" dirty="0"/>
              <a:t>SESSION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119" y="1144650"/>
            <a:ext cx="9653905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5" dirty="0">
                <a:latin typeface="Calibri"/>
                <a:cs typeface="Calibri"/>
              </a:rPr>
              <a:t>Reference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Books: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3240"/>
              </a:lnSpc>
              <a:spcBef>
                <a:spcPts val="285"/>
              </a:spcBef>
              <a:buAutoNum type="arabicPeriod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Chapter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TP1: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William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Feller,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" dirty="0">
                <a:latin typeface="Calibri"/>
                <a:cs typeface="Calibri"/>
              </a:rPr>
              <a:t> Applications: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Edition,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1968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John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Sons,Inc.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Richard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Johnson,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Miller&amp;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Freund’s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statistics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Engineers,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PHI,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Delhi,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/>
                <a:cs typeface="Calibri"/>
              </a:rPr>
              <a:t>Edition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(2011).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Sites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Web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links: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*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https://ncert.nic.in/textbook.php?kemh1=16-16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Notes: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sections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1.3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  <a:hlinkClick r:id="rId4"/>
              </a:rPr>
              <a:t>http://www.statslab.cam.ac.uk/~rrw1/prob/prob-weber.pdf</a:t>
            </a:r>
            <a:endParaRPr sz="1800">
              <a:latin typeface="Calibri"/>
              <a:cs typeface="Calibri"/>
            </a:endParaRPr>
          </a:p>
          <a:p>
            <a:pPr marL="12700" marR="1993264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290195" algn="l"/>
              </a:tabLst>
            </a:pPr>
            <a:r>
              <a:rPr sz="1800" spc="-15" dirty="0">
                <a:latin typeface="Calibri"/>
                <a:cs typeface="Calibri"/>
              </a:rPr>
              <a:t>https://ocw.mit.edu/courses/res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-012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-introduction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-probability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spring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2018/91864c7642a58e216e8baa8fcb4a5cb5_MITRES_6_012S18_L01.pd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7083" y="1830323"/>
            <a:ext cx="9615170" cy="4113277"/>
            <a:chOff x="2577083" y="1830323"/>
            <a:chExt cx="9615170" cy="4982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7083" y="1830323"/>
              <a:ext cx="8022335" cy="29870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4487" y="1900427"/>
              <a:ext cx="5364479" cy="2570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02991" y="1856231"/>
              <a:ext cx="7920355" cy="2885440"/>
            </a:xfrm>
            <a:custGeom>
              <a:avLst/>
              <a:gdLst/>
              <a:ahLst/>
              <a:cxnLst/>
              <a:rect l="l" t="t" r="r" b="b"/>
              <a:pathLst>
                <a:path w="7920355" h="2885440">
                  <a:moveTo>
                    <a:pt x="7439406" y="0"/>
                  </a:moveTo>
                  <a:lnTo>
                    <a:pt x="480821" y="0"/>
                  </a:lnTo>
                  <a:lnTo>
                    <a:pt x="431659" y="2482"/>
                  </a:lnTo>
                  <a:lnTo>
                    <a:pt x="383917" y="9768"/>
                  </a:lnTo>
                  <a:lnTo>
                    <a:pt x="337837" y="21616"/>
                  </a:lnTo>
                  <a:lnTo>
                    <a:pt x="293661" y="37784"/>
                  </a:lnTo>
                  <a:lnTo>
                    <a:pt x="251630" y="58031"/>
                  </a:lnTo>
                  <a:lnTo>
                    <a:pt x="211987" y="82115"/>
                  </a:lnTo>
                  <a:lnTo>
                    <a:pt x="174971" y="109794"/>
                  </a:lnTo>
                  <a:lnTo>
                    <a:pt x="140827" y="140827"/>
                  </a:lnTo>
                  <a:lnTo>
                    <a:pt x="109794" y="174971"/>
                  </a:lnTo>
                  <a:lnTo>
                    <a:pt x="82115" y="211987"/>
                  </a:lnTo>
                  <a:lnTo>
                    <a:pt x="58031" y="251630"/>
                  </a:lnTo>
                  <a:lnTo>
                    <a:pt x="37784" y="293661"/>
                  </a:lnTo>
                  <a:lnTo>
                    <a:pt x="21616" y="337837"/>
                  </a:lnTo>
                  <a:lnTo>
                    <a:pt x="9768" y="383917"/>
                  </a:lnTo>
                  <a:lnTo>
                    <a:pt x="2482" y="431659"/>
                  </a:lnTo>
                  <a:lnTo>
                    <a:pt x="0" y="480821"/>
                  </a:lnTo>
                  <a:lnTo>
                    <a:pt x="0" y="2404110"/>
                  </a:lnTo>
                  <a:lnTo>
                    <a:pt x="2482" y="2453272"/>
                  </a:lnTo>
                  <a:lnTo>
                    <a:pt x="9768" y="2501014"/>
                  </a:lnTo>
                  <a:lnTo>
                    <a:pt x="21616" y="2547094"/>
                  </a:lnTo>
                  <a:lnTo>
                    <a:pt x="37784" y="2591270"/>
                  </a:lnTo>
                  <a:lnTo>
                    <a:pt x="58031" y="2633301"/>
                  </a:lnTo>
                  <a:lnTo>
                    <a:pt x="82115" y="2672944"/>
                  </a:lnTo>
                  <a:lnTo>
                    <a:pt x="109794" y="2709960"/>
                  </a:lnTo>
                  <a:lnTo>
                    <a:pt x="140827" y="2744104"/>
                  </a:lnTo>
                  <a:lnTo>
                    <a:pt x="174971" y="2775137"/>
                  </a:lnTo>
                  <a:lnTo>
                    <a:pt x="211987" y="2802816"/>
                  </a:lnTo>
                  <a:lnTo>
                    <a:pt x="251630" y="2826900"/>
                  </a:lnTo>
                  <a:lnTo>
                    <a:pt x="293661" y="2847147"/>
                  </a:lnTo>
                  <a:lnTo>
                    <a:pt x="337837" y="2863315"/>
                  </a:lnTo>
                  <a:lnTo>
                    <a:pt x="383917" y="2875163"/>
                  </a:lnTo>
                  <a:lnTo>
                    <a:pt x="431659" y="2882449"/>
                  </a:lnTo>
                  <a:lnTo>
                    <a:pt x="480821" y="2884931"/>
                  </a:lnTo>
                  <a:lnTo>
                    <a:pt x="7439406" y="2884931"/>
                  </a:lnTo>
                  <a:lnTo>
                    <a:pt x="7488568" y="2882449"/>
                  </a:lnTo>
                  <a:lnTo>
                    <a:pt x="7536310" y="2875163"/>
                  </a:lnTo>
                  <a:lnTo>
                    <a:pt x="7582390" y="2863315"/>
                  </a:lnTo>
                  <a:lnTo>
                    <a:pt x="7626566" y="2847147"/>
                  </a:lnTo>
                  <a:lnTo>
                    <a:pt x="7668597" y="2826900"/>
                  </a:lnTo>
                  <a:lnTo>
                    <a:pt x="7708240" y="2802816"/>
                  </a:lnTo>
                  <a:lnTo>
                    <a:pt x="7745256" y="2775137"/>
                  </a:lnTo>
                  <a:lnTo>
                    <a:pt x="7779400" y="2744104"/>
                  </a:lnTo>
                  <a:lnTo>
                    <a:pt x="7810433" y="2709960"/>
                  </a:lnTo>
                  <a:lnTo>
                    <a:pt x="7838112" y="2672944"/>
                  </a:lnTo>
                  <a:lnTo>
                    <a:pt x="7862196" y="2633301"/>
                  </a:lnTo>
                  <a:lnTo>
                    <a:pt x="7882443" y="2591270"/>
                  </a:lnTo>
                  <a:lnTo>
                    <a:pt x="7898611" y="2547094"/>
                  </a:lnTo>
                  <a:lnTo>
                    <a:pt x="7910459" y="2501014"/>
                  </a:lnTo>
                  <a:lnTo>
                    <a:pt x="7917745" y="2453272"/>
                  </a:lnTo>
                  <a:lnTo>
                    <a:pt x="7920228" y="2404110"/>
                  </a:lnTo>
                  <a:lnTo>
                    <a:pt x="7920228" y="480821"/>
                  </a:lnTo>
                  <a:lnTo>
                    <a:pt x="7917745" y="431659"/>
                  </a:lnTo>
                  <a:lnTo>
                    <a:pt x="7910459" y="383917"/>
                  </a:lnTo>
                  <a:lnTo>
                    <a:pt x="7898611" y="337837"/>
                  </a:lnTo>
                  <a:lnTo>
                    <a:pt x="7882443" y="293661"/>
                  </a:lnTo>
                  <a:lnTo>
                    <a:pt x="7862196" y="251630"/>
                  </a:lnTo>
                  <a:lnTo>
                    <a:pt x="7838112" y="211987"/>
                  </a:lnTo>
                  <a:lnTo>
                    <a:pt x="7810433" y="174971"/>
                  </a:lnTo>
                  <a:lnTo>
                    <a:pt x="7779400" y="140827"/>
                  </a:lnTo>
                  <a:lnTo>
                    <a:pt x="7745256" y="109794"/>
                  </a:lnTo>
                  <a:lnTo>
                    <a:pt x="7708240" y="82115"/>
                  </a:lnTo>
                  <a:lnTo>
                    <a:pt x="7668597" y="58031"/>
                  </a:lnTo>
                  <a:lnTo>
                    <a:pt x="7626566" y="37784"/>
                  </a:lnTo>
                  <a:lnTo>
                    <a:pt x="7582390" y="21616"/>
                  </a:lnTo>
                  <a:lnTo>
                    <a:pt x="7536310" y="9768"/>
                  </a:lnTo>
                  <a:lnTo>
                    <a:pt x="7488568" y="2482"/>
                  </a:lnTo>
                  <a:lnTo>
                    <a:pt x="74394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54802" y="1982215"/>
            <a:ext cx="25747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ahoma"/>
                <a:cs typeface="Tahoma"/>
              </a:rPr>
              <a:t>TH</a:t>
            </a:r>
            <a:r>
              <a:rPr b="1" spc="-15" dirty="0">
                <a:latin typeface="Tahoma"/>
                <a:cs typeface="Tahoma"/>
              </a:rPr>
              <a:t>A</a:t>
            </a:r>
            <a:r>
              <a:rPr b="1" spc="-25" dirty="0">
                <a:latin typeface="Tahoma"/>
                <a:cs typeface="Tahoma"/>
              </a:rPr>
              <a:t>NK</a:t>
            </a:r>
            <a:r>
              <a:rPr b="1" spc="-190" dirty="0">
                <a:latin typeface="Tahoma"/>
                <a:cs typeface="Tahoma"/>
              </a:rPr>
              <a:t> </a:t>
            </a:r>
            <a:r>
              <a:rPr b="1" spc="-15" dirty="0">
                <a:latin typeface="Tahoma"/>
                <a:cs typeface="Tahoma"/>
              </a:rPr>
              <a:t>YOU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01846" y="3811270"/>
            <a:ext cx="492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4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78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400" b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PSQ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GB" sz="2400" b="1" spc="-70" dirty="0" smtClean="0">
                <a:solidFill>
                  <a:srgbClr val="FFFFFF"/>
                </a:solidFill>
                <a:latin typeface="Tahoma"/>
                <a:cs typeface="Tahoma"/>
              </a:rPr>
              <a:t>ODD</a:t>
            </a:r>
            <a:r>
              <a:rPr sz="2400" b="1" spc="-204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SEM</a:t>
            </a:r>
            <a:r>
              <a:rPr sz="24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10" dirty="0" smtClean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n-GB" sz="2400" b="1" spc="-110" dirty="0" smtClean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400" b="1" spc="355" dirty="0" smtClean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b="1" spc="-125" dirty="0" smtClean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lang="en-GB" sz="2400" b="1" spc="-125" dirty="0" smtClean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667000"/>
            <a:ext cx="3236975" cy="976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86428" y="4104130"/>
            <a:ext cx="8006080" cy="2708275"/>
            <a:chOff x="4186428" y="4104130"/>
            <a:chExt cx="8006080" cy="2708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4223029"/>
              <a:ext cx="3973068" cy="492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044" y="4143743"/>
              <a:ext cx="3259836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12336" y="4248912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6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19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6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60" y="325119"/>
                  </a:lnTo>
                  <a:lnTo>
                    <a:pt x="3870960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508" y="0"/>
            <a:ext cx="3114040" cy="721360"/>
            <a:chOff x="4445508" y="0"/>
            <a:chExt cx="3114040" cy="7213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508" y="57873"/>
              <a:ext cx="3113532" cy="4938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940" y="0"/>
              <a:ext cx="3057143" cy="720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71416" y="83819"/>
              <a:ext cx="3011805" cy="391795"/>
            </a:xfrm>
            <a:custGeom>
              <a:avLst/>
              <a:gdLst/>
              <a:ahLst/>
              <a:cxnLst/>
              <a:rect l="l" t="t" r="r" b="b"/>
              <a:pathLst>
                <a:path w="3011804" h="391795">
                  <a:moveTo>
                    <a:pt x="2946145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7"/>
                  </a:lnTo>
                  <a:lnTo>
                    <a:pt x="0" y="326389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7"/>
                  </a:lnTo>
                  <a:lnTo>
                    <a:pt x="2946145" y="391667"/>
                  </a:lnTo>
                  <a:lnTo>
                    <a:pt x="2971561" y="386540"/>
                  </a:lnTo>
                  <a:lnTo>
                    <a:pt x="2992310" y="372554"/>
                  </a:lnTo>
                  <a:lnTo>
                    <a:pt x="3006296" y="351805"/>
                  </a:lnTo>
                  <a:lnTo>
                    <a:pt x="3011424" y="326389"/>
                  </a:lnTo>
                  <a:lnTo>
                    <a:pt x="3011424" y="65277"/>
                  </a:lnTo>
                  <a:lnTo>
                    <a:pt x="3006296" y="39862"/>
                  </a:lnTo>
                  <a:lnTo>
                    <a:pt x="2992310" y="19113"/>
                  </a:lnTo>
                  <a:lnTo>
                    <a:pt x="2971561" y="5127"/>
                  </a:lnTo>
                  <a:lnTo>
                    <a:pt x="294614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69663" y="64389"/>
            <a:ext cx="26155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AIM</a:t>
            </a:r>
            <a:r>
              <a:rPr sz="2000" spc="-45" dirty="0"/>
              <a:t> </a:t>
            </a:r>
            <a:r>
              <a:rPr sz="2000" spc="-5" dirty="0"/>
              <a:t>OF</a:t>
            </a:r>
            <a:r>
              <a:rPr sz="2000" spc="-25" dirty="0"/>
              <a:t> </a:t>
            </a:r>
            <a:r>
              <a:rPr sz="2000" spc="-10" dirty="0"/>
              <a:t>THE SESSION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684276"/>
            <a:ext cx="10732008" cy="797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684276"/>
            <a:ext cx="10732135" cy="79756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spc="-55" dirty="0">
                <a:latin typeface="Lucida Sans Unicode"/>
                <a:cs typeface="Lucida Sans Unicode"/>
              </a:rPr>
              <a:t>To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familiarize</a:t>
            </a:r>
            <a:r>
              <a:rPr sz="1600" spc="-110" dirty="0">
                <a:latin typeface="Lucida Sans Unicode"/>
                <a:cs typeface="Lucida Sans Unicode"/>
              </a:rPr>
              <a:t> </a:t>
            </a:r>
            <a:r>
              <a:rPr sz="1600" spc="25" dirty="0">
                <a:latin typeface="Lucida Sans Unicode"/>
                <a:cs typeface="Lucida Sans Unicode"/>
              </a:rPr>
              <a:t>students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5" dirty="0">
                <a:latin typeface="Lucida Sans Unicode"/>
                <a:cs typeface="Lucida Sans Unicode"/>
              </a:rPr>
              <a:t>with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the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70" dirty="0">
                <a:latin typeface="Lucida Sans Unicode"/>
                <a:cs typeface="Lucida Sans Unicode"/>
              </a:rPr>
              <a:t>basic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65" dirty="0">
                <a:latin typeface="Lucida Sans Unicode"/>
                <a:cs typeface="Lucida Sans Unicode"/>
              </a:rPr>
              <a:t>concepts</a:t>
            </a:r>
            <a:r>
              <a:rPr sz="1600" spc="-40" dirty="0">
                <a:latin typeface="Lucida Sans Unicode"/>
                <a:cs typeface="Lucida Sans Unicode"/>
              </a:rPr>
              <a:t> </a:t>
            </a:r>
            <a:r>
              <a:rPr sz="1600" spc="-15" dirty="0">
                <a:latin typeface="Lucida Sans Unicode"/>
                <a:cs typeface="Lucida Sans Unicode"/>
              </a:rPr>
              <a:t>of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Probability</a:t>
            </a:r>
            <a:endParaRPr sz="1600" dirty="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16323" y="1702295"/>
            <a:ext cx="4006850" cy="742315"/>
            <a:chOff x="4116323" y="1702295"/>
            <a:chExt cx="4006850" cy="7423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4611" y="1781581"/>
              <a:ext cx="3973067" cy="492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6323" y="1702295"/>
              <a:ext cx="4006596" cy="742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60519" y="1807464"/>
              <a:ext cx="3870960" cy="390525"/>
            </a:xfrm>
            <a:custGeom>
              <a:avLst/>
              <a:gdLst/>
              <a:ahLst/>
              <a:cxnLst/>
              <a:rect l="l" t="t" r="r" b="b"/>
              <a:pathLst>
                <a:path w="3870959" h="390525">
                  <a:moveTo>
                    <a:pt x="3805935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3805935" y="390144"/>
                  </a:lnTo>
                  <a:lnTo>
                    <a:pt x="3831258" y="385038"/>
                  </a:lnTo>
                  <a:lnTo>
                    <a:pt x="3851925" y="371109"/>
                  </a:lnTo>
                  <a:lnTo>
                    <a:pt x="3865854" y="350442"/>
                  </a:lnTo>
                  <a:lnTo>
                    <a:pt x="3870959" y="325120"/>
                  </a:lnTo>
                  <a:lnTo>
                    <a:pt x="3870959" y="65024"/>
                  </a:lnTo>
                  <a:lnTo>
                    <a:pt x="3865854" y="39701"/>
                  </a:lnTo>
                  <a:lnTo>
                    <a:pt x="3851925" y="19034"/>
                  </a:lnTo>
                  <a:lnTo>
                    <a:pt x="3831258" y="5105"/>
                  </a:lnTo>
                  <a:lnTo>
                    <a:pt x="3805935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13935" y="1787397"/>
            <a:ext cx="356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INSTRUCTIONAL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06879" y="2380475"/>
            <a:ext cx="8929370" cy="1250315"/>
            <a:chOff x="1706879" y="2380475"/>
            <a:chExt cx="8929370" cy="125031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2787" y="2380475"/>
              <a:ext cx="8903208" cy="11887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6879" y="2549639"/>
              <a:ext cx="4698492" cy="10805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2599" y="2438399"/>
              <a:ext cx="8791956" cy="107746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752600" y="2438400"/>
            <a:ext cx="8792210" cy="1077595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2089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45"/>
              </a:spcBef>
            </a:pPr>
            <a:r>
              <a:rPr sz="1600" spc="-45" dirty="0">
                <a:latin typeface="Lucida Sans Unicode"/>
                <a:cs typeface="Lucida Sans Unicode"/>
              </a:rPr>
              <a:t>This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S</a:t>
            </a:r>
            <a:r>
              <a:rPr sz="1600" spc="75" dirty="0">
                <a:latin typeface="Lucida Sans Unicode"/>
                <a:cs typeface="Lucida Sans Unicode"/>
              </a:rPr>
              <a:t>e</a:t>
            </a:r>
            <a:r>
              <a:rPr sz="1600" spc="10" dirty="0">
                <a:latin typeface="Lucida Sans Unicode"/>
                <a:cs typeface="Lucida Sans Unicode"/>
              </a:rPr>
              <a:t>ss</a:t>
            </a:r>
            <a:r>
              <a:rPr sz="1600" spc="-5" dirty="0">
                <a:latin typeface="Lucida Sans Unicode"/>
                <a:cs typeface="Lucida Sans Unicode"/>
              </a:rPr>
              <a:t>ion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is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design</a:t>
            </a:r>
            <a:r>
              <a:rPr sz="1600" spc="85" dirty="0">
                <a:latin typeface="Lucida Sans Unicode"/>
                <a:cs typeface="Lucida Sans Unicode"/>
              </a:rPr>
              <a:t>ed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50" dirty="0">
                <a:latin typeface="Lucida Sans Unicode"/>
                <a:cs typeface="Lucida Sans Unicode"/>
              </a:rPr>
              <a:t>to:</a:t>
            </a:r>
            <a:endParaRPr sz="1600" dirty="0">
              <a:latin typeface="Lucida Sans Unicode"/>
              <a:cs typeface="Lucida Sans Unicode"/>
            </a:endParaRPr>
          </a:p>
          <a:p>
            <a:pPr marL="434340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Describe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addition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theorem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Probability</a:t>
            </a:r>
            <a:endParaRPr sz="1600" dirty="0">
              <a:latin typeface="Arial MT"/>
              <a:cs typeface="Arial MT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600" spc="-5" dirty="0">
                <a:latin typeface="Arial MT"/>
                <a:cs typeface="Arial MT"/>
              </a:rPr>
              <a:t>List out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properties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 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addition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rule</a:t>
            </a:r>
            <a:endParaRPr sz="1600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123" y="706845"/>
            <a:ext cx="737235" cy="735330"/>
            <a:chOff x="100123" y="706845"/>
            <a:chExt cx="737235" cy="735330"/>
          </a:xfrm>
        </p:grpSpPr>
        <p:sp>
          <p:nvSpPr>
            <p:cNvPr id="24" name="object 24"/>
            <p:cNvSpPr/>
            <p:nvPr/>
          </p:nvSpPr>
          <p:spPr>
            <a:xfrm>
              <a:off x="100114" y="753820"/>
              <a:ext cx="689610" cy="688340"/>
            </a:xfrm>
            <a:custGeom>
              <a:avLst/>
              <a:gdLst/>
              <a:ahLst/>
              <a:cxnLst/>
              <a:rect l="l" t="t" r="r" b="b"/>
              <a:pathLst>
                <a:path w="689610" h="688340">
                  <a:moveTo>
                    <a:pt x="566483" y="343979"/>
                  </a:moveTo>
                  <a:lnTo>
                    <a:pt x="561962" y="299491"/>
                  </a:lnTo>
                  <a:lnTo>
                    <a:pt x="548436" y="256438"/>
                  </a:lnTo>
                  <a:lnTo>
                    <a:pt x="525881" y="216230"/>
                  </a:lnTo>
                  <a:lnTo>
                    <a:pt x="512343" y="229743"/>
                  </a:lnTo>
                  <a:lnTo>
                    <a:pt x="534136" y="271145"/>
                  </a:lnTo>
                  <a:lnTo>
                    <a:pt x="545592" y="314985"/>
                  </a:lnTo>
                  <a:lnTo>
                    <a:pt x="547027" y="359549"/>
                  </a:lnTo>
                  <a:lnTo>
                    <a:pt x="538772" y="403161"/>
                  </a:lnTo>
                  <a:lnTo>
                    <a:pt x="521131" y="444131"/>
                  </a:lnTo>
                  <a:lnTo>
                    <a:pt x="494436" y="480758"/>
                  </a:lnTo>
                  <a:lnTo>
                    <a:pt x="459016" y="511365"/>
                  </a:lnTo>
                  <a:lnTo>
                    <a:pt x="417537" y="533133"/>
                  </a:lnTo>
                  <a:lnTo>
                    <a:pt x="373646" y="544576"/>
                  </a:lnTo>
                  <a:lnTo>
                    <a:pt x="329006" y="546011"/>
                  </a:lnTo>
                  <a:lnTo>
                    <a:pt x="285318" y="537756"/>
                  </a:lnTo>
                  <a:lnTo>
                    <a:pt x="244297" y="520153"/>
                  </a:lnTo>
                  <a:lnTo>
                    <a:pt x="207606" y="493496"/>
                  </a:lnTo>
                  <a:lnTo>
                    <a:pt x="176949" y="458127"/>
                  </a:lnTo>
                  <a:lnTo>
                    <a:pt x="155155" y="416712"/>
                  </a:lnTo>
                  <a:lnTo>
                    <a:pt x="143700" y="372884"/>
                  </a:lnTo>
                  <a:lnTo>
                    <a:pt x="142265" y="328307"/>
                  </a:lnTo>
                  <a:lnTo>
                    <a:pt x="150520" y="284695"/>
                  </a:lnTo>
                  <a:lnTo>
                    <a:pt x="168160" y="243725"/>
                  </a:lnTo>
                  <a:lnTo>
                    <a:pt x="194856" y="207098"/>
                  </a:lnTo>
                  <a:lnTo>
                    <a:pt x="230289" y="176491"/>
                  </a:lnTo>
                  <a:lnTo>
                    <a:pt x="273939" y="153936"/>
                  </a:lnTo>
                  <a:lnTo>
                    <a:pt x="320725" y="142659"/>
                  </a:lnTo>
                  <a:lnTo>
                    <a:pt x="368566" y="142659"/>
                  </a:lnTo>
                  <a:lnTo>
                    <a:pt x="415353" y="153936"/>
                  </a:lnTo>
                  <a:lnTo>
                    <a:pt x="459016" y="176491"/>
                  </a:lnTo>
                  <a:lnTo>
                    <a:pt x="472541" y="162966"/>
                  </a:lnTo>
                  <a:lnTo>
                    <a:pt x="433400" y="140906"/>
                  </a:lnTo>
                  <a:lnTo>
                    <a:pt x="391922" y="127469"/>
                  </a:lnTo>
                  <a:lnTo>
                    <a:pt x="349338" y="122453"/>
                  </a:lnTo>
                  <a:lnTo>
                    <a:pt x="306882" y="125653"/>
                  </a:lnTo>
                  <a:lnTo>
                    <a:pt x="265811" y="136842"/>
                  </a:lnTo>
                  <a:lnTo>
                    <a:pt x="227368" y="155816"/>
                  </a:lnTo>
                  <a:lnTo>
                    <a:pt x="192786" y="182346"/>
                  </a:lnTo>
                  <a:lnTo>
                    <a:pt x="163322" y="216230"/>
                  </a:lnTo>
                  <a:lnTo>
                    <a:pt x="141224" y="255308"/>
                  </a:lnTo>
                  <a:lnTo>
                    <a:pt x="127762" y="296722"/>
                  </a:lnTo>
                  <a:lnTo>
                    <a:pt x="122745" y="339255"/>
                  </a:lnTo>
                  <a:lnTo>
                    <a:pt x="125945" y="381635"/>
                  </a:lnTo>
                  <a:lnTo>
                    <a:pt x="137160" y="422643"/>
                  </a:lnTo>
                  <a:lnTo>
                    <a:pt x="156146" y="461035"/>
                  </a:lnTo>
                  <a:lnTo>
                    <a:pt x="182727" y="495554"/>
                  </a:lnTo>
                  <a:lnTo>
                    <a:pt x="216662" y="524979"/>
                  </a:lnTo>
                  <a:lnTo>
                    <a:pt x="255790" y="547052"/>
                  </a:lnTo>
                  <a:lnTo>
                    <a:pt x="297268" y="560489"/>
                  </a:lnTo>
                  <a:lnTo>
                    <a:pt x="339864" y="565492"/>
                  </a:lnTo>
                  <a:lnTo>
                    <a:pt x="382308" y="562305"/>
                  </a:lnTo>
                  <a:lnTo>
                    <a:pt x="423379" y="551116"/>
                  </a:lnTo>
                  <a:lnTo>
                    <a:pt x="461835" y="532142"/>
                  </a:lnTo>
                  <a:lnTo>
                    <a:pt x="496404" y="505612"/>
                  </a:lnTo>
                  <a:lnTo>
                    <a:pt x="525881" y="471728"/>
                  </a:lnTo>
                  <a:lnTo>
                    <a:pt x="548436" y="431520"/>
                  </a:lnTo>
                  <a:lnTo>
                    <a:pt x="561962" y="388467"/>
                  </a:lnTo>
                  <a:lnTo>
                    <a:pt x="566483" y="343979"/>
                  </a:lnTo>
                  <a:close/>
                </a:path>
                <a:path w="689610" h="688340">
                  <a:moveTo>
                    <a:pt x="689051" y="344030"/>
                  </a:moveTo>
                  <a:lnTo>
                    <a:pt x="686066" y="298881"/>
                  </a:lnTo>
                  <a:lnTo>
                    <a:pt x="677125" y="254330"/>
                  </a:lnTo>
                  <a:lnTo>
                    <a:pt x="662241" y="211010"/>
                  </a:lnTo>
                  <a:lnTo>
                    <a:pt x="641388" y="169494"/>
                  </a:lnTo>
                  <a:lnTo>
                    <a:pt x="619264" y="169494"/>
                  </a:lnTo>
                  <a:lnTo>
                    <a:pt x="642124" y="211937"/>
                  </a:lnTo>
                  <a:lnTo>
                    <a:pt x="658139" y="256133"/>
                  </a:lnTo>
                  <a:lnTo>
                    <a:pt x="667448" y="301396"/>
                  </a:lnTo>
                  <a:lnTo>
                    <a:pt x="670217" y="347014"/>
                  </a:lnTo>
                  <a:lnTo>
                    <a:pt x="666597" y="392328"/>
                  </a:lnTo>
                  <a:lnTo>
                    <a:pt x="656742" y="436613"/>
                  </a:lnTo>
                  <a:lnTo>
                    <a:pt x="640803" y="479183"/>
                  </a:lnTo>
                  <a:lnTo>
                    <a:pt x="618934" y="519353"/>
                  </a:lnTo>
                  <a:lnTo>
                    <a:pt x="591299" y="556412"/>
                  </a:lnTo>
                  <a:lnTo>
                    <a:pt x="558050" y="589673"/>
                  </a:lnTo>
                  <a:lnTo>
                    <a:pt x="519341" y="618451"/>
                  </a:lnTo>
                  <a:lnTo>
                    <a:pt x="476846" y="641273"/>
                  </a:lnTo>
                  <a:lnTo>
                    <a:pt x="432574" y="657263"/>
                  </a:lnTo>
                  <a:lnTo>
                    <a:pt x="387248" y="666559"/>
                  </a:lnTo>
                  <a:lnTo>
                    <a:pt x="341553" y="669315"/>
                  </a:lnTo>
                  <a:lnTo>
                    <a:pt x="296176" y="665695"/>
                  </a:lnTo>
                  <a:lnTo>
                    <a:pt x="251828" y="655853"/>
                  </a:lnTo>
                  <a:lnTo>
                    <a:pt x="209181" y="639940"/>
                  </a:lnTo>
                  <a:lnTo>
                    <a:pt x="168960" y="618121"/>
                  </a:lnTo>
                  <a:lnTo>
                    <a:pt x="131838" y="590524"/>
                  </a:lnTo>
                  <a:lnTo>
                    <a:pt x="98526" y="557326"/>
                  </a:lnTo>
                  <a:lnTo>
                    <a:pt x="69710" y="518680"/>
                  </a:lnTo>
                  <a:lnTo>
                    <a:pt x="46850" y="476237"/>
                  </a:lnTo>
                  <a:lnTo>
                    <a:pt x="30848" y="432041"/>
                  </a:lnTo>
                  <a:lnTo>
                    <a:pt x="21539" y="386791"/>
                  </a:lnTo>
                  <a:lnTo>
                    <a:pt x="18770" y="341160"/>
                  </a:lnTo>
                  <a:lnTo>
                    <a:pt x="22390" y="295846"/>
                  </a:lnTo>
                  <a:lnTo>
                    <a:pt x="32245" y="251561"/>
                  </a:lnTo>
                  <a:lnTo>
                    <a:pt x="48183" y="208991"/>
                  </a:lnTo>
                  <a:lnTo>
                    <a:pt x="70040" y="168821"/>
                  </a:lnTo>
                  <a:lnTo>
                    <a:pt x="97675" y="131762"/>
                  </a:lnTo>
                  <a:lnTo>
                    <a:pt x="130924" y="98501"/>
                  </a:lnTo>
                  <a:lnTo>
                    <a:pt x="169633" y="69723"/>
                  </a:lnTo>
                  <a:lnTo>
                    <a:pt x="210921" y="47485"/>
                  </a:lnTo>
                  <a:lnTo>
                    <a:pt x="254279" y="31584"/>
                  </a:lnTo>
                  <a:lnTo>
                    <a:pt x="299034" y="22059"/>
                  </a:lnTo>
                  <a:lnTo>
                    <a:pt x="344487" y="18872"/>
                  </a:lnTo>
                  <a:lnTo>
                    <a:pt x="389940" y="22059"/>
                  </a:lnTo>
                  <a:lnTo>
                    <a:pt x="434695" y="31584"/>
                  </a:lnTo>
                  <a:lnTo>
                    <a:pt x="478066" y="47485"/>
                  </a:lnTo>
                  <a:lnTo>
                    <a:pt x="519341" y="69723"/>
                  </a:lnTo>
                  <a:lnTo>
                    <a:pt x="519341" y="47637"/>
                  </a:lnTo>
                  <a:lnTo>
                    <a:pt x="477469" y="26657"/>
                  </a:lnTo>
                  <a:lnTo>
                    <a:pt x="434187" y="11823"/>
                  </a:lnTo>
                  <a:lnTo>
                    <a:pt x="390055" y="2984"/>
                  </a:lnTo>
                  <a:lnTo>
                    <a:pt x="345655" y="0"/>
                  </a:lnTo>
                  <a:lnTo>
                    <a:pt x="301523" y="2730"/>
                  </a:lnTo>
                  <a:lnTo>
                    <a:pt x="258241" y="11023"/>
                  </a:lnTo>
                  <a:lnTo>
                    <a:pt x="216369" y="24739"/>
                  </a:lnTo>
                  <a:lnTo>
                    <a:pt x="176453" y="43726"/>
                  </a:lnTo>
                  <a:lnTo>
                    <a:pt x="139065" y="67843"/>
                  </a:lnTo>
                  <a:lnTo>
                    <a:pt x="104775" y="96939"/>
                  </a:lnTo>
                  <a:lnTo>
                    <a:pt x="74129" y="130873"/>
                  </a:lnTo>
                  <a:lnTo>
                    <a:pt x="47701" y="169494"/>
                  </a:lnTo>
                  <a:lnTo>
                    <a:pt x="26695" y="211315"/>
                  </a:lnTo>
                  <a:lnTo>
                    <a:pt x="11836" y="254520"/>
                  </a:lnTo>
                  <a:lnTo>
                    <a:pt x="2984" y="298577"/>
                  </a:lnTo>
                  <a:lnTo>
                    <a:pt x="0" y="342925"/>
                  </a:lnTo>
                  <a:lnTo>
                    <a:pt x="2730" y="386981"/>
                  </a:lnTo>
                  <a:lnTo>
                    <a:pt x="11036" y="430199"/>
                  </a:lnTo>
                  <a:lnTo>
                    <a:pt x="24777" y="472020"/>
                  </a:lnTo>
                  <a:lnTo>
                    <a:pt x="43789" y="511873"/>
                  </a:lnTo>
                  <a:lnTo>
                    <a:pt x="67932" y="549198"/>
                  </a:lnTo>
                  <a:lnTo>
                    <a:pt x="97066" y="583438"/>
                  </a:lnTo>
                  <a:lnTo>
                    <a:pt x="131051" y="614045"/>
                  </a:lnTo>
                  <a:lnTo>
                    <a:pt x="169735" y="640435"/>
                  </a:lnTo>
                  <a:lnTo>
                    <a:pt x="211620" y="661403"/>
                  </a:lnTo>
                  <a:lnTo>
                    <a:pt x="254889" y="676236"/>
                  </a:lnTo>
                  <a:lnTo>
                    <a:pt x="299021" y="685076"/>
                  </a:lnTo>
                  <a:lnTo>
                    <a:pt x="343420" y="688060"/>
                  </a:lnTo>
                  <a:lnTo>
                    <a:pt x="387553" y="685330"/>
                  </a:lnTo>
                  <a:lnTo>
                    <a:pt x="430834" y="677037"/>
                  </a:lnTo>
                  <a:lnTo>
                    <a:pt x="472719" y="663321"/>
                  </a:lnTo>
                  <a:lnTo>
                    <a:pt x="512635" y="644334"/>
                  </a:lnTo>
                  <a:lnTo>
                    <a:pt x="550011" y="620229"/>
                  </a:lnTo>
                  <a:lnTo>
                    <a:pt x="584314" y="591134"/>
                  </a:lnTo>
                  <a:lnTo>
                    <a:pt x="614959" y="557199"/>
                  </a:lnTo>
                  <a:lnTo>
                    <a:pt x="641388" y="518566"/>
                  </a:lnTo>
                  <a:lnTo>
                    <a:pt x="662241" y="477062"/>
                  </a:lnTo>
                  <a:lnTo>
                    <a:pt x="677125" y="433730"/>
                  </a:lnTo>
                  <a:lnTo>
                    <a:pt x="686066" y="389191"/>
                  </a:lnTo>
                  <a:lnTo>
                    <a:pt x="689051" y="344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875" y="998583"/>
              <a:ext cx="198176" cy="19790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4554" y="706845"/>
              <a:ext cx="402590" cy="401320"/>
            </a:xfrm>
            <a:custGeom>
              <a:avLst/>
              <a:gdLst/>
              <a:ahLst/>
              <a:cxnLst/>
              <a:rect l="l" t="t" r="r" b="b"/>
              <a:pathLst>
                <a:path w="402590" h="401319">
                  <a:moveTo>
                    <a:pt x="312665" y="0"/>
                  </a:moveTo>
                  <a:lnTo>
                    <a:pt x="304958" y="0"/>
                  </a:lnTo>
                  <a:lnTo>
                    <a:pt x="302562" y="941"/>
                  </a:lnTo>
                  <a:lnTo>
                    <a:pt x="300795" y="2745"/>
                  </a:lnTo>
                  <a:lnTo>
                    <a:pt x="214185" y="89208"/>
                  </a:lnTo>
                  <a:lnTo>
                    <a:pt x="213196" y="91601"/>
                  </a:lnTo>
                  <a:lnTo>
                    <a:pt x="213188" y="174918"/>
                  </a:lnTo>
                  <a:lnTo>
                    <a:pt x="3849" y="383943"/>
                  </a:lnTo>
                  <a:lnTo>
                    <a:pt x="102" y="387559"/>
                  </a:lnTo>
                  <a:lnTo>
                    <a:pt x="0" y="393512"/>
                  </a:lnTo>
                  <a:lnTo>
                    <a:pt x="7235" y="400995"/>
                  </a:lnTo>
                  <a:lnTo>
                    <a:pt x="13205" y="401097"/>
                  </a:lnTo>
                  <a:lnTo>
                    <a:pt x="17180" y="397254"/>
                  </a:lnTo>
                  <a:lnTo>
                    <a:pt x="226519" y="188230"/>
                  </a:lnTo>
                  <a:lnTo>
                    <a:pt x="309962" y="188222"/>
                  </a:lnTo>
                  <a:lnTo>
                    <a:pt x="312358" y="187233"/>
                  </a:lnTo>
                  <a:lnTo>
                    <a:pt x="330208" y="169404"/>
                  </a:lnTo>
                  <a:lnTo>
                    <a:pt x="245373" y="169404"/>
                  </a:lnTo>
                  <a:lnTo>
                    <a:pt x="258704" y="156093"/>
                  </a:lnTo>
                  <a:lnTo>
                    <a:pt x="232042" y="156093"/>
                  </a:lnTo>
                  <a:lnTo>
                    <a:pt x="232042" y="97993"/>
                  </a:lnTo>
                  <a:lnTo>
                    <a:pt x="297959" y="32159"/>
                  </a:lnTo>
                  <a:lnTo>
                    <a:pt x="316883" y="32159"/>
                  </a:lnTo>
                  <a:lnTo>
                    <a:pt x="316883" y="4157"/>
                  </a:lnTo>
                  <a:lnTo>
                    <a:pt x="312665" y="0"/>
                  </a:lnTo>
                  <a:close/>
                </a:path>
                <a:path w="402590" h="401319">
                  <a:moveTo>
                    <a:pt x="396172" y="103515"/>
                  </a:moveTo>
                  <a:lnTo>
                    <a:pt x="369477" y="103515"/>
                  </a:lnTo>
                  <a:lnTo>
                    <a:pt x="303560" y="169404"/>
                  </a:lnTo>
                  <a:lnTo>
                    <a:pt x="330208" y="169404"/>
                  </a:lnTo>
                  <a:lnTo>
                    <a:pt x="396172" y="103515"/>
                  </a:lnTo>
                  <a:close/>
                </a:path>
                <a:path w="402590" h="401319">
                  <a:moveTo>
                    <a:pt x="316883" y="32159"/>
                  </a:moveTo>
                  <a:lnTo>
                    <a:pt x="297959" y="32159"/>
                  </a:lnTo>
                  <a:lnTo>
                    <a:pt x="298029" y="90204"/>
                  </a:lnTo>
                  <a:lnTo>
                    <a:pt x="232042" y="156093"/>
                  </a:lnTo>
                  <a:lnTo>
                    <a:pt x="258704" y="156093"/>
                  </a:lnTo>
                  <a:lnTo>
                    <a:pt x="311361" y="103515"/>
                  </a:lnTo>
                  <a:lnTo>
                    <a:pt x="396172" y="103515"/>
                  </a:lnTo>
                  <a:lnTo>
                    <a:pt x="398936" y="100754"/>
                  </a:lnTo>
                  <a:lnTo>
                    <a:pt x="401686" y="98064"/>
                  </a:lnTo>
                  <a:lnTo>
                    <a:pt x="402471" y="94009"/>
                  </a:lnTo>
                  <a:lnTo>
                    <a:pt x="400862" y="90204"/>
                  </a:lnTo>
                  <a:lnTo>
                    <a:pt x="399565" y="86981"/>
                  </a:lnTo>
                  <a:lnTo>
                    <a:pt x="396120" y="84690"/>
                  </a:lnTo>
                  <a:lnTo>
                    <a:pt x="316883" y="84690"/>
                  </a:lnTo>
                  <a:lnTo>
                    <a:pt x="316883" y="32159"/>
                  </a:lnTo>
                  <a:close/>
                </a:path>
                <a:path w="402590" h="401319">
                  <a:moveTo>
                    <a:pt x="396108" y="84682"/>
                  </a:moveTo>
                  <a:lnTo>
                    <a:pt x="392337" y="84690"/>
                  </a:lnTo>
                  <a:lnTo>
                    <a:pt x="396120" y="846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48611" y="2558056"/>
            <a:ext cx="637540" cy="471170"/>
            <a:chOff x="948611" y="2558056"/>
            <a:chExt cx="637540" cy="471170"/>
          </a:xfrm>
        </p:grpSpPr>
        <p:sp>
          <p:nvSpPr>
            <p:cNvPr id="28" name="object 28"/>
            <p:cNvSpPr/>
            <p:nvPr/>
          </p:nvSpPr>
          <p:spPr>
            <a:xfrm>
              <a:off x="948601" y="2558059"/>
              <a:ext cx="637540" cy="471170"/>
            </a:xfrm>
            <a:custGeom>
              <a:avLst/>
              <a:gdLst/>
              <a:ahLst/>
              <a:cxnLst/>
              <a:rect l="l" t="t" r="r" b="b"/>
              <a:pathLst>
                <a:path w="637540" h="471169">
                  <a:moveTo>
                    <a:pt x="339369" y="310603"/>
                  </a:moveTo>
                  <a:lnTo>
                    <a:pt x="179120" y="310603"/>
                  </a:lnTo>
                  <a:lnTo>
                    <a:pt x="179120" y="329425"/>
                  </a:lnTo>
                  <a:lnTo>
                    <a:pt x="339369" y="329425"/>
                  </a:lnTo>
                  <a:lnTo>
                    <a:pt x="339369" y="310603"/>
                  </a:lnTo>
                  <a:close/>
                </a:path>
                <a:path w="637540" h="471169">
                  <a:moveTo>
                    <a:pt x="339369" y="188239"/>
                  </a:moveTo>
                  <a:lnTo>
                    <a:pt x="179120" y="188239"/>
                  </a:lnTo>
                  <a:lnTo>
                    <a:pt x="179120" y="207060"/>
                  </a:lnTo>
                  <a:lnTo>
                    <a:pt x="339369" y="207060"/>
                  </a:lnTo>
                  <a:lnTo>
                    <a:pt x="339369" y="188239"/>
                  </a:lnTo>
                  <a:close/>
                </a:path>
                <a:path w="637540" h="471169">
                  <a:moveTo>
                    <a:pt x="637324" y="47040"/>
                  </a:moveTo>
                  <a:lnTo>
                    <a:pt x="358228" y="47040"/>
                  </a:lnTo>
                  <a:lnTo>
                    <a:pt x="358228" y="4165"/>
                  </a:lnTo>
                  <a:lnTo>
                    <a:pt x="354012" y="0"/>
                  </a:lnTo>
                  <a:lnTo>
                    <a:pt x="343598" y="0"/>
                  </a:lnTo>
                  <a:lnTo>
                    <a:pt x="339369" y="4165"/>
                  </a:lnTo>
                  <a:lnTo>
                    <a:pt x="339369" y="47040"/>
                  </a:lnTo>
                  <a:lnTo>
                    <a:pt x="4229" y="47040"/>
                  </a:lnTo>
                  <a:lnTo>
                    <a:pt x="0" y="51257"/>
                  </a:lnTo>
                  <a:lnTo>
                    <a:pt x="0" y="61645"/>
                  </a:lnTo>
                  <a:lnTo>
                    <a:pt x="4229" y="65862"/>
                  </a:lnTo>
                  <a:lnTo>
                    <a:pt x="47142" y="65862"/>
                  </a:lnTo>
                  <a:lnTo>
                    <a:pt x="47142" y="451789"/>
                  </a:lnTo>
                  <a:lnTo>
                    <a:pt x="4229" y="451789"/>
                  </a:lnTo>
                  <a:lnTo>
                    <a:pt x="0" y="456006"/>
                  </a:lnTo>
                  <a:lnTo>
                    <a:pt x="0" y="466394"/>
                  </a:lnTo>
                  <a:lnTo>
                    <a:pt x="4229" y="470611"/>
                  </a:lnTo>
                  <a:lnTo>
                    <a:pt x="213741" y="470611"/>
                  </a:lnTo>
                  <a:lnTo>
                    <a:pt x="232562" y="451789"/>
                  </a:lnTo>
                  <a:lnTo>
                    <a:pt x="65989" y="451789"/>
                  </a:lnTo>
                  <a:lnTo>
                    <a:pt x="65989" y="65862"/>
                  </a:lnTo>
                  <a:lnTo>
                    <a:pt x="618502" y="65862"/>
                  </a:lnTo>
                  <a:lnTo>
                    <a:pt x="637324" y="4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7305" y="2711388"/>
              <a:ext cx="122734" cy="9161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739766" y="4230116"/>
            <a:ext cx="281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3092" y="4713744"/>
            <a:ext cx="9583420" cy="1435735"/>
            <a:chOff x="1053092" y="4713744"/>
            <a:chExt cx="9583420" cy="1435735"/>
          </a:xfrm>
        </p:grpSpPr>
        <p:sp>
          <p:nvSpPr>
            <p:cNvPr id="32" name="object 32"/>
            <p:cNvSpPr/>
            <p:nvPr/>
          </p:nvSpPr>
          <p:spPr>
            <a:xfrm>
              <a:off x="1053084" y="4824971"/>
              <a:ext cx="641350" cy="760095"/>
            </a:xfrm>
            <a:custGeom>
              <a:avLst/>
              <a:gdLst/>
              <a:ahLst/>
              <a:cxnLst/>
              <a:rect l="l" t="t" r="r" b="b"/>
              <a:pathLst>
                <a:path w="641350" h="760095">
                  <a:moveTo>
                    <a:pt x="301663" y="442366"/>
                  </a:moveTo>
                  <a:lnTo>
                    <a:pt x="241325" y="442366"/>
                  </a:lnTo>
                  <a:lnTo>
                    <a:pt x="244182" y="453529"/>
                  </a:lnTo>
                  <a:lnTo>
                    <a:pt x="250761" y="462495"/>
                  </a:lnTo>
                  <a:lnTo>
                    <a:pt x="260159" y="468452"/>
                  </a:lnTo>
                  <a:lnTo>
                    <a:pt x="271500" y="470611"/>
                  </a:lnTo>
                  <a:lnTo>
                    <a:pt x="282841" y="468452"/>
                  </a:lnTo>
                  <a:lnTo>
                    <a:pt x="292239" y="462495"/>
                  </a:lnTo>
                  <a:lnTo>
                    <a:pt x="298805" y="453529"/>
                  </a:lnTo>
                  <a:lnTo>
                    <a:pt x="301663" y="442366"/>
                  </a:lnTo>
                  <a:close/>
                </a:path>
                <a:path w="641350" h="760095">
                  <a:moveTo>
                    <a:pt x="640930" y="435902"/>
                  </a:moveTo>
                  <a:lnTo>
                    <a:pt x="631596" y="411302"/>
                  </a:lnTo>
                  <a:lnTo>
                    <a:pt x="622058" y="394741"/>
                  </a:lnTo>
                  <a:lnTo>
                    <a:pt x="622058" y="441769"/>
                  </a:lnTo>
                  <a:lnTo>
                    <a:pt x="620293" y="448957"/>
                  </a:lnTo>
                  <a:lnTo>
                    <a:pt x="617461" y="454609"/>
                  </a:lnTo>
                  <a:lnTo>
                    <a:pt x="612749" y="457428"/>
                  </a:lnTo>
                  <a:lnTo>
                    <a:pt x="607085" y="459308"/>
                  </a:lnTo>
                  <a:lnTo>
                    <a:pt x="547700" y="459308"/>
                  </a:lnTo>
                  <a:lnTo>
                    <a:pt x="547700" y="536498"/>
                  </a:lnTo>
                  <a:lnTo>
                    <a:pt x="540423" y="572350"/>
                  </a:lnTo>
                  <a:lnTo>
                    <a:pt x="520598" y="601675"/>
                  </a:lnTo>
                  <a:lnTo>
                    <a:pt x="491236" y="621474"/>
                  </a:lnTo>
                  <a:lnTo>
                    <a:pt x="455320" y="628738"/>
                  </a:lnTo>
                  <a:lnTo>
                    <a:pt x="390271" y="628738"/>
                  </a:lnTo>
                  <a:lnTo>
                    <a:pt x="390271" y="741692"/>
                  </a:lnTo>
                  <a:lnTo>
                    <a:pt x="130098" y="741692"/>
                  </a:lnTo>
                  <a:lnTo>
                    <a:pt x="130098" y="512025"/>
                  </a:lnTo>
                  <a:lnTo>
                    <a:pt x="122555" y="506374"/>
                  </a:lnTo>
                  <a:lnTo>
                    <a:pt x="86423" y="472681"/>
                  </a:lnTo>
                  <a:lnTo>
                    <a:pt x="57543" y="433400"/>
                  </a:lnTo>
                  <a:lnTo>
                    <a:pt x="36347" y="389674"/>
                  </a:lnTo>
                  <a:lnTo>
                    <a:pt x="23304" y="342696"/>
                  </a:lnTo>
                  <a:lnTo>
                    <a:pt x="18859" y="293649"/>
                  </a:lnTo>
                  <a:lnTo>
                    <a:pt x="18859" y="274828"/>
                  </a:lnTo>
                  <a:lnTo>
                    <a:pt x="24460" y="228358"/>
                  </a:lnTo>
                  <a:lnTo>
                    <a:pt x="37668" y="184823"/>
                  </a:lnTo>
                  <a:lnTo>
                    <a:pt x="57746" y="144868"/>
                  </a:lnTo>
                  <a:lnTo>
                    <a:pt x="83997" y="109194"/>
                  </a:lnTo>
                  <a:lnTo>
                    <a:pt x="115709" y="78473"/>
                  </a:lnTo>
                  <a:lnTo>
                    <a:pt x="152158" y="53403"/>
                  </a:lnTo>
                  <a:lnTo>
                    <a:pt x="192633" y="34645"/>
                  </a:lnTo>
                  <a:lnTo>
                    <a:pt x="236423" y="22898"/>
                  </a:lnTo>
                  <a:lnTo>
                    <a:pt x="282803" y="18821"/>
                  </a:lnTo>
                  <a:lnTo>
                    <a:pt x="292239" y="18821"/>
                  </a:lnTo>
                  <a:lnTo>
                    <a:pt x="339636" y="24904"/>
                  </a:lnTo>
                  <a:lnTo>
                    <a:pt x="383933" y="38849"/>
                  </a:lnTo>
                  <a:lnTo>
                    <a:pt x="424421" y="59918"/>
                  </a:lnTo>
                  <a:lnTo>
                    <a:pt x="460362" y="87325"/>
                  </a:lnTo>
                  <a:lnTo>
                    <a:pt x="491058" y="120319"/>
                  </a:lnTo>
                  <a:lnTo>
                    <a:pt x="515759" y="158115"/>
                  </a:lnTo>
                  <a:lnTo>
                    <a:pt x="533755" y="199961"/>
                  </a:lnTo>
                  <a:lnTo>
                    <a:pt x="544334" y="245071"/>
                  </a:lnTo>
                  <a:lnTo>
                    <a:pt x="546760" y="292709"/>
                  </a:lnTo>
                  <a:lnTo>
                    <a:pt x="546760" y="303060"/>
                  </a:lnTo>
                  <a:lnTo>
                    <a:pt x="549592" y="307771"/>
                  </a:lnTo>
                  <a:lnTo>
                    <a:pt x="614629" y="420725"/>
                  </a:lnTo>
                  <a:lnTo>
                    <a:pt x="619226" y="427380"/>
                  </a:lnTo>
                  <a:lnTo>
                    <a:pt x="621703" y="434492"/>
                  </a:lnTo>
                  <a:lnTo>
                    <a:pt x="622058" y="441769"/>
                  </a:lnTo>
                  <a:lnTo>
                    <a:pt x="622058" y="394741"/>
                  </a:lnTo>
                  <a:lnTo>
                    <a:pt x="566559" y="298361"/>
                  </a:lnTo>
                  <a:lnTo>
                    <a:pt x="566508" y="292709"/>
                  </a:lnTo>
                  <a:lnTo>
                    <a:pt x="564502" y="247637"/>
                  </a:lnTo>
                  <a:lnTo>
                    <a:pt x="555320" y="203746"/>
                  </a:lnTo>
                  <a:lnTo>
                    <a:pt x="539572" y="162560"/>
                  </a:lnTo>
                  <a:lnTo>
                    <a:pt x="517842" y="124675"/>
                  </a:lnTo>
                  <a:lnTo>
                    <a:pt x="490664" y="90703"/>
                  </a:lnTo>
                  <a:lnTo>
                    <a:pt x="458635" y="61214"/>
                  </a:lnTo>
                  <a:lnTo>
                    <a:pt x="422300" y="36804"/>
                  </a:lnTo>
                  <a:lnTo>
                    <a:pt x="383857" y="18821"/>
                  </a:lnTo>
                  <a:lnTo>
                    <a:pt x="339013" y="5600"/>
                  </a:lnTo>
                  <a:lnTo>
                    <a:pt x="293179" y="0"/>
                  </a:lnTo>
                  <a:lnTo>
                    <a:pt x="282803" y="0"/>
                  </a:lnTo>
                  <a:lnTo>
                    <a:pt x="233070" y="4343"/>
                  </a:lnTo>
                  <a:lnTo>
                    <a:pt x="186182" y="16878"/>
                  </a:lnTo>
                  <a:lnTo>
                    <a:pt x="142875" y="36880"/>
                  </a:lnTo>
                  <a:lnTo>
                    <a:pt x="103886" y="63614"/>
                  </a:lnTo>
                  <a:lnTo>
                    <a:pt x="69989" y="96367"/>
                  </a:lnTo>
                  <a:lnTo>
                    <a:pt x="41897" y="134404"/>
                  </a:lnTo>
                  <a:lnTo>
                    <a:pt x="20370" y="176999"/>
                  </a:lnTo>
                  <a:lnTo>
                    <a:pt x="6159" y="223418"/>
                  </a:lnTo>
                  <a:lnTo>
                    <a:pt x="0" y="272948"/>
                  </a:lnTo>
                  <a:lnTo>
                    <a:pt x="0" y="293649"/>
                  </a:lnTo>
                  <a:lnTo>
                    <a:pt x="4787" y="346430"/>
                  </a:lnTo>
                  <a:lnTo>
                    <a:pt x="18796" y="396735"/>
                  </a:lnTo>
                  <a:lnTo>
                    <a:pt x="41541" y="443420"/>
                  </a:lnTo>
                  <a:lnTo>
                    <a:pt x="72517" y="485368"/>
                  </a:lnTo>
                  <a:lnTo>
                    <a:pt x="111239" y="521436"/>
                  </a:lnTo>
                  <a:lnTo>
                    <a:pt x="111239" y="759574"/>
                  </a:lnTo>
                  <a:lnTo>
                    <a:pt x="409130" y="759574"/>
                  </a:lnTo>
                  <a:lnTo>
                    <a:pt x="409130" y="741692"/>
                  </a:lnTo>
                  <a:lnTo>
                    <a:pt x="409130" y="646620"/>
                  </a:lnTo>
                  <a:lnTo>
                    <a:pt x="455320" y="646620"/>
                  </a:lnTo>
                  <a:lnTo>
                    <a:pt x="498551" y="637870"/>
                  </a:lnTo>
                  <a:lnTo>
                    <a:pt x="533920" y="614032"/>
                  </a:lnTo>
                  <a:lnTo>
                    <a:pt x="557796" y="578726"/>
                  </a:lnTo>
                  <a:lnTo>
                    <a:pt x="566559" y="535559"/>
                  </a:lnTo>
                  <a:lnTo>
                    <a:pt x="566559" y="477202"/>
                  </a:lnTo>
                  <a:lnTo>
                    <a:pt x="608037" y="477202"/>
                  </a:lnTo>
                  <a:lnTo>
                    <a:pt x="625246" y="470611"/>
                  </a:lnTo>
                  <a:lnTo>
                    <a:pt x="637501" y="456260"/>
                  </a:lnTo>
                  <a:lnTo>
                    <a:pt x="640930" y="435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3922" y="4951069"/>
              <a:ext cx="241327" cy="2494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70852" y="5224978"/>
              <a:ext cx="109855" cy="19050"/>
            </a:xfrm>
            <a:custGeom>
              <a:avLst/>
              <a:gdLst/>
              <a:ahLst/>
              <a:cxnLst/>
              <a:rect l="l" t="t" r="r" b="b"/>
              <a:pathLst>
                <a:path w="109855" h="19050">
                  <a:moveTo>
                    <a:pt x="104638" y="0"/>
                  </a:moveTo>
                  <a:lnTo>
                    <a:pt x="99924" y="0"/>
                  </a:lnTo>
                  <a:lnTo>
                    <a:pt x="3770" y="0"/>
                  </a:lnTo>
                  <a:lnTo>
                    <a:pt x="0" y="3765"/>
                  </a:lnTo>
                  <a:lnTo>
                    <a:pt x="0" y="15060"/>
                  </a:lnTo>
                  <a:lnTo>
                    <a:pt x="3770" y="18825"/>
                  </a:lnTo>
                  <a:lnTo>
                    <a:pt x="105580" y="18825"/>
                  </a:lnTo>
                  <a:lnTo>
                    <a:pt x="109351" y="15060"/>
                  </a:lnTo>
                  <a:lnTo>
                    <a:pt x="109351" y="3765"/>
                  </a:lnTo>
                  <a:lnTo>
                    <a:pt x="10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2787" y="4713744"/>
              <a:ext cx="8903208" cy="14356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6879" y="4870704"/>
              <a:ext cx="8026908" cy="10942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2599" y="4771644"/>
              <a:ext cx="8791956" cy="1324356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52600" y="4771644"/>
            <a:ext cx="8792210" cy="1324610"/>
          </a:xfrm>
          <a:prstGeom prst="rect">
            <a:avLst/>
          </a:prstGeom>
          <a:ln w="9525">
            <a:solidFill>
              <a:srgbClr val="DEEBF7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session,</a:t>
            </a:r>
            <a:r>
              <a:rPr sz="1600" spc="-10" dirty="0">
                <a:latin typeface="Arial MT"/>
                <a:cs typeface="Arial MT"/>
              </a:rPr>
              <a:t> you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should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to:</a:t>
            </a:r>
            <a:endParaRPr sz="1600">
              <a:latin typeface="Arial MT"/>
              <a:cs typeface="Arial MT"/>
            </a:endParaRPr>
          </a:p>
          <a:p>
            <a:pPr marL="252729" indent="-161925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253365" algn="l"/>
              </a:tabLst>
            </a:pPr>
            <a:r>
              <a:rPr sz="1600" spc="35" dirty="0">
                <a:latin typeface="Lucida Sans Unicode"/>
                <a:cs typeface="Lucida Sans Unicode"/>
              </a:rPr>
              <a:t>Understand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the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addition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rule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-30" dirty="0">
                <a:latin typeface="Lucida Sans Unicode"/>
                <a:cs typeface="Lucida Sans Unicode"/>
              </a:rPr>
              <a:t>for</a:t>
            </a:r>
            <a:r>
              <a:rPr sz="1600" spc="-70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any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events</a:t>
            </a:r>
            <a:r>
              <a:rPr sz="1600" spc="-55" dirty="0">
                <a:latin typeface="Lucida Sans Unicode"/>
                <a:cs typeface="Lucida Sans Unicode"/>
              </a:rPr>
              <a:t> </a:t>
            </a:r>
            <a:r>
              <a:rPr sz="1600" spc="95" dirty="0">
                <a:latin typeface="Lucida Sans Unicode"/>
                <a:cs typeface="Lucida Sans Unicode"/>
              </a:rPr>
              <a:t>and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mutually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10" dirty="0">
                <a:latin typeface="Lucida Sans Unicode"/>
                <a:cs typeface="Lucida Sans Unicode"/>
              </a:rPr>
              <a:t>exclusive</a:t>
            </a:r>
            <a:r>
              <a:rPr sz="1600" spc="-80" dirty="0">
                <a:latin typeface="Lucida Sans Unicode"/>
                <a:cs typeface="Lucida Sans Unicode"/>
              </a:rPr>
              <a:t> </a:t>
            </a:r>
            <a:r>
              <a:rPr sz="1600" spc="45" dirty="0">
                <a:latin typeface="Lucida Sans Unicode"/>
                <a:cs typeface="Lucida Sans Unicode"/>
              </a:rPr>
              <a:t>events</a:t>
            </a:r>
            <a:endParaRPr sz="1600">
              <a:latin typeface="Lucida Sans Unicode"/>
              <a:cs typeface="Lucida Sans Unicode"/>
            </a:endParaRPr>
          </a:p>
          <a:p>
            <a:pPr marL="306070" indent="-215265">
              <a:lnSpc>
                <a:spcPct val="100000"/>
              </a:lnSpc>
              <a:buAutoNum type="arabicPeriod"/>
              <a:tabLst>
                <a:tab pos="306705" algn="l"/>
              </a:tabLst>
            </a:pPr>
            <a:r>
              <a:rPr sz="1600" spc="-15" dirty="0">
                <a:latin typeface="Lucida Sans Unicode"/>
                <a:cs typeface="Lucida Sans Unicode"/>
              </a:rPr>
              <a:t>Different</a:t>
            </a:r>
            <a:r>
              <a:rPr sz="1600" spc="-90" dirty="0">
                <a:latin typeface="Lucida Sans Unicode"/>
                <a:cs typeface="Lucida Sans Unicode"/>
              </a:rPr>
              <a:t> </a:t>
            </a:r>
            <a:r>
              <a:rPr sz="1600" spc="15" dirty="0">
                <a:latin typeface="Lucida Sans Unicode"/>
                <a:cs typeface="Lucida Sans Unicode"/>
              </a:rPr>
              <a:t>properties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85" dirty="0">
                <a:latin typeface="Lucida Sans Unicode"/>
                <a:cs typeface="Lucida Sans Unicode"/>
              </a:rPr>
              <a:t>based</a:t>
            </a:r>
            <a:r>
              <a:rPr sz="1600" spc="-40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on</a:t>
            </a:r>
            <a:r>
              <a:rPr sz="1600" spc="-85" dirty="0">
                <a:latin typeface="Lucida Sans Unicode"/>
                <a:cs typeface="Lucida Sans Unicode"/>
              </a:rPr>
              <a:t> </a:t>
            </a:r>
            <a:r>
              <a:rPr sz="1600" spc="35" dirty="0">
                <a:latin typeface="Lucida Sans Unicode"/>
                <a:cs typeface="Lucida Sans Unicode"/>
              </a:rPr>
              <a:t>the</a:t>
            </a:r>
            <a:r>
              <a:rPr sz="1600" spc="-75" dirty="0">
                <a:latin typeface="Lucida Sans Unicode"/>
                <a:cs typeface="Lucida Sans Unicode"/>
              </a:rPr>
              <a:t> </a:t>
            </a:r>
            <a:r>
              <a:rPr sz="1600" spc="30" dirty="0">
                <a:latin typeface="Lucida Sans Unicode"/>
                <a:cs typeface="Lucida Sans Unicode"/>
              </a:rPr>
              <a:t>addition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rule</a:t>
            </a:r>
            <a:endParaRPr sz="1600">
              <a:latin typeface="Lucida Sans Unicode"/>
              <a:cs typeface="Lucida Sans Unicode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0" y="22847"/>
            <a:ext cx="6741159" cy="742315"/>
            <a:chOff x="3238500" y="22847"/>
            <a:chExt cx="6741159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0" y="59423"/>
              <a:ext cx="6740652" cy="5791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5740" y="22847"/>
              <a:ext cx="518617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64407" y="85344"/>
              <a:ext cx="6638925" cy="477520"/>
            </a:xfrm>
            <a:custGeom>
              <a:avLst/>
              <a:gdLst/>
              <a:ahLst/>
              <a:cxnLst/>
              <a:rect l="l" t="t" r="r" b="b"/>
              <a:pathLst>
                <a:path w="6638925" h="477520">
                  <a:moveTo>
                    <a:pt x="6559042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1"/>
                  </a:lnTo>
                  <a:lnTo>
                    <a:pt x="0" y="397509"/>
                  </a:lnTo>
                  <a:lnTo>
                    <a:pt x="6242" y="428470"/>
                  </a:lnTo>
                  <a:lnTo>
                    <a:pt x="23272" y="453739"/>
                  </a:lnTo>
                  <a:lnTo>
                    <a:pt x="48541" y="470769"/>
                  </a:lnTo>
                  <a:lnTo>
                    <a:pt x="79501" y="477011"/>
                  </a:lnTo>
                  <a:lnTo>
                    <a:pt x="6559042" y="477011"/>
                  </a:lnTo>
                  <a:lnTo>
                    <a:pt x="6590002" y="470769"/>
                  </a:lnTo>
                  <a:lnTo>
                    <a:pt x="6615271" y="453739"/>
                  </a:lnTo>
                  <a:lnTo>
                    <a:pt x="6632301" y="428470"/>
                  </a:lnTo>
                  <a:lnTo>
                    <a:pt x="6638544" y="397509"/>
                  </a:lnTo>
                  <a:lnTo>
                    <a:pt x="6638544" y="79501"/>
                  </a:lnTo>
                  <a:lnTo>
                    <a:pt x="6632301" y="48541"/>
                  </a:lnTo>
                  <a:lnTo>
                    <a:pt x="6615271" y="23272"/>
                  </a:lnTo>
                  <a:lnTo>
                    <a:pt x="6590002" y="6242"/>
                  </a:lnTo>
                  <a:lnTo>
                    <a:pt x="6559042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2082" y="108026"/>
            <a:ext cx="47459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ADDITION</a:t>
            </a:r>
            <a:r>
              <a:rPr sz="2000" spc="-20" dirty="0"/>
              <a:t> </a:t>
            </a:r>
            <a:r>
              <a:rPr sz="2000" spc="-10" dirty="0"/>
              <a:t>THEOREM</a:t>
            </a:r>
            <a:r>
              <a:rPr sz="2000" spc="-20" dirty="0"/>
              <a:t> </a:t>
            </a:r>
            <a:r>
              <a:rPr sz="2000" spc="-5" dirty="0"/>
              <a:t>ON</a:t>
            </a:r>
            <a:r>
              <a:rPr sz="2000" spc="-10" dirty="0"/>
              <a:t> PROBABILITY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62671" y="803148"/>
            <a:ext cx="3895344" cy="27904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9188" y="1204340"/>
            <a:ext cx="11672570" cy="272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 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P(A</a:t>
            </a:r>
            <a:r>
              <a:rPr sz="2000" dirty="0">
                <a:latin typeface="Cambria Math"/>
                <a:cs typeface="Cambria Math"/>
              </a:rPr>
              <a:t>𝖴</a:t>
            </a:r>
            <a:r>
              <a:rPr sz="2000" dirty="0">
                <a:latin typeface="Times New Roman"/>
                <a:cs typeface="Times New Roman"/>
              </a:rPr>
              <a:t>B)=P(A)+P(B)-P(A</a:t>
            </a:r>
            <a:r>
              <a:rPr sz="2000" dirty="0">
                <a:latin typeface="Cambria Math"/>
                <a:cs typeface="Cambria Math"/>
              </a:rPr>
              <a:t>∩ </a:t>
            </a:r>
            <a:r>
              <a:rPr sz="2000" spc="20" dirty="0">
                <a:latin typeface="Cambria Math"/>
                <a:cs typeface="Cambria Math"/>
              </a:rPr>
              <a:t>𝐵)</a:t>
            </a:r>
            <a:endParaRPr sz="2000">
              <a:latin typeface="Cambria Math"/>
              <a:cs typeface="Cambria Math"/>
            </a:endParaRPr>
          </a:p>
          <a:p>
            <a:pPr marL="12700" marR="4885690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mutually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exclusive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(disjoint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P(A</a:t>
            </a:r>
            <a:r>
              <a:rPr sz="2000" spc="5" dirty="0">
                <a:latin typeface="Cambria Math"/>
                <a:cs typeface="Cambria Math"/>
              </a:rPr>
              <a:t>𝖴</a:t>
            </a:r>
            <a:r>
              <a:rPr sz="2000" spc="5" dirty="0">
                <a:latin typeface="Times New Roman"/>
                <a:cs typeface="Times New Roman"/>
              </a:rPr>
              <a:t>B)=P(A)+P(B)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4541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source: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https://ncert.nic.in/textbook.php?kemh1=16-16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012" y="3488817"/>
            <a:ext cx="5411788" cy="259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7288" y="0"/>
            <a:ext cx="6303645" cy="737870"/>
            <a:chOff x="3447288" y="0"/>
            <a:chExt cx="6303645" cy="737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7288" y="57886"/>
              <a:ext cx="6303264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5072" y="0"/>
              <a:ext cx="5186172" cy="737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73196" y="83819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6129528" y="429767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39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2429" y="80517"/>
            <a:ext cx="47453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ADDITION</a:t>
            </a:r>
            <a:r>
              <a:rPr sz="2000" spc="-10" dirty="0"/>
              <a:t> THEOREM</a:t>
            </a:r>
            <a:r>
              <a:rPr sz="2000" spc="-15" dirty="0"/>
              <a:t> </a:t>
            </a:r>
            <a:r>
              <a:rPr sz="2000" spc="-5" dirty="0"/>
              <a:t>ON</a:t>
            </a:r>
            <a:r>
              <a:rPr sz="2000" spc="-15" dirty="0"/>
              <a:t> </a:t>
            </a:r>
            <a:r>
              <a:rPr sz="2000" spc="-10" dirty="0"/>
              <a:t>PROBABILITY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5790" y="1120266"/>
            <a:ext cx="924623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25" dirty="0">
                <a:latin typeface="Times New Roman"/>
                <a:cs typeface="Times New Roman"/>
              </a:rPr>
              <a:t>P(A</a:t>
            </a:r>
            <a:r>
              <a:rPr sz="2000" spc="25" dirty="0">
                <a:latin typeface="Cambria Math"/>
                <a:cs typeface="Cambria Math"/>
              </a:rPr>
              <a:t>𝖴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 </a:t>
            </a:r>
            <a:r>
              <a:rPr sz="2000" spc="90" dirty="0">
                <a:latin typeface="Cambria Math"/>
                <a:cs typeface="Cambria Math"/>
              </a:rPr>
              <a:t>𝖴</a:t>
            </a:r>
            <a:r>
              <a:rPr sz="2000" dirty="0">
                <a:latin typeface="Cambria Math"/>
                <a:cs typeface="Cambria Math"/>
              </a:rPr>
              <a:t> C)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P(A)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P(B)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P(C)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P(A ∩ B)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P(B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∩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P(C ∩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A)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P(A ∩ B ∩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mutually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exclusive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25" dirty="0">
                <a:latin typeface="Times New Roman"/>
                <a:cs typeface="Times New Roman"/>
              </a:rPr>
              <a:t>P(A</a:t>
            </a:r>
            <a:r>
              <a:rPr sz="2000" spc="25" dirty="0">
                <a:latin typeface="Cambria Math"/>
                <a:cs typeface="Cambria Math"/>
              </a:rPr>
              <a:t>𝖴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90" dirty="0">
                <a:latin typeface="Cambria Math"/>
                <a:cs typeface="Cambria Math"/>
              </a:rPr>
              <a:t>𝖴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C)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P(A)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P(B)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P(C)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4600" y="2564892"/>
            <a:ext cx="4244340" cy="315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6767" y="0"/>
            <a:ext cx="6303645" cy="727075"/>
            <a:chOff x="3096767" y="0"/>
            <a:chExt cx="6303645" cy="727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767" y="44170"/>
              <a:ext cx="6303263" cy="5319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39" y="0"/>
              <a:ext cx="5451348" cy="7269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22675" y="70103"/>
              <a:ext cx="6201410" cy="429895"/>
            </a:xfrm>
            <a:custGeom>
              <a:avLst/>
              <a:gdLst/>
              <a:ahLst/>
              <a:cxnLst/>
              <a:rect l="l" t="t" r="r" b="b"/>
              <a:pathLst>
                <a:path w="6201409" h="429895">
                  <a:moveTo>
                    <a:pt x="6129528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8"/>
                  </a:lnTo>
                  <a:lnTo>
                    <a:pt x="6129528" y="429768"/>
                  </a:lnTo>
                  <a:lnTo>
                    <a:pt x="6157382" y="424130"/>
                  </a:lnTo>
                  <a:lnTo>
                    <a:pt x="6180153" y="408765"/>
                  </a:lnTo>
                  <a:lnTo>
                    <a:pt x="6195518" y="385994"/>
                  </a:lnTo>
                  <a:lnTo>
                    <a:pt x="6201156" y="358140"/>
                  </a:lnTo>
                  <a:lnTo>
                    <a:pt x="6201156" y="71627"/>
                  </a:lnTo>
                  <a:lnTo>
                    <a:pt x="6195518" y="43773"/>
                  </a:lnTo>
                  <a:lnTo>
                    <a:pt x="6180153" y="21002"/>
                  </a:lnTo>
                  <a:lnTo>
                    <a:pt x="6157382" y="5637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8052" y="69291"/>
            <a:ext cx="5005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Some</a:t>
            </a:r>
            <a:r>
              <a:rPr sz="1800" spc="-25" dirty="0"/>
              <a:t> </a:t>
            </a:r>
            <a:r>
              <a:rPr sz="1800" spc="-5" dirty="0"/>
              <a:t>Properties</a:t>
            </a:r>
            <a:r>
              <a:rPr sz="1800" spc="-25" dirty="0"/>
              <a:t> </a:t>
            </a:r>
            <a:r>
              <a:rPr sz="1800" spc="-5" dirty="0"/>
              <a:t>based on</a:t>
            </a:r>
            <a:r>
              <a:rPr sz="1800" spc="-15" dirty="0"/>
              <a:t> </a:t>
            </a:r>
            <a:r>
              <a:rPr sz="1800" spc="-5" dirty="0"/>
              <a:t>Addition</a:t>
            </a:r>
            <a:r>
              <a:rPr sz="1800" spc="-25" dirty="0"/>
              <a:t> </a:t>
            </a:r>
            <a:r>
              <a:rPr sz="1800" dirty="0"/>
              <a:t>Rule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2000" y="1143000"/>
            <a:ext cx="10439400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events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then</a:t>
            </a: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AutoNum type="arabicPeriod"/>
            </a:pPr>
            <a:r>
              <a:rPr lang="en-GB" sz="2800" dirty="0" smtClean="0"/>
              <a:t>P(A </a:t>
            </a:r>
            <a:r>
              <a:rPr lang="en-GB" sz="2800" dirty="0"/>
              <a:t>and B)=P(Both A and B)=P(A∩𝐵</a:t>
            </a:r>
            <a:r>
              <a:rPr lang="en-GB" sz="2800" dirty="0" smtClean="0"/>
              <a:t>)</a:t>
            </a:r>
          </a:p>
          <a:p>
            <a:r>
              <a:rPr lang="en-GB" sz="2800" dirty="0"/>
              <a:t>2. P(at least one)=P(Either A or B)= P(A∪B)=P(A)+P(B)-P(A∩𝐵</a:t>
            </a:r>
            <a:r>
              <a:rPr lang="en-GB" sz="2800" dirty="0" smtClean="0"/>
              <a:t>)=P(A </a:t>
            </a:r>
            <a:r>
              <a:rPr lang="en-GB" sz="2800" dirty="0"/>
              <a:t>or B)</a:t>
            </a:r>
          </a:p>
          <a:p>
            <a:r>
              <a:rPr lang="en-IN" sz="2800" dirty="0"/>
              <a:t>3. P(only A</a:t>
            </a:r>
            <a:r>
              <a:rPr lang="en-IN" sz="2800" dirty="0" smtClean="0"/>
              <a:t>)=</a:t>
            </a:r>
            <a:r>
              <a:rPr lang="en-GB" sz="2800" dirty="0"/>
              <a:t>3. P(only A)=P(A)-P(A∩𝐵)=P(A</a:t>
            </a:r>
            <a:r>
              <a:rPr lang="en-GB" sz="2800" dirty="0" smtClean="0"/>
              <a:t>∩𝐵)</a:t>
            </a:r>
            <a:endParaRPr lang="en-GB" sz="2800" dirty="0" smtClean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IN" sz="2800" dirty="0"/>
              <a:t>4. P(only B)=P(B)-P(A∩B)=</a:t>
            </a:r>
            <a:r>
              <a:rPr lang="en-IN" sz="2800" dirty="0" smtClean="0"/>
              <a:t>P(A</a:t>
            </a:r>
            <a:r>
              <a:rPr lang="en-IN" sz="2800" dirty="0"/>
              <a:t>∩B)</a:t>
            </a:r>
          </a:p>
          <a:p>
            <a:r>
              <a:rPr lang="en-IN" sz="2800" dirty="0"/>
              <a:t>5. P(Anyone)=P(only one)=[P(A</a:t>
            </a:r>
            <a:r>
              <a:rPr lang="en-IN" sz="2800" dirty="0" smtClean="0"/>
              <a:t>∩</a:t>
            </a:r>
            <a:r>
              <a:rPr lang="ml-IN" sz="2800" dirty="0" smtClean="0"/>
              <a:t>𝐵</a:t>
            </a:r>
            <a:r>
              <a:rPr lang="ml-IN" sz="2800" dirty="0"/>
              <a:t>)∪</a:t>
            </a:r>
            <a:r>
              <a:rPr lang="en-IN" sz="2800" dirty="0" smtClean="0"/>
              <a:t>P(A</a:t>
            </a:r>
            <a:r>
              <a:rPr lang="en-IN" sz="2800" dirty="0"/>
              <a:t>∩B)]= P(A</a:t>
            </a:r>
            <a:r>
              <a:rPr lang="en-IN" sz="2800" dirty="0" smtClean="0"/>
              <a:t>∩</a:t>
            </a:r>
            <a:r>
              <a:rPr lang="ml-IN" sz="2800" dirty="0" smtClean="0"/>
              <a:t>𝐵</a:t>
            </a:r>
            <a:r>
              <a:rPr lang="ml-IN" sz="2800" dirty="0"/>
              <a:t>)+</a:t>
            </a:r>
            <a:r>
              <a:rPr lang="en-IN" sz="2800" dirty="0" smtClean="0"/>
              <a:t>P(A</a:t>
            </a:r>
            <a:r>
              <a:rPr lang="en-IN" sz="2800" dirty="0"/>
              <a:t>∩B)</a:t>
            </a:r>
          </a:p>
          <a:p>
            <a:r>
              <a:rPr lang="en-IN" sz="2800" dirty="0"/>
              <a:t>=P(A)-P(A∩𝐵)+P(B)-P(A∩B)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1480" y="95135"/>
            <a:ext cx="5577840" cy="802005"/>
            <a:chOff x="3745991" y="13716"/>
            <a:chExt cx="5577840" cy="802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68567"/>
              <a:ext cx="5577840" cy="6614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0427" y="73139"/>
              <a:ext cx="1647444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1899" y="94488"/>
              <a:ext cx="5476240" cy="559435"/>
            </a:xfrm>
            <a:custGeom>
              <a:avLst/>
              <a:gdLst/>
              <a:ahLst/>
              <a:cxnLst/>
              <a:rect l="l" t="t" r="r" b="b"/>
              <a:pathLst>
                <a:path w="5476240" h="559435">
                  <a:moveTo>
                    <a:pt x="5382514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466089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7" y="559307"/>
                  </a:lnTo>
                  <a:lnTo>
                    <a:pt x="5382514" y="559307"/>
                  </a:lnTo>
                  <a:lnTo>
                    <a:pt x="5418778" y="551975"/>
                  </a:lnTo>
                  <a:lnTo>
                    <a:pt x="5448411" y="531987"/>
                  </a:lnTo>
                  <a:lnTo>
                    <a:pt x="5468399" y="502354"/>
                  </a:lnTo>
                  <a:lnTo>
                    <a:pt x="5475732" y="466089"/>
                  </a:lnTo>
                  <a:lnTo>
                    <a:pt x="5475732" y="93217"/>
                  </a:lnTo>
                  <a:lnTo>
                    <a:pt x="5468399" y="56953"/>
                  </a:lnTo>
                  <a:lnTo>
                    <a:pt x="5448411" y="27320"/>
                  </a:lnTo>
                  <a:lnTo>
                    <a:pt x="5418778" y="7332"/>
                  </a:lnTo>
                  <a:lnTo>
                    <a:pt x="538251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5991" y="13716"/>
              <a:ext cx="5577840" cy="662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0427" y="19799"/>
              <a:ext cx="1647444" cy="742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71899" y="39624"/>
              <a:ext cx="5476240" cy="561340"/>
            </a:xfrm>
            <a:custGeom>
              <a:avLst/>
              <a:gdLst/>
              <a:ahLst/>
              <a:cxnLst/>
              <a:rect l="l" t="t" r="r" b="b"/>
              <a:pathLst>
                <a:path w="5476240" h="561340">
                  <a:moveTo>
                    <a:pt x="5382259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2" y="560831"/>
                  </a:lnTo>
                  <a:lnTo>
                    <a:pt x="5382259" y="560831"/>
                  </a:lnTo>
                  <a:lnTo>
                    <a:pt x="5418617" y="553477"/>
                  </a:lnTo>
                  <a:lnTo>
                    <a:pt x="5448331" y="533431"/>
                  </a:lnTo>
                  <a:lnTo>
                    <a:pt x="5468377" y="503717"/>
                  </a:lnTo>
                  <a:lnTo>
                    <a:pt x="5475732" y="467360"/>
                  </a:lnTo>
                  <a:lnTo>
                    <a:pt x="5475732" y="93472"/>
                  </a:lnTo>
                  <a:lnTo>
                    <a:pt x="5468377" y="57114"/>
                  </a:lnTo>
                  <a:lnTo>
                    <a:pt x="5448331" y="27400"/>
                  </a:lnTo>
                  <a:lnTo>
                    <a:pt x="5418617" y="7354"/>
                  </a:lnTo>
                  <a:lnTo>
                    <a:pt x="5382259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7548" y="1059364"/>
            <a:ext cx="11298555" cy="464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Example: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senior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dirty="0">
                <a:latin typeface="Times New Roman"/>
                <a:cs typeface="Times New Roman"/>
              </a:rPr>
              <a:t> class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500 students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is </a:t>
            </a:r>
            <a:r>
              <a:rPr sz="2000" dirty="0">
                <a:latin typeface="Times New Roman"/>
                <a:cs typeface="Times New Roman"/>
              </a:rPr>
              <a:t>found </a:t>
            </a:r>
            <a:r>
              <a:rPr sz="2000" spc="-5" dirty="0">
                <a:latin typeface="Times New Roman"/>
                <a:cs typeface="Times New Roman"/>
              </a:rPr>
              <a:t>that 210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smoke, 258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drink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alcoholic beverages, </a:t>
            </a:r>
            <a:r>
              <a:rPr sz="2000" dirty="0">
                <a:latin typeface="Times New Roman"/>
                <a:cs typeface="Times New Roman"/>
              </a:rPr>
              <a:t>216 </a:t>
            </a:r>
            <a:r>
              <a:rPr sz="2000" spc="-5" dirty="0">
                <a:latin typeface="Times New Roman"/>
                <a:cs typeface="Times New Roman"/>
              </a:rPr>
              <a:t>eat between </a:t>
            </a:r>
            <a:r>
              <a:rPr sz="2000" spc="-10" dirty="0">
                <a:latin typeface="Times New Roman"/>
                <a:cs typeface="Times New Roman"/>
              </a:rPr>
              <a:t>meals, </a:t>
            </a:r>
            <a:r>
              <a:rPr sz="2000" dirty="0">
                <a:latin typeface="Times New Roman"/>
                <a:cs typeface="Times New Roman"/>
              </a:rPr>
              <a:t>122 </a:t>
            </a:r>
            <a:r>
              <a:rPr sz="2000" spc="-5" dirty="0">
                <a:latin typeface="Times New Roman"/>
                <a:cs typeface="Times New Roman"/>
              </a:rPr>
              <a:t>smoke and drink alcoholic beverages, 83 eat between </a:t>
            </a:r>
            <a:r>
              <a:rPr sz="2000" spc="-10" dirty="0">
                <a:latin typeface="Times New Roman"/>
                <a:cs typeface="Times New Roman"/>
              </a:rPr>
              <a:t>meals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drink alcoholic beverages, </a:t>
            </a:r>
            <a:r>
              <a:rPr sz="2000" dirty="0">
                <a:latin typeface="Times New Roman"/>
                <a:cs typeface="Times New Roman"/>
              </a:rPr>
              <a:t>97 </a:t>
            </a:r>
            <a:r>
              <a:rPr sz="2000" spc="-5" dirty="0">
                <a:latin typeface="Times New Roman"/>
                <a:cs typeface="Times New Roman"/>
              </a:rPr>
              <a:t>smoke and eat between meals,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52 </a:t>
            </a:r>
            <a:r>
              <a:rPr sz="2000" dirty="0">
                <a:latin typeface="Times New Roman"/>
                <a:cs typeface="Times New Roman"/>
              </a:rPr>
              <a:t>engage </a:t>
            </a:r>
            <a:r>
              <a:rPr sz="2000" spc="-10" dirty="0">
                <a:latin typeface="Times New Roman"/>
                <a:cs typeface="Times New Roman"/>
              </a:rPr>
              <a:t>in all </a:t>
            </a:r>
            <a:r>
              <a:rPr sz="2000" spc="-5" dirty="0">
                <a:latin typeface="Times New Roman"/>
                <a:cs typeface="Times New Roman"/>
              </a:rPr>
              <a:t>three of these bad health </a:t>
            </a:r>
            <a:r>
              <a:rPr sz="2000" dirty="0">
                <a:latin typeface="Times New Roman"/>
                <a:cs typeface="Times New Roman"/>
              </a:rPr>
              <a:t> practices.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member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senior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selected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probability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endParaRPr sz="2000">
              <a:latin typeface="Times New Roman"/>
              <a:cs typeface="Times New Roman"/>
            </a:endParaRPr>
          </a:p>
          <a:p>
            <a:pPr marL="273050" indent="-260985" algn="just">
              <a:lnSpc>
                <a:spcPct val="100000"/>
              </a:lnSpc>
              <a:spcBef>
                <a:spcPts val="1360"/>
              </a:spcBef>
              <a:buAutoNum type="alphaLcParenR"/>
              <a:tabLst>
                <a:tab pos="273685" algn="l"/>
              </a:tabLst>
            </a:pPr>
            <a:r>
              <a:rPr sz="2000" spc="-5" dirty="0">
                <a:latin typeface="Times New Roman"/>
                <a:cs typeface="Times New Roman"/>
              </a:rPr>
              <a:t>Smokes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drink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alcoholic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beverages.</a:t>
            </a:r>
            <a:endParaRPr sz="20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1355"/>
              </a:spcBef>
              <a:buAutoNum type="alphaLcParenR"/>
              <a:tabLst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eats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0" dirty="0">
                <a:latin typeface="Times New Roman"/>
                <a:cs typeface="Times New Roman"/>
              </a:rPr>
              <a:t> meals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drinks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alcoholic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beverages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smoke;</a:t>
            </a:r>
            <a:endParaRPr sz="2000">
              <a:latin typeface="Times New Roman"/>
              <a:cs typeface="Times New Roman"/>
            </a:endParaRPr>
          </a:p>
          <a:p>
            <a:pPr marL="273050" indent="-260985" algn="just">
              <a:lnSpc>
                <a:spcPct val="100000"/>
              </a:lnSpc>
              <a:spcBef>
                <a:spcPts val="1370"/>
              </a:spcBef>
              <a:buAutoNum type="alphaLcParenR"/>
              <a:tabLst>
                <a:tab pos="273685" algn="l"/>
              </a:tabLst>
            </a:pPr>
            <a:r>
              <a:rPr sz="2000" dirty="0">
                <a:latin typeface="Times New Roman"/>
                <a:cs typeface="Times New Roman"/>
              </a:rPr>
              <a:t>Neither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smokes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meals.</a:t>
            </a:r>
            <a:endParaRPr sz="20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1360"/>
              </a:spcBef>
              <a:buAutoNum type="alphaLcParenR"/>
              <a:tabLst>
                <a:tab pos="28702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habit</a:t>
            </a:r>
            <a:endParaRPr sz="2000">
              <a:latin typeface="Times New Roman"/>
              <a:cs typeface="Times New Roman"/>
            </a:endParaRPr>
          </a:p>
          <a:p>
            <a:pPr marL="12700" marR="684530">
              <a:lnSpc>
                <a:spcPct val="114999"/>
              </a:lnSpc>
              <a:spcBef>
                <a:spcPts val="994"/>
              </a:spcBef>
            </a:pPr>
            <a:r>
              <a:rPr sz="2000" b="1" dirty="0">
                <a:latin typeface="Times New Roman"/>
                <a:cs typeface="Times New Roman"/>
              </a:rPr>
              <a:t>Solution: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events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student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random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found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smoke,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drink,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alcoholic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beverages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eat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meals,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10224" y="196208"/>
            <a:ext cx="18573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GB" sz="3600" baseline="-10416" dirty="0" smtClean="0"/>
              <a:t>EXAMPLE</a:t>
            </a:r>
            <a:endParaRPr sz="3600" baseline="-10416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57911"/>
            <a:ext cx="6517005" cy="748665"/>
            <a:chOff x="3505200" y="57911"/>
            <a:chExt cx="6517005" cy="748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57911"/>
              <a:ext cx="6516624" cy="6629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63995"/>
              <a:ext cx="1810511" cy="742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31107" y="83819"/>
              <a:ext cx="6414770" cy="561340"/>
            </a:xfrm>
            <a:custGeom>
              <a:avLst/>
              <a:gdLst/>
              <a:ahLst/>
              <a:cxnLst/>
              <a:rect l="l" t="t" r="r" b="b"/>
              <a:pathLst>
                <a:path w="6414770" h="561340">
                  <a:moveTo>
                    <a:pt x="6321044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59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6321044" y="560831"/>
                  </a:lnTo>
                  <a:lnTo>
                    <a:pt x="6357401" y="553477"/>
                  </a:lnTo>
                  <a:lnTo>
                    <a:pt x="6387115" y="533431"/>
                  </a:lnTo>
                  <a:lnTo>
                    <a:pt x="6407161" y="503717"/>
                  </a:lnTo>
                  <a:lnTo>
                    <a:pt x="6414516" y="467359"/>
                  </a:lnTo>
                  <a:lnTo>
                    <a:pt x="6414516" y="93472"/>
                  </a:lnTo>
                  <a:lnTo>
                    <a:pt x="6407161" y="57114"/>
                  </a:lnTo>
                  <a:lnTo>
                    <a:pt x="6387115" y="27400"/>
                  </a:lnTo>
                  <a:lnTo>
                    <a:pt x="6357401" y="7354"/>
                  </a:lnTo>
                  <a:lnTo>
                    <a:pt x="6321044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55232" y="149097"/>
            <a:ext cx="21743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</a:t>
            </a:r>
            <a:r>
              <a:rPr spc="-35" dirty="0"/>
              <a:t>R</a:t>
            </a:r>
            <a:r>
              <a:rPr dirty="0"/>
              <a:t>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1999" y="1222095"/>
            <a:ext cx="8062595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session,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discussed.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Addition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Addition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events</a:t>
            </a: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theorem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probability.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8827135" cy="6812280"/>
            <a:chOff x="3364991" y="0"/>
            <a:chExt cx="8827135" cy="6812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735" y="0"/>
              <a:ext cx="4271771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81094" y="85725"/>
            <a:ext cx="3829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SELF-ASSESSMENT</a:t>
            </a:r>
            <a:r>
              <a:rPr spc="-70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0395" y="400837"/>
            <a:ext cx="10746105" cy="1096010"/>
            <a:chOff x="120395" y="400837"/>
            <a:chExt cx="10746105" cy="1096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395" y="400837"/>
              <a:ext cx="10745724" cy="10956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527" y="600456"/>
              <a:ext cx="10171430" cy="710565"/>
            </a:xfrm>
            <a:custGeom>
              <a:avLst/>
              <a:gdLst/>
              <a:ahLst/>
              <a:cxnLst/>
              <a:rect l="l" t="t" r="r" b="b"/>
              <a:pathLst>
                <a:path w="10171430" h="710565">
                  <a:moveTo>
                    <a:pt x="9918319" y="0"/>
                  </a:moveTo>
                  <a:lnTo>
                    <a:pt x="252907" y="0"/>
                  </a:lnTo>
                  <a:lnTo>
                    <a:pt x="207447" y="4076"/>
                  </a:lnTo>
                  <a:lnTo>
                    <a:pt x="164661" y="15828"/>
                  </a:lnTo>
                  <a:lnTo>
                    <a:pt x="125261" y="34539"/>
                  </a:lnTo>
                  <a:lnTo>
                    <a:pt x="89963" y="59493"/>
                  </a:lnTo>
                  <a:lnTo>
                    <a:pt x="59481" y="89975"/>
                  </a:lnTo>
                  <a:lnTo>
                    <a:pt x="34529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7"/>
                  </a:lnTo>
                  <a:lnTo>
                    <a:pt x="0" y="457327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29" y="584914"/>
                  </a:lnTo>
                  <a:lnTo>
                    <a:pt x="59481" y="620208"/>
                  </a:lnTo>
                  <a:lnTo>
                    <a:pt x="89963" y="650690"/>
                  </a:lnTo>
                  <a:lnTo>
                    <a:pt x="125261" y="675644"/>
                  </a:lnTo>
                  <a:lnTo>
                    <a:pt x="164661" y="694355"/>
                  </a:lnTo>
                  <a:lnTo>
                    <a:pt x="207447" y="706107"/>
                  </a:lnTo>
                  <a:lnTo>
                    <a:pt x="252907" y="710184"/>
                  </a:lnTo>
                  <a:lnTo>
                    <a:pt x="9918319" y="710184"/>
                  </a:lnTo>
                  <a:lnTo>
                    <a:pt x="9963750" y="706107"/>
                  </a:lnTo>
                  <a:lnTo>
                    <a:pt x="10006518" y="694355"/>
                  </a:lnTo>
                  <a:lnTo>
                    <a:pt x="10045906" y="675644"/>
                  </a:lnTo>
                  <a:lnTo>
                    <a:pt x="10081200" y="650690"/>
                  </a:lnTo>
                  <a:lnTo>
                    <a:pt x="10111682" y="620208"/>
                  </a:lnTo>
                  <a:lnTo>
                    <a:pt x="10136636" y="584914"/>
                  </a:lnTo>
                  <a:lnTo>
                    <a:pt x="10155347" y="545526"/>
                  </a:lnTo>
                  <a:lnTo>
                    <a:pt x="10167099" y="502758"/>
                  </a:lnTo>
                  <a:lnTo>
                    <a:pt x="10171176" y="457327"/>
                  </a:lnTo>
                  <a:lnTo>
                    <a:pt x="10171176" y="252857"/>
                  </a:lnTo>
                  <a:lnTo>
                    <a:pt x="10167099" y="207425"/>
                  </a:lnTo>
                  <a:lnTo>
                    <a:pt x="10155347" y="164657"/>
                  </a:lnTo>
                  <a:lnTo>
                    <a:pt x="10136636" y="125269"/>
                  </a:lnTo>
                  <a:lnTo>
                    <a:pt x="10111682" y="89975"/>
                  </a:lnTo>
                  <a:lnTo>
                    <a:pt x="10081200" y="59493"/>
                  </a:lnTo>
                  <a:lnTo>
                    <a:pt x="10045906" y="34539"/>
                  </a:lnTo>
                  <a:lnTo>
                    <a:pt x="10006518" y="15828"/>
                  </a:lnTo>
                  <a:lnTo>
                    <a:pt x="9963750" y="4076"/>
                  </a:lnTo>
                  <a:lnTo>
                    <a:pt x="9918319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7029" y="653288"/>
            <a:ext cx="937641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In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52 </a:t>
            </a:r>
            <a:r>
              <a:rPr sz="1800" spc="-10" dirty="0">
                <a:latin typeface="Calibri"/>
                <a:cs typeface="Calibri"/>
              </a:rPr>
              <a:t>cards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 </a:t>
            </a:r>
            <a:r>
              <a:rPr sz="1800" spc="-5" dirty="0">
                <a:latin typeface="Calibri"/>
                <a:cs typeface="Calibri"/>
              </a:rPr>
              <a:t>diamonds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 </a:t>
            </a:r>
            <a:r>
              <a:rPr sz="1800" spc="-5" dirty="0">
                <a:latin typeface="Calibri"/>
                <a:cs typeface="Calibri"/>
              </a:rPr>
              <a:t>hearts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(red)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spades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 </a:t>
            </a:r>
            <a:r>
              <a:rPr sz="1800" spc="-10" dirty="0">
                <a:latin typeface="Calibri"/>
                <a:cs typeface="Calibri"/>
              </a:rPr>
              <a:t>clubs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(black).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choosing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5363" y="1395983"/>
            <a:ext cx="10560050" cy="2286000"/>
            <a:chOff x="245363" y="1395983"/>
            <a:chExt cx="10560050" cy="2286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63" y="1395983"/>
              <a:ext cx="10559796" cy="2286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65375"/>
              <a:ext cx="1272540" cy="14127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271" y="1421891"/>
              <a:ext cx="10457688" cy="218389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57301" y="1937969"/>
            <a:ext cx="9213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(a) 1/52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(b) 1/13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(c)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4/13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r>
              <a:rPr sz="18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17/52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518941"/>
            <a:ext cx="10724515" cy="1096010"/>
            <a:chOff x="0" y="3518941"/>
            <a:chExt cx="10724515" cy="109601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3518941"/>
              <a:ext cx="10724388" cy="1095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1272" y="3718560"/>
              <a:ext cx="10172700" cy="710565"/>
            </a:xfrm>
            <a:custGeom>
              <a:avLst/>
              <a:gdLst/>
              <a:ahLst/>
              <a:cxnLst/>
              <a:rect l="l" t="t" r="r" b="b"/>
              <a:pathLst>
                <a:path w="10172700" h="710564">
                  <a:moveTo>
                    <a:pt x="9919843" y="0"/>
                  </a:moveTo>
                  <a:lnTo>
                    <a:pt x="252920" y="0"/>
                  </a:lnTo>
                  <a:lnTo>
                    <a:pt x="207456" y="4076"/>
                  </a:lnTo>
                  <a:lnTo>
                    <a:pt x="164667" y="15828"/>
                  </a:lnTo>
                  <a:lnTo>
                    <a:pt x="125265" y="34539"/>
                  </a:lnTo>
                  <a:lnTo>
                    <a:pt x="89965" y="59493"/>
                  </a:lnTo>
                  <a:lnTo>
                    <a:pt x="59482" y="89975"/>
                  </a:lnTo>
                  <a:lnTo>
                    <a:pt x="34530" y="125269"/>
                  </a:lnTo>
                  <a:lnTo>
                    <a:pt x="15822" y="164657"/>
                  </a:lnTo>
                  <a:lnTo>
                    <a:pt x="4074" y="207425"/>
                  </a:lnTo>
                  <a:lnTo>
                    <a:pt x="0" y="252856"/>
                  </a:lnTo>
                  <a:lnTo>
                    <a:pt x="0" y="457326"/>
                  </a:lnTo>
                  <a:lnTo>
                    <a:pt x="4074" y="502758"/>
                  </a:lnTo>
                  <a:lnTo>
                    <a:pt x="15822" y="545526"/>
                  </a:lnTo>
                  <a:lnTo>
                    <a:pt x="34530" y="584914"/>
                  </a:lnTo>
                  <a:lnTo>
                    <a:pt x="59482" y="620208"/>
                  </a:lnTo>
                  <a:lnTo>
                    <a:pt x="89965" y="650690"/>
                  </a:lnTo>
                  <a:lnTo>
                    <a:pt x="125265" y="675644"/>
                  </a:lnTo>
                  <a:lnTo>
                    <a:pt x="164667" y="694355"/>
                  </a:lnTo>
                  <a:lnTo>
                    <a:pt x="207456" y="706107"/>
                  </a:lnTo>
                  <a:lnTo>
                    <a:pt x="252920" y="710183"/>
                  </a:lnTo>
                  <a:lnTo>
                    <a:pt x="9919843" y="710183"/>
                  </a:lnTo>
                  <a:lnTo>
                    <a:pt x="9965274" y="706107"/>
                  </a:lnTo>
                  <a:lnTo>
                    <a:pt x="10008042" y="694355"/>
                  </a:lnTo>
                  <a:lnTo>
                    <a:pt x="10047430" y="675644"/>
                  </a:lnTo>
                  <a:lnTo>
                    <a:pt x="10082724" y="650690"/>
                  </a:lnTo>
                  <a:lnTo>
                    <a:pt x="10113206" y="620208"/>
                  </a:lnTo>
                  <a:lnTo>
                    <a:pt x="10138160" y="584914"/>
                  </a:lnTo>
                  <a:lnTo>
                    <a:pt x="10156871" y="545526"/>
                  </a:lnTo>
                  <a:lnTo>
                    <a:pt x="10168623" y="502758"/>
                  </a:lnTo>
                  <a:lnTo>
                    <a:pt x="10172700" y="457326"/>
                  </a:lnTo>
                  <a:lnTo>
                    <a:pt x="10172700" y="252856"/>
                  </a:lnTo>
                  <a:lnTo>
                    <a:pt x="10168623" y="207425"/>
                  </a:lnTo>
                  <a:lnTo>
                    <a:pt x="10156871" y="164657"/>
                  </a:lnTo>
                  <a:lnTo>
                    <a:pt x="10138160" y="125269"/>
                  </a:lnTo>
                  <a:lnTo>
                    <a:pt x="10113206" y="89975"/>
                  </a:lnTo>
                  <a:lnTo>
                    <a:pt x="10082724" y="59493"/>
                  </a:lnTo>
                  <a:lnTo>
                    <a:pt x="10047430" y="34539"/>
                  </a:lnTo>
                  <a:lnTo>
                    <a:pt x="10008042" y="15828"/>
                  </a:lnTo>
                  <a:lnTo>
                    <a:pt x="9965274" y="4076"/>
                  </a:lnTo>
                  <a:lnTo>
                    <a:pt x="9919843" y="0"/>
                  </a:lnTo>
                  <a:close/>
                </a:path>
              </a:pathLst>
            </a:custGeom>
            <a:solidFill>
              <a:srgbClr val="E847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4992" y="3908297"/>
            <a:ext cx="924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5" dirty="0">
                <a:latin typeface="Calibri"/>
                <a:cs typeface="Calibri"/>
              </a:rPr>
              <a:t>2.	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draw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deck,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drawing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diamond?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8620" y="4515620"/>
            <a:ext cx="8246745" cy="2286000"/>
            <a:chOff x="388620" y="4515620"/>
            <a:chExt cx="8246745" cy="228600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8620" y="4515620"/>
              <a:ext cx="8246364" cy="2286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772" y="5053583"/>
              <a:ext cx="1176528" cy="12679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528" y="4541519"/>
              <a:ext cx="8144256" cy="218389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9338" y="5121909"/>
            <a:ext cx="8572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(a)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2/52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(b)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4/52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6/52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(d)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26/52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0"/>
            <a:ext cx="5512435" cy="742315"/>
            <a:chOff x="3364991" y="0"/>
            <a:chExt cx="5512435" cy="742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68567"/>
              <a:ext cx="5512308" cy="515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7511" y="0"/>
              <a:ext cx="3285743" cy="742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899" y="94488"/>
              <a:ext cx="5410200" cy="413384"/>
            </a:xfrm>
            <a:custGeom>
              <a:avLst/>
              <a:gdLst/>
              <a:ahLst/>
              <a:cxnLst/>
              <a:rect l="l" t="t" r="r" b="b"/>
              <a:pathLst>
                <a:path w="5410200" h="413384">
                  <a:moveTo>
                    <a:pt x="5341366" y="0"/>
                  </a:moveTo>
                  <a:lnTo>
                    <a:pt x="68834" y="0"/>
                  </a:lnTo>
                  <a:lnTo>
                    <a:pt x="42058" y="5415"/>
                  </a:lnTo>
                  <a:lnTo>
                    <a:pt x="20177" y="20177"/>
                  </a:lnTo>
                  <a:lnTo>
                    <a:pt x="5415" y="42058"/>
                  </a:lnTo>
                  <a:lnTo>
                    <a:pt x="0" y="68833"/>
                  </a:lnTo>
                  <a:lnTo>
                    <a:pt x="0" y="344169"/>
                  </a:lnTo>
                  <a:lnTo>
                    <a:pt x="5415" y="370945"/>
                  </a:lnTo>
                  <a:lnTo>
                    <a:pt x="20177" y="392826"/>
                  </a:lnTo>
                  <a:lnTo>
                    <a:pt x="42058" y="407588"/>
                  </a:lnTo>
                  <a:lnTo>
                    <a:pt x="68834" y="413003"/>
                  </a:lnTo>
                  <a:lnTo>
                    <a:pt x="5341366" y="413003"/>
                  </a:lnTo>
                  <a:lnTo>
                    <a:pt x="5368141" y="407588"/>
                  </a:lnTo>
                  <a:lnTo>
                    <a:pt x="5390022" y="392826"/>
                  </a:lnTo>
                  <a:lnTo>
                    <a:pt x="5404784" y="370945"/>
                  </a:lnTo>
                  <a:lnTo>
                    <a:pt x="5410200" y="344169"/>
                  </a:lnTo>
                  <a:lnTo>
                    <a:pt x="5410200" y="68833"/>
                  </a:lnTo>
                  <a:lnTo>
                    <a:pt x="5404784" y="42058"/>
                  </a:lnTo>
                  <a:lnTo>
                    <a:pt x="5390022" y="20177"/>
                  </a:lnTo>
                  <a:lnTo>
                    <a:pt x="5368141" y="5415"/>
                  </a:lnTo>
                  <a:lnTo>
                    <a:pt x="5341366" y="0"/>
                  </a:lnTo>
                  <a:close/>
                </a:path>
              </a:pathLst>
            </a:custGeom>
            <a:solidFill>
              <a:srgbClr val="B92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3800" y="94488"/>
            <a:ext cx="4953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TERMINAL</a:t>
            </a:r>
            <a:r>
              <a:rPr lang="en-IN" spc="-65" dirty="0"/>
              <a:t> </a:t>
            </a:r>
            <a:r>
              <a:rPr lang="en-IN" spc="-5" dirty="0"/>
              <a:t>QUESTIONS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654800"/>
            <a:ext cx="1216025" cy="1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EATED</a:t>
            </a:r>
            <a:r>
              <a:rPr spc="-55" dirty="0"/>
              <a:t> </a:t>
            </a:r>
            <a:r>
              <a:rPr spc="-10" dirty="0"/>
              <a:t>B</a:t>
            </a:r>
            <a:r>
              <a:rPr dirty="0"/>
              <a:t>Y K.</a:t>
            </a:r>
            <a:r>
              <a:rPr spc="-25" dirty="0"/>
              <a:t> </a:t>
            </a:r>
            <a:r>
              <a:rPr spc="-5" dirty="0"/>
              <a:t>VI</a:t>
            </a:r>
            <a:r>
              <a:rPr dirty="0"/>
              <a:t>CT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 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00" y="1447799"/>
            <a:ext cx="10930483" cy="426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800" b="1" spc="-5" dirty="0">
                <a:latin typeface="Calibri"/>
                <a:cs typeface="Calibri"/>
              </a:rPr>
              <a:t>1.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probability</a:t>
            </a:r>
            <a:r>
              <a:rPr sz="2000" spc="7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that</a:t>
            </a:r>
            <a:r>
              <a:rPr sz="2000" spc="8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</a:t>
            </a:r>
            <a:r>
              <a:rPr sz="2000" spc="7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new</a:t>
            </a:r>
            <a:r>
              <a:rPr sz="2000" spc="7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airport</a:t>
            </a:r>
            <a:r>
              <a:rPr sz="2000" spc="65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will</a:t>
            </a:r>
            <a:r>
              <a:rPr sz="2000" spc="45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get</a:t>
            </a:r>
            <a:r>
              <a:rPr sz="2000" spc="7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an</a:t>
            </a:r>
            <a:r>
              <a:rPr sz="2000" spc="7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award</a:t>
            </a:r>
            <a:r>
              <a:rPr sz="2000" spc="8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for</a:t>
            </a:r>
            <a:r>
              <a:rPr sz="2000" spc="65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0.16,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award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efficient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materials is </a:t>
            </a:r>
            <a:r>
              <a:rPr sz="2000" spc="5" dirty="0">
                <a:latin typeface="Times New Roman"/>
                <a:cs typeface="Times New Roman"/>
              </a:rPr>
              <a:t>0.24,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0.11.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5" dirty="0">
                <a:latin typeface="Times New Roman"/>
                <a:cs typeface="Times New Roman"/>
              </a:rPr>
              <a:t> at least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awards?</a:t>
            </a: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awards?</a:t>
            </a:r>
          </a:p>
          <a:p>
            <a:pPr marL="419734" indent="-407670">
              <a:lnSpc>
                <a:spcPct val="100000"/>
              </a:lnSpc>
              <a:spcBef>
                <a:spcPts val="360"/>
              </a:spcBef>
              <a:buAutoNum type="alphaLcParenR"/>
              <a:tabLst>
                <a:tab pos="419734" algn="l"/>
                <a:tab pos="42037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award</a:t>
            </a:r>
          </a:p>
          <a:p>
            <a:pPr marL="287020" indent="-274320">
              <a:lnSpc>
                <a:spcPct val="100000"/>
              </a:lnSpc>
              <a:spcBef>
                <a:spcPts val="365"/>
              </a:spcBef>
              <a:buAutoNum type="alphaLcParenR"/>
              <a:tabLst>
                <a:tab pos="28702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 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design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only?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student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certain</a:t>
            </a:r>
            <a:r>
              <a:rPr sz="2000" spc="-15" dirty="0">
                <a:latin typeface="Times New Roman"/>
                <a:cs typeface="Times New Roman"/>
              </a:rPr>
              <a:t> university,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Let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denote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selected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Visa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Credit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analogous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MasterCard.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P(A)=0.5,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Times New Roman"/>
                <a:cs typeface="Times New Roman"/>
              </a:rPr>
              <a:t>P(B)=0.4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P(A</a:t>
            </a:r>
            <a:r>
              <a:rPr sz="2000" dirty="0">
                <a:latin typeface="Cambria Math"/>
                <a:cs typeface="Cambria Math"/>
              </a:rPr>
              <a:t>∩</a:t>
            </a:r>
            <a:r>
              <a:rPr sz="2000" dirty="0">
                <a:latin typeface="Times New Roman"/>
                <a:cs typeface="Times New Roman"/>
              </a:rPr>
              <a:t>B)=0.25</a:t>
            </a:r>
          </a:p>
          <a:p>
            <a:pPr marL="355600" indent="-343535">
              <a:lnSpc>
                <a:spcPct val="100000"/>
              </a:lnSpc>
              <a:spcBef>
                <a:spcPts val="359"/>
              </a:spcBef>
              <a:buAutoNum type="romanLcParenBoth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Compute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selected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types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cards</a:t>
            </a:r>
          </a:p>
          <a:p>
            <a:pPr marL="384175" indent="-372110">
              <a:lnSpc>
                <a:spcPct val="100000"/>
              </a:lnSpc>
              <a:spcBef>
                <a:spcPts val="5"/>
              </a:spcBef>
              <a:buAutoNum type="romanLcParenBoth"/>
              <a:tabLst>
                <a:tab pos="38481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Compute</a:t>
            </a:r>
            <a:r>
              <a:rPr sz="2000" spc="-1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probability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card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90343" cy="60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28</TotalTime>
  <Words>968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MT</vt:lpstr>
      <vt:lpstr>BioRhyme ExtraBold</vt:lpstr>
      <vt:lpstr>Calibri</vt:lpstr>
      <vt:lpstr>Cambria Math</vt:lpstr>
      <vt:lpstr>Gill Sans MT</vt:lpstr>
      <vt:lpstr>Kartika</vt:lpstr>
      <vt:lpstr>Lucida Sans Unicode</vt:lpstr>
      <vt:lpstr>Tahoma</vt:lpstr>
      <vt:lpstr>Times New Roman</vt:lpstr>
      <vt:lpstr>Trebuchet MS</vt:lpstr>
      <vt:lpstr>Gallery</vt:lpstr>
      <vt:lpstr>Department of CSE H</vt:lpstr>
      <vt:lpstr>AIM OF THE SESSION</vt:lpstr>
      <vt:lpstr>ADDITION THEOREM ON PROBABILITY</vt:lpstr>
      <vt:lpstr>ADDITION THEOREM ON PROBABILITY</vt:lpstr>
      <vt:lpstr>Some Properties based on Addition Rule</vt:lpstr>
      <vt:lpstr>EXAMPLE</vt:lpstr>
      <vt:lpstr>SUMMARY</vt:lpstr>
      <vt:lpstr>SELF-ASSESSMENT QUESTIONS</vt:lpstr>
      <vt:lpstr>TERMINAL QUESTIONS</vt:lpstr>
      <vt:lpstr>REFERENCES FOR FURTHER LEARNING OF THE SESSION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DELL</cp:lastModifiedBy>
  <cp:revision>7</cp:revision>
  <dcterms:created xsi:type="dcterms:W3CDTF">2023-05-09T14:58:39Z</dcterms:created>
  <dcterms:modified xsi:type="dcterms:W3CDTF">2023-07-03T03:50:51Z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2023-05-09T00:00:00Z</vt:filetime>
  </property>
</Properties>
</file>