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40"/>
  </p:notesMasterIdLst>
  <p:sldIdLst>
    <p:sldId id="306" r:id="rId5"/>
    <p:sldId id="307" r:id="rId6"/>
    <p:sldId id="258" r:id="rId7"/>
    <p:sldId id="288" r:id="rId8"/>
    <p:sldId id="285"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84845"/>
    <a:srgbClr val="FAD2D2"/>
    <a:srgbClr val="F89E4C"/>
    <a:srgbClr val="A81E24"/>
    <a:srgbClr val="FFF2CC"/>
    <a:srgbClr val="CF2F33"/>
    <a:srgbClr val="BA2532"/>
    <a:srgbClr val="E3293B"/>
    <a:srgbClr val="FFFC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snapToGrid="0">
      <p:cViewPr varScale="1">
        <p:scale>
          <a:sx n="84" d="100"/>
          <a:sy n="84" d="100"/>
        </p:scale>
        <p:origin x="59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D66ED-011C-444B-AF08-9B316B070C56}" type="datetimeFigureOut">
              <a:rPr lang="en-US" smtClean="0"/>
              <a:pPr/>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4ADD7-897F-4F47-A317-DE24AB827DD3}" type="slidenum">
              <a:rPr lang="en-US" smtClean="0"/>
              <a:pPr/>
              <a:t>‹#›</a:t>
            </a:fld>
            <a:endParaRPr lang="en-US"/>
          </a:p>
        </p:txBody>
      </p:sp>
    </p:spTree>
    <p:extLst>
      <p:ext uri="{BB962C8B-B14F-4D97-AF65-F5344CB8AC3E}">
        <p14:creationId xmlns:p14="http://schemas.microsoft.com/office/powerpoint/2010/main" val="3986658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43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4ADD7-897F-4F47-A317-DE24AB827DD3}" type="slidenum">
              <a:rPr lang="en-US" smtClean="0"/>
              <a:pPr/>
              <a:t>3</a:t>
            </a:fld>
            <a:endParaRPr lang="en-US"/>
          </a:p>
        </p:txBody>
      </p:sp>
    </p:spTree>
    <p:extLst>
      <p:ext uri="{BB962C8B-B14F-4D97-AF65-F5344CB8AC3E}">
        <p14:creationId xmlns:p14="http://schemas.microsoft.com/office/powerpoint/2010/main" val="322843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4ADD7-897F-4F47-A317-DE24AB827DD3}" type="slidenum">
              <a:rPr lang="en-US" smtClean="0"/>
              <a:pPr/>
              <a:t>12</a:t>
            </a:fld>
            <a:endParaRPr lang="en-US"/>
          </a:p>
        </p:txBody>
      </p:sp>
    </p:spTree>
    <p:extLst>
      <p:ext uri="{BB962C8B-B14F-4D97-AF65-F5344CB8AC3E}">
        <p14:creationId xmlns:p14="http://schemas.microsoft.com/office/powerpoint/2010/main" val="155870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E4ADD7-897F-4F47-A317-DE24AB827DD3}" type="slidenum">
              <a:rPr lang="en-US" smtClean="0"/>
              <a:pPr/>
              <a:t>13</a:t>
            </a:fld>
            <a:endParaRPr lang="en-US"/>
          </a:p>
        </p:txBody>
      </p:sp>
    </p:spTree>
    <p:extLst>
      <p:ext uri="{BB962C8B-B14F-4D97-AF65-F5344CB8AC3E}">
        <p14:creationId xmlns:p14="http://schemas.microsoft.com/office/powerpoint/2010/main" val="3306112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E4ADD7-897F-4F47-A317-DE24AB827DD3}" type="slidenum">
              <a:rPr lang="en-US" smtClean="0"/>
              <a:pPr/>
              <a:t>26</a:t>
            </a:fld>
            <a:endParaRPr lang="en-US"/>
          </a:p>
        </p:txBody>
      </p:sp>
    </p:spTree>
    <p:extLst>
      <p:ext uri="{BB962C8B-B14F-4D97-AF65-F5344CB8AC3E}">
        <p14:creationId xmlns:p14="http://schemas.microsoft.com/office/powerpoint/2010/main" val="23567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solidFill>
                  <a:prstClr val="black">
                    <a:tint val="75000"/>
                  </a:prstClr>
                </a:solidFill>
              </a:rPr>
              <a:pPr/>
              <a:t>11/29/2023</a:t>
            </a:fld>
            <a:endParaRPr lang="en-US">
              <a:solidFill>
                <a:prstClr val="black">
                  <a:tint val="75000"/>
                </a:prstClr>
              </a:solidFill>
            </a:endParaRPr>
          </a:p>
        </p:txBody>
      </p:sp>
      <p:sp>
        <p:nvSpPr>
          <p:cNvPr id="6" name="Slide Number Placeholder 5"/>
          <p:cNvSpPr>
            <a:spLocks noGrp="1"/>
          </p:cNvSpPr>
          <p:nvPr>
            <p:ph type="sldNum" sz="quarter" idx="12"/>
          </p:nvPr>
        </p:nvSpPr>
        <p:spPr>
          <a:xfrm>
            <a:off x="1437664" y="798973"/>
            <a:ext cx="811019" cy="503578"/>
          </a:xfr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0877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4905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solidFill>
                  <a:prstClr val="black">
                    <a:tint val="75000"/>
                  </a:prstClr>
                </a:solidFill>
              </a:rPr>
              <a:pPr/>
              <a:t>11/29/2023</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953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46659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solidFill>
                  <a:prstClr val="black">
                    <a:tint val="75000"/>
                  </a:prstClr>
                </a:solidFill>
              </a:rPr>
              <a:pPr/>
              <a:t>11/29/2023</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4898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solidFill>
                  <a:prstClr val="black">
                    <a:tint val="75000"/>
                  </a:prstClr>
                </a:solidFill>
              </a:rPr>
              <a:pPr/>
              <a:t>11/29/2023</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0958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E934FF-F4E1-47C5-9CA5-30A81DDE2BE4}" type="datetimeFigureOut">
              <a:rPr lang="en-US" smtClean="0">
                <a:solidFill>
                  <a:prstClr val="black">
                    <a:tint val="75000"/>
                  </a:prstClr>
                </a:solidFill>
              </a:rPr>
              <a:pPr/>
              <a:t>11/29/2023</a:t>
            </a:fld>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537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E934FF-F4E1-47C5-9CA5-30A81DDE2BE4}" type="datetimeFigureOut">
              <a:rPr lang="en-US" smtClean="0">
                <a:solidFill>
                  <a:prstClr val="black">
                    <a:tint val="75000"/>
                  </a:prstClr>
                </a:solidFill>
              </a:rPr>
              <a:pPr/>
              <a:t>11/29/2023</a:t>
            </a:fld>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398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E934FF-F4E1-47C5-9CA5-30A81DDE2BE4}" type="datetimeFigureOut">
              <a:rPr lang="en-US" smtClean="0">
                <a:solidFill>
                  <a:prstClr val="black">
                    <a:tint val="75000"/>
                  </a:prstClr>
                </a:solidFill>
              </a:rPr>
              <a:pPr/>
              <a:t>11/29/2023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9392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solidFill>
                  <a:prstClr val="black">
                    <a:tint val="75000"/>
                  </a:prstClr>
                </a:solidFill>
              </a:rPr>
              <a:pPr/>
              <a:t>11/29/2023</a:t>
            </a:fld>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444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568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DE934FF-F4E1-47C5-9CA5-30A81DDE2BE4}" type="datetimeFigureOut">
              <a:rPr lang="en-US" smtClean="0">
                <a:solidFill>
                  <a:prstClr val="black">
                    <a:tint val="75000"/>
                  </a:prstClr>
                </a:solidFill>
              </a:rPr>
              <a:pPr/>
              <a:t>11/29/2023</a:t>
            </a:fld>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690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 xmlns:a16="http://schemas.microsoft.com/office/drawing/2014/main" id="{D33DD7EC-6054-A5D7-0F93-3916702EC90E}"/>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 xmlns:a16="http://schemas.microsoft.com/office/drawing/2014/main" id="{DB6D7A70-9470-38A5-6785-933F5C089234}"/>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 xmlns:a16="http://schemas.microsoft.com/office/drawing/2014/main" id="{A51BE3ED-273E-B0A1-FC3A-EE01E1A92D27}"/>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pic>
        <p:nvPicPr>
          <p:cNvPr id="11" name="Picture 10" descr="Background pattern&#10;&#10;Description automatically generated">
            <a:extLst>
              <a:ext uri="{FF2B5EF4-FFF2-40B4-BE49-F238E27FC236}">
                <a16:creationId xmlns="" xmlns:a16="http://schemas.microsoft.com/office/drawing/2014/main" id="{2F4508AD-1BA8-6D49-AD89-BB8C58C99DDF}"/>
              </a:ext>
            </a:extLst>
          </p:cNvPr>
          <p:cNvPicPr>
            <a:picLocks noChangeAspect="1"/>
          </p:cNvPicPr>
          <p:nvPr userDrawn="1"/>
        </p:nvPicPr>
        <p:blipFill>
          <a:blip r:embed="rId17">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0" y="0"/>
            <a:ext cx="3003452" cy="3003452"/>
          </a:xfrm>
          <a:prstGeom prst="rect">
            <a:avLst/>
          </a:prstGeom>
        </p:spPr>
      </p:pic>
      <p:sp>
        <p:nvSpPr>
          <p:cNvPr id="13" name="Rectangle 12">
            <a:extLst>
              <a:ext uri="{FF2B5EF4-FFF2-40B4-BE49-F238E27FC236}">
                <a16:creationId xmlns="" xmlns:a16="http://schemas.microsoft.com/office/drawing/2014/main" id="{ACAD2B12-09F5-6D4A-9C1D-AFF6A38F62BF}"/>
              </a:ext>
            </a:extLst>
          </p:cNvPr>
          <p:cNvSpPr/>
          <p:nvPr userDrawn="1"/>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2072F43C-0ACD-CF48-BDDC-4CA06CD195D7}"/>
              </a:ext>
            </a:extLst>
          </p:cNvPr>
          <p:cNvSpPr/>
          <p:nvPr userDrawn="1"/>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Background pattern&#10;&#10;Description automatically generated">
            <a:extLst>
              <a:ext uri="{FF2B5EF4-FFF2-40B4-BE49-F238E27FC236}">
                <a16:creationId xmlns="" xmlns:a16="http://schemas.microsoft.com/office/drawing/2014/main" id="{D4A3453C-FFE4-E949-B42B-748B5090DD36}"/>
              </a:ext>
            </a:extLst>
          </p:cNvPr>
          <p:cNvPicPr>
            <a:picLocks noChangeAspect="1"/>
          </p:cNvPicPr>
          <p:nvPr userDrawn="1"/>
        </p:nvPicPr>
        <p:blipFill rotWithShape="1">
          <a:blip r:embed="rId18">
            <a:clrChange>
              <a:clrFrom>
                <a:srgbClr val="F6F6F6"/>
              </a:clrFrom>
              <a:clrTo>
                <a:srgbClr val="F6F6F6">
                  <a:alpha val="0"/>
                </a:srgbClr>
              </a:clrTo>
            </a:clrChange>
            <a:duotone>
              <a:schemeClr val="bg2">
                <a:shade val="45000"/>
                <a:satMod val="135000"/>
              </a:schemeClr>
              <a:prstClr val="white"/>
            </a:duotone>
            <a:alphaModFix amt="35000"/>
            <a:extLst>
              <a:ext uri="{28A0092B-C50C-407E-A947-70E740481C1C}">
                <a14:useLocalDpi xmlns:a14="http://schemas.microsoft.com/office/drawing/2010/main" val="0"/>
              </a:ext>
            </a:extLst>
          </a:blip>
          <a:srcRect r="26721" b="8103"/>
          <a:stretch/>
        </p:blipFill>
        <p:spPr>
          <a:xfrm>
            <a:off x="8376334" y="4104641"/>
            <a:ext cx="3815666" cy="2707640"/>
          </a:xfrm>
          <a:prstGeom prst="rect">
            <a:avLst/>
          </a:prstGeom>
        </p:spPr>
      </p:pic>
      <p:sp>
        <p:nvSpPr>
          <p:cNvPr id="17" name="TextBox 16">
            <a:extLst>
              <a:ext uri="{FF2B5EF4-FFF2-40B4-BE49-F238E27FC236}">
                <a16:creationId xmlns="" xmlns:a16="http://schemas.microsoft.com/office/drawing/2014/main" id="{C1A8F9C9-F65C-BB4A-BF8E-4636F166836D}"/>
              </a:ext>
            </a:extLst>
          </p:cNvPr>
          <p:cNvSpPr txBox="1"/>
          <p:nvPr userDrawn="1"/>
        </p:nvSpPr>
        <p:spPr>
          <a:xfrm>
            <a:off x="1" y="6602979"/>
            <a:ext cx="2132068" cy="215444"/>
          </a:xfrm>
          <a:prstGeom prst="rect">
            <a:avLst/>
          </a:prstGeom>
          <a:noFill/>
        </p:spPr>
        <p:txBody>
          <a:bodyPr wrap="square" rtlCol="0">
            <a:spAutoFit/>
          </a:bodyPr>
          <a:lstStyle/>
          <a:p>
            <a:r>
              <a:rPr lang="en-US" sz="800">
                <a:solidFill>
                  <a:schemeClr val="bg1">
                    <a:lumMod val="95000"/>
                  </a:schemeClr>
                </a:solidFill>
              </a:rPr>
              <a:t>CREATED BY K. VICTOR BABU</a:t>
            </a:r>
          </a:p>
        </p:txBody>
      </p:sp>
    </p:spTree>
    <p:extLst>
      <p:ext uri="{BB962C8B-B14F-4D97-AF65-F5344CB8AC3E}">
        <p14:creationId xmlns:p14="http://schemas.microsoft.com/office/powerpoint/2010/main" val="31235009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1.bin"/><Relationship Id="rId4" Type="http://schemas.openxmlformats.org/officeDocument/2006/relationships/image" Target="../media/image6.png"/><Relationship Id="rId9" Type="http://schemas.openxmlformats.org/officeDocument/2006/relationships/image" Target="../media/image15.wmf"/></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7.sv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76" name="Google Shape;476;p16"/>
          <p:cNvSpPr txBox="1"/>
          <p:nvPr/>
        </p:nvSpPr>
        <p:spPr>
          <a:xfrm>
            <a:off x="2644725" y="1541604"/>
            <a:ext cx="8533557" cy="2800726"/>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2400" b="1" cap="all" dirty="0">
                <a:ln/>
                <a:solidFill>
                  <a:srgbClr val="C00000"/>
                </a:solidFill>
                <a:cs typeface="Poppins" panose="00000500000000000000" pitchFamily="2" charset="0"/>
                <a:sym typeface="BioRhyme ExtraBold"/>
              </a:rPr>
              <a:t>Probability statistics and queuing theory</a:t>
            </a:r>
          </a:p>
          <a:p>
            <a:pPr marR="0" lvl="0" indent="0" algn="ctr">
              <a:spcBef>
                <a:spcPts val="0"/>
              </a:spcBef>
              <a:spcAft>
                <a:spcPts val="0"/>
              </a:spcAft>
              <a:buNone/>
            </a:pPr>
            <a:r>
              <a:rPr lang="en-US" sz="3200" b="1" cap="all">
                <a:ln/>
                <a:solidFill>
                  <a:srgbClr val="C00000"/>
                </a:solidFill>
                <a:latin typeface="Times New Roman" panose="02020603050405020304" pitchFamily="18" charset="0"/>
                <a:cs typeface="Times New Roman" panose="02020603050405020304" pitchFamily="18" charset="0"/>
                <a:sym typeface="BioRhyme ExtraBold"/>
              </a:rPr>
              <a:t>22mt2005</a:t>
            </a: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000" b="1" dirty="0">
                <a:solidFill>
                  <a:schemeClr val="bg1">
                    <a:lumMod val="50000"/>
                  </a:schemeClr>
                </a:solidFill>
                <a:ea typeface="BioRhyme ExtraBold"/>
                <a:cs typeface="Poppins" panose="00000500000000000000" pitchFamily="2" charset="0"/>
                <a:sym typeface="BioRhyme ExtraBold"/>
              </a:rPr>
              <a:t>Topic: </a:t>
            </a:r>
          </a:p>
          <a:p>
            <a:pPr marR="0" lvl="0" indent="0" algn="ctr">
              <a:spcBef>
                <a:spcPts val="0"/>
              </a:spcBef>
              <a:spcAft>
                <a:spcPts val="0"/>
              </a:spcAft>
              <a:buNone/>
            </a:pPr>
            <a:r>
              <a:rPr lang="en-IN" sz="4000" dirty="0">
                <a:solidFill>
                  <a:srgbClr val="C00000"/>
                </a:solidFill>
              </a:rPr>
              <a:t>Conditional Probabilities - Independent Events, Bayes Formula.</a:t>
            </a:r>
            <a:endParaRPr lang="en-US" sz="4000" b="1" dirty="0">
              <a:solidFill>
                <a:srgbClr val="C00000"/>
              </a:solidFill>
              <a:effectLst/>
              <a:cs typeface="Poppins" panose="00000500000000000000" pitchFamily="2" charset="0"/>
            </a:endParaRPr>
          </a:p>
        </p:txBody>
      </p:sp>
      <p:sp>
        <p:nvSpPr>
          <p:cNvPr id="475" name="Google Shape;475;p16"/>
          <p:cNvSpPr txBox="1"/>
          <p:nvPr/>
        </p:nvSpPr>
        <p:spPr>
          <a:xfrm>
            <a:off x="2849366" y="197140"/>
            <a:ext cx="5811749" cy="707846"/>
          </a:xfrm>
          <a:prstGeom prst="rect">
            <a:avLst/>
          </a:prstGeom>
          <a:noFill/>
          <a:ln>
            <a:noFill/>
          </a:ln>
          <a:effectLst/>
        </p:spPr>
        <p:txBody>
          <a:bodyPr spcFirstLastPara="1" wrap="square" lIns="91425" tIns="45700" rIns="91425" bIns="45700" anchor="t" anchorCtr="0">
            <a:spAutoFit/>
          </a:bodyPr>
          <a:lstStyle/>
          <a:p>
            <a:pPr algn="ctr"/>
            <a:r>
              <a:rPr lang="en-US" sz="4000" b="1" dirty="0">
                <a:solidFill>
                  <a:srgbClr val="C00000"/>
                </a:solidFill>
                <a:cs typeface="Poppins" pitchFamily="2" charset="77"/>
              </a:rPr>
              <a:t>Department of CSE H</a:t>
            </a:r>
          </a:p>
        </p:txBody>
      </p:sp>
      <p:sp>
        <p:nvSpPr>
          <p:cNvPr id="8" name="Google Shape;502;p17">
            <a:extLst>
              <a:ext uri="{FF2B5EF4-FFF2-40B4-BE49-F238E27FC236}">
                <a16:creationId xmlns="" xmlns:a16="http://schemas.microsoft.com/office/drawing/2014/main" id="{7153E61F-4441-DBE3-3DFF-6E9EF6C48D23}"/>
              </a:ext>
            </a:extLst>
          </p:cNvPr>
          <p:cNvSpPr/>
          <p:nvPr/>
        </p:nvSpPr>
        <p:spPr>
          <a:xfrm>
            <a:off x="5208740" y="4783184"/>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a:cs typeface="Poppins" panose="00000500000000000000" pitchFamily="2" charset="0"/>
                <a:sym typeface="Calibri"/>
              </a:rPr>
              <a:t>Session - 3</a:t>
            </a:r>
            <a:endParaRPr sz="2400" dirty="0">
              <a:solidFill>
                <a:schemeClr val="lt1"/>
              </a:solidFill>
              <a:ea typeface="Calibri"/>
              <a:cs typeface="Poppins" panose="00000500000000000000" pitchFamily="2" charset="0"/>
              <a:sym typeface="Calibri"/>
            </a:endParaRPr>
          </a:p>
        </p:txBody>
      </p:sp>
      <p:sp>
        <p:nvSpPr>
          <p:cNvPr id="33" name="Rectangle 32">
            <a:extLst>
              <a:ext uri="{FF2B5EF4-FFF2-40B4-BE49-F238E27FC236}">
                <a16:creationId xmlns="" xmlns:a16="http://schemas.microsoft.com/office/drawing/2014/main" id="{A2BDCC77-0491-FC57-401C-380586D8ED1D}"/>
              </a:ext>
            </a:extLst>
          </p:cNvPr>
          <p:cNvSpPr/>
          <p:nvPr/>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 xmlns:a16="http://schemas.microsoft.com/office/drawing/2014/main" id="{38D9C68F-2EE2-5410-B640-4F43BF92A6C1}"/>
              </a:ext>
            </a:extLst>
          </p:cNvPr>
          <p:cNvSpPr/>
          <p:nvPr/>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KL Deemed to be University Logo"/>
          <p:cNvPicPr>
            <a:picLocks noChangeAspect="1" noChangeArrowheads="1"/>
          </p:cNvPicPr>
          <p:nvPr/>
        </p:nvPicPr>
        <p:blipFill>
          <a:blip r:embed="rId3"/>
          <a:srcRect/>
          <a:stretch>
            <a:fillRect/>
          </a:stretch>
        </p:blipFill>
        <p:spPr bwMode="auto">
          <a:xfrm>
            <a:off x="222703" y="81945"/>
            <a:ext cx="2509863" cy="1061599"/>
          </a:xfrm>
          <a:prstGeom prst="rect">
            <a:avLst/>
          </a:prstGeom>
          <a:noFill/>
        </p:spPr>
      </p:pic>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2FD533A1-38FD-DF9D-5E27-521AD72A106F}"/>
                  </a:ext>
                </a:extLst>
              </p:cNvPr>
              <p:cNvSpPr txBox="1"/>
              <p:nvPr/>
            </p:nvSpPr>
            <p:spPr>
              <a:xfrm>
                <a:off x="382621" y="233464"/>
                <a:ext cx="11621311" cy="5032403"/>
              </a:xfrm>
              <a:prstGeom prst="rect">
                <a:avLst/>
              </a:prstGeom>
              <a:noFill/>
            </p:spPr>
            <p:txBody>
              <a:bodyPr wrap="square">
                <a:spAutoFit/>
              </a:bodyPr>
              <a:lstStyle/>
              <a:p>
                <a:endParaRPr lang="en-US" dirty="0"/>
              </a:p>
              <a:p>
                <a:endParaRPr lang="en-US" dirty="0"/>
              </a:p>
              <a:p>
                <a:r>
                  <a:rPr lang="en-US" dirty="0"/>
                  <a:t>MULTIPLICATIVE RULE</a:t>
                </a:r>
              </a:p>
              <a:p>
                <a:endParaRPr lang="en-US" dirty="0"/>
              </a:p>
              <a:p>
                <a:r>
                  <a:rPr lang="en-US" dirty="0"/>
                  <a:t>If in a experiment the events A and B can both occur, then </a:t>
                </a:r>
                <a14:m>
                  <m:oMath xmlns:m="http://schemas.openxmlformats.org/officeDocument/2006/math">
                    <m:r>
                      <a:rPr lang="en-IN" sz="1800" b="0" i="1" smtClean="0">
                        <a:latin typeface="Cambria Math" panose="02040503050406030204" pitchFamily="18" charset="0"/>
                        <a:cs typeface="Times New Roman" panose="02020603050405020304" pitchFamily="18" charset="0"/>
                      </a:rPr>
                      <m:t>𝑃</m:t>
                    </m:r>
                    <m:d>
                      <m:dPr>
                        <m:ctrlPr>
                          <a:rPr lang="en-IN" sz="1800" b="0" i="1" smtClean="0">
                            <a:latin typeface="Cambria Math" panose="02040503050406030204" pitchFamily="18" charset="0"/>
                            <a:cs typeface="Times New Roman" panose="02020603050405020304" pitchFamily="18" charset="0"/>
                          </a:rPr>
                        </m:ctrlPr>
                      </m:dPr>
                      <m:e>
                        <m:r>
                          <a:rPr lang="en-IN" sz="1800" b="0" i="1" smtClean="0">
                            <a:latin typeface="Cambria Math" panose="02040503050406030204" pitchFamily="18" charset="0"/>
                            <a:cs typeface="Times New Roman" panose="02020603050405020304" pitchFamily="18" charset="0"/>
                          </a:rPr>
                          <m:t>𝐴</m:t>
                        </m:r>
                        <m:r>
                          <a:rPr lang="en-I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1800" b="0" i="1" smtClean="0">
                            <a:latin typeface="Cambria Math" panose="02040503050406030204" pitchFamily="18" charset="0"/>
                            <a:ea typeface="Cambria Math" panose="02040503050406030204" pitchFamily="18" charset="0"/>
                            <a:cs typeface="Times New Roman" panose="02020603050405020304" pitchFamily="18" charset="0"/>
                          </a:rPr>
                          <m:t>𝐵</m:t>
                        </m:r>
                      </m:e>
                    </m:d>
                    <m:r>
                      <a:rPr lang="en-I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𝑃</m:t>
                    </m:r>
                    <m:r>
                      <a:rPr lang="en-IN" i="1">
                        <a:latin typeface="Cambria Math" panose="02040503050406030204" pitchFamily="18" charset="0"/>
                        <a:cs typeface="Times New Roman" panose="02020603050405020304" pitchFamily="18" charset="0"/>
                      </a:rPr>
                      <m:t>(</m:t>
                    </m:r>
                    <m:f>
                      <m:fPr>
                        <m:ctrlPr>
                          <a:rPr lang="en-IN" b="0" i="1" smtClean="0">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𝐵</m:t>
                        </m:r>
                      </m:num>
                      <m:den>
                        <m:r>
                          <a:rPr lang="en-IN" b="0" i="1" smtClean="0">
                            <a:latin typeface="Cambria Math" panose="02040503050406030204" pitchFamily="18" charset="0"/>
                            <a:cs typeface="Times New Roman" panose="02020603050405020304" pitchFamily="18" charset="0"/>
                          </a:rPr>
                          <m:t>𝐴</m:t>
                        </m:r>
                      </m:den>
                    </m:f>
                    <m:r>
                      <a:rPr lang="en-IN" b="0" i="1" smtClean="0">
                        <a:latin typeface="Cambria Math" panose="02040503050406030204" pitchFamily="18" charset="0"/>
                        <a:cs typeface="Times New Roman" panose="02020603050405020304" pitchFamily="18" charset="0"/>
                      </a:rPr>
                      <m:t>)</m:t>
                    </m:r>
                  </m:oMath>
                </a14:m>
                <a:r>
                  <a:rPr lang="en-US" dirty="0"/>
                  <a:t> P(A)provided P(A) &gt; 0. We can also write </a:t>
                </a:r>
                <a14:m>
                  <m:oMath xmlns:m="http://schemas.openxmlformats.org/officeDocument/2006/math">
                    <m:r>
                      <a:rPr lang="en-IN" i="1">
                        <a:latin typeface="Cambria Math" panose="02040503050406030204" pitchFamily="18" charset="0"/>
                        <a:cs typeface="Times New Roman" panose="02020603050405020304" pitchFamily="18" charset="0"/>
                      </a:rPr>
                      <m:t>𝑃</m:t>
                    </m:r>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𝐴</m:t>
                    </m:r>
                    <m:r>
                      <a:rPr lang="en-IN" i="1">
                        <a:latin typeface="Cambria Math" panose="02040503050406030204" pitchFamily="18" charset="0"/>
                        <a:ea typeface="Cambria Math" panose="02040503050406030204" pitchFamily="18" charset="0"/>
                        <a:cs typeface="Times New Roman" panose="02020603050405020304" pitchFamily="18" charset="0"/>
                      </a:rPr>
                      <m:t>∩</m:t>
                    </m:r>
                    <m:r>
                      <a:rPr lang="en-IN" i="1">
                        <a:latin typeface="Cambria Math" panose="02040503050406030204" pitchFamily="18" charset="0"/>
                        <a:ea typeface="Cambria Math" panose="02040503050406030204" pitchFamily="18" charset="0"/>
                        <a:cs typeface="Times New Roman" panose="02020603050405020304" pitchFamily="18" charset="0"/>
                      </a:rPr>
                      <m:t>𝐵</m:t>
                    </m:r>
                  </m:oMath>
                </a14:m>
                <a:r>
                  <a:rPr lang="en-US" dirty="0"/>
                  <a:t>)= </a:t>
                </a:r>
                <a14:m>
                  <m:oMath xmlns:m="http://schemas.openxmlformats.org/officeDocument/2006/math">
                    <m:r>
                      <a:rPr lang="en-IN" i="1">
                        <a:latin typeface="Cambria Math" panose="02040503050406030204" pitchFamily="18" charset="0"/>
                        <a:cs typeface="Times New Roman" panose="02020603050405020304" pitchFamily="18" charset="0"/>
                      </a:rPr>
                      <m:t>𝑃</m:t>
                    </m:r>
                    <m:r>
                      <a:rPr lang="en-IN" i="1">
                        <a:latin typeface="Cambria Math" panose="02040503050406030204" pitchFamily="18" charset="0"/>
                        <a:cs typeface="Times New Roman" panose="02020603050405020304" pitchFamily="18" charset="0"/>
                      </a:rPr>
                      <m:t>(</m:t>
                    </m:r>
                    <m:f>
                      <m:fPr>
                        <m:ctrlPr>
                          <a:rPr lang="en-IN" i="1">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𝐴</m:t>
                        </m:r>
                      </m:num>
                      <m:den>
                        <m:r>
                          <a:rPr lang="en-IN" b="0" i="1" smtClean="0">
                            <a:latin typeface="Cambria Math" panose="02040503050406030204" pitchFamily="18" charset="0"/>
                            <a:cs typeface="Times New Roman" panose="02020603050405020304" pitchFamily="18" charset="0"/>
                          </a:rPr>
                          <m:t>𝐵</m:t>
                        </m:r>
                      </m:den>
                    </m:f>
                    <m:r>
                      <a:rPr lang="en-IN" i="1">
                        <a:latin typeface="Cambria Math" panose="02040503050406030204" pitchFamily="18" charset="0"/>
                        <a:cs typeface="Times New Roman" panose="02020603050405020304" pitchFamily="18" charset="0"/>
                      </a:rPr>
                      <m:t>)</m:t>
                    </m:r>
                  </m:oMath>
                </a14:m>
                <a:r>
                  <a:rPr lang="en-US" dirty="0"/>
                  <a:t> P(B) in other words, it does not matter which event is referred to as A and which event is </a:t>
                </a:r>
                <a:r>
                  <a:rPr lang="en-US" dirty="0" err="1"/>
                  <a:t>refered</a:t>
                </a:r>
                <a:r>
                  <a:rPr lang="en-US" dirty="0"/>
                  <a:t> to as B.</a:t>
                </a:r>
              </a:p>
              <a:p>
                <a:r>
                  <a:rPr lang="en-US" dirty="0"/>
                  <a:t>Note: </a:t>
                </a:r>
              </a:p>
              <a:p>
                <a:r>
                  <a:rPr lang="en-US" dirty="0"/>
                  <a:t>1) Two events A and B are independent if and only if </a:t>
                </a:r>
                <a:r>
                  <a:rPr lang="en-US" sz="1800" dirty="0">
                    <a:latin typeface="Times New Roman" panose="02020603050405020304" pitchFamily="18" charset="0"/>
                    <a:cs typeface="Times New Roman" panose="02020603050405020304" pitchFamily="18" charset="0"/>
                  </a:rPr>
                  <a:t>P(A</a:t>
                </a:r>
                <a:r>
                  <a:rPr lang="hy-AM" sz="1800" dirty="0">
                    <a:latin typeface="Times New Roman" panose="02020603050405020304" pitchFamily="18" charset="0"/>
                    <a:cs typeface="Times New Roman" panose="02020603050405020304" pitchFamily="18" charset="0"/>
                  </a:rPr>
                  <a:t>Ո</a:t>
                </a:r>
                <a:r>
                  <a:rPr lang="en-US" sz="1800" dirty="0">
                    <a:latin typeface="Times New Roman" panose="02020603050405020304" pitchFamily="18" charset="0"/>
                    <a:cs typeface="Times New Roman" panose="02020603050405020304" pitchFamily="18" charset="0"/>
                  </a:rPr>
                  <a:t>B)=P(A)P(B).</a:t>
                </a:r>
                <a:endParaRPr lang="en-US" dirty="0"/>
              </a:p>
              <a:p>
                <a:r>
                  <a:rPr lang="en-US" dirty="0" err="1"/>
                  <a:t>Eg</a:t>
                </a:r>
                <a:r>
                  <a:rPr lang="en-US" dirty="0"/>
                  <a:t>: :Let A be the event that raw material is available when needed and B be the event that the matching time is less than one had. If P(A)=0.8 and P(B)=0.7. What is </a:t>
                </a:r>
                <a:r>
                  <a:rPr lang="en-US" sz="1800" dirty="0">
                    <a:latin typeface="Times New Roman" panose="02020603050405020304" pitchFamily="18" charset="0"/>
                    <a:cs typeface="Times New Roman" panose="02020603050405020304" pitchFamily="18" charset="0"/>
                  </a:rPr>
                  <a:t>P(A</a:t>
                </a:r>
                <a:r>
                  <a:rPr lang="hy-AM" sz="1800" dirty="0">
                    <a:latin typeface="Times New Roman" panose="02020603050405020304" pitchFamily="18" charset="0"/>
                    <a:cs typeface="Times New Roman" panose="02020603050405020304" pitchFamily="18" charset="0"/>
                  </a:rPr>
                  <a:t>Ո</a:t>
                </a:r>
                <a:r>
                  <a:rPr lang="en-US" sz="1800" dirty="0">
                    <a:latin typeface="Times New Roman" panose="02020603050405020304" pitchFamily="18" charset="0"/>
                    <a:cs typeface="Times New Roman" panose="02020603050405020304" pitchFamily="18" charset="0"/>
                  </a:rPr>
                  <a:t>B).</a:t>
                </a:r>
                <a:endParaRPr lang="en-US" dirty="0"/>
              </a:p>
              <a:p>
                <a:r>
                  <a:rPr lang="en-US" dirty="0"/>
                  <a:t>2) If A, B, C are any three events then the multiplicative rule </a:t>
                </a:r>
              </a:p>
              <a:p>
                <a:r>
                  <a:rPr lang="en-US" dirty="0"/>
                  <a:t>P(A</a:t>
                </a:r>
                <a:r>
                  <a:rPr lang="hy-AM" dirty="0">
                    <a:latin typeface="Times New Roman" panose="02020603050405020304" pitchFamily="18" charset="0"/>
                    <a:cs typeface="Times New Roman" panose="02020603050405020304" pitchFamily="18" charset="0"/>
                  </a:rPr>
                  <a:t>Ո</a:t>
                </a:r>
                <a:r>
                  <a:rPr lang="en-US" dirty="0">
                    <a:latin typeface="Times New Roman" panose="02020603050405020304" pitchFamily="18" charset="0"/>
                    <a:cs typeface="Times New Roman" panose="02020603050405020304" pitchFamily="18" charset="0"/>
                  </a:rPr>
                  <a:t>B</a:t>
                </a:r>
                <a:r>
                  <a:rPr lang="hy-AM" dirty="0">
                    <a:latin typeface="Times New Roman" panose="02020603050405020304" pitchFamily="18" charset="0"/>
                    <a:cs typeface="Times New Roman" panose="02020603050405020304" pitchFamily="18" charset="0"/>
                  </a:rPr>
                  <a:t>Ո</a:t>
                </a:r>
                <a:r>
                  <a:rPr lang="en-IN"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)=P(B/C)P(A)P(C/A</a:t>
                </a:r>
                <a:r>
                  <a:rPr lang="hy-AM" dirty="0">
                    <a:latin typeface="Times New Roman" panose="02020603050405020304" pitchFamily="18" charset="0"/>
                    <a:cs typeface="Times New Roman" panose="02020603050405020304" pitchFamily="18" charset="0"/>
                  </a:rPr>
                  <a:t>Ո</a:t>
                </a:r>
                <a:r>
                  <a:rPr lang="en-US" dirty="0">
                    <a:latin typeface="Times New Roman" panose="02020603050405020304" pitchFamily="18" charset="0"/>
                    <a:cs typeface="Times New Roman" panose="02020603050405020304" pitchFamily="18" charset="0"/>
                  </a:rPr>
                  <a:t>B)</a:t>
                </a:r>
                <a:endParaRPr lang="en-US" dirty="0"/>
              </a:p>
              <a:p>
                <a:r>
                  <a:rPr lang="en-US" dirty="0"/>
                  <a:t>3) P(T</a:t>
                </a:r>
                <a:r>
                  <a:rPr lang="en-IN" dirty="0">
                    <a:ea typeface="Cambria Math" panose="020405030504060302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IN" b="0" i="0" smtClean="0">
                        <a:latin typeface="Cambria Math" panose="02040503050406030204" pitchFamily="18" charset="0"/>
                        <a:ea typeface="Cambria Math" panose="02040503050406030204" pitchFamily="18" charset="0"/>
                        <a:cs typeface="Times New Roman" panose="02020603050405020304" pitchFamily="18" charset="0"/>
                      </a:rPr>
                      <m:t>I</m:t>
                    </m:r>
                    <m:r>
                      <a:rPr lang="en-IN" i="1">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t>G</a:t>
                </a:r>
                <a:r>
                  <a:rPr lang="en-IN" dirty="0">
                    <a:ea typeface="Cambria Math" panose="020405030504060302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ea typeface="Cambria Math" panose="02040503050406030204" pitchFamily="18" charset="0"/>
                        <a:cs typeface="Times New Roman" panose="02020603050405020304" pitchFamily="18" charset="0"/>
                      </a:rPr>
                      <m:t>∩ </m:t>
                    </m:r>
                  </m:oMath>
                </a14:m>
                <a:r>
                  <a:rPr lang="en-US" dirty="0"/>
                  <a:t>P)=P(T).P(I/T).P(G/ T</a:t>
                </a:r>
                <a:r>
                  <a:rPr lang="en-IN" dirty="0">
                    <a:ea typeface="Cambria Math" panose="020405030504060302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t>I</a:t>
                </a:r>
                <a:r>
                  <a:rPr lang="en-IN" dirty="0">
                    <a:ea typeface="Cambria Math" panose="02040503050406030204" pitchFamily="18" charset="0"/>
                    <a:cs typeface="Times New Roman" panose="02020603050405020304" pitchFamily="18" charset="0"/>
                  </a:rPr>
                  <a:t> )P(P/</a:t>
                </a:r>
                <a:r>
                  <a:rPr lang="en-US" dirty="0"/>
                  <a:t> T</a:t>
                </a:r>
                <a:r>
                  <a:rPr lang="en-IN" dirty="0">
                    <a:ea typeface="Cambria Math" panose="02040503050406030204" pitchFamily="18" charset="0"/>
                    <a:cs typeface="Times New Roman" panose="02020603050405020304" pitchFamily="18" charset="0"/>
                  </a:rPr>
                  <a:t> </a:t>
                </a:r>
                <a14:m>
                  <m:oMath xmlns:m="http://schemas.openxmlformats.org/officeDocument/2006/math">
                    <m:r>
                      <a:rPr lang="en-IN"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IN" smtClean="0">
                        <a:latin typeface="Cambria Math" panose="02040503050406030204" pitchFamily="18" charset="0"/>
                        <a:ea typeface="Cambria Math" panose="02040503050406030204" pitchFamily="18" charset="0"/>
                        <a:cs typeface="Times New Roman" panose="02020603050405020304" pitchFamily="18" charset="0"/>
                      </a:rPr>
                      <m:t>I</m:t>
                    </m:r>
                    <m:r>
                      <a:rPr lang="en-IN"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t>G)</a:t>
                </a:r>
              </a:p>
              <a:p>
                <a:r>
                  <a:rPr lang="en-US" dirty="0"/>
                  <a:t> 3) If A, B, and C are independent events if and only if</a:t>
                </a:r>
              </a:p>
              <a:p>
                <a:r>
                  <a:rPr lang="en-US" dirty="0"/>
                  <a:t>P(A</a:t>
                </a:r>
                <a:r>
                  <a:rPr lang="hy-AM" dirty="0">
                    <a:latin typeface="Times New Roman" panose="02020603050405020304" pitchFamily="18" charset="0"/>
                    <a:cs typeface="Times New Roman" panose="02020603050405020304" pitchFamily="18" charset="0"/>
                  </a:rPr>
                  <a:t>Ո</a:t>
                </a:r>
                <a:r>
                  <a:rPr lang="en-US" dirty="0">
                    <a:latin typeface="Times New Roman" panose="02020603050405020304" pitchFamily="18" charset="0"/>
                    <a:cs typeface="Times New Roman" panose="02020603050405020304" pitchFamily="18" charset="0"/>
                  </a:rPr>
                  <a:t>B</a:t>
                </a:r>
                <a:r>
                  <a:rPr lang="hy-AM" dirty="0">
                    <a:latin typeface="Times New Roman" panose="02020603050405020304" pitchFamily="18" charset="0"/>
                    <a:cs typeface="Times New Roman" panose="02020603050405020304" pitchFamily="18" charset="0"/>
                  </a:rPr>
                  <a:t>Ո</a:t>
                </a:r>
                <a:r>
                  <a:rPr lang="en-IN"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)=P(A)P(B)P(C)</a:t>
                </a:r>
                <a:endParaRPr lang="en-US" dirty="0"/>
              </a:p>
              <a:p>
                <a:endParaRPr lang="en-US" dirty="0"/>
              </a:p>
              <a:p>
                <a:endParaRPr lang="en-IN" dirty="0"/>
              </a:p>
            </p:txBody>
          </p:sp>
        </mc:Choice>
        <mc:Fallback xmlns="">
          <p:sp>
            <p:nvSpPr>
              <p:cNvPr id="3" name="TextBox 2">
                <a:extLst>
                  <a:ext uri="{FF2B5EF4-FFF2-40B4-BE49-F238E27FC236}">
                    <a16:creationId xmlns="" xmlns:a16="http://schemas.microsoft.com/office/drawing/2014/main" xmlns:a14="http://schemas.microsoft.com/office/drawing/2010/main" id="{2FD533A1-38FD-DF9D-5E27-521AD72A106F}"/>
                  </a:ext>
                </a:extLst>
              </p:cNvPr>
              <p:cNvSpPr txBox="1">
                <a:spLocks noRot="1" noChangeAspect="1" noMove="1" noResize="1" noEditPoints="1" noAdjustHandles="1" noChangeArrowheads="1" noChangeShapeType="1" noTextEdit="1"/>
              </p:cNvSpPr>
              <p:nvPr/>
            </p:nvSpPr>
            <p:spPr>
              <a:xfrm>
                <a:off x="382621" y="233464"/>
                <a:ext cx="11621311" cy="5032403"/>
              </a:xfrm>
              <a:prstGeom prst="rect">
                <a:avLst/>
              </a:prstGeom>
              <a:blipFill rotWithShape="0">
                <a:blip r:embed="rId3"/>
                <a:stretch>
                  <a:fillRect l="-472"/>
                </a:stretch>
              </a:blipFill>
            </p:spPr>
            <p:txBody>
              <a:bodyPr/>
              <a:lstStyle/>
              <a:p>
                <a:r>
                  <a:rPr lang="en-IN">
                    <a:noFill/>
                  </a:rPr>
                  <a:t> </a:t>
                </a:r>
              </a:p>
            </p:txBody>
          </p:sp>
        </mc:Fallback>
      </mc:AlternateContent>
    </p:spTree>
    <p:extLst>
      <p:ext uri="{BB962C8B-B14F-4D97-AF65-F5344CB8AC3E}">
        <p14:creationId xmlns:p14="http://schemas.microsoft.com/office/powerpoint/2010/main" val="39151925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3" name="TextBox 2">
            <a:extLst>
              <a:ext uri="{FF2B5EF4-FFF2-40B4-BE49-F238E27FC236}">
                <a16:creationId xmlns="" xmlns:a16="http://schemas.microsoft.com/office/drawing/2014/main" id="{2C3EC1FD-C8B2-B6A9-6876-8DB16ACF2B87}"/>
              </a:ext>
            </a:extLst>
          </p:cNvPr>
          <p:cNvSpPr txBox="1"/>
          <p:nvPr/>
        </p:nvSpPr>
        <p:spPr>
          <a:xfrm>
            <a:off x="1069146" y="843973"/>
            <a:ext cx="9650436" cy="1938992"/>
          </a:xfrm>
          <a:prstGeom prst="rect">
            <a:avLst/>
          </a:prstGeom>
          <a:noFill/>
        </p:spPr>
        <p:txBody>
          <a:bodyPr wrap="square">
            <a:spAutoFit/>
          </a:bodyPr>
          <a:lstStyle/>
          <a:p>
            <a:r>
              <a:rPr lang="en-US" sz="2400" dirty="0">
                <a:effectLst/>
                <a:latin typeface="Times New Roman" panose="02020603050405020304" pitchFamily="18" charset="0"/>
                <a:ea typeface="Times New Roman" panose="02020603050405020304" pitchFamily="18" charset="0"/>
              </a:rPr>
              <a:t>1.Three vendors are asked to supply a very high-precision component. The respective probabilities of their meeting the </a:t>
            </a:r>
            <a:r>
              <a:rPr lang="en-US" sz="2400" dirty="0" err="1">
                <a:effectLst/>
                <a:latin typeface="Times New Roman" panose="02020603050405020304" pitchFamily="18" charset="0"/>
                <a:ea typeface="Times New Roman" panose="02020603050405020304" pitchFamily="18" charset="0"/>
              </a:rPr>
              <a:t>strick</a:t>
            </a:r>
            <a:r>
              <a:rPr lang="en-US" sz="2400" dirty="0">
                <a:effectLst/>
                <a:latin typeface="Times New Roman" panose="02020603050405020304" pitchFamily="18" charset="0"/>
                <a:ea typeface="Times New Roman" panose="02020603050405020304" pitchFamily="18" charset="0"/>
              </a:rPr>
              <a:t> design specifications are 0.8, 0.7, and 0.5 Each vendor supplies one component.The probability out of total of three components supplied by the vendors at least one will meet the design specifications is --------- </a:t>
            </a:r>
            <a:endParaRPr lang="en-US" sz="2400" dirty="0"/>
          </a:p>
        </p:txBody>
      </p:sp>
      <p:sp>
        <p:nvSpPr>
          <p:cNvPr id="5" name="TextBox 4">
            <a:extLst>
              <a:ext uri="{FF2B5EF4-FFF2-40B4-BE49-F238E27FC236}">
                <a16:creationId xmlns="" xmlns:a16="http://schemas.microsoft.com/office/drawing/2014/main" id="{BDF8F7EF-6295-EAB9-41BA-A3C3AD075D01}"/>
              </a:ext>
            </a:extLst>
          </p:cNvPr>
          <p:cNvSpPr txBox="1"/>
          <p:nvPr/>
        </p:nvSpPr>
        <p:spPr>
          <a:xfrm>
            <a:off x="1125417" y="2736715"/>
            <a:ext cx="9650436" cy="3255378"/>
          </a:xfrm>
          <a:prstGeom prst="rect">
            <a:avLst/>
          </a:prstGeom>
          <a:noFill/>
        </p:spPr>
        <p:txBody>
          <a:bodyPr wrap="square">
            <a:spAutoFit/>
          </a:bodyPr>
          <a:lstStyle/>
          <a:p>
            <a:pPr marL="0" marR="0">
              <a:lnSpc>
                <a:spcPct val="115000"/>
              </a:lnSpc>
              <a:spcBef>
                <a:spcPts val="0"/>
              </a:spcBef>
              <a:spcAft>
                <a:spcPts val="0"/>
              </a:spcAft>
              <a:tabLst>
                <a:tab pos="2676525"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2.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 coin is tossed thrice. Let X be the event that the head occurs in each of the first two tosses. Let Y be the event that the tail occurs on the third toss. Let Z be the event that two tails occur in three tosses. Based on the information which out of the following statements is true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tabLst>
                <a:tab pos="267652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 X and Y are not independent</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tabLst>
                <a:tab pos="267652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 Y and Z are dependent</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tabLst>
                <a:tab pos="2676525"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C) Y and Z are independent</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tabLst>
                <a:tab pos="33909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 X and Z are independent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tabLst>
                <a:tab pos="2676525"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Ans: C</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39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KL Deemed to be University Logo"/>
          <p:cNvPicPr>
            <a:picLocks noChangeAspect="1" noChangeArrowheads="1"/>
          </p:cNvPicPr>
          <p:nvPr/>
        </p:nvPicPr>
        <p:blipFill>
          <a:blip r:embed="rId3"/>
          <a:srcRect/>
          <a:stretch>
            <a:fillRect/>
          </a:stretch>
        </p:blipFill>
        <p:spPr bwMode="auto">
          <a:xfrm>
            <a:off x="0" y="0"/>
            <a:ext cx="1990725" cy="600076"/>
          </a:xfrm>
          <a:prstGeom prst="rect">
            <a:avLst/>
          </a:prstGeom>
          <a:noFill/>
        </p:spPr>
      </p:pic>
      <p:sp>
        <p:nvSpPr>
          <p:cNvPr id="3" name="TextBox 2">
            <a:extLst>
              <a:ext uri="{FF2B5EF4-FFF2-40B4-BE49-F238E27FC236}">
                <a16:creationId xmlns="" xmlns:a16="http://schemas.microsoft.com/office/drawing/2014/main" id="{575B6919-A4FE-772A-D33F-7D5347B8329C}"/>
              </a:ext>
            </a:extLst>
          </p:cNvPr>
          <p:cNvSpPr txBox="1"/>
          <p:nvPr/>
        </p:nvSpPr>
        <p:spPr>
          <a:xfrm>
            <a:off x="152400" y="-1541834"/>
            <a:ext cx="10762843" cy="7616188"/>
          </a:xfrm>
          <a:prstGeom prst="rect">
            <a:avLst/>
          </a:prstGeom>
          <a:noFill/>
        </p:spPr>
        <p:txBody>
          <a:bodyPr wrap="square">
            <a:spAutoFit/>
          </a:bodyPr>
          <a:lstStyle/>
          <a:p>
            <a:pPr marL="0" marR="0" algn="just">
              <a:lnSpc>
                <a:spcPct val="150000"/>
              </a:lnSpc>
              <a:spcBef>
                <a:spcPts val="0"/>
              </a:spcBef>
              <a:spcAft>
                <a:spcPts val="0"/>
              </a:spcAft>
            </a:pPr>
            <a:r>
              <a:rPr lang="en-US" b="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Problems to be discussed by the faculty:</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arenR"/>
            </a:pPr>
            <a:r>
              <a:rPr lang="en-IN" dirty="0">
                <a:effectLst/>
                <a:latin typeface="Times New Roman" panose="02020603050405020304" pitchFamily="18" charset="0"/>
                <a:ea typeface="Calibri" panose="020F0502020204030204" pitchFamily="34" charset="0"/>
                <a:cs typeface="Times New Roman" panose="02020603050405020304" pitchFamily="18" charset="0"/>
              </a:rPr>
              <a:t>Suppose that we have a fuse box containing 20 fuses, of which 5 are defective. If 2 fuses are selected at random and removed from the box in succession without replacing the first, what is the probability that both fuses are defective?</a:t>
            </a:r>
          </a:p>
          <a:p>
            <a:pPr marL="342900" marR="0" lvl="0" indent="-342900" algn="just">
              <a:lnSpc>
                <a:spcPct val="115000"/>
              </a:lnSpc>
              <a:spcBef>
                <a:spcPts val="0"/>
              </a:spcBef>
              <a:spcAft>
                <a:spcPts val="0"/>
              </a:spcAft>
              <a:buFont typeface="+mj-lt"/>
              <a:buAutoNum type="arabicParenR"/>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arenR"/>
            </a:pPr>
            <a:r>
              <a:rPr lang="en-US" dirty="0">
                <a:latin typeface="Times New Roman" panose="02020603050405020304" pitchFamily="18" charset="0"/>
                <a:ea typeface="Calibri" panose="020F0502020204030204" pitchFamily="34" charset="0"/>
                <a:cs typeface="Times New Roman" panose="02020603050405020304" pitchFamily="18" charset="0"/>
              </a:rPr>
              <a:t>Pollution of the rivers in the United States has been a problem for many years. Consider the following events.</a:t>
            </a:r>
          </a:p>
          <a:p>
            <a:pPr marR="0" lvl="0" algn="just">
              <a:lnSpc>
                <a:spcPct val="115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A= {the rivers is polluted.}</a:t>
            </a:r>
          </a:p>
          <a:p>
            <a:pPr marR="0" lvl="0" algn="just">
              <a:lnSpc>
                <a:spcPct val="115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B={A sample of water tested detects pollution.}</a:t>
            </a:r>
          </a:p>
          <a:p>
            <a:pPr marR="0" lvl="0" algn="just">
              <a:lnSpc>
                <a:spcPct val="115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 {Fishing permitted.}</a:t>
            </a:r>
          </a:p>
          <a:p>
            <a:pPr marR="0" lvl="0" algn="just">
              <a:lnSpc>
                <a:spcPct val="115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Assume</a:t>
            </a:r>
          </a:p>
          <a:p>
            <a:pPr marR="0" lvl="0" algn="just">
              <a:lnSpc>
                <a:spcPct val="115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P(A)=0.3,   P(B/A)=0.75</a:t>
            </a:r>
          </a:p>
          <a:p>
            <a:pPr marR="0" lvl="0" algn="just">
              <a:lnSpc>
                <a:spcPct val="115000"/>
              </a:lnSpc>
              <a:spcBef>
                <a:spcPts val="0"/>
              </a:spcBef>
              <a:spcAft>
                <a:spcPts val="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en-US" dirty="0">
                <a:latin typeface="Times New Roman" panose="02020603050405020304" pitchFamily="18" charset="0"/>
                <a:ea typeface="Calibri" panose="020F0502020204030204" pitchFamily="34" charset="0"/>
                <a:cs typeface="Times New Roman" panose="02020603050405020304" pitchFamily="18" charset="0"/>
              </a:rPr>
              <a:t>a) Find </a:t>
            </a:r>
            <a:r>
              <a:rPr lang="en-US" dirty="0">
                <a:latin typeface="Times New Roman" panose="02020603050405020304" pitchFamily="18" charset="0"/>
                <a:cs typeface="Times New Roman" panose="02020603050405020304" pitchFamily="18" charset="0"/>
              </a:rPr>
              <a:t>P(A</a:t>
            </a:r>
            <a:r>
              <a:rPr lang="hy-AM" dirty="0">
                <a:latin typeface="Times New Roman" panose="02020603050405020304" pitchFamily="18" charset="0"/>
                <a:cs typeface="Times New Roman" panose="02020603050405020304" pitchFamily="18" charset="0"/>
              </a:rPr>
              <a:t>Ո</a:t>
            </a:r>
            <a:r>
              <a:rPr lang="en-US" dirty="0">
                <a:latin typeface="Times New Roman" panose="02020603050405020304" pitchFamily="18" charset="0"/>
                <a:cs typeface="Times New Roman" panose="02020603050405020304" pitchFamily="18" charset="0"/>
              </a:rPr>
              <a:t>B</a:t>
            </a:r>
            <a:r>
              <a:rPr lang="hy-AM" dirty="0">
                <a:latin typeface="Times New Roman" panose="02020603050405020304" pitchFamily="18" charset="0"/>
                <a:cs typeface="Times New Roman" panose="02020603050405020304" pitchFamily="18" charset="0"/>
              </a:rPr>
              <a:t>Ո</a:t>
            </a:r>
            <a:r>
              <a:rPr lang="en-IN"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a:t>
            </a:r>
          </a:p>
          <a:p>
            <a:pPr algn="just">
              <a:lnSpc>
                <a:spcPct val="115000"/>
              </a:lnSpc>
            </a:pPr>
            <a:r>
              <a:rPr lang="en-US" dirty="0">
                <a:latin typeface="Times New Roman" panose="02020603050405020304" pitchFamily="18" charset="0"/>
                <a:cs typeface="Times New Roman" panose="02020603050405020304" pitchFamily="18" charset="0"/>
              </a:rPr>
              <a:t>b) Find </a:t>
            </a:r>
          </a:p>
          <a:p>
            <a:pPr algn="just">
              <a:lnSpc>
                <a:spcPct val="115000"/>
              </a:lnSpc>
            </a:pPr>
            <a:r>
              <a:rPr lang="en-US" dirty="0">
                <a:latin typeface="Times New Roman" panose="02020603050405020304" pitchFamily="18" charset="0"/>
                <a:cs typeface="Times New Roman" panose="02020603050405020304" pitchFamily="18" charset="0"/>
              </a:rPr>
              <a:t>c) Find P(C).</a:t>
            </a:r>
          </a:p>
          <a:p>
            <a:r>
              <a:rPr lang="en-US" dirty="0">
                <a:latin typeface="Times New Roman" panose="02020603050405020304" pitchFamily="18" charset="0"/>
                <a:cs typeface="Times New Roman" panose="02020603050405020304" pitchFamily="18" charset="0"/>
              </a:rPr>
              <a:t>d) Find the probability that the river is polluted, given that fishing permitted and the sample tested did not detect pollution</a:t>
            </a:r>
            <a:r>
              <a:rPr lang="en-US" b="1"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R="0" lvl="0" algn="just">
              <a:lnSpc>
                <a:spcPct val="115000"/>
              </a:lnSpc>
              <a:spcBef>
                <a:spcPts val="0"/>
              </a:spcBef>
              <a:spcAft>
                <a:spcPts val="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0"/>
              </a:spcAft>
            </a:pPr>
            <a:endParaRPr lang="en-US" sz="1600" dirty="0">
              <a:effectLst/>
              <a:latin typeface="Calibri" panose="020F0502020204030204" pitchFamily="34" charset="0"/>
              <a:ea typeface="Calibri" panose="020F0502020204030204" pitchFamily="34" charset="0"/>
            </a:endParaRPr>
          </a:p>
        </p:txBody>
      </p:sp>
      <p:pic>
        <p:nvPicPr>
          <p:cNvPr id="1028" name="Picture 4">
            <a:extLst>
              <a:ext uri="{FF2B5EF4-FFF2-40B4-BE49-F238E27FC236}">
                <a16:creationId xmlns="" xmlns:a16="http://schemas.microsoft.com/office/drawing/2014/main" id="{51E9ADF2-E2BD-D3D0-17F7-25C804E2FAE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2073274"/>
            <a:ext cx="6142916" cy="54434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1">
            <a:extLst>
              <a:ext uri="{FF2B5EF4-FFF2-40B4-BE49-F238E27FC236}">
                <a16:creationId xmlns="" xmlns:a16="http://schemas.microsoft.com/office/drawing/2014/main" id="{7CDE970A-BCBD-9577-82E5-F17F68F1B07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Find </a:t>
            </a:r>
            <a:r>
              <a:rPr kumimoji="0" lang="en-US" altLang="en-US" sz="18000" b="0"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3">
            <a:extLst>
              <a:ext uri="{FF2B5EF4-FFF2-40B4-BE49-F238E27FC236}">
                <a16:creationId xmlns="" xmlns:a16="http://schemas.microsoft.com/office/drawing/2014/main" id="{5FE7BF5E-1F0F-F780-3811-71057574772F}"/>
              </a:ext>
            </a:extLst>
          </p:cNvPr>
          <p:cNvSpPr>
            <a:spLocks noChangeArrowheads="1"/>
          </p:cNvSpPr>
          <p:nvPr/>
        </p:nvSpPr>
        <p:spPr bwMode="auto">
          <a:xfrm>
            <a:off x="103762" y="-129703"/>
            <a:ext cx="12240638" cy="2475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Find </a:t>
            </a:r>
            <a:r>
              <a:rPr kumimoji="0" lang="en-US" altLang="en-US" sz="18000" b="0"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44" name="Picture 20">
            <a:extLst>
              <a:ext uri="{FF2B5EF4-FFF2-40B4-BE49-F238E27FC236}">
                <a16:creationId xmlns="" xmlns:a16="http://schemas.microsoft.com/office/drawing/2014/main" id="{AAF9EF70-5939-784C-137A-84EFD9C6822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5362" y="2975142"/>
            <a:ext cx="723900" cy="356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0598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KL Deemed to be University Logo"/>
          <p:cNvPicPr>
            <a:picLocks noChangeAspect="1" noChangeArrowheads="1"/>
          </p:cNvPicPr>
          <p:nvPr/>
        </p:nvPicPr>
        <p:blipFill>
          <a:blip r:embed="rId4"/>
          <a:srcRect/>
          <a:stretch>
            <a:fillRect/>
          </a:stretch>
        </p:blipFill>
        <p:spPr bwMode="auto">
          <a:xfrm>
            <a:off x="0" y="0"/>
            <a:ext cx="1990725" cy="600076"/>
          </a:xfrm>
          <a:prstGeom prst="rect">
            <a:avLst/>
          </a:prstGeom>
          <a:noFill/>
        </p:spPr>
      </p:pic>
      <p:sp>
        <p:nvSpPr>
          <p:cNvPr id="5" name="TextBox 4">
            <a:extLst>
              <a:ext uri="{FF2B5EF4-FFF2-40B4-BE49-F238E27FC236}">
                <a16:creationId xmlns="" xmlns:a16="http://schemas.microsoft.com/office/drawing/2014/main" id="{3B5CC7D3-529C-40F8-FAFD-824D7993563E}"/>
              </a:ext>
            </a:extLst>
          </p:cNvPr>
          <p:cNvSpPr txBox="1"/>
          <p:nvPr/>
        </p:nvSpPr>
        <p:spPr>
          <a:xfrm rot="10800000" flipV="1">
            <a:off x="1221208" y="3797017"/>
            <a:ext cx="9513649" cy="2111668"/>
          </a:xfrm>
          <a:prstGeom prst="rect">
            <a:avLst/>
          </a:prstGeom>
          <a:noFill/>
        </p:spPr>
        <p:txBody>
          <a:bodyPr wrap="square">
            <a:spAutoFit/>
          </a:bodyPr>
          <a:lstStyle/>
          <a:p>
            <a:pPr marL="0" marR="0">
              <a:lnSpc>
                <a:spcPct val="115000"/>
              </a:lnSpc>
              <a:spcBef>
                <a:spcPts val="0"/>
              </a:spcBef>
              <a:spcAft>
                <a:spcPts val="1000"/>
              </a:spcAft>
              <a:tabLst>
                <a:tab pos="264795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Solution: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tabLst>
                <a:tab pos="26479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Let E be the event that the probability of the selected person being employed is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tabLst>
                <a:tab pos="26479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If a man is selected, then the probability of him being employed=20/100.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tabLst>
                <a:tab pos="26479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Similarly, if the woman was selected the probability of her being employed=50/100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tabLst>
                <a:tab pos="26479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So probability=P(M).P(E/M)+P(W).P(E/W)=(1/2)*(20/100)+(1/2)*(50/100)=(1/10)+(5/20)=7/20.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tabLst>
                <a:tab pos="26479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Required probability =1-P(E)=1-0.35=0.65.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 xmlns:a16="http://schemas.microsoft.com/office/drawing/2014/main" id="{CB61D2F6-C0B5-3F29-3BD4-A765586C483A}"/>
              </a:ext>
            </a:extLst>
          </p:cNvPr>
          <p:cNvSpPr txBox="1"/>
          <p:nvPr/>
        </p:nvSpPr>
        <p:spPr>
          <a:xfrm>
            <a:off x="844731" y="600076"/>
            <a:ext cx="9890126" cy="3572581"/>
          </a:xfrm>
          <a:prstGeom prst="rect">
            <a:avLst/>
          </a:prstGeom>
          <a:noFill/>
        </p:spPr>
        <p:txBody>
          <a:bodyPr wrap="square">
            <a:spAutoFit/>
          </a:bodyPr>
          <a:lstStyle/>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TOTAL PROBABILITY</a:t>
            </a:r>
          </a:p>
          <a:p>
            <a:pPr algn="just">
              <a:lnSpc>
                <a:spcPct val="115000"/>
              </a:lnSpc>
              <a:spcAft>
                <a:spcPts val="1000"/>
              </a:spcAft>
            </a:pP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rPr>
              <a:t>then for any event A of S, </a:t>
            </a:r>
          </a:p>
          <a:p>
            <a:pPr algn="just">
              <a:lnSpc>
                <a:spcPct val="115000"/>
              </a:lnSpc>
              <a:spcAft>
                <a:spcPts val="1000"/>
              </a:spcAft>
            </a:pP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Example: 1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group contains equal no of men and women of those 20 % of the men, 50 % of women are unemployed. If a person is selected at random from these. The probability of selected person being employed is -----          [2014 mech]</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3" name="Rectangle 16">
            <a:extLst>
              <a:ext uri="{FF2B5EF4-FFF2-40B4-BE49-F238E27FC236}">
                <a16:creationId xmlns="" xmlns:a16="http://schemas.microsoft.com/office/drawing/2014/main" id="{ACB2934E-7C68-4983-27C0-0CC787FFCFBB}"/>
              </a:ext>
            </a:extLst>
          </p:cNvPr>
          <p:cNvSpPr>
            <a:spLocks noChangeArrowheads="1"/>
          </p:cNvSpPr>
          <p:nvPr/>
        </p:nvSpPr>
        <p:spPr bwMode="auto">
          <a:xfrm flipV="1">
            <a:off x="698318" y="-115641"/>
            <a:ext cx="114936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If the events </a:t>
            </a:r>
            <a:r>
              <a:rPr kumimoji="0" lang="en-US" altLang="en-US" sz="1200" b="0" i="1" u="none" strike="noStrike" cap="none" normalizeH="0" baseline="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B1,B2,</a:t>
            </a:r>
            <a:r>
              <a:rPr kumimoji="0" lang="en-US" altLang="en-US" sz="1200" b="0" i="1" u="none" strike="noStrike" cap="none" normalizeH="0" baseline="0">
                <a:ln>
                  <a:noFill/>
                </a:ln>
                <a:solidFill>
                  <a:schemeClr val="tx1"/>
                </a:solidFill>
                <a:effectLst/>
                <a:latin typeface="Cambria Math" panose="02040503050406030204" pitchFamily="18" charset="0"/>
                <a:ea typeface="Times New Roman" panose="02020603050405020304" pitchFamily="18" charset="0"/>
              </a:rPr>
              <a:t>…</a:t>
            </a:r>
            <a:r>
              <a:rPr kumimoji="0" lang="en-US" altLang="en-US" sz="1200" b="0" i="1" u="none" strike="noStrike" cap="none" normalizeH="0" baseline="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,BK</a:t>
            </a:r>
            <a:r>
              <a:rPr kumimoji="0" lang="en-US" altLang="en-US" sz="1200" b="0" i="0" u="none" strike="noStrike" cap="none" normalizeH="0" baseline="0">
                <a:ln>
                  <a:noFill/>
                </a:ln>
                <a:solidFill>
                  <a:schemeClr val="tx1"/>
                </a:solidFill>
                <a:effectLst/>
                <a:ea typeface="Times New Roman" panose="02020603050405020304" pitchFamily="18" charset="0"/>
              </a:rPr>
              <a:t> </a:t>
            </a: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constitute a partition of the sample space S such that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4" name="Object 23">
            <a:extLst>
              <a:ext uri="{FF2B5EF4-FFF2-40B4-BE49-F238E27FC236}">
                <a16:creationId xmlns="" xmlns:a16="http://schemas.microsoft.com/office/drawing/2014/main" id="{CDF37B7B-08CC-8198-0CB7-3B6B426490AE}"/>
              </a:ext>
            </a:extLst>
          </p:cNvPr>
          <p:cNvGraphicFramePr>
            <a:graphicFrameLocks noChangeAspect="1"/>
          </p:cNvGraphicFramePr>
          <p:nvPr>
            <p:extLst/>
          </p:nvPr>
        </p:nvGraphicFramePr>
        <p:xfrm>
          <a:off x="-2931279" y="-89345"/>
          <a:ext cx="4614029" cy="140635"/>
        </p:xfrm>
        <a:graphic>
          <a:graphicData uri="http://schemas.openxmlformats.org/presentationml/2006/ole">
            <mc:AlternateContent xmlns:mc="http://schemas.openxmlformats.org/markup-compatibility/2006">
              <mc:Choice xmlns:v="urn:schemas-microsoft-com:vml" Requires="v">
                <p:oleObj spid="_x0000_s2056" r:id="rId5" imgW="1689100" imgH="228600" progId="Equation.3">
                  <p:embed/>
                </p:oleObj>
              </mc:Choice>
              <mc:Fallback>
                <p:oleObj r:id="rId5" imgW="16891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1279" y="-89345"/>
                        <a:ext cx="4614029" cy="140635"/>
                      </a:xfrm>
                      <a:prstGeom prst="rect">
                        <a:avLst/>
                      </a:prstGeom>
                      <a:noFill/>
                    </p:spPr>
                  </p:pic>
                </p:oleObj>
              </mc:Fallback>
            </mc:AlternateContent>
          </a:graphicData>
        </a:graphic>
      </p:graphicFrame>
      <p:sp>
        <p:nvSpPr>
          <p:cNvPr id="25" name="Rectangle 17">
            <a:extLst>
              <a:ext uri="{FF2B5EF4-FFF2-40B4-BE49-F238E27FC236}">
                <a16:creationId xmlns="" xmlns:a16="http://schemas.microsoft.com/office/drawing/2014/main" id="{110B7830-EBE1-DADA-3D1A-F18BF6CE9FDD}"/>
              </a:ext>
            </a:extLst>
          </p:cNvPr>
          <p:cNvSpPr>
            <a:spLocks noChangeArrowheads="1"/>
          </p:cNvSpPr>
          <p:nvPr/>
        </p:nvSpPr>
        <p:spPr bwMode="auto">
          <a:xfrm flipV="1">
            <a:off x="698318" y="112959"/>
            <a:ext cx="114936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then for any event A of 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19">
            <a:extLst>
              <a:ext uri="{FF2B5EF4-FFF2-40B4-BE49-F238E27FC236}">
                <a16:creationId xmlns="" xmlns:a16="http://schemas.microsoft.com/office/drawing/2014/main" id="{C279C166-D939-02EF-2416-30B3C5AB85FB}"/>
              </a:ext>
            </a:extLst>
          </p:cNvPr>
          <p:cNvSpPr>
            <a:spLocks noChangeArrowheads="1"/>
          </p:cNvSpPr>
          <p:nvPr/>
        </p:nvSpPr>
        <p:spPr bwMode="auto">
          <a:xfrm>
            <a:off x="844731" y="12017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If the events </a:t>
            </a:r>
            <a:r>
              <a:rPr kumimoji="0" lang="en-US" altLang="en-US" sz="1200" b="0" i="1"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B1,B2,</a:t>
            </a:r>
            <a:r>
              <a:rPr kumimoji="0" lang="en-US" altLang="en-US" sz="1200" b="0" i="1"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rPr>
              <a:t>…</a:t>
            </a:r>
            <a:r>
              <a:rPr kumimoji="0" lang="en-US" altLang="en-US" sz="1200" b="0" i="1"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,BK</a:t>
            </a:r>
            <a:r>
              <a:rPr kumimoji="0" lang="en-US" altLang="en-US" sz="1200" b="0" i="0" u="none" strike="noStrike" cap="none" normalizeH="0" baseline="0" dirty="0">
                <a:ln>
                  <a:noFill/>
                </a:ln>
                <a:solidFill>
                  <a:schemeClr val="tx1"/>
                </a:solidFill>
                <a:effectLst/>
                <a:ea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constitute a partition of the sample space S such that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7" name="Object 26">
            <a:extLst>
              <a:ext uri="{FF2B5EF4-FFF2-40B4-BE49-F238E27FC236}">
                <a16:creationId xmlns="" xmlns:a16="http://schemas.microsoft.com/office/drawing/2014/main" id="{8AB3AB32-1300-D1FB-FA88-71A705208D98}"/>
              </a:ext>
            </a:extLst>
          </p:cNvPr>
          <p:cNvGraphicFramePr>
            <a:graphicFrameLocks noChangeAspect="1"/>
          </p:cNvGraphicFramePr>
          <p:nvPr>
            <p:extLst/>
          </p:nvPr>
        </p:nvGraphicFramePr>
        <p:xfrm>
          <a:off x="1149350" y="1286186"/>
          <a:ext cx="2264410" cy="228600"/>
        </p:xfrm>
        <a:graphic>
          <a:graphicData uri="http://schemas.openxmlformats.org/presentationml/2006/ole">
            <mc:AlternateContent xmlns:mc="http://schemas.openxmlformats.org/markup-compatibility/2006">
              <mc:Choice xmlns:v="urn:schemas-microsoft-com:vml" Requires="v">
                <p:oleObj spid="_x0000_s2057" r:id="rId7" imgW="1689100" imgH="228600" progId="Equation.3">
                  <p:embed/>
                </p:oleObj>
              </mc:Choice>
              <mc:Fallback>
                <p:oleObj r:id="rId7" imgW="16891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9350" y="1286186"/>
                        <a:ext cx="2264410" cy="228600"/>
                      </a:xfrm>
                      <a:prstGeom prst="rect">
                        <a:avLst/>
                      </a:prstGeom>
                      <a:noFill/>
                    </p:spPr>
                  </p:pic>
                </p:oleObj>
              </mc:Fallback>
            </mc:AlternateContent>
          </a:graphicData>
        </a:graphic>
      </p:graphicFrame>
      <p:sp>
        <p:nvSpPr>
          <p:cNvPr id="29" name="Rectangle 22">
            <a:extLst>
              <a:ext uri="{FF2B5EF4-FFF2-40B4-BE49-F238E27FC236}">
                <a16:creationId xmlns="" xmlns:a16="http://schemas.microsoft.com/office/drawing/2014/main" id="{475F10DC-84CE-2332-8731-E76D755F367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0" name="Object 29">
            <a:extLst>
              <a:ext uri="{FF2B5EF4-FFF2-40B4-BE49-F238E27FC236}">
                <a16:creationId xmlns="" xmlns:a16="http://schemas.microsoft.com/office/drawing/2014/main" id="{67B3C227-69EE-8000-899B-1752346AAC72}"/>
              </a:ext>
            </a:extLst>
          </p:cNvPr>
          <p:cNvGraphicFramePr>
            <a:graphicFrameLocks noChangeAspect="1"/>
          </p:cNvGraphicFramePr>
          <p:nvPr>
            <p:extLst/>
          </p:nvPr>
        </p:nvGraphicFramePr>
        <p:xfrm>
          <a:off x="1149350" y="2096140"/>
          <a:ext cx="3265896" cy="568683"/>
        </p:xfrm>
        <a:graphic>
          <a:graphicData uri="http://schemas.openxmlformats.org/presentationml/2006/ole">
            <mc:AlternateContent xmlns:mc="http://schemas.openxmlformats.org/markup-compatibility/2006">
              <mc:Choice xmlns:v="urn:schemas-microsoft-com:vml" Requires="v">
                <p:oleObj spid="_x0000_s2058" r:id="rId8" imgW="2616200" imgH="431800" progId="Equation.3">
                  <p:embed/>
                </p:oleObj>
              </mc:Choice>
              <mc:Fallback>
                <p:oleObj r:id="rId8" imgW="2616200" imgH="431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9350" y="2096140"/>
                        <a:ext cx="3265896" cy="568683"/>
                      </a:xfrm>
                      <a:prstGeom prst="rect">
                        <a:avLst/>
                      </a:prstGeom>
                      <a:noFill/>
                    </p:spPr>
                  </p:pic>
                </p:oleObj>
              </mc:Fallback>
            </mc:AlternateContent>
          </a:graphicData>
        </a:graphic>
      </p:graphicFrame>
    </p:spTree>
    <p:extLst>
      <p:ext uri="{BB962C8B-B14F-4D97-AF65-F5344CB8AC3E}">
        <p14:creationId xmlns:p14="http://schemas.microsoft.com/office/powerpoint/2010/main" val="19435844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a:extLst>
              <a:ext uri="{FF2B5EF4-FFF2-40B4-BE49-F238E27FC236}">
                <a16:creationId xmlns="" xmlns:a16="http://schemas.microsoft.com/office/drawing/2014/main"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Applications of Baye’s Rule</a:t>
            </a:r>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mc:AlternateContent xmlns:mc="http://schemas.openxmlformats.org/markup-compatibility/2006" xmlns:a14="http://schemas.microsoft.com/office/drawing/2010/main">
        <mc:Choice Requires="a14">
          <p:sp>
            <p:nvSpPr>
              <p:cNvPr id="4" name="TextBox 3">
                <a:extLst>
                  <a:ext uri="{FF2B5EF4-FFF2-40B4-BE49-F238E27FC236}">
                    <a16:creationId xmlns="" xmlns:a16="http://schemas.microsoft.com/office/drawing/2014/main" id="{18CFA1DF-FAAB-CDA5-407E-294F6C6C1227}"/>
                  </a:ext>
                </a:extLst>
              </p:cNvPr>
              <p:cNvSpPr txBox="1"/>
              <p:nvPr/>
            </p:nvSpPr>
            <p:spPr>
              <a:xfrm>
                <a:off x="305655" y="740815"/>
                <a:ext cx="11170579" cy="967188"/>
              </a:xfrm>
              <a:prstGeom prst="rect">
                <a:avLst/>
              </a:prstGeom>
              <a:noFill/>
            </p:spPr>
            <p:txBody>
              <a:bodyPr wrap="square">
                <a:spAutoFit/>
              </a:bodyPr>
              <a:lstStyle/>
              <a:p>
                <a:pPr>
                  <a:lnSpc>
                    <a:spcPct val="150000"/>
                  </a:lnSpc>
                </a:pPr>
                <a:r>
                  <a:rPr lang="en-US" sz="2000" dirty="0"/>
                  <a:t>If the events B</a:t>
                </a:r>
                <a:r>
                  <a:rPr lang="en-US" sz="2000" baseline="-25000" dirty="0"/>
                  <a:t>1</a:t>
                </a:r>
                <a:r>
                  <a:rPr lang="en-US" sz="2000" dirty="0"/>
                  <a:t>, B</a:t>
                </a:r>
                <a:r>
                  <a:rPr lang="en-US" sz="2000" baseline="-25000" dirty="0"/>
                  <a:t>2</a:t>
                </a:r>
                <a:r>
                  <a:rPr lang="en-US" sz="2000" dirty="0"/>
                  <a:t>,…,B</a:t>
                </a:r>
                <a:r>
                  <a:rPr lang="en-US" sz="2000" baseline="-25000" dirty="0"/>
                  <a:t>k</a:t>
                </a:r>
                <a:r>
                  <a:rPr lang="en-US" sz="2000" dirty="0"/>
                  <a:t> constitute a partition of the sample space S such that P(B</a:t>
                </a:r>
                <a:r>
                  <a:rPr lang="en-US" sz="2000" baseline="-25000" dirty="0"/>
                  <a:t>i</a:t>
                </a:r>
                <a:r>
                  <a:rPr lang="en-US" sz="2000" dirty="0"/>
                  <a:t>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 </m:t>
                    </m:r>
                    <m:r>
                      <a:rPr lang="en-US" sz="2000" b="0" i="1" smtClean="0">
                        <a:latin typeface="Cambria Math" panose="02040503050406030204" pitchFamily="18" charset="0"/>
                        <a:ea typeface="Cambria Math" panose="02040503050406030204" pitchFamily="18" charset="0"/>
                      </a:rPr>
                      <m:t>𝑓𝑜𝑟</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=1,2,…,</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𝑡h𝑒𝑛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𝑓𝑜𝑟</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𝑎𝑛𝑦</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𝑒𝑣𝑒𝑛𝑡</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 </m:t>
                    </m:r>
                  </m:oMath>
                </a14:m>
                <a:r>
                  <a:rPr lang="en-US" sz="2000" dirty="0"/>
                  <a:t>in S such that P(A)</a:t>
                </a:r>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≠0</m:t>
                    </m:r>
                  </m:oMath>
                </a14:m>
                <a:r>
                  <a:rPr lang="en-US" sz="2000" dirty="0"/>
                  <a:t> </a:t>
                </a:r>
                <a:endParaRPr lang="en-IN" sz="2000" dirty="0"/>
              </a:p>
            </p:txBody>
          </p:sp>
        </mc:Choice>
        <mc:Fallback xmlns="">
          <p:sp>
            <p:nvSpPr>
              <p:cNvPr id="4" name="TextBox 3">
                <a:extLst>
                  <a:ext uri="{FF2B5EF4-FFF2-40B4-BE49-F238E27FC236}">
                    <a16:creationId xmlns="" xmlns:a16="http://schemas.microsoft.com/office/drawing/2014/main" xmlns:a14="http://schemas.microsoft.com/office/drawing/2010/main" id="{18CFA1DF-FAAB-CDA5-407E-294F6C6C1227}"/>
                  </a:ext>
                </a:extLst>
              </p:cNvPr>
              <p:cNvSpPr txBox="1">
                <a:spLocks noRot="1" noChangeAspect="1" noMove="1" noResize="1" noEditPoints="1" noAdjustHandles="1" noChangeArrowheads="1" noChangeShapeType="1" noTextEdit="1"/>
              </p:cNvSpPr>
              <p:nvPr/>
            </p:nvSpPr>
            <p:spPr>
              <a:xfrm>
                <a:off x="305655" y="740815"/>
                <a:ext cx="11170579" cy="967188"/>
              </a:xfrm>
              <a:prstGeom prst="rect">
                <a:avLst/>
              </a:prstGeom>
              <a:blipFill rotWithShape="0">
                <a:blip r:embed="rId3"/>
                <a:stretch>
                  <a:fillRect l="-546" b="-10127"/>
                </a:stretch>
              </a:blipFill>
            </p:spPr>
            <p:txBody>
              <a:bodyPr/>
              <a:lstStyle/>
              <a:p>
                <a:r>
                  <a:rPr lang="en-IN">
                    <a:noFill/>
                  </a:rPr>
                  <a:t> </a:t>
                </a:r>
              </a:p>
            </p:txBody>
          </p:sp>
        </mc:Fallback>
      </mc:AlternateContent>
      <p:sp>
        <p:nvSpPr>
          <p:cNvPr id="21" name="TextBox 20">
            <a:extLst>
              <a:ext uri="{FF2B5EF4-FFF2-40B4-BE49-F238E27FC236}">
                <a16:creationId xmlns="" xmlns:a16="http://schemas.microsoft.com/office/drawing/2014/main" id="{1D20DB93-CD2D-7D1A-F67E-36F3E6B8F42C}"/>
              </a:ext>
            </a:extLst>
          </p:cNvPr>
          <p:cNvSpPr txBox="1"/>
          <p:nvPr/>
        </p:nvSpPr>
        <p:spPr>
          <a:xfrm>
            <a:off x="233308" y="2974337"/>
            <a:ext cx="11725383" cy="3730317"/>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One of the many applications of Bayes’ theorem is Bayesian inference, a particular approach to statistical inference. Bayesian inference has found application in various activities, including medicine, science, philosophy, engineering, sports, law, etc. </a:t>
            </a:r>
          </a:p>
          <a:p>
            <a:pPr algn="just">
              <a:lnSpc>
                <a:spcPct val="150000"/>
              </a:lnSpc>
            </a:pPr>
            <a:r>
              <a:rPr lang="en-US" sz="2000" dirty="0">
                <a:latin typeface="Times New Roman" panose="02020603050405020304" pitchFamily="18" charset="0"/>
                <a:cs typeface="Times New Roman" panose="02020603050405020304" pitchFamily="18" charset="0"/>
              </a:rPr>
              <a:t>Example: Bayes’ theorem to define the accuracy of medical test results by considering how likely any given person is to have a disease and the test’s overall accuracy. </a:t>
            </a:r>
          </a:p>
          <a:p>
            <a:pPr algn="just">
              <a:lnSpc>
                <a:spcPct val="150000"/>
              </a:lnSpc>
            </a:pPr>
            <a:r>
              <a:rPr lang="en-US" sz="2000" dirty="0">
                <a:latin typeface="Times New Roman" panose="02020603050405020304" pitchFamily="18" charset="0"/>
                <a:cs typeface="Times New Roman" panose="02020603050405020304" pitchFamily="18" charset="0"/>
              </a:rPr>
              <a:t>Bayes’ theorem relies on consolidating prior, Likelihood probability distributions to generate posterior probabilities. In Bayesian statistical inference, prior probability is the probability of an event before new data is collected.</a:t>
            </a:r>
            <a:endParaRPr lang="en-I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F3E8916A-F53C-B182-CEBC-35A13F78FCD5}"/>
                  </a:ext>
                </a:extLst>
              </p:cNvPr>
              <p:cNvSpPr txBox="1"/>
              <p:nvPr/>
            </p:nvSpPr>
            <p:spPr>
              <a:xfrm>
                <a:off x="2524445" y="1848742"/>
                <a:ext cx="7143108" cy="7448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𝑃</m:t>
                      </m:r>
                      <m:d>
                        <m:dPr>
                          <m:ctrlPr>
                            <a:rPr lang="en-IN" i="1">
                              <a:latin typeface="Cambria Math" panose="02040503050406030204" pitchFamily="18" charset="0"/>
                            </a:rPr>
                          </m:ctrlPr>
                        </m:dPr>
                        <m:e>
                          <m:f>
                            <m:fPr>
                              <m:type m:val="lin"/>
                              <m:ctrlPr>
                                <a:rPr lang="en-IN" i="1">
                                  <a:latin typeface="Cambria Math" panose="02040503050406030204" pitchFamily="18" charset="0"/>
                                </a:rPr>
                              </m:ctrlPr>
                            </m:fPr>
                            <m:num>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𝑟</m:t>
                                  </m:r>
                                </m:sub>
                              </m:sSub>
                            </m:num>
                            <m:den>
                              <m:r>
                                <a:rPr lang="en-IN" i="1">
                                  <a:latin typeface="Cambria Math" panose="02040503050406030204" pitchFamily="18" charset="0"/>
                                </a:rPr>
                                <m:t>𝐴</m:t>
                              </m:r>
                            </m:den>
                          </m:f>
                        </m:e>
                      </m:d>
                      <m:r>
                        <a:rPr lang="en-IN" i="0">
                          <a:latin typeface="Cambria Math" panose="02040503050406030204" pitchFamily="18" charset="0"/>
                        </a:rPr>
                        <m:t>=</m:t>
                      </m:r>
                      <m:f>
                        <m:fPr>
                          <m:ctrlPr>
                            <a:rPr lang="en-IN" i="1">
                              <a:solidFill>
                                <a:srgbClr val="836967"/>
                              </a:solidFill>
                              <a:latin typeface="Cambria Math" panose="02040503050406030204" pitchFamily="18" charset="0"/>
                            </a:rPr>
                          </m:ctrlPr>
                        </m:fPr>
                        <m:num>
                          <m:r>
                            <a:rPr lang="en-IN" i="1">
                              <a:latin typeface="Cambria Math" panose="02040503050406030204" pitchFamily="18" charset="0"/>
                            </a:rPr>
                            <m:t>𝑃</m:t>
                          </m:r>
                          <m:d>
                            <m:dPr>
                              <m:ctrlPr>
                                <a:rPr lang="en-IN" i="1">
                                  <a:latin typeface="Cambria Math" panose="02040503050406030204" pitchFamily="18" charset="0"/>
                                </a:rPr>
                              </m:ctrlPr>
                            </m:dP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𝑟</m:t>
                                  </m:r>
                                </m:sub>
                              </m:sSub>
                              <m:r>
                                <a:rPr lang="en-IN" i="0">
                                  <a:latin typeface="Cambria Math" panose="02040503050406030204" pitchFamily="18" charset="0"/>
                                </a:rPr>
                                <m:t>∩</m:t>
                              </m:r>
                              <m:r>
                                <a:rPr lang="en-IN" i="1">
                                  <a:latin typeface="Cambria Math" panose="02040503050406030204" pitchFamily="18" charset="0"/>
                                </a:rPr>
                                <m:t>𝐴</m:t>
                              </m:r>
                            </m:e>
                          </m:d>
                        </m:num>
                        <m:den>
                          <m:nary>
                            <m:naryPr>
                              <m:chr m:val="∑"/>
                              <m:limLoc m:val="subSup"/>
                              <m:ctrlPr>
                                <a:rPr lang="en-IN" i="1">
                                  <a:latin typeface="Cambria Math" panose="02040503050406030204" pitchFamily="18" charset="0"/>
                                </a:rPr>
                              </m:ctrlPr>
                            </m:naryPr>
                            <m:sub>
                              <m:r>
                                <a:rPr lang="en-IN" i="1">
                                  <a:latin typeface="Cambria Math" panose="02040503050406030204" pitchFamily="18" charset="0"/>
                                </a:rPr>
                                <m:t>𝑖</m:t>
                              </m:r>
                              <m:r>
                                <a:rPr lang="en-IN" i="0">
                                  <a:latin typeface="Cambria Math" panose="02040503050406030204" pitchFamily="18" charset="0"/>
                                </a:rPr>
                                <m:t>=1</m:t>
                              </m:r>
                            </m:sub>
                            <m:sup>
                              <m:r>
                                <a:rPr lang="en-IN" i="1">
                                  <a:latin typeface="Cambria Math" panose="02040503050406030204" pitchFamily="18" charset="0"/>
                                </a:rPr>
                                <m:t>𝐾</m:t>
                              </m:r>
                            </m:sup>
                            <m:e>
                              <m:r>
                                <a:rPr lang="en-IN" i="1">
                                  <a:latin typeface="Cambria Math" panose="02040503050406030204" pitchFamily="18" charset="0"/>
                                </a:rPr>
                                <m:t>𝑃</m:t>
                              </m:r>
                              <m:d>
                                <m:dPr>
                                  <m:ctrlPr>
                                    <a:rPr lang="en-IN" i="1">
                                      <a:latin typeface="Cambria Math" panose="02040503050406030204" pitchFamily="18" charset="0"/>
                                    </a:rPr>
                                  </m:ctrlPr>
                                </m:dP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𝑖</m:t>
                                      </m:r>
                                    </m:sub>
                                  </m:sSub>
                                  <m:r>
                                    <a:rPr lang="en-IN" i="0">
                                      <a:latin typeface="Cambria Math" panose="02040503050406030204" pitchFamily="18" charset="0"/>
                                    </a:rPr>
                                    <m:t>∩</m:t>
                                  </m:r>
                                  <m:r>
                                    <a:rPr lang="en-IN" i="1">
                                      <a:latin typeface="Cambria Math" panose="02040503050406030204" pitchFamily="18" charset="0"/>
                                    </a:rPr>
                                    <m:t>𝐴</m:t>
                                  </m:r>
                                </m:e>
                              </m:d>
                            </m:e>
                          </m:nary>
                        </m:den>
                      </m:f>
                      <m:r>
                        <a:rPr lang="en-IN" i="0">
                          <a:latin typeface="Cambria Math" panose="02040503050406030204" pitchFamily="18" charset="0"/>
                        </a:rPr>
                        <m:t>=</m:t>
                      </m:r>
                      <m:f>
                        <m:fPr>
                          <m:ctrlPr>
                            <a:rPr lang="en-IN" i="1">
                              <a:solidFill>
                                <a:srgbClr val="836967"/>
                              </a:solidFill>
                              <a:latin typeface="Cambria Math" panose="02040503050406030204" pitchFamily="18" charset="0"/>
                            </a:rPr>
                          </m:ctrlPr>
                        </m:fPr>
                        <m:num>
                          <m:r>
                            <a:rPr lang="en-IN" i="1">
                              <a:latin typeface="Cambria Math" panose="02040503050406030204" pitchFamily="18" charset="0"/>
                            </a:rPr>
                            <m:t>𝑃</m:t>
                          </m:r>
                          <m:d>
                            <m:dPr>
                              <m:ctrlPr>
                                <a:rPr lang="en-IN" i="1">
                                  <a:latin typeface="Cambria Math" panose="02040503050406030204" pitchFamily="18" charset="0"/>
                                </a:rPr>
                              </m:ctrlPr>
                            </m:dP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𝑟</m:t>
                                  </m:r>
                                </m:sub>
                              </m:sSub>
                            </m:e>
                          </m:d>
                          <m:r>
                            <a:rPr lang="en-IN" i="1">
                              <a:latin typeface="Cambria Math" panose="02040503050406030204" pitchFamily="18" charset="0"/>
                            </a:rPr>
                            <m:t>𝑃</m:t>
                          </m:r>
                          <m:d>
                            <m:dPr>
                              <m:endChr m:val=""/>
                              <m:ctrlPr>
                                <a:rPr lang="en-IN" i="1">
                                  <a:latin typeface="Cambria Math" panose="02040503050406030204" pitchFamily="18" charset="0"/>
                                </a:rPr>
                              </m:ctrlPr>
                            </m:dPr>
                            <m:e>
                              <m:d>
                                <m:dPr>
                                  <m:ctrlPr>
                                    <a:rPr lang="en-IN" i="1">
                                      <a:latin typeface="Cambria Math" panose="02040503050406030204" pitchFamily="18" charset="0"/>
                                    </a:rPr>
                                  </m:ctrlPr>
                                </m:dPr>
                                <m:e>
                                  <m:f>
                                    <m:fPr>
                                      <m:type m:val="lin"/>
                                      <m:ctrlPr>
                                        <a:rPr lang="en-IN" i="1">
                                          <a:latin typeface="Cambria Math" panose="02040503050406030204" pitchFamily="18" charset="0"/>
                                        </a:rPr>
                                      </m:ctrlPr>
                                    </m:fPr>
                                    <m:num>
                                      <m:r>
                                        <a:rPr lang="en-IN" i="1">
                                          <a:latin typeface="Cambria Math" panose="02040503050406030204" pitchFamily="18" charset="0"/>
                                        </a:rPr>
                                        <m:t>𝐴</m:t>
                                      </m:r>
                                    </m:num>
                                    <m:den>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𝑟</m:t>
                                          </m:r>
                                        </m:sub>
                                      </m:sSub>
                                    </m:den>
                                  </m:f>
                                </m:e>
                              </m:d>
                            </m:e>
                          </m:d>
                        </m:num>
                        <m:den>
                          <m:nary>
                            <m:naryPr>
                              <m:chr m:val="∑"/>
                              <m:limLoc m:val="subSup"/>
                              <m:ctrlPr>
                                <a:rPr lang="en-IN" i="1">
                                  <a:latin typeface="Cambria Math" panose="02040503050406030204" pitchFamily="18" charset="0"/>
                                </a:rPr>
                              </m:ctrlPr>
                            </m:naryPr>
                            <m:sub>
                              <m:r>
                                <a:rPr lang="en-IN" i="1">
                                  <a:latin typeface="Cambria Math" panose="02040503050406030204" pitchFamily="18" charset="0"/>
                                </a:rPr>
                                <m:t>𝑖</m:t>
                              </m:r>
                              <m:r>
                                <a:rPr lang="en-IN" i="0">
                                  <a:latin typeface="Cambria Math" panose="02040503050406030204" pitchFamily="18" charset="0"/>
                                </a:rPr>
                                <m:t>=1</m:t>
                              </m:r>
                            </m:sub>
                            <m:sup>
                              <m:r>
                                <a:rPr lang="en-IN" i="1">
                                  <a:latin typeface="Cambria Math" panose="02040503050406030204" pitchFamily="18" charset="0"/>
                                </a:rPr>
                                <m:t>𝑘</m:t>
                              </m:r>
                            </m:sup>
                            <m:e>
                              <m:r>
                                <a:rPr lang="en-IN" i="1">
                                  <a:latin typeface="Cambria Math" panose="02040503050406030204" pitchFamily="18" charset="0"/>
                                </a:rPr>
                                <m:t>𝑃</m:t>
                              </m:r>
                              <m:d>
                                <m:dPr>
                                  <m:ctrlPr>
                                    <a:rPr lang="en-IN" i="1">
                                      <a:latin typeface="Cambria Math" panose="02040503050406030204" pitchFamily="18" charset="0"/>
                                    </a:rPr>
                                  </m:ctrlPr>
                                </m:dP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𝑖</m:t>
                                      </m:r>
                                    </m:sub>
                                  </m:sSub>
                                </m:e>
                              </m:d>
                              <m:r>
                                <a:rPr lang="en-IN" i="1">
                                  <a:latin typeface="Cambria Math" panose="02040503050406030204" pitchFamily="18" charset="0"/>
                                </a:rPr>
                                <m:t>𝑃</m:t>
                              </m:r>
                              <m:d>
                                <m:dPr>
                                  <m:ctrlPr>
                                    <a:rPr lang="en-IN" i="1">
                                      <a:latin typeface="Cambria Math" panose="02040503050406030204" pitchFamily="18" charset="0"/>
                                    </a:rPr>
                                  </m:ctrlPr>
                                </m:dPr>
                                <m:e>
                                  <m:f>
                                    <m:fPr>
                                      <m:type m:val="lin"/>
                                      <m:ctrlPr>
                                        <a:rPr lang="en-IN" i="1">
                                          <a:latin typeface="Cambria Math" panose="02040503050406030204" pitchFamily="18" charset="0"/>
                                        </a:rPr>
                                      </m:ctrlPr>
                                    </m:fPr>
                                    <m:num>
                                      <m:r>
                                        <a:rPr lang="en-IN" i="1">
                                          <a:latin typeface="Cambria Math" panose="02040503050406030204" pitchFamily="18" charset="0"/>
                                        </a:rPr>
                                        <m:t>𝐴</m:t>
                                      </m:r>
                                    </m:num>
                                    <m:den>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𝑖</m:t>
                                          </m:r>
                                        </m:sub>
                                      </m:sSub>
                                    </m:den>
                                  </m:f>
                                </m:e>
                              </m:d>
                            </m:e>
                          </m:nary>
                        </m:den>
                      </m:f>
                      <m:r>
                        <a:rPr lang="en-IN" i="0">
                          <a:latin typeface="Cambria Math" panose="02040503050406030204" pitchFamily="18" charset="0"/>
                        </a:rPr>
                        <m:t>,</m:t>
                      </m:r>
                      <m:r>
                        <a:rPr lang="en-IN" i="1">
                          <a:latin typeface="Cambria Math" panose="02040503050406030204" pitchFamily="18" charset="0"/>
                        </a:rPr>
                        <m:t>𝑓𝑜𝑟</m:t>
                      </m:r>
                      <m:r>
                        <a:rPr lang="en-IN" i="0">
                          <a:latin typeface="Cambria Math" panose="02040503050406030204" pitchFamily="18" charset="0"/>
                        </a:rPr>
                        <m:t>=1,2,...,</m:t>
                      </m:r>
                      <m:r>
                        <a:rPr lang="en-IN" i="1">
                          <a:latin typeface="Cambria Math" panose="02040503050406030204" pitchFamily="18" charset="0"/>
                        </a:rPr>
                        <m:t>𝑘</m:t>
                      </m:r>
                    </m:oMath>
                  </m:oMathPara>
                </a14:m>
                <a:endParaRPr lang="en-IN" dirty="0"/>
              </a:p>
            </p:txBody>
          </p:sp>
        </mc:Choice>
        <mc:Fallback xmlns="">
          <p:sp>
            <p:nvSpPr>
              <p:cNvPr id="3" name="TextBox 2">
                <a:extLst>
                  <a:ext uri="{FF2B5EF4-FFF2-40B4-BE49-F238E27FC236}">
                    <a16:creationId xmlns="" xmlns:a16="http://schemas.microsoft.com/office/drawing/2014/main" xmlns:a14="http://schemas.microsoft.com/office/drawing/2010/main" id="{F3E8916A-F53C-B182-CEBC-35A13F78FCD5}"/>
                  </a:ext>
                </a:extLst>
              </p:cNvPr>
              <p:cNvSpPr txBox="1">
                <a:spLocks noRot="1" noChangeAspect="1" noMove="1" noResize="1" noEditPoints="1" noAdjustHandles="1" noChangeArrowheads="1" noChangeShapeType="1" noTextEdit="1"/>
              </p:cNvSpPr>
              <p:nvPr/>
            </p:nvSpPr>
            <p:spPr>
              <a:xfrm>
                <a:off x="2524445" y="1848742"/>
                <a:ext cx="7143108" cy="744884"/>
              </a:xfrm>
              <a:prstGeom prst="rect">
                <a:avLst/>
              </a:prstGeom>
              <a:blipFill rotWithShape="0">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2080807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5" name="TextBox 4">
            <a:extLst>
              <a:ext uri="{FF2B5EF4-FFF2-40B4-BE49-F238E27FC236}">
                <a16:creationId xmlns="" xmlns:a16="http://schemas.microsoft.com/office/drawing/2014/main" id="{138058DC-DE50-FC3B-0DB9-CA3139FE8332}"/>
              </a:ext>
            </a:extLst>
          </p:cNvPr>
          <p:cNvSpPr txBox="1"/>
          <p:nvPr/>
        </p:nvSpPr>
        <p:spPr>
          <a:xfrm>
            <a:off x="956603" y="928468"/>
            <a:ext cx="9913619" cy="2444067"/>
          </a:xfrm>
          <a:prstGeom prst="rect">
            <a:avLst/>
          </a:prstGeom>
          <a:noFill/>
        </p:spPr>
        <p:txBody>
          <a:bodyPr wrap="square">
            <a:spAutoFit/>
          </a:bodyPr>
          <a:lstStyle/>
          <a:p>
            <a:pPr marL="0" marR="0">
              <a:lnSpc>
                <a:spcPct val="115000"/>
              </a:lnSpc>
              <a:spcBef>
                <a:spcPts val="0"/>
              </a:spcBef>
              <a:spcAft>
                <a:spcPts val="1000"/>
              </a:spcAft>
              <a:tabLst>
                <a:tab pos="2647950"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Example l:</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The probability that student knows the correct answer to a multiple-choice question is 2/3. If the student does not know the answer, the student guesses the answer. The probability of guessed answer is correct is ¼ . Given that student has answered the question correctly. The conditional probability that student knows the correct answer is   [2013 mech]</a:t>
            </a:r>
          </a:p>
          <a:p>
            <a:pPr marL="457200" marR="0" indent="-457200">
              <a:lnSpc>
                <a:spcPct val="115000"/>
              </a:lnSpc>
              <a:spcBef>
                <a:spcPts val="0"/>
              </a:spcBef>
              <a:spcAft>
                <a:spcPts val="1000"/>
              </a:spcAft>
              <a:buAutoNum type="alphaUcParenR"/>
              <a:tabLst>
                <a:tab pos="264795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2/3    B) 3/4 C) 5/6   D) 8/9</a:t>
            </a:r>
          </a:p>
          <a:p>
            <a:pPr marR="0">
              <a:lnSpc>
                <a:spcPct val="115000"/>
              </a:lnSpc>
              <a:spcBef>
                <a:spcPts val="0"/>
              </a:spcBef>
              <a:spcAft>
                <a:spcPts val="1000"/>
              </a:spcAft>
              <a:tabLst>
                <a:tab pos="264795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Sol:</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883167AA-047E-14D7-4A13-5FD1D590B99A}"/>
              </a:ext>
            </a:extLst>
          </p:cNvPr>
          <p:cNvSpPr txBox="1"/>
          <p:nvPr/>
        </p:nvSpPr>
        <p:spPr>
          <a:xfrm>
            <a:off x="1069145" y="3102318"/>
            <a:ext cx="9242473" cy="830997"/>
          </a:xfrm>
          <a:prstGeom prst="rect">
            <a:avLst/>
          </a:prstGeom>
          <a:noFill/>
        </p:spPr>
        <p:txBody>
          <a:bodyPr wrap="square">
            <a:spAutoFit/>
          </a:bodyPr>
          <a:lstStyle/>
          <a:p>
            <a:r>
              <a:rPr lang="en-US" sz="2400" b="0" i="0" dirty="0">
                <a:solidFill>
                  <a:srgbClr val="333333"/>
                </a:solidFill>
                <a:effectLst/>
                <a:latin typeface="Times New Roman" panose="02020603050405020304" pitchFamily="18" charset="0"/>
                <a:cs typeface="Times New Roman" panose="02020603050405020304" pitchFamily="18" charset="0"/>
              </a:rPr>
              <a:t>Let E1 be the student who knows the answer. E2 be the student who guesses the answer. A be the event for correct answer.</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57F3A05C-69DE-DDA7-4B4D-FE614C08D000}"/>
              </a:ext>
            </a:extLst>
          </p:cNvPr>
          <p:cNvSpPr txBox="1"/>
          <p:nvPr/>
        </p:nvSpPr>
        <p:spPr>
          <a:xfrm>
            <a:off x="1322364" y="4135901"/>
            <a:ext cx="3010486" cy="2308324"/>
          </a:xfrm>
          <a:prstGeom prst="rect">
            <a:avLst/>
          </a:prstGeom>
          <a:noFill/>
        </p:spPr>
        <p:txBody>
          <a:bodyPr wrap="square">
            <a:spAutoFit/>
          </a:bodyPr>
          <a:lstStyle/>
          <a:p>
            <a:r>
              <a:rPr lang="en-US" b="0" i="0" dirty="0">
                <a:solidFill>
                  <a:srgbClr val="333333"/>
                </a:solidFill>
                <a:effectLst/>
                <a:latin typeface="inherit"/>
              </a:rPr>
              <a:t>P(E1)=2/3</a:t>
            </a:r>
            <a:r>
              <a:rPr lang="en-US" dirty="0"/>
              <a:t/>
            </a:r>
            <a:br>
              <a:rPr lang="en-US" dirty="0"/>
            </a:br>
            <a:r>
              <a:rPr lang="en-US" dirty="0"/>
              <a:t/>
            </a:r>
            <a:br>
              <a:rPr lang="en-US" dirty="0"/>
            </a:br>
            <a:r>
              <a:rPr lang="en-US" b="0" i="0" dirty="0">
                <a:solidFill>
                  <a:srgbClr val="333333"/>
                </a:solidFill>
                <a:effectLst/>
                <a:latin typeface="inherit"/>
              </a:rPr>
              <a:t>P(E2)=1/3</a:t>
            </a:r>
            <a:r>
              <a:rPr lang="en-US" dirty="0"/>
              <a:t/>
            </a:r>
            <a:br>
              <a:rPr lang="en-US" dirty="0"/>
            </a:br>
            <a:r>
              <a:rPr lang="en-US" dirty="0"/>
              <a:t/>
            </a:r>
            <a:br>
              <a:rPr lang="en-US" dirty="0"/>
            </a:br>
            <a:r>
              <a:rPr lang="en-US" b="0" i="0" dirty="0">
                <a:solidFill>
                  <a:srgbClr val="333333"/>
                </a:solidFill>
                <a:effectLst/>
                <a:latin typeface="inherit"/>
              </a:rPr>
              <a:t>P(A/E2)=1/4</a:t>
            </a:r>
            <a:r>
              <a:rPr lang="en-US" dirty="0"/>
              <a:t/>
            </a:r>
            <a:br>
              <a:rPr lang="en-US" dirty="0"/>
            </a:br>
            <a:r>
              <a:rPr lang="en-US" dirty="0"/>
              <a:t/>
            </a:r>
            <a:br>
              <a:rPr lang="en-US" dirty="0"/>
            </a:br>
            <a:r>
              <a:rPr lang="en-US" b="0" i="0" dirty="0">
                <a:solidFill>
                  <a:srgbClr val="333333"/>
                </a:solidFill>
                <a:effectLst/>
                <a:latin typeface="inherit"/>
              </a:rPr>
              <a:t>P(A/E1)=1</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40AF747A-E5D8-FA1D-8F7D-3D7DA758D6CB}"/>
                  </a:ext>
                </a:extLst>
              </p:cNvPr>
              <p:cNvSpPr txBox="1"/>
              <p:nvPr/>
            </p:nvSpPr>
            <p:spPr>
              <a:xfrm rot="10800000" flipV="1">
                <a:off x="4600136" y="3950402"/>
                <a:ext cx="5922498" cy="2001895"/>
              </a:xfrm>
              <a:prstGeom prst="rect">
                <a:avLst/>
              </a:prstGeom>
              <a:noFill/>
            </p:spPr>
            <p:txBody>
              <a:bodyPr wrap="square">
                <a:spAutoFit/>
              </a:bodyPr>
              <a:lstStyle/>
              <a:p>
                <a:r>
                  <a:rPr lang="pt-BR" sz="2400" b="0" i="0" dirty="0">
                    <a:solidFill>
                      <a:srgbClr val="333333"/>
                    </a:solidFill>
                    <a:effectLst/>
                    <a:latin typeface="Times New Roman" panose="02020603050405020304" pitchFamily="18" charset="0"/>
                    <a:cs typeface="Times New Roman" panose="02020603050405020304" pitchFamily="18" charset="0"/>
                  </a:rPr>
                  <a:t>By Baye's theorem,</a:t>
                </a:r>
                <a:r>
                  <a:rPr lang="pt-BR" sz="2400" dirty="0">
                    <a:latin typeface="Times New Roman" panose="02020603050405020304" pitchFamily="18" charset="0"/>
                    <a:cs typeface="Times New Roman" panose="02020603050405020304" pitchFamily="18" charset="0"/>
                  </a:rPr>
                  <a:t/>
                </a:r>
                <a:br>
                  <a:rPr lang="pt-BR" sz="2400" dirty="0">
                    <a:latin typeface="Times New Roman" panose="02020603050405020304" pitchFamily="18" charset="0"/>
                    <a:cs typeface="Times New Roman" panose="02020603050405020304" pitchFamily="18" charset="0"/>
                  </a:rPr>
                </a:br>
                <a:r>
                  <a:rPr lang="pt-BR" sz="2400" b="0" i="0" dirty="0">
                    <a:solidFill>
                      <a:srgbClr val="333333"/>
                    </a:solidFill>
                    <a:effectLst/>
                    <a:latin typeface="Times New Roman" panose="02020603050405020304" pitchFamily="18" charset="0"/>
                    <a:cs typeface="Times New Roman" panose="02020603050405020304" pitchFamily="18" charset="0"/>
                  </a:rPr>
                  <a:t>P(E1/A)=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m:rPr>
                            <m:nor/>
                          </m:rPr>
                          <a:rPr lang="pt-BR" sz="2400" dirty="0">
                            <a:solidFill>
                              <a:srgbClr val="333333"/>
                            </a:solidFill>
                            <a:latin typeface="Times New Roman" panose="02020603050405020304" pitchFamily="18" charset="0"/>
                            <a:cs typeface="Times New Roman" panose="02020603050405020304" pitchFamily="18" charset="0"/>
                          </a:rPr>
                          <m:t>P</m:t>
                        </m:r>
                        <m:r>
                          <m:rPr>
                            <m:nor/>
                          </m:rPr>
                          <a:rPr lang="pt-BR" sz="2400" dirty="0">
                            <a:solidFill>
                              <a:srgbClr val="333333"/>
                            </a:solidFill>
                            <a:latin typeface="Times New Roman" panose="02020603050405020304" pitchFamily="18" charset="0"/>
                            <a:cs typeface="Times New Roman" panose="02020603050405020304" pitchFamily="18" charset="0"/>
                          </a:rPr>
                          <m:t>(</m:t>
                        </m:r>
                        <m:r>
                          <m:rPr>
                            <m:nor/>
                          </m:rPr>
                          <a:rPr lang="pt-BR" sz="2400" dirty="0">
                            <a:solidFill>
                              <a:srgbClr val="333333"/>
                            </a:solidFill>
                            <a:latin typeface="Times New Roman" panose="02020603050405020304" pitchFamily="18" charset="0"/>
                            <a:cs typeface="Times New Roman" panose="02020603050405020304" pitchFamily="18" charset="0"/>
                          </a:rPr>
                          <m:t>E</m:t>
                        </m:r>
                        <m:r>
                          <m:rPr>
                            <m:nor/>
                          </m:rPr>
                          <a:rPr lang="pt-BR" sz="2400" dirty="0">
                            <a:solidFill>
                              <a:srgbClr val="333333"/>
                            </a:solidFill>
                            <a:latin typeface="Times New Roman" panose="02020603050405020304" pitchFamily="18" charset="0"/>
                            <a:cs typeface="Times New Roman" panose="02020603050405020304" pitchFamily="18" charset="0"/>
                          </a:rPr>
                          <m:t>1)</m:t>
                        </m:r>
                        <m:r>
                          <m:rPr>
                            <m:nor/>
                          </m:rPr>
                          <a:rPr lang="pt-BR" sz="2400" dirty="0">
                            <a:solidFill>
                              <a:srgbClr val="333333"/>
                            </a:solidFill>
                            <a:latin typeface="Times New Roman" panose="02020603050405020304" pitchFamily="18" charset="0"/>
                            <a:cs typeface="Times New Roman" panose="02020603050405020304" pitchFamily="18" charset="0"/>
                          </a:rPr>
                          <m:t>P</m:t>
                        </m:r>
                        <m:r>
                          <m:rPr>
                            <m:nor/>
                          </m:rPr>
                          <a:rPr lang="pt-BR" sz="2400" dirty="0">
                            <a:solidFill>
                              <a:srgbClr val="333333"/>
                            </a:solidFill>
                            <a:latin typeface="Times New Roman" panose="02020603050405020304" pitchFamily="18" charset="0"/>
                            <a:cs typeface="Times New Roman" panose="02020603050405020304" pitchFamily="18" charset="0"/>
                          </a:rPr>
                          <m:t>(</m:t>
                        </m:r>
                        <m:r>
                          <m:rPr>
                            <m:nor/>
                          </m:rPr>
                          <a:rPr lang="pt-BR" sz="2400" dirty="0">
                            <a:solidFill>
                              <a:srgbClr val="333333"/>
                            </a:solidFill>
                            <a:latin typeface="Times New Roman" panose="02020603050405020304" pitchFamily="18" charset="0"/>
                            <a:cs typeface="Times New Roman" panose="02020603050405020304" pitchFamily="18" charset="0"/>
                          </a:rPr>
                          <m:t>A</m:t>
                        </m:r>
                        <m:r>
                          <m:rPr>
                            <m:nor/>
                          </m:rPr>
                          <a:rPr lang="pt-BR" sz="2400" dirty="0">
                            <a:solidFill>
                              <a:srgbClr val="333333"/>
                            </a:solidFill>
                            <a:latin typeface="Times New Roman" panose="02020603050405020304" pitchFamily="18" charset="0"/>
                            <a:cs typeface="Times New Roman" panose="02020603050405020304" pitchFamily="18" charset="0"/>
                          </a:rPr>
                          <m:t>/</m:t>
                        </m:r>
                        <m:r>
                          <m:rPr>
                            <m:nor/>
                          </m:rPr>
                          <a:rPr lang="pt-BR" sz="2400" dirty="0">
                            <a:solidFill>
                              <a:srgbClr val="333333"/>
                            </a:solidFill>
                            <a:latin typeface="Times New Roman" panose="02020603050405020304" pitchFamily="18" charset="0"/>
                            <a:cs typeface="Times New Roman" panose="02020603050405020304" pitchFamily="18" charset="0"/>
                          </a:rPr>
                          <m:t>E</m:t>
                        </m:r>
                        <m:r>
                          <m:rPr>
                            <m:nor/>
                          </m:rPr>
                          <a:rPr lang="pt-BR" sz="2400" dirty="0">
                            <a:solidFill>
                              <a:srgbClr val="333333"/>
                            </a:solidFill>
                            <a:latin typeface="Times New Roman" panose="02020603050405020304" pitchFamily="18" charset="0"/>
                            <a:cs typeface="Times New Roman" panose="02020603050405020304" pitchFamily="18" charset="0"/>
                          </a:rPr>
                          <m:t>1)</m:t>
                        </m:r>
                      </m:num>
                      <m:den>
                        <m:r>
                          <m:rPr>
                            <m:nor/>
                          </m:rPr>
                          <a:rPr lang="pt-BR" sz="2400" dirty="0">
                            <a:solidFill>
                              <a:srgbClr val="333333"/>
                            </a:solidFill>
                            <a:latin typeface="Times New Roman" panose="02020603050405020304" pitchFamily="18" charset="0"/>
                            <a:cs typeface="Times New Roman" panose="02020603050405020304" pitchFamily="18" charset="0"/>
                          </a:rPr>
                          <m:t>P</m:t>
                        </m:r>
                        <m:r>
                          <m:rPr>
                            <m:nor/>
                          </m:rPr>
                          <a:rPr lang="pt-BR" sz="2400" dirty="0">
                            <a:solidFill>
                              <a:srgbClr val="333333"/>
                            </a:solidFill>
                            <a:latin typeface="Times New Roman" panose="02020603050405020304" pitchFamily="18" charset="0"/>
                            <a:cs typeface="Times New Roman" panose="02020603050405020304" pitchFamily="18" charset="0"/>
                          </a:rPr>
                          <m:t>(</m:t>
                        </m:r>
                        <m:r>
                          <m:rPr>
                            <m:nor/>
                          </m:rPr>
                          <a:rPr lang="pt-BR" sz="2400" dirty="0">
                            <a:solidFill>
                              <a:srgbClr val="333333"/>
                            </a:solidFill>
                            <a:latin typeface="Times New Roman" panose="02020603050405020304" pitchFamily="18" charset="0"/>
                            <a:cs typeface="Times New Roman" panose="02020603050405020304" pitchFamily="18" charset="0"/>
                          </a:rPr>
                          <m:t>E</m:t>
                        </m:r>
                        <m:r>
                          <m:rPr>
                            <m:nor/>
                          </m:rPr>
                          <a:rPr lang="pt-BR" sz="2400" dirty="0">
                            <a:solidFill>
                              <a:srgbClr val="333333"/>
                            </a:solidFill>
                            <a:latin typeface="Times New Roman" panose="02020603050405020304" pitchFamily="18" charset="0"/>
                            <a:cs typeface="Times New Roman" panose="02020603050405020304" pitchFamily="18" charset="0"/>
                          </a:rPr>
                          <m:t>1)</m:t>
                        </m:r>
                        <m:r>
                          <m:rPr>
                            <m:nor/>
                          </m:rPr>
                          <a:rPr lang="pt-BR" sz="2400" dirty="0">
                            <a:solidFill>
                              <a:srgbClr val="333333"/>
                            </a:solidFill>
                            <a:latin typeface="Times New Roman" panose="02020603050405020304" pitchFamily="18" charset="0"/>
                            <a:cs typeface="Times New Roman" panose="02020603050405020304" pitchFamily="18" charset="0"/>
                          </a:rPr>
                          <m:t>P</m:t>
                        </m:r>
                        <m:r>
                          <m:rPr>
                            <m:nor/>
                          </m:rPr>
                          <a:rPr lang="pt-BR" sz="2400" dirty="0">
                            <a:solidFill>
                              <a:srgbClr val="333333"/>
                            </a:solidFill>
                            <a:latin typeface="Times New Roman" panose="02020603050405020304" pitchFamily="18" charset="0"/>
                            <a:cs typeface="Times New Roman" panose="02020603050405020304" pitchFamily="18" charset="0"/>
                          </a:rPr>
                          <m:t>(</m:t>
                        </m:r>
                        <m:r>
                          <m:rPr>
                            <m:nor/>
                          </m:rPr>
                          <a:rPr lang="pt-BR" sz="2400" dirty="0">
                            <a:solidFill>
                              <a:srgbClr val="333333"/>
                            </a:solidFill>
                            <a:latin typeface="Times New Roman" panose="02020603050405020304" pitchFamily="18" charset="0"/>
                            <a:cs typeface="Times New Roman" panose="02020603050405020304" pitchFamily="18" charset="0"/>
                          </a:rPr>
                          <m:t>A</m:t>
                        </m:r>
                        <m:r>
                          <m:rPr>
                            <m:nor/>
                          </m:rPr>
                          <a:rPr lang="pt-BR" sz="2400" dirty="0">
                            <a:solidFill>
                              <a:srgbClr val="333333"/>
                            </a:solidFill>
                            <a:latin typeface="Times New Roman" panose="02020603050405020304" pitchFamily="18" charset="0"/>
                            <a:cs typeface="Times New Roman" panose="02020603050405020304" pitchFamily="18" charset="0"/>
                          </a:rPr>
                          <m:t>/</m:t>
                        </m:r>
                        <m:r>
                          <m:rPr>
                            <m:nor/>
                          </m:rPr>
                          <a:rPr lang="pt-BR" sz="2400" dirty="0">
                            <a:solidFill>
                              <a:srgbClr val="333333"/>
                            </a:solidFill>
                            <a:latin typeface="Times New Roman" panose="02020603050405020304" pitchFamily="18" charset="0"/>
                            <a:cs typeface="Times New Roman" panose="02020603050405020304" pitchFamily="18" charset="0"/>
                          </a:rPr>
                          <m:t>E</m:t>
                        </m:r>
                        <m:r>
                          <m:rPr>
                            <m:nor/>
                          </m:rPr>
                          <a:rPr lang="pt-BR" sz="2400" dirty="0">
                            <a:solidFill>
                              <a:srgbClr val="333333"/>
                            </a:solidFill>
                            <a:latin typeface="Times New Roman" panose="02020603050405020304" pitchFamily="18" charset="0"/>
                            <a:cs typeface="Times New Roman" panose="02020603050405020304" pitchFamily="18" charset="0"/>
                          </a:rPr>
                          <m:t>1)+</m:t>
                        </m:r>
                        <m:r>
                          <m:rPr>
                            <m:nor/>
                          </m:rPr>
                          <a:rPr lang="pt-BR" sz="2400" dirty="0">
                            <a:solidFill>
                              <a:srgbClr val="333333"/>
                            </a:solidFill>
                            <a:latin typeface="Times New Roman" panose="02020603050405020304" pitchFamily="18" charset="0"/>
                            <a:cs typeface="Times New Roman" panose="02020603050405020304" pitchFamily="18" charset="0"/>
                          </a:rPr>
                          <m:t>P</m:t>
                        </m:r>
                        <m:r>
                          <m:rPr>
                            <m:nor/>
                          </m:rPr>
                          <a:rPr lang="pt-BR" sz="2400" dirty="0">
                            <a:solidFill>
                              <a:srgbClr val="333333"/>
                            </a:solidFill>
                            <a:latin typeface="Times New Roman" panose="02020603050405020304" pitchFamily="18" charset="0"/>
                            <a:cs typeface="Times New Roman" panose="02020603050405020304" pitchFamily="18" charset="0"/>
                          </a:rPr>
                          <m:t>(</m:t>
                        </m:r>
                        <m:r>
                          <m:rPr>
                            <m:nor/>
                          </m:rPr>
                          <a:rPr lang="pt-BR" sz="2400" dirty="0">
                            <a:solidFill>
                              <a:srgbClr val="333333"/>
                            </a:solidFill>
                            <a:latin typeface="Times New Roman" panose="02020603050405020304" pitchFamily="18" charset="0"/>
                            <a:cs typeface="Times New Roman" panose="02020603050405020304" pitchFamily="18" charset="0"/>
                          </a:rPr>
                          <m:t>E</m:t>
                        </m:r>
                        <m:r>
                          <m:rPr>
                            <m:nor/>
                          </m:rPr>
                          <a:rPr lang="pt-BR" sz="2400" dirty="0">
                            <a:solidFill>
                              <a:srgbClr val="333333"/>
                            </a:solidFill>
                            <a:latin typeface="Times New Roman" panose="02020603050405020304" pitchFamily="18" charset="0"/>
                            <a:cs typeface="Times New Roman" panose="02020603050405020304" pitchFamily="18" charset="0"/>
                          </a:rPr>
                          <m:t>2)</m:t>
                        </m:r>
                        <m:r>
                          <m:rPr>
                            <m:nor/>
                          </m:rPr>
                          <a:rPr lang="pt-BR" sz="2400" dirty="0">
                            <a:solidFill>
                              <a:srgbClr val="333333"/>
                            </a:solidFill>
                            <a:latin typeface="Times New Roman" panose="02020603050405020304" pitchFamily="18" charset="0"/>
                            <a:cs typeface="Times New Roman" panose="02020603050405020304" pitchFamily="18" charset="0"/>
                          </a:rPr>
                          <m:t>P</m:t>
                        </m:r>
                        <m:r>
                          <m:rPr>
                            <m:nor/>
                          </m:rPr>
                          <a:rPr lang="pt-BR" sz="2400" dirty="0">
                            <a:solidFill>
                              <a:srgbClr val="333333"/>
                            </a:solidFill>
                            <a:latin typeface="Times New Roman" panose="02020603050405020304" pitchFamily="18" charset="0"/>
                            <a:cs typeface="Times New Roman" panose="02020603050405020304" pitchFamily="18" charset="0"/>
                          </a:rPr>
                          <m:t>(</m:t>
                        </m:r>
                        <m:r>
                          <m:rPr>
                            <m:nor/>
                          </m:rPr>
                          <a:rPr lang="pt-BR" sz="2400" dirty="0">
                            <a:solidFill>
                              <a:srgbClr val="333333"/>
                            </a:solidFill>
                            <a:latin typeface="Times New Roman" panose="02020603050405020304" pitchFamily="18" charset="0"/>
                            <a:cs typeface="Times New Roman" panose="02020603050405020304" pitchFamily="18" charset="0"/>
                          </a:rPr>
                          <m:t>A</m:t>
                        </m:r>
                        <m:r>
                          <m:rPr>
                            <m:nor/>
                          </m:rPr>
                          <a:rPr lang="pt-BR" sz="2400" dirty="0">
                            <a:solidFill>
                              <a:srgbClr val="333333"/>
                            </a:solidFill>
                            <a:latin typeface="Times New Roman" panose="02020603050405020304" pitchFamily="18" charset="0"/>
                            <a:cs typeface="Times New Roman" panose="02020603050405020304" pitchFamily="18" charset="0"/>
                          </a:rPr>
                          <m:t>/</m:t>
                        </m:r>
                        <m:r>
                          <m:rPr>
                            <m:nor/>
                          </m:rPr>
                          <a:rPr lang="pt-BR" sz="2400" dirty="0">
                            <a:solidFill>
                              <a:srgbClr val="333333"/>
                            </a:solidFill>
                            <a:latin typeface="Times New Roman" panose="02020603050405020304" pitchFamily="18" charset="0"/>
                            <a:cs typeface="Times New Roman" panose="02020603050405020304" pitchFamily="18" charset="0"/>
                          </a:rPr>
                          <m:t>E</m:t>
                        </m:r>
                        <m:r>
                          <m:rPr>
                            <m:nor/>
                          </m:rPr>
                          <a:rPr lang="pt-BR" sz="2400" dirty="0">
                            <a:solidFill>
                              <a:srgbClr val="333333"/>
                            </a:solidFill>
                            <a:latin typeface="Times New Roman" panose="02020603050405020304" pitchFamily="18" charset="0"/>
                            <a:cs typeface="Times New Roman" panose="02020603050405020304" pitchFamily="18" charset="0"/>
                          </a:rPr>
                          <m:t>2)  </m:t>
                        </m:r>
                      </m:den>
                    </m:f>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pt-BR" sz="2400" b="0" i="0" dirty="0">
                    <a:solidFill>
                      <a:srgbClr val="333333"/>
                    </a:solidFill>
                    <a:effectLst/>
                    <a:latin typeface="Times New Roman" panose="02020603050405020304" pitchFamily="18" charset="0"/>
                    <a:cs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m:rPr>
                            <m:nor/>
                          </m:rPr>
                          <a:rPr lang="pt-BR" sz="2400" dirty="0">
                            <a:solidFill>
                              <a:srgbClr val="333333"/>
                            </a:solidFill>
                            <a:latin typeface="Times New Roman" panose="02020603050405020304" pitchFamily="18" charset="0"/>
                            <a:cs typeface="Times New Roman" panose="02020603050405020304" pitchFamily="18" charset="0"/>
                          </a:rPr>
                          <m:t>2/3×1</m:t>
                        </m:r>
                      </m:num>
                      <m:den>
                        <m:r>
                          <m:rPr>
                            <m:nor/>
                          </m:rPr>
                          <a:rPr lang="pt-BR" sz="2400" dirty="0">
                            <a:solidFill>
                              <a:srgbClr val="333333"/>
                            </a:solidFill>
                            <a:latin typeface="Times New Roman" panose="02020603050405020304" pitchFamily="18" charset="0"/>
                            <a:cs typeface="Times New Roman" panose="02020603050405020304" pitchFamily="18" charset="0"/>
                          </a:rPr>
                          <m:t>2/3×1+1/3×1/4</m:t>
                        </m:r>
                      </m:den>
                    </m:f>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pt-BR" sz="2400" b="0" i="0" dirty="0">
                    <a:solidFill>
                      <a:srgbClr val="333333"/>
                    </a:solidFill>
                    <a:effectLst/>
                    <a:latin typeface="Times New Roman" panose="02020603050405020304" pitchFamily="18" charset="0"/>
                    <a:cs typeface="Times New Roman" panose="02020603050405020304" pitchFamily="18" charset="0"/>
                  </a:rPr>
                  <a:t>=8/9</a:t>
                </a:r>
                <a:r>
                  <a:rPr lang="pt-BR" dirty="0"/>
                  <a:t/>
                </a:r>
                <a:br>
                  <a:rPr lang="pt-BR" dirty="0"/>
                </a:br>
                <a:endParaRPr lang="en-US" dirty="0"/>
              </a:p>
            </p:txBody>
          </p:sp>
        </mc:Choice>
        <mc:Fallback xmlns="">
          <p:sp>
            <p:nvSpPr>
              <p:cNvPr id="9" name="TextBox 8">
                <a:extLst>
                  <a:ext uri="{FF2B5EF4-FFF2-40B4-BE49-F238E27FC236}">
                    <a16:creationId xmlns="" xmlns:a16="http://schemas.microsoft.com/office/drawing/2014/main" xmlns:a14="http://schemas.microsoft.com/office/drawing/2010/main" id="{40AF747A-E5D8-FA1D-8F7D-3D7DA758D6CB}"/>
                  </a:ext>
                </a:extLst>
              </p:cNvPr>
              <p:cNvSpPr txBox="1">
                <a:spLocks noRot="1" noChangeAspect="1" noMove="1" noResize="1" noEditPoints="1" noAdjustHandles="1" noChangeArrowheads="1" noChangeShapeType="1" noTextEdit="1"/>
              </p:cNvSpPr>
              <p:nvPr/>
            </p:nvSpPr>
            <p:spPr>
              <a:xfrm rot="10800000" flipV="1">
                <a:off x="4600136" y="3950402"/>
                <a:ext cx="5922498" cy="2001895"/>
              </a:xfrm>
              <a:prstGeom prst="rect">
                <a:avLst/>
              </a:prstGeom>
              <a:blipFill rotWithShape="0">
                <a:blip r:embed="rId3"/>
                <a:stretch>
                  <a:fillRect l="-1648" t="-2439"/>
                </a:stretch>
              </a:blipFill>
            </p:spPr>
            <p:txBody>
              <a:bodyPr/>
              <a:lstStyle/>
              <a:p>
                <a:r>
                  <a:rPr lang="en-IN">
                    <a:noFill/>
                  </a:rPr>
                  <a:t> </a:t>
                </a:r>
              </a:p>
            </p:txBody>
          </p:sp>
        </mc:Fallback>
      </mc:AlternateContent>
    </p:spTree>
    <p:extLst>
      <p:ext uri="{BB962C8B-B14F-4D97-AF65-F5344CB8AC3E}">
        <p14:creationId xmlns:p14="http://schemas.microsoft.com/office/powerpoint/2010/main" val="34209617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 xmlns:a16="http://schemas.microsoft.com/office/drawing/2014/main" id="{54D31061-350D-4864-BF25-E3C3C4699CDC}"/>
              </a:ext>
            </a:extLst>
          </p:cNvPr>
          <p:cNvSpPr/>
          <p:nvPr/>
        </p:nvSpPr>
        <p:spPr>
          <a:xfrm>
            <a:off x="3771922" y="93980"/>
            <a:ext cx="5475773"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EXAMPLES</a:t>
            </a:r>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BF636EF3-9FC7-3E80-7D16-9F206C47EBBA}"/>
                  </a:ext>
                </a:extLst>
              </p:cNvPr>
              <p:cNvSpPr txBox="1"/>
              <p:nvPr/>
            </p:nvSpPr>
            <p:spPr>
              <a:xfrm>
                <a:off x="408561" y="600077"/>
                <a:ext cx="11392795" cy="5863156"/>
              </a:xfrm>
              <a:prstGeom prst="rect">
                <a:avLst/>
              </a:prstGeom>
              <a:noFill/>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Example 3:</a:t>
                </a:r>
              </a:p>
              <a:p>
                <a:pPr algn="just">
                  <a:lnSpc>
                    <a:spcPct val="115000"/>
                  </a:lnSpc>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certain firm has plants A, B and C producing respectively 35%, 15% and 50% of the total output. The probabilities of a non-defective product are, respectively 0.75, 0.95 and 0.85. A customer receives a product.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600"/>
                  </a:spcAft>
                  <a:buFont typeface="+mj-lt"/>
                  <a:buAutoNum type="romanLcParenBoth"/>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Obtain the probability that it is defective.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600"/>
                  </a:spcAft>
                  <a:buFont typeface="+mj-lt"/>
                  <a:buAutoNum type="romanLcParenBoth"/>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Obtain the probability that it came from plant 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6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Solution: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Given that P(A)=0.35, P(B)=0.15, P(C)=0.50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D-defective product, </a:t>
                </a:r>
                <a14:m>
                  <m:oMath xmlns:m="http://schemas.openxmlformats.org/officeDocument/2006/math">
                    <m:acc>
                      <m:accPr>
                        <m: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D</m:t>
                        </m:r>
                      </m:e>
                    </m:acc>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=Non-defective product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a:t>
                </a:r>
                <a14:m>
                  <m:oMath xmlns:m="http://schemas.openxmlformats.org/officeDocument/2006/math">
                    <m:acc>
                      <m:accPr>
                        <m: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D</m:t>
                        </m:r>
                      </m:e>
                    </m:acc>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/A)=0.75, P(</a:t>
                </a:r>
                <a14:m>
                  <m:oMath xmlns:m="http://schemas.openxmlformats.org/officeDocument/2006/math">
                    <m:acc>
                      <m:accPr>
                        <m: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D</m:t>
                        </m:r>
                      </m:e>
                    </m:acc>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)=0.95,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D</m:t>
                        </m:r>
                      </m:e>
                    </m:acc>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)=0.85</m:t>
                    </m:r>
                  </m:oMath>
                </a14:m>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 P(</a:t>
                </a:r>
                <a14:m>
                  <m:oMath xmlns:m="http://schemas.openxmlformats.org/officeDocument/2006/math">
                    <m:acc>
                      <m:accPr>
                        <m: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D</m:t>
                        </m:r>
                      </m:e>
                    </m:acc>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a:t>
                </a:r>
                <a14:m>
                  <m:oMath xmlns:m="http://schemas.openxmlformats.org/officeDocument/2006/math">
                    <m:acc>
                      <m:accPr>
                        <m: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D</m:t>
                        </m:r>
                      </m:e>
                    </m:acc>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/A)*P(A)+ P(</a:t>
                </a:r>
                <a14:m>
                  <m:oMath xmlns:m="http://schemas.openxmlformats.org/officeDocument/2006/math">
                    <m:acc>
                      <m:accPr>
                        <m: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D</m:t>
                        </m:r>
                      </m:e>
                    </m:acc>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/B)*P(B)+ P(</a:t>
                </a:r>
                <a14:m>
                  <m:oMath xmlns:m="http://schemas.openxmlformats.org/officeDocument/2006/math">
                    <m:acc>
                      <m:accPr>
                        <m: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D</m:t>
                        </m:r>
                      </m:e>
                    </m:acc>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/C)*P(C)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=(0.75)*(0.35)+(0.95)*(0.15)+(0.85)*(0.50)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a:t>
                </a:r>
                <a14:m>
                  <m:oMath xmlns:m="http://schemas.openxmlformats.org/officeDocument/2006/math">
                    <m:acc>
                      <m:accPr>
                        <m: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D</m:t>
                        </m:r>
                      </m:e>
                    </m:acc>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)=0.83</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600"/>
                  </a:spcAft>
                </a:pP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P(D)=1- P(</a:t>
                </a:r>
                <a14:m>
                  <m:oMath xmlns:m="http://schemas.openxmlformats.org/officeDocument/2006/math">
                    <m:acc>
                      <m:accPr>
                        <m: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D</m:t>
                        </m:r>
                      </m:e>
                    </m:acc>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)=0.170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ii)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en-IN" sz="1800" i="1">
                                <a:effectLst/>
                                <a:latin typeface="Cambria Math" panose="020405030504060302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en-IN" sz="1800" i="1">
                                <a:effectLst/>
                                <a:latin typeface="Cambria Math" panose="020405030504060302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800" i="1">
                                <a:effectLst/>
                                <a:latin typeface="Cambria Math" panose="020405030504060302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e>
                        </m:acc>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cs typeface="Times New Roman" panose="02020603050405020304" pitchFamily="18" charset="0"/>
                          </a:rPr>
                        </m:ctrlPr>
                      </m:fPr>
                      <m:num>
                        <m:d>
                          <m:dPr>
                            <m:ctrlPr>
                              <a:rPr lang="en-IN" sz="1800" i="1">
                                <a:effectLst/>
                                <a:latin typeface="Cambria Math" panose="020405030504060302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0.50</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(1−0.85)</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0.170</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=0.4411</m:t>
                    </m:r>
                  </m:oMath>
                </a14:m>
                <a:r>
                  <a:rPr lang="en-US" sz="1800" dirty="0">
                    <a:effectLst/>
                    <a:latin typeface="Times New Roman" panose="02020603050405020304" pitchFamily="18" charset="0"/>
                    <a:ea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 xmlns:a16="http://schemas.microsoft.com/office/drawing/2014/main" xmlns:a14="http://schemas.microsoft.com/office/drawing/2010/main" id="{BF636EF3-9FC7-3E80-7D16-9F206C47EBBA}"/>
                  </a:ext>
                </a:extLst>
              </p:cNvPr>
              <p:cNvSpPr txBox="1">
                <a:spLocks noRot="1" noChangeAspect="1" noMove="1" noResize="1" noEditPoints="1" noAdjustHandles="1" noChangeArrowheads="1" noChangeShapeType="1" noTextEdit="1"/>
              </p:cNvSpPr>
              <p:nvPr/>
            </p:nvSpPr>
            <p:spPr>
              <a:xfrm>
                <a:off x="408561" y="600077"/>
                <a:ext cx="11392795" cy="5863156"/>
              </a:xfrm>
              <a:prstGeom prst="rect">
                <a:avLst/>
              </a:prstGeom>
              <a:blipFill rotWithShape="0">
                <a:blip r:embed="rId3"/>
                <a:stretch>
                  <a:fillRect l="-535" r="-482"/>
                </a:stretch>
              </a:blipFill>
            </p:spPr>
            <p:txBody>
              <a:bodyPr/>
              <a:lstStyle/>
              <a:p>
                <a:r>
                  <a:rPr lang="en-IN">
                    <a:noFill/>
                  </a:rPr>
                  <a:t> </a:t>
                </a:r>
              </a:p>
            </p:txBody>
          </p:sp>
        </mc:Fallback>
      </mc:AlternateContent>
    </p:spTree>
    <p:extLst>
      <p:ext uri="{BB962C8B-B14F-4D97-AF65-F5344CB8AC3E}">
        <p14:creationId xmlns:p14="http://schemas.microsoft.com/office/powerpoint/2010/main" val="3392634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KL Deemed to be University Logo"/>
          <p:cNvPicPr>
            <a:picLocks noChangeAspect="1" noChangeArrowheads="1"/>
          </p:cNvPicPr>
          <p:nvPr/>
        </p:nvPicPr>
        <p:blipFill>
          <a:blip r:embed="rId3"/>
          <a:srcRect/>
          <a:stretch>
            <a:fillRect/>
          </a:stretch>
        </p:blipFill>
        <p:spPr bwMode="auto">
          <a:xfrm>
            <a:off x="0" y="0"/>
            <a:ext cx="1990725" cy="600076"/>
          </a:xfrm>
          <a:prstGeom prst="rect">
            <a:avLst/>
          </a:prstGeom>
          <a:noFill/>
        </p:spPr>
      </p:pic>
      <p:sp>
        <p:nvSpPr>
          <p:cNvPr id="2" name="Rectangle 2">
            <a:extLst>
              <a:ext uri="{FF2B5EF4-FFF2-40B4-BE49-F238E27FC236}">
                <a16:creationId xmlns="" xmlns:a16="http://schemas.microsoft.com/office/drawing/2014/main" id="{5A24E033-65B0-8502-31D1-97DB0A908AA2}"/>
              </a:ext>
            </a:extLst>
          </p:cNvPr>
          <p:cNvSpPr>
            <a:spLocks noChangeArrowheads="1"/>
          </p:cNvSpPr>
          <p:nvPr/>
        </p:nvSpPr>
        <p:spPr bwMode="auto">
          <a:xfrm>
            <a:off x="1548581" y="609996"/>
            <a:ext cx="69907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Problems to be discussed by the faculty:</a:t>
            </a:r>
            <a:endParaRPr kumimoji="0" lang="en-US" altLang="en-US" sz="2000" b="0" i="0" u="none" strike="noStrike" cap="none" normalizeH="0" baseline="0" dirty="0">
              <a:ln>
                <a:noFill/>
              </a:ln>
              <a:solidFill>
                <a:schemeClr val="tx1"/>
              </a:solidFill>
              <a:effectLst/>
            </a:endParaRPr>
          </a:p>
        </p:txBody>
      </p:sp>
      <p:graphicFrame>
        <p:nvGraphicFramePr>
          <p:cNvPr id="4" name="Object 3">
            <a:extLst>
              <a:ext uri="{FF2B5EF4-FFF2-40B4-BE49-F238E27FC236}">
                <a16:creationId xmlns="" xmlns:a16="http://schemas.microsoft.com/office/drawing/2014/main" id="{9D28BF26-0C90-7D3B-33FB-1469581D46C7}"/>
              </a:ext>
            </a:extLst>
          </p:cNvPr>
          <p:cNvGraphicFramePr>
            <a:graphicFrameLocks noChangeAspect="1"/>
          </p:cNvGraphicFramePr>
          <p:nvPr>
            <p:extLst/>
          </p:nvPr>
        </p:nvGraphicFramePr>
        <p:xfrm>
          <a:off x="0" y="365761"/>
          <a:ext cx="460322" cy="45719"/>
        </p:xfrm>
        <a:graphic>
          <a:graphicData uri="http://schemas.openxmlformats.org/presentationml/2006/ole">
            <mc:AlternateContent xmlns:mc="http://schemas.openxmlformats.org/markup-compatibility/2006">
              <mc:Choice xmlns:v="urn:schemas-microsoft-com:vml" Requires="v">
                <p:oleObj spid="_x0000_s3076" name="Equation" r:id="rId4" imgW="660400" imgH="228600" progId="Equation.3">
                  <p:embed/>
                </p:oleObj>
              </mc:Choice>
              <mc:Fallback>
                <p:oleObj name="Equation" r:id="rId4" imgW="6604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65761"/>
                        <a:ext cx="460322" cy="45719"/>
                      </a:xfrm>
                      <a:prstGeom prst="rect">
                        <a:avLst/>
                      </a:prstGeom>
                      <a:noFill/>
                    </p:spPr>
                  </p:pic>
                </p:oleObj>
              </mc:Fallback>
            </mc:AlternateContent>
          </a:graphicData>
        </a:graphic>
      </p:graphicFrame>
      <p:sp>
        <p:nvSpPr>
          <p:cNvPr id="5" name="Rectangle 3">
            <a:extLst>
              <a:ext uri="{FF2B5EF4-FFF2-40B4-BE49-F238E27FC236}">
                <a16:creationId xmlns="" xmlns:a16="http://schemas.microsoft.com/office/drawing/2014/main" id="{B526B962-FD71-2658-2557-283DF1398180}"/>
              </a:ext>
            </a:extLst>
          </p:cNvPr>
          <p:cNvSpPr>
            <a:spLocks noChangeArrowheads="1"/>
          </p:cNvSpPr>
          <p:nvPr/>
        </p:nvSpPr>
        <p:spPr bwMode="auto">
          <a:xfrm>
            <a:off x="1179872" y="1391698"/>
            <a:ext cx="979292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 a certain assembly plant, three machines make 30%, 45% and 25% respectively, of the products. It is known that 2%, 3% and 2% of the products made by each machine, respectively, are defective. Now suppose that a finished product is randomly selected. </a:t>
            </a:r>
            <a:endParaRPr lang="en-US" alt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eaLnBrk="0" fontAlgn="base" hangingPunct="0">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What is the probability that it is defective?  </a:t>
            </a: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 If the product selected is found to be defective what the probability that it was made by machines B</a:t>
            </a:r>
            <a:r>
              <a:rPr kumimoji="0" lang="en-US" altLang="en-US" sz="24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a:t>
            </a:r>
            <a:r>
              <a:rPr kumimoji="0" lang="en-US" altLang="en-US" sz="24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B</a:t>
            </a:r>
            <a:r>
              <a:rPr kumimoji="0" lang="en-US" altLang="en-US" sz="24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r>
              <a:rPr kumimoji="0" lang="en-US" altLang="en-US" sz="24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18805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3" name="TextBox 2">
            <a:extLst>
              <a:ext uri="{FF2B5EF4-FFF2-40B4-BE49-F238E27FC236}">
                <a16:creationId xmlns="" xmlns:a16="http://schemas.microsoft.com/office/drawing/2014/main" id="{B8C66612-0278-BB39-E65E-3E7F1A83CCA9}"/>
              </a:ext>
            </a:extLst>
          </p:cNvPr>
          <p:cNvSpPr txBox="1"/>
          <p:nvPr/>
        </p:nvSpPr>
        <p:spPr>
          <a:xfrm>
            <a:off x="663677" y="737419"/>
            <a:ext cx="10323871" cy="3357137"/>
          </a:xfrm>
          <a:prstGeom prst="rect">
            <a:avLst/>
          </a:prstGeom>
          <a:noFill/>
        </p:spPr>
        <p:txBody>
          <a:bodyPr wrap="square">
            <a:spAutoFit/>
          </a:bodyPr>
          <a:lstStyle/>
          <a:p>
            <a:pPr marL="342900" marR="0" lvl="0" indent="-342900" algn="just">
              <a:lnSpc>
                <a:spcPct val="150000"/>
              </a:lnSpc>
              <a:spcBef>
                <a:spcPts val="0"/>
              </a:spcBef>
              <a:spcAft>
                <a:spcPts val="0"/>
              </a:spcAft>
              <a:buFont typeface="+mj-lt"/>
              <a:buAutoNum type="arabicParenR"/>
            </a:pPr>
            <a:r>
              <a:rPr lang="en-IN" sz="2400" dirty="0">
                <a:effectLst/>
                <a:latin typeface="Times New Roman" panose="02020603050405020304" pitchFamily="18" charset="0"/>
                <a:ea typeface="Calibri" panose="020F0502020204030204" pitchFamily="34" charset="0"/>
              </a:rPr>
              <a:t>Amy commutes to work by two different routes A and B. If she comes home by route A, then she will be home no later than 6 P. M. with probability 0.8, but if she comes home by route B, then she will be home no later than 6 P. M. with probability 0.7. In the past, the proportion of times that Amy chose route A is 0.4. If Amy is home after 6 P. M. today, what is the probability that she took route B?</a:t>
            </a:r>
            <a:endParaRPr lang="en-US"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1737032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543208"/>
          </a:xfrm>
          <a:prstGeom prst="rect">
            <a:avLst/>
          </a:prstGeom>
          <a:noFill/>
        </p:spPr>
      </p:pic>
      <p:sp>
        <p:nvSpPr>
          <p:cNvPr id="3" name="TextBox 2">
            <a:extLst>
              <a:ext uri="{FF2B5EF4-FFF2-40B4-BE49-F238E27FC236}">
                <a16:creationId xmlns="" xmlns:a16="http://schemas.microsoft.com/office/drawing/2014/main" id="{F9F49956-31AE-A904-ACE6-3415EAD8428E}"/>
              </a:ext>
            </a:extLst>
          </p:cNvPr>
          <p:cNvSpPr txBox="1"/>
          <p:nvPr/>
        </p:nvSpPr>
        <p:spPr>
          <a:xfrm>
            <a:off x="576775" y="407963"/>
            <a:ext cx="11057207" cy="3349956"/>
          </a:xfrm>
          <a:prstGeom prst="rect">
            <a:avLst/>
          </a:prstGeom>
          <a:noFill/>
        </p:spPr>
        <p:txBody>
          <a:bodyPr wrap="square">
            <a:spAutoFit/>
          </a:bodyPr>
          <a:lstStyle/>
          <a:p>
            <a:pPr marR="0" lvl="0" algn="just">
              <a:lnSpc>
                <a:spcPct val="150000"/>
              </a:lnSpc>
              <a:spcBef>
                <a:spcPts val="0"/>
              </a:spcBef>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Two firms V and W consider bidding on a road building job, which may or may not be awarded depending on the amounts of the bids. Firm V submits a bid and the probability is 3/4 that it will get the job provided firm W does not bid. The probability is 3/4 that W will bid, and if it does, the probability that V will get the job is only 1/3.</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romanLcParen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What is the probability that V will get the job?</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romanLcParen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If V gets the job, what is the probability that W did not bid?</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97993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 xmlns:a16="http://schemas.microsoft.com/office/drawing/2014/main" id="{D530E72E-233E-E443-1A84-D3CD02ECB889}"/>
              </a:ext>
            </a:extLst>
          </p:cNvPr>
          <p:cNvSpPr/>
          <p:nvPr/>
        </p:nvSpPr>
        <p:spPr>
          <a:xfrm>
            <a:off x="4471372" y="84408"/>
            <a:ext cx="301157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AIM OF THE SESSION</a:t>
            </a:r>
          </a:p>
        </p:txBody>
      </p:sp>
      <p:sp>
        <p:nvSpPr>
          <p:cNvPr id="5" name="TextBox 4">
            <a:extLst>
              <a:ext uri="{FF2B5EF4-FFF2-40B4-BE49-F238E27FC236}">
                <a16:creationId xmlns="" xmlns:a16="http://schemas.microsoft.com/office/drawing/2014/main" id="{D7C61438-200D-827A-D4DD-5B5127AFA187}"/>
              </a:ext>
            </a:extLst>
          </p:cNvPr>
          <p:cNvSpPr txBox="1"/>
          <p:nvPr/>
        </p:nvSpPr>
        <p:spPr>
          <a:xfrm>
            <a:off x="914400" y="684469"/>
            <a:ext cx="10731286" cy="796115"/>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rules of conditional probability and independence of events</a:t>
            </a:r>
          </a:p>
          <a:p>
            <a:pPr>
              <a:lnSpc>
                <a:spcPct val="150000"/>
              </a:lnSpc>
            </a:pPr>
            <a:endParaRPr lang="en-US" sz="1600" b="0" i="0" dirty="0">
              <a:effectLst/>
              <a:latin typeface="Poppins"/>
              <a:cs typeface="Poppins"/>
            </a:endParaRPr>
          </a:p>
        </p:txBody>
      </p:sp>
      <p:sp>
        <p:nvSpPr>
          <p:cNvPr id="7" name="Rounded Rectangle 17">
            <a:extLst>
              <a:ext uri="{FF2B5EF4-FFF2-40B4-BE49-F238E27FC236}">
                <a16:creationId xmlns="" xmlns:a16="http://schemas.microsoft.com/office/drawing/2014/main" id="{7F3AABB0-F8BA-C900-B6BF-45F4B58E9490}"/>
              </a:ext>
            </a:extLst>
          </p:cNvPr>
          <p:cNvSpPr/>
          <p:nvPr/>
        </p:nvSpPr>
        <p:spPr>
          <a:xfrm>
            <a:off x="4160582" y="1807062"/>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INSTRUCTIONAL OBJECTIVES</a:t>
            </a:r>
          </a:p>
        </p:txBody>
      </p:sp>
      <p:sp>
        <p:nvSpPr>
          <p:cNvPr id="9" name="TextBox 8">
            <a:extLst>
              <a:ext uri="{FF2B5EF4-FFF2-40B4-BE49-F238E27FC236}">
                <a16:creationId xmlns="" xmlns:a16="http://schemas.microsoft.com/office/drawing/2014/main" id="{2B5EAD4E-C007-9DE7-A40A-12802D3C9611}"/>
              </a:ext>
            </a:extLst>
          </p:cNvPr>
          <p:cNvSpPr txBox="1"/>
          <p:nvPr/>
        </p:nvSpPr>
        <p:spPr>
          <a:xfrm>
            <a:off x="1752600" y="2438605"/>
            <a:ext cx="8791575" cy="156966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AutoNum type="arabicPeriod"/>
            </a:pPr>
            <a:r>
              <a:rPr lang="en-US" sz="1600" b="0" i="0" dirty="0">
                <a:effectLst/>
                <a:latin typeface="Arial" panose="020B0604020202020204" pitchFamily="34" charset="0"/>
              </a:rPr>
              <a:t>Demonstrate the concept of conditional probability with examples</a:t>
            </a:r>
          </a:p>
          <a:p>
            <a:pPr marL="342900" indent="-342900">
              <a:buAutoNum type="arabicPeriod"/>
            </a:pPr>
            <a:r>
              <a:rPr lang="en-US" sz="1600" b="0" i="0" dirty="0">
                <a:effectLst/>
                <a:latin typeface="Arial" panose="020B0604020202020204" pitchFamily="34" charset="0"/>
              </a:rPr>
              <a:t>List out the rules of </a:t>
            </a:r>
            <a:r>
              <a:rPr lang="en-US" sz="1600" dirty="0">
                <a:latin typeface="Arial" panose="020B0604020202020204" pitchFamily="34" charset="0"/>
              </a:rPr>
              <a:t>dependent and independent events </a:t>
            </a:r>
            <a:endParaRPr lang="en-US" sz="1600" b="0" i="0" dirty="0">
              <a:effectLst/>
              <a:latin typeface="Arial" panose="020B0604020202020204" pitchFamily="34" charset="0"/>
            </a:endParaRPr>
          </a:p>
          <a:p>
            <a:pPr marL="342900" indent="-342900">
              <a:buAutoNum type="arabicPeriod"/>
            </a:pPr>
            <a:r>
              <a:rPr lang="en-US" sz="1600" dirty="0">
                <a:latin typeface="Arial" panose="020B0604020202020204" pitchFamily="34" charset="0"/>
              </a:rPr>
              <a:t>Describe the Bayes rule</a:t>
            </a:r>
            <a:endParaRPr lang="en-US" sz="1600" b="0" i="0" dirty="0">
              <a:effectLst/>
              <a:latin typeface="Arial" panose="020B0604020202020204" pitchFamily="34" charset="0"/>
            </a:endParaRPr>
          </a:p>
          <a:p>
            <a:pPr marL="342900" indent="-342900">
              <a:buAutoNum type="arabicPeriod"/>
            </a:pPr>
            <a:r>
              <a:rPr lang="en-US" sz="1600" b="0" i="0" dirty="0">
                <a:effectLst/>
                <a:latin typeface="Arial"/>
                <a:cs typeface="Arial"/>
              </a:rPr>
              <a:t>Discuss he importance of Bayes rule and its applications.  </a:t>
            </a:r>
            <a:endParaRPr lang="en-US" sz="1600" dirty="0">
              <a:latin typeface="Arial"/>
              <a:cs typeface="Arial"/>
            </a:endParaRPr>
          </a:p>
        </p:txBody>
      </p:sp>
      <p:pic>
        <p:nvPicPr>
          <p:cNvPr id="11" name="Graphic 10" descr="Bullseye outline">
            <a:extLst>
              <a:ext uri="{FF2B5EF4-FFF2-40B4-BE49-F238E27FC236}">
                <a16:creationId xmlns=""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a:extLst>
              <a:ext uri="{FF2B5EF4-FFF2-40B4-BE49-F238E27FC236}">
                <a16:creationId xmlns="" xmlns:a16="http://schemas.microsoft.com/office/drawing/2014/main" id="{6652A33D-9A9E-3EAC-0CAE-113901ECA179}"/>
              </a:ext>
            </a:extLst>
          </p:cNvPr>
          <p:cNvSpPr/>
          <p:nvPr/>
        </p:nvSpPr>
        <p:spPr>
          <a:xfrm>
            <a:off x="4212971" y="42491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a:extLst>
              <a:ext uri="{FF2B5EF4-FFF2-40B4-BE49-F238E27FC236}">
                <a16:creationId xmlns=""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14400" y="4765771"/>
            <a:ext cx="914400" cy="914400"/>
          </a:xfrm>
          <a:prstGeom prst="rect">
            <a:avLst/>
          </a:prstGeom>
        </p:spPr>
      </p:pic>
      <p:sp>
        <p:nvSpPr>
          <p:cNvPr id="37" name="TextBox 36">
            <a:extLst>
              <a:ext uri="{FF2B5EF4-FFF2-40B4-BE49-F238E27FC236}">
                <a16:creationId xmlns="" xmlns:a16="http://schemas.microsoft.com/office/drawing/2014/main" id="{B0BB8E68-8B73-12DE-615E-1091F19A9A9A}"/>
              </a:ext>
            </a:extLst>
          </p:cNvPr>
          <p:cNvSpPr txBox="1"/>
          <p:nvPr/>
        </p:nvSpPr>
        <p:spPr>
          <a:xfrm>
            <a:off x="1752600" y="4772230"/>
            <a:ext cx="8791575" cy="1323439"/>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a:cs typeface="Arial"/>
              </a:rPr>
              <a:t>At the end of this </a:t>
            </a:r>
            <a:r>
              <a:rPr lang="en-US" sz="1600" dirty="0">
                <a:latin typeface="Arial"/>
                <a:cs typeface="Arial"/>
              </a:rPr>
              <a:t>session</a:t>
            </a:r>
            <a:r>
              <a:rPr lang="en-US" sz="1600" b="0" i="0" dirty="0">
                <a:effectLst/>
                <a:latin typeface="Arial"/>
                <a:cs typeface="Arial"/>
              </a:rPr>
              <a:t>, you should be able to:</a:t>
            </a:r>
          </a:p>
          <a:p>
            <a:pPr marL="342900" indent="-342900">
              <a:buAutoNum type="arabicPeriod"/>
            </a:pPr>
            <a:r>
              <a:rPr lang="en-US" sz="1600" b="0" i="0" dirty="0">
                <a:effectLst/>
                <a:latin typeface="Arial" panose="020B0604020202020204" pitchFamily="34" charset="0"/>
              </a:rPr>
              <a:t>Define conditional probability</a:t>
            </a:r>
          </a:p>
          <a:p>
            <a:pPr marL="342900" indent="-342900">
              <a:buAutoNum type="arabicPeriod"/>
            </a:pPr>
            <a:r>
              <a:rPr lang="en-US" sz="1600" b="0" i="0" dirty="0">
                <a:effectLst/>
                <a:latin typeface="Arial" panose="020B0604020202020204" pitchFamily="34" charset="0"/>
              </a:rPr>
              <a:t>Describe the rules of dependent and independent events. </a:t>
            </a:r>
          </a:p>
          <a:p>
            <a:pPr marL="342900" indent="-342900">
              <a:buAutoNum type="arabicPeriod"/>
            </a:pPr>
            <a:r>
              <a:rPr lang="en-US" sz="1600" dirty="0">
                <a:latin typeface="Arial" panose="020B0604020202020204" pitchFamily="34" charset="0"/>
              </a:rPr>
              <a:t>Summarize the concepts of Bayes rule and its applications</a:t>
            </a:r>
            <a:endParaRPr lang="en-US" sz="1600" dirty="0">
              <a:latin typeface="Poppins" panose="00000500000000000000" pitchFamily="2" charset="0"/>
              <a:cs typeface="Poppins" panose="00000500000000000000" pitchFamily="2" charset="0"/>
            </a:endParaRPr>
          </a:p>
        </p:txBody>
      </p:sp>
      <p:pic>
        <p:nvPicPr>
          <p:cNvPr id="12" name="Picture 2" descr="KL Deemed to be University Logo"/>
          <p:cNvPicPr>
            <a:picLocks noChangeAspect="1" noChangeArrowheads="1"/>
          </p:cNvPicPr>
          <p:nvPr/>
        </p:nvPicPr>
        <p:blipFill>
          <a:blip r:embed="rId8"/>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18957187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a:extLst>
              <a:ext uri="{FF2B5EF4-FFF2-40B4-BE49-F238E27FC236}">
                <a16:creationId xmlns="" xmlns:a16="http://schemas.microsoft.com/office/drawing/2014/main"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Dependent events</a:t>
            </a:r>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3" name="TextBox 12"/>
          <p:cNvSpPr txBox="1"/>
          <p:nvPr/>
        </p:nvSpPr>
        <p:spPr>
          <a:xfrm>
            <a:off x="333198" y="1077364"/>
            <a:ext cx="1185880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Two events are dependent when the outcome of the first event influences the outcome of the second event</a:t>
            </a:r>
          </a:p>
        </p:txBody>
      </p:sp>
      <p:sp>
        <p:nvSpPr>
          <p:cNvPr id="3" name="TextBox 2">
            <a:extLst>
              <a:ext uri="{FF2B5EF4-FFF2-40B4-BE49-F238E27FC236}">
                <a16:creationId xmlns="" xmlns:a16="http://schemas.microsoft.com/office/drawing/2014/main" id="{C7603CC0-9385-4DE1-AD17-B165039B949E}"/>
              </a:ext>
            </a:extLst>
          </p:cNvPr>
          <p:cNvSpPr txBox="1"/>
          <p:nvPr/>
        </p:nvSpPr>
        <p:spPr>
          <a:xfrm>
            <a:off x="333198" y="4533286"/>
            <a:ext cx="10824537" cy="1845185"/>
          </a:xfrm>
          <a:prstGeom prst="rect">
            <a:avLst/>
          </a:prstGeom>
          <a:noFill/>
        </p:spPr>
        <p:txBody>
          <a:bodyPr wrap="square">
            <a:spAutoFit/>
          </a:bodyPr>
          <a:lstStyle/>
          <a:p>
            <a:pPr>
              <a:lnSpc>
                <a:spcPct val="200000"/>
              </a:lnSpc>
            </a:pPr>
            <a:r>
              <a:rPr lang="en-US" sz="2000" b="1" dirty="0">
                <a:latin typeface="Times New Roman" panose="02020603050405020304" pitchFamily="18" charset="0"/>
                <a:cs typeface="Times New Roman" panose="02020603050405020304" pitchFamily="18" charset="0"/>
              </a:rPr>
              <a:t>Example:</a:t>
            </a:r>
          </a:p>
          <a:p>
            <a:pPr>
              <a:lnSpc>
                <a:spcPct val="200000"/>
              </a:lnSpc>
            </a:pPr>
            <a:r>
              <a:rPr lang="en-US" sz="2000" dirty="0">
                <a:latin typeface="Times New Roman" panose="02020603050405020304" pitchFamily="18" charset="0"/>
                <a:cs typeface="Times New Roman" panose="02020603050405020304" pitchFamily="18" charset="0"/>
              </a:rPr>
              <a:t>1.Boarding a plane first and finding a good seat </a:t>
            </a:r>
          </a:p>
          <a:p>
            <a:pPr>
              <a:lnSpc>
                <a:spcPct val="200000"/>
              </a:lnSpc>
            </a:pPr>
            <a:r>
              <a:rPr lang="en-US" sz="2000" dirty="0">
                <a:latin typeface="Times New Roman" panose="02020603050405020304" pitchFamily="18" charset="0"/>
                <a:cs typeface="Times New Roman" panose="02020603050405020304" pitchFamily="18" charset="0"/>
              </a:rPr>
              <a:t>2.Getting into a traffic accident is dependent upon driving or riding in a vehicle.</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9332B659-2698-D24A-3266-5C58E184204D}"/>
              </a:ext>
            </a:extLst>
          </p:cNvPr>
          <p:cNvSpPr txBox="1"/>
          <p:nvPr/>
        </p:nvSpPr>
        <p:spPr>
          <a:xfrm>
            <a:off x="293146" y="1402121"/>
            <a:ext cx="11565656" cy="4307398"/>
          </a:xfrm>
          <a:prstGeom prst="rect">
            <a:avLst/>
          </a:prstGeom>
          <a:noFill/>
        </p:spPr>
        <p:txBody>
          <a:bodyPr wrap="square">
            <a:spAutoFit/>
          </a:bodyPr>
          <a:lstStyle/>
          <a:p>
            <a:pPr>
              <a:lnSpc>
                <a:spcPct val="200000"/>
              </a:lnSpc>
            </a:pPr>
            <a:r>
              <a:rPr lang="en-US" sz="2000" dirty="0">
                <a:latin typeface="Times New Roman" panose="02020603050405020304" pitchFamily="18" charset="0"/>
                <a:cs typeface="Times New Roman" panose="02020603050405020304" pitchFamily="18" charset="0"/>
              </a:rPr>
              <a:t>An event is deemed dependent if it provides information about another event. An event is deemed independent if it offers no information about other events.</a:t>
            </a:r>
          </a:p>
          <a:p>
            <a:pPr>
              <a:lnSpc>
                <a:spcPct val="200000"/>
              </a:lnSpc>
            </a:pPr>
            <a:r>
              <a:rPr lang="en-US" sz="2000" dirty="0">
                <a:latin typeface="Times New Roman" panose="02020603050405020304" pitchFamily="18" charset="0"/>
                <a:cs typeface="Times New Roman" panose="02020603050405020304" pitchFamily="18" charset="0"/>
              </a:rPr>
              <a:t>If A and B are dependent events then the probability of both occurring is </a:t>
            </a:r>
          </a:p>
          <a:p>
            <a:pPr>
              <a:lnSpc>
                <a:spcPct val="200000"/>
              </a:lnSpc>
            </a:pPr>
            <a:r>
              <a:rPr lang="en-US" sz="2000" dirty="0">
                <a:latin typeface="Times New Roman" panose="02020603050405020304" pitchFamily="18" charset="0"/>
                <a:cs typeface="Times New Roman" panose="02020603050405020304" pitchFamily="18" charset="0"/>
              </a:rPr>
              <a:t>P(A</a:t>
            </a:r>
            <a:r>
              <a:rPr lang="hy-AM" sz="2000" dirty="0">
                <a:latin typeface="Times New Roman" panose="02020603050405020304" pitchFamily="18" charset="0"/>
                <a:cs typeface="Times New Roman" panose="02020603050405020304" pitchFamily="18" charset="0"/>
              </a:rPr>
              <a:t>Ո</a:t>
            </a:r>
            <a:r>
              <a:rPr lang="en-US" sz="2000" dirty="0">
                <a:latin typeface="Times New Roman" panose="02020603050405020304" pitchFamily="18" charset="0"/>
                <a:cs typeface="Times New Roman" panose="02020603050405020304" pitchFamily="18" charset="0"/>
              </a:rPr>
              <a:t>B)=P(A).P(B/A)</a:t>
            </a:r>
          </a:p>
          <a:p>
            <a:pPr>
              <a:lnSpc>
                <a:spcPct val="200000"/>
              </a:lnSpc>
            </a:pPr>
            <a:r>
              <a:rPr lang="en-US" sz="2000" dirty="0">
                <a:latin typeface="Times New Roman" panose="02020603050405020304" pitchFamily="18" charset="0"/>
                <a:cs typeface="Times New Roman" panose="02020603050405020304" pitchFamily="18" charset="0"/>
              </a:rPr>
              <a:t>P(A</a:t>
            </a:r>
            <a:r>
              <a:rPr lang="hy-AM" sz="2000" dirty="0">
                <a:latin typeface="Times New Roman" panose="02020603050405020304" pitchFamily="18" charset="0"/>
                <a:cs typeface="Times New Roman" panose="02020603050405020304" pitchFamily="18" charset="0"/>
              </a:rPr>
              <a:t>Ո</a:t>
            </a:r>
            <a:r>
              <a:rPr lang="en-US" sz="2000" dirty="0">
                <a:latin typeface="Times New Roman" panose="02020603050405020304" pitchFamily="18" charset="0"/>
                <a:cs typeface="Times New Roman" panose="02020603050405020304" pitchFamily="18" charset="0"/>
              </a:rPr>
              <a:t>B)=P(B).P(A/B)</a:t>
            </a:r>
          </a:p>
          <a:p>
            <a:pPr>
              <a:lnSpc>
                <a:spcPct val="200000"/>
              </a:lnSpc>
            </a:pPr>
            <a:endParaRPr lang="en-US" sz="2000" dirty="0">
              <a:latin typeface="Times New Roman" panose="02020603050405020304" pitchFamily="18" charset="0"/>
              <a:cs typeface="Times New Roman" panose="02020603050405020304" pitchFamily="18" charset="0"/>
            </a:endParaRPr>
          </a:p>
          <a:p>
            <a:pPr>
              <a:lnSpc>
                <a:spcPct val="20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5333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a:extLst>
              <a:ext uri="{FF2B5EF4-FFF2-40B4-BE49-F238E27FC236}">
                <a16:creationId xmlns="" xmlns:a16="http://schemas.microsoft.com/office/drawing/2014/main"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Dependent or Independent?</a:t>
            </a:r>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3" name="TextBox 2">
            <a:extLst>
              <a:ext uri="{FF2B5EF4-FFF2-40B4-BE49-F238E27FC236}">
                <a16:creationId xmlns="" xmlns:a16="http://schemas.microsoft.com/office/drawing/2014/main" id="{B12017D0-B4C9-C7C7-0678-4BA43847BF6E}"/>
              </a:ext>
            </a:extLst>
          </p:cNvPr>
          <p:cNvSpPr txBox="1"/>
          <p:nvPr/>
        </p:nvSpPr>
        <p:spPr>
          <a:xfrm>
            <a:off x="320639" y="721476"/>
            <a:ext cx="11550722" cy="4062651"/>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Method to Identify Independent Events Before applying probability formulas, one needs to identify an independent event. Few steps for checking whether the probability belongs to a dependent or independent events: </a:t>
            </a:r>
          </a:p>
          <a:p>
            <a:pPr algn="just">
              <a:lnSpc>
                <a:spcPct val="150000"/>
              </a:lnSpc>
            </a:pPr>
            <a:r>
              <a:rPr lang="en-US" sz="2000" dirty="0">
                <a:latin typeface="Times New Roman" panose="02020603050405020304" pitchFamily="18" charset="0"/>
                <a:cs typeface="Times New Roman" panose="02020603050405020304" pitchFamily="18" charset="0"/>
              </a:rPr>
              <a:t>Step 1: Check if it possible for the events to happen in any order? If yes, go to </a:t>
            </a:r>
          </a:p>
          <a:p>
            <a:pPr algn="just">
              <a:lnSpc>
                <a:spcPct val="150000"/>
              </a:lnSpc>
            </a:pPr>
            <a:r>
              <a:rPr lang="en-US" sz="2000" dirty="0">
                <a:latin typeface="Times New Roman" panose="02020603050405020304" pitchFamily="18" charset="0"/>
                <a:cs typeface="Times New Roman" panose="02020603050405020304" pitchFamily="18" charset="0"/>
              </a:rPr>
              <a:t>Step 2, or else go to Step 3 </a:t>
            </a:r>
          </a:p>
          <a:p>
            <a:pPr algn="just">
              <a:lnSpc>
                <a:spcPct val="150000"/>
              </a:lnSpc>
            </a:pPr>
            <a:r>
              <a:rPr lang="en-US" sz="2000" dirty="0">
                <a:latin typeface="Times New Roman" panose="02020603050405020304" pitchFamily="18" charset="0"/>
                <a:cs typeface="Times New Roman" panose="02020603050405020304" pitchFamily="18" charset="0"/>
              </a:rPr>
              <a:t>Step 2: Check if one event affects the outcome of the other event? If yes, go to step 4, or else go to Step 3</a:t>
            </a:r>
          </a:p>
          <a:p>
            <a:pPr algn="just">
              <a:lnSpc>
                <a:spcPct val="150000"/>
              </a:lnSpc>
            </a:pPr>
            <a:r>
              <a:rPr lang="en-US" sz="2000" dirty="0">
                <a:latin typeface="Times New Roman" panose="02020603050405020304" pitchFamily="18" charset="0"/>
                <a:cs typeface="Times New Roman" panose="02020603050405020304" pitchFamily="18" charset="0"/>
              </a:rPr>
              <a:t> Step 3: The event is independent. Use the formula of independent events and get the answer. </a:t>
            </a:r>
          </a:p>
          <a:p>
            <a:pPr algn="just">
              <a:lnSpc>
                <a:spcPct val="150000"/>
              </a:lnSpc>
            </a:pPr>
            <a:r>
              <a:rPr lang="en-US" sz="2000" dirty="0">
                <a:latin typeface="Times New Roman" panose="02020603050405020304" pitchFamily="18" charset="0"/>
                <a:cs typeface="Times New Roman" panose="02020603050405020304" pitchFamily="18" charset="0"/>
              </a:rPr>
              <a:t>Step 4: The event is dependent. Use the formula of dependent event and get the answer.</a:t>
            </a:r>
          </a:p>
          <a:p>
            <a:endParaRPr lang="en-IN" dirty="0"/>
          </a:p>
        </p:txBody>
      </p:sp>
    </p:spTree>
    <p:extLst>
      <p:ext uri="{BB962C8B-B14F-4D97-AF65-F5344CB8AC3E}">
        <p14:creationId xmlns:p14="http://schemas.microsoft.com/office/powerpoint/2010/main" val="14213035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a:extLst>
              <a:ext uri="{FF2B5EF4-FFF2-40B4-BE49-F238E27FC236}">
                <a16:creationId xmlns="" xmlns:a16="http://schemas.microsoft.com/office/drawing/2014/main"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Bayes Rule</a:t>
            </a:r>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4" name="TextBox 3">
            <a:extLst>
              <a:ext uri="{FF2B5EF4-FFF2-40B4-BE49-F238E27FC236}">
                <a16:creationId xmlns="" xmlns:a16="http://schemas.microsoft.com/office/drawing/2014/main" id="{637AD9E2-A7C0-9102-253C-5E1DA1B92156}"/>
              </a:ext>
            </a:extLst>
          </p:cNvPr>
          <p:cNvSpPr txBox="1"/>
          <p:nvPr/>
        </p:nvSpPr>
        <p:spPr>
          <a:xfrm>
            <a:off x="480317" y="1009153"/>
            <a:ext cx="11478802" cy="3730317"/>
          </a:xfrm>
          <a:prstGeom prst="rect">
            <a:avLst/>
          </a:prstGeom>
          <a:noFill/>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Hypotheses: The events E1 , E2 ,… </a:t>
            </a:r>
            <a:r>
              <a:rPr lang="en-US" sz="2000" dirty="0" err="1">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 is called the hypotheses </a:t>
            </a:r>
          </a:p>
          <a:p>
            <a:pPr>
              <a:lnSpc>
                <a:spcPct val="150000"/>
              </a:lnSpc>
            </a:pPr>
            <a:r>
              <a:rPr lang="en-US" sz="2000" dirty="0">
                <a:latin typeface="Times New Roman" panose="02020603050405020304" pitchFamily="18" charset="0"/>
                <a:cs typeface="Times New Roman" panose="02020603050405020304" pitchFamily="18" charset="0"/>
              </a:rPr>
              <a:t>Priori Probability: The probability P(</a:t>
            </a:r>
            <a:r>
              <a:rPr lang="en-US" sz="2000" dirty="0" err="1">
                <a:latin typeface="Times New Roman" panose="02020603050405020304" pitchFamily="18" charset="0"/>
                <a:cs typeface="Times New Roman" panose="02020603050405020304" pitchFamily="18" charset="0"/>
              </a:rPr>
              <a:t>Ei</a:t>
            </a:r>
            <a:r>
              <a:rPr lang="en-US" sz="2000" dirty="0">
                <a:latin typeface="Times New Roman" panose="02020603050405020304" pitchFamily="18" charset="0"/>
                <a:cs typeface="Times New Roman" panose="02020603050405020304" pitchFamily="18" charset="0"/>
              </a:rPr>
              <a:t> ) is considered as the priori probability of hypothesis </a:t>
            </a:r>
            <a:r>
              <a:rPr lang="en-US" sz="2000" dirty="0" err="1">
                <a:latin typeface="Times New Roman" panose="02020603050405020304" pitchFamily="18" charset="0"/>
                <a:cs typeface="Times New Roman" panose="02020603050405020304" pitchFamily="18" charset="0"/>
              </a:rPr>
              <a:t>Ei</a:t>
            </a:r>
            <a:r>
              <a:rPr lang="en-US" sz="2000" dirty="0">
                <a:latin typeface="Times New Roman" panose="02020603050405020304" pitchFamily="18" charset="0"/>
                <a:cs typeface="Times New Roman" panose="02020603050405020304" pitchFamily="18" charset="0"/>
              </a:rPr>
              <a:t> </a:t>
            </a:r>
          </a:p>
          <a:p>
            <a:pPr>
              <a:lnSpc>
                <a:spcPct val="150000"/>
              </a:lnSpc>
            </a:pPr>
            <a:r>
              <a:rPr lang="en-US" sz="2000" dirty="0">
                <a:latin typeface="Times New Roman" panose="02020603050405020304" pitchFamily="18" charset="0"/>
                <a:cs typeface="Times New Roman" panose="02020603050405020304" pitchFamily="18" charset="0"/>
              </a:rPr>
              <a:t>Likelihood Probability: The Probability of P(A/</a:t>
            </a:r>
            <a:r>
              <a:rPr lang="en-US" sz="2000" dirty="0" err="1">
                <a:latin typeface="Times New Roman" panose="02020603050405020304" pitchFamily="18" charset="0"/>
                <a:cs typeface="Times New Roman" panose="02020603050405020304" pitchFamily="18" charset="0"/>
              </a:rPr>
              <a:t>E</a:t>
            </a:r>
            <a:r>
              <a:rPr lang="en-US" sz="2000" baseline="-25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is considered as the event likely to occur. </a:t>
            </a:r>
          </a:p>
          <a:p>
            <a:pPr>
              <a:lnSpc>
                <a:spcPct val="150000"/>
              </a:lnSpc>
            </a:pPr>
            <a:r>
              <a:rPr lang="en-US" sz="2000" dirty="0">
                <a:latin typeface="Times New Roman" panose="02020603050405020304" pitchFamily="18" charset="0"/>
                <a:cs typeface="Times New Roman" panose="02020603050405020304" pitchFamily="18" charset="0"/>
              </a:rPr>
              <a:t>Posteriori Probability: The probability P(</a:t>
            </a:r>
            <a:r>
              <a:rPr lang="en-US" sz="2000" dirty="0" err="1">
                <a:latin typeface="Times New Roman" panose="02020603050405020304" pitchFamily="18" charset="0"/>
                <a:cs typeface="Times New Roman" panose="02020603050405020304" pitchFamily="18" charset="0"/>
              </a:rPr>
              <a:t>Ei</a:t>
            </a:r>
            <a:r>
              <a:rPr lang="en-US" sz="2000" dirty="0">
                <a:latin typeface="Times New Roman" panose="02020603050405020304" pitchFamily="18" charset="0"/>
                <a:cs typeface="Times New Roman" panose="02020603050405020304" pitchFamily="18" charset="0"/>
              </a:rPr>
              <a:t> |A) is considered as the posteriori probability of hypothesis </a:t>
            </a:r>
            <a:r>
              <a:rPr lang="en-US" sz="2000" dirty="0" err="1">
                <a:latin typeface="Times New Roman" panose="02020603050405020304" pitchFamily="18" charset="0"/>
                <a:cs typeface="Times New Roman" panose="02020603050405020304" pitchFamily="18" charset="0"/>
              </a:rPr>
              <a:t>Ei</a:t>
            </a:r>
            <a:r>
              <a:rPr lang="en-US" sz="2000" dirty="0">
                <a:latin typeface="Times New Roman" panose="02020603050405020304" pitchFamily="18" charset="0"/>
                <a:cs typeface="Times New Roman" panose="02020603050405020304" pitchFamily="18" charset="0"/>
              </a:rPr>
              <a:t> </a:t>
            </a:r>
          </a:p>
          <a:p>
            <a:pPr>
              <a:lnSpc>
                <a:spcPct val="150000"/>
              </a:lnSpc>
            </a:pPr>
            <a:r>
              <a:rPr lang="en-US" sz="2000" dirty="0">
                <a:latin typeface="Times New Roman" panose="02020603050405020304" pitchFamily="18" charset="0"/>
                <a:cs typeface="Times New Roman" panose="02020603050405020304" pitchFamily="18" charset="0"/>
              </a:rPr>
              <a:t>Bayes’ theorem is also called the formula for the probability of “causes”. </a:t>
            </a:r>
          </a:p>
          <a:p>
            <a:pPr>
              <a:lnSpc>
                <a:spcPct val="150000"/>
              </a:lnSpc>
            </a:pPr>
            <a:r>
              <a:rPr lang="en-US" sz="2000" dirty="0">
                <a:latin typeface="Times New Roman" panose="02020603050405020304" pitchFamily="18" charset="0"/>
                <a:cs typeface="Times New Roman" panose="02020603050405020304" pitchFamily="18" charset="0"/>
              </a:rPr>
              <a:t>Since the </a:t>
            </a:r>
            <a:r>
              <a:rPr lang="en-US" sz="2000" dirty="0" err="1">
                <a:latin typeface="Times New Roman" panose="02020603050405020304" pitchFamily="18" charset="0"/>
                <a:cs typeface="Times New Roman" panose="02020603050405020304" pitchFamily="18" charset="0"/>
              </a:rPr>
              <a:t>Ei</a:t>
            </a:r>
            <a:r>
              <a:rPr lang="en-US" sz="2000" dirty="0">
                <a:latin typeface="Times New Roman" panose="02020603050405020304" pitchFamily="18" charset="0"/>
                <a:cs typeface="Times New Roman" panose="02020603050405020304" pitchFamily="18" charset="0"/>
              </a:rPr>
              <a:t> ‘s are a partition of the sample space S, one and only one of the events </a:t>
            </a:r>
            <a:r>
              <a:rPr lang="en-US" sz="2000" dirty="0" err="1">
                <a:latin typeface="Times New Roman" panose="02020603050405020304" pitchFamily="18" charset="0"/>
                <a:cs typeface="Times New Roman" panose="02020603050405020304" pitchFamily="18" charset="0"/>
              </a:rPr>
              <a:t>Ei</a:t>
            </a:r>
            <a:r>
              <a:rPr lang="en-US" sz="2000" dirty="0">
                <a:latin typeface="Times New Roman" panose="02020603050405020304" pitchFamily="18" charset="0"/>
                <a:cs typeface="Times New Roman" panose="02020603050405020304" pitchFamily="18" charset="0"/>
              </a:rPr>
              <a:t> occurs (i.e. one of the events </a:t>
            </a:r>
            <a:r>
              <a:rPr lang="en-US" sz="2000" dirty="0" err="1">
                <a:latin typeface="Times New Roman" panose="02020603050405020304" pitchFamily="18" charset="0"/>
                <a:cs typeface="Times New Roman" panose="02020603050405020304" pitchFamily="18" charset="0"/>
              </a:rPr>
              <a:t>Ei</a:t>
            </a:r>
            <a:r>
              <a:rPr lang="en-US" sz="2000" dirty="0">
                <a:latin typeface="Times New Roman" panose="02020603050405020304" pitchFamily="18" charset="0"/>
                <a:cs typeface="Times New Roman" panose="02020603050405020304" pitchFamily="18" charset="0"/>
              </a:rPr>
              <a:t> must occur and the only one can occur). Hence, the above formula gives us the probability of a particular </a:t>
            </a:r>
            <a:r>
              <a:rPr lang="en-US" sz="2000" dirty="0" err="1">
                <a:latin typeface="Times New Roman" panose="02020603050405020304" pitchFamily="18" charset="0"/>
                <a:cs typeface="Times New Roman" panose="02020603050405020304" pitchFamily="18" charset="0"/>
              </a:rPr>
              <a:t>Ei</a:t>
            </a:r>
            <a:r>
              <a:rPr lang="en-US" sz="2000" dirty="0">
                <a:latin typeface="Times New Roman" panose="02020603050405020304" pitchFamily="18" charset="0"/>
                <a:cs typeface="Times New Roman" panose="02020603050405020304" pitchFamily="18" charset="0"/>
              </a:rPr>
              <a:t> (i.e. a “Cause”), given that the event A has occurred.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6019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 xmlns:a16="http://schemas.microsoft.com/office/drawing/2014/main" id="{54D31061-350D-4864-BF25-E3C3C4699CDC}"/>
              </a:ext>
            </a:extLst>
          </p:cNvPr>
          <p:cNvSpPr/>
          <p:nvPr/>
        </p:nvSpPr>
        <p:spPr>
          <a:xfrm>
            <a:off x="3771922" y="93980"/>
            <a:ext cx="5475773"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EXAMPLES</a:t>
            </a:r>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3" name="TextBox 2">
            <a:extLst>
              <a:ext uri="{FF2B5EF4-FFF2-40B4-BE49-F238E27FC236}">
                <a16:creationId xmlns="" xmlns:a16="http://schemas.microsoft.com/office/drawing/2014/main" id="{BF636EF3-9FC7-3E80-7D16-9F206C47EBBA}"/>
              </a:ext>
            </a:extLst>
          </p:cNvPr>
          <p:cNvSpPr txBox="1"/>
          <p:nvPr/>
        </p:nvSpPr>
        <p:spPr>
          <a:xfrm>
            <a:off x="390643" y="600076"/>
            <a:ext cx="11410714" cy="6115585"/>
          </a:xfrm>
          <a:prstGeom prst="rect">
            <a:avLst/>
          </a:prstGeom>
          <a:noFill/>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Example 4:</a:t>
            </a:r>
          </a:p>
          <a:p>
            <a:pPr algn="just">
              <a:lnSpc>
                <a:spcPct val="150000"/>
              </a:lnSpc>
              <a:spcAft>
                <a:spcPts val="600"/>
              </a:spcAft>
            </a:pPr>
            <a:r>
              <a:rPr lang="en-US" sz="2000" dirty="0">
                <a:latin typeface="Times New Roman" panose="02020603050405020304" pitchFamily="18" charset="0"/>
                <a:cs typeface="Times New Roman" panose="02020603050405020304" pitchFamily="18" charset="0"/>
              </a:rPr>
              <a:t>Given the following statistics, what is the probability that a woman has cancer if she has a positive mammogram result? </a:t>
            </a:r>
          </a:p>
          <a:p>
            <a:pPr marL="457200" indent="-457200" algn="just">
              <a:spcAft>
                <a:spcPts val="600"/>
              </a:spcAft>
              <a:buAutoNum type="arabicPeriod"/>
            </a:pPr>
            <a:r>
              <a:rPr lang="en-US" sz="2000" dirty="0">
                <a:latin typeface="Times New Roman" panose="02020603050405020304" pitchFamily="18" charset="0"/>
                <a:cs typeface="Times New Roman" panose="02020603050405020304" pitchFamily="18" charset="0"/>
              </a:rPr>
              <a:t>One percent of women over 50 have breast cancer.</a:t>
            </a:r>
          </a:p>
          <a:p>
            <a:pPr marL="457200" indent="-457200" algn="just">
              <a:spcAft>
                <a:spcPts val="600"/>
              </a:spcAft>
              <a:buAutoNum type="arabicPeriod"/>
            </a:pPr>
            <a:r>
              <a:rPr lang="en-US" sz="2000" dirty="0">
                <a:latin typeface="Times New Roman" panose="02020603050405020304" pitchFamily="18" charset="0"/>
                <a:cs typeface="Times New Roman" panose="02020603050405020304" pitchFamily="18" charset="0"/>
              </a:rPr>
              <a:t> 90% of women who have breast cancer test positive on mammograms.</a:t>
            </a:r>
          </a:p>
          <a:p>
            <a:pPr marL="457200" indent="-457200" algn="just">
              <a:spcAft>
                <a:spcPts val="600"/>
              </a:spcAft>
              <a:buAutoNum type="arabicPeriod"/>
            </a:pPr>
            <a:r>
              <a:rPr lang="en-US" sz="2000" dirty="0">
                <a:latin typeface="Times New Roman" panose="02020603050405020304" pitchFamily="18" charset="0"/>
                <a:cs typeface="Times New Roman" panose="02020603050405020304" pitchFamily="18" charset="0"/>
              </a:rPr>
              <a:t> 8 percent of women will have false positives. </a:t>
            </a:r>
          </a:p>
          <a:p>
            <a:pPr algn="just">
              <a:lnSpc>
                <a:spcPct val="150000"/>
              </a:lnSpc>
              <a:spcAft>
                <a:spcPts val="600"/>
              </a:spcAft>
            </a:pPr>
            <a:r>
              <a:rPr lang="en-US" sz="2000" b="1" dirty="0">
                <a:latin typeface="Times New Roman" panose="02020603050405020304" pitchFamily="18" charset="0"/>
                <a:cs typeface="Times New Roman" panose="02020603050405020304" pitchFamily="18" charset="0"/>
              </a:rPr>
              <a:t>Step 1:</a:t>
            </a:r>
            <a:r>
              <a:rPr lang="en-US" sz="2000" dirty="0">
                <a:latin typeface="Times New Roman" panose="02020603050405020304" pitchFamily="18" charset="0"/>
                <a:cs typeface="Times New Roman" panose="02020603050405020304" pitchFamily="18" charset="0"/>
              </a:rPr>
              <a:t> Assign events to A or X. You want to know what a woman’s probability of having cancer is, given a positive mammogram. For this problem, actually having cancer is A and a positive test result is X.</a:t>
            </a:r>
          </a:p>
          <a:p>
            <a:pPr algn="just">
              <a:lnSpc>
                <a:spcPct val="150000"/>
              </a:lnSpc>
              <a:spcAft>
                <a:spcPts val="600"/>
              </a:spcAft>
            </a:pPr>
            <a:r>
              <a:rPr lang="en-US" sz="2000" b="1" dirty="0">
                <a:latin typeface="Times New Roman" panose="02020603050405020304" pitchFamily="18" charset="0"/>
                <a:cs typeface="Times New Roman" panose="02020603050405020304" pitchFamily="18" charset="0"/>
              </a:rPr>
              <a:t>Step 2:</a:t>
            </a:r>
            <a:r>
              <a:rPr lang="en-US" sz="2000" dirty="0">
                <a:latin typeface="Times New Roman" panose="02020603050405020304" pitchFamily="18" charset="0"/>
                <a:cs typeface="Times New Roman" panose="02020603050405020304" pitchFamily="18" charset="0"/>
              </a:rPr>
              <a:t> List out the parts of the equation (this makes it easier to work the actual equation): P(A)=0.01 P(~A)=0.99 P(X|A)=0.9 P(X|~A)=0.08 </a:t>
            </a:r>
          </a:p>
          <a:p>
            <a:pPr algn="just">
              <a:lnSpc>
                <a:spcPct val="150000"/>
              </a:lnSpc>
              <a:spcAft>
                <a:spcPts val="600"/>
              </a:spcAft>
            </a:pPr>
            <a:r>
              <a:rPr lang="en-US" sz="2000" b="1" dirty="0">
                <a:latin typeface="Times New Roman" panose="02020603050405020304" pitchFamily="18" charset="0"/>
                <a:cs typeface="Times New Roman" panose="02020603050405020304" pitchFamily="18" charset="0"/>
              </a:rPr>
              <a:t>Step 3:</a:t>
            </a:r>
            <a:r>
              <a:rPr lang="en-US" sz="2000" dirty="0">
                <a:latin typeface="Times New Roman" panose="02020603050405020304" pitchFamily="18" charset="0"/>
                <a:cs typeface="Times New Roman" panose="02020603050405020304" pitchFamily="18" charset="0"/>
              </a:rPr>
              <a:t> Insert the parts into the equation and solve. Note that as this is a medical test, we’re using the form of the equation from example #2: (0.9 * 0.01) / ((0.9 * 0.01) + (0.08 * 0.99) = 0.10. </a:t>
            </a:r>
          </a:p>
          <a:p>
            <a:pPr algn="just">
              <a:lnSpc>
                <a:spcPct val="150000"/>
              </a:lnSpc>
              <a:spcAft>
                <a:spcPts val="600"/>
              </a:spcAft>
            </a:pPr>
            <a:r>
              <a:rPr lang="en-US" sz="2000" dirty="0">
                <a:latin typeface="Times New Roman" panose="02020603050405020304" pitchFamily="18" charset="0"/>
                <a:cs typeface="Times New Roman" panose="02020603050405020304" pitchFamily="18" charset="0"/>
              </a:rPr>
              <a:t>The probability of a woman having cancer, given a positive test result, is 10%</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7523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 xmlns:a16="http://schemas.microsoft.com/office/drawing/2014/main" id="{18B84F3E-0BAB-4FEE-A20F-074E440ADCC6}"/>
              </a:ext>
            </a:extLst>
          </p:cNvPr>
          <p:cNvSpPr/>
          <p:nvPr/>
        </p:nvSpPr>
        <p:spPr>
          <a:xfrm>
            <a:off x="2274963" y="94372"/>
            <a:ext cx="9147998" cy="600077"/>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CASE STUDIES</a:t>
            </a:r>
          </a:p>
        </p:txBody>
      </p:sp>
      <p:pic>
        <p:nvPicPr>
          <p:cNvPr id="31"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7" name="TextBox 16"/>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extBox 2">
            <a:extLst>
              <a:ext uri="{FF2B5EF4-FFF2-40B4-BE49-F238E27FC236}">
                <a16:creationId xmlns="" xmlns:a16="http://schemas.microsoft.com/office/drawing/2014/main" id="{EC7DC2D7-40C1-8DFB-5AED-34009C905779}"/>
              </a:ext>
            </a:extLst>
          </p:cNvPr>
          <p:cNvSpPr txBox="1"/>
          <p:nvPr/>
        </p:nvSpPr>
        <p:spPr>
          <a:xfrm>
            <a:off x="223035" y="908301"/>
            <a:ext cx="11745930" cy="3114763"/>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Case Study 1: Independent events </a:t>
            </a:r>
          </a:p>
          <a:p>
            <a:pPr>
              <a:lnSpc>
                <a:spcPct val="150000"/>
              </a:lnSpc>
            </a:pPr>
            <a:r>
              <a:rPr lang="en-US" sz="2000" dirty="0">
                <a:latin typeface="Times New Roman" panose="02020603050405020304" pitchFamily="18" charset="0"/>
                <a:cs typeface="Times New Roman" panose="02020603050405020304" pitchFamily="18" charset="0"/>
              </a:rPr>
              <a:t>You toss a coin and it comes up "Heads" three times ... what is the chance that the next toss will also be a "Head"?</a:t>
            </a:r>
          </a:p>
          <a:p>
            <a:pPr>
              <a:lnSpc>
                <a:spcPct val="150000"/>
              </a:lnSpc>
            </a:pPr>
            <a:r>
              <a:rPr lang="en-US" sz="2000" dirty="0">
                <a:latin typeface="Times New Roman" panose="02020603050405020304" pitchFamily="18" charset="0"/>
                <a:cs typeface="Times New Roman" panose="02020603050405020304" pitchFamily="18" charset="0"/>
              </a:rPr>
              <a:t> The chance is simply ½ (or 0.5) just like ANY toss of the coin. </a:t>
            </a:r>
          </a:p>
          <a:p>
            <a:pPr>
              <a:lnSpc>
                <a:spcPct val="150000"/>
              </a:lnSpc>
            </a:pPr>
            <a:r>
              <a:rPr lang="en-US" sz="2000" dirty="0">
                <a:latin typeface="Times New Roman" panose="02020603050405020304" pitchFamily="18" charset="0"/>
                <a:cs typeface="Times New Roman" panose="02020603050405020304" pitchFamily="18" charset="0"/>
              </a:rPr>
              <a:t>What it did in the past will not affect the current toss! </a:t>
            </a:r>
          </a:p>
          <a:p>
            <a:pPr>
              <a:lnSpc>
                <a:spcPct val="150000"/>
              </a:lnSpc>
            </a:pPr>
            <a:r>
              <a:rPr lang="en-US" sz="2000" dirty="0">
                <a:latin typeface="Times New Roman" panose="02020603050405020304" pitchFamily="18" charset="0"/>
                <a:cs typeface="Times New Roman" panose="02020603050405020304" pitchFamily="18" charset="0"/>
              </a:rPr>
              <a:t>Some people think "it is overdue for a Tail", but really truly the next toss of the coin is totally independent of any previous tosses.</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D33012AE-148C-85EA-67EA-61AFCF805B52}"/>
              </a:ext>
            </a:extLst>
          </p:cNvPr>
          <p:cNvPicPr>
            <a:picLocks noChangeAspect="1"/>
          </p:cNvPicPr>
          <p:nvPr/>
        </p:nvPicPr>
        <p:blipFill>
          <a:blip r:embed="rId3"/>
          <a:stretch>
            <a:fillRect/>
          </a:stretch>
        </p:blipFill>
        <p:spPr>
          <a:xfrm>
            <a:off x="8212249" y="3545738"/>
            <a:ext cx="1911448" cy="2273417"/>
          </a:xfrm>
          <a:prstGeom prst="rect">
            <a:avLst/>
          </a:prstGeom>
        </p:spPr>
      </p:pic>
    </p:spTree>
    <p:extLst>
      <p:ext uri="{BB962C8B-B14F-4D97-AF65-F5344CB8AC3E}">
        <p14:creationId xmlns:p14="http://schemas.microsoft.com/office/powerpoint/2010/main" val="2647528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 xmlns:a16="http://schemas.microsoft.com/office/drawing/2014/main" id="{01FA19A5-9588-483E-843E-C76873B71790}"/>
              </a:ext>
            </a:extLst>
          </p:cNvPr>
          <p:cNvSpPr/>
          <p:nvPr/>
        </p:nvSpPr>
        <p:spPr>
          <a:xfrm>
            <a:off x="3530991" y="84408"/>
            <a:ext cx="6414867"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SUMMARY</a:t>
            </a:r>
          </a:p>
        </p:txBody>
      </p:sp>
      <p:pic>
        <p:nvPicPr>
          <p:cNvPr id="17"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8" name="TextBox 17"/>
          <p:cNvSpPr txBox="1"/>
          <p:nvPr/>
        </p:nvSpPr>
        <p:spPr>
          <a:xfrm>
            <a:off x="1052732" y="1282848"/>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extBox 2">
            <a:extLst>
              <a:ext uri="{FF2B5EF4-FFF2-40B4-BE49-F238E27FC236}">
                <a16:creationId xmlns="" xmlns:a16="http://schemas.microsoft.com/office/drawing/2014/main" id="{FD6A0807-F8BE-3438-1935-16BA336486AF}"/>
              </a:ext>
            </a:extLst>
          </p:cNvPr>
          <p:cNvSpPr txBox="1"/>
          <p:nvPr/>
        </p:nvSpPr>
        <p:spPr>
          <a:xfrm>
            <a:off x="482134" y="1238407"/>
            <a:ext cx="11374243" cy="2120068"/>
          </a:xfrm>
          <a:prstGeom prst="rect">
            <a:avLst/>
          </a:prstGeom>
          <a:noFill/>
        </p:spPr>
        <p:txBody>
          <a:bodyPr wrap="square">
            <a:spAutoFit/>
          </a:bodyPr>
          <a:lstStyle/>
          <a:p>
            <a:pPr>
              <a:lnSpc>
                <a:spcPct val="150000"/>
              </a:lnSpc>
            </a:pPr>
            <a:r>
              <a:rPr lang="en-US" sz="1800" dirty="0">
                <a:latin typeface="Times New Roman" panose="02020603050405020304" pitchFamily="18" charset="0"/>
                <a:cs typeface="Times New Roman" panose="02020603050405020304" pitchFamily="18" charset="0"/>
              </a:rPr>
              <a:t>In this session, the concept of conditional probability, Applications of Baye’s rule have discussed.</a:t>
            </a:r>
          </a:p>
          <a:p>
            <a:pPr>
              <a:lnSpc>
                <a:spcPct val="150000"/>
              </a:lnSpc>
            </a:pPr>
            <a:r>
              <a:rPr lang="en-US" sz="1800" dirty="0">
                <a:latin typeface="Times New Roman" panose="02020603050405020304" pitchFamily="18" charset="0"/>
                <a:cs typeface="Times New Roman" panose="02020603050405020304" pitchFamily="18" charset="0"/>
              </a:rPr>
              <a:t>1. How to find conditional probability.</a:t>
            </a:r>
          </a:p>
          <a:p>
            <a:pPr>
              <a:lnSpc>
                <a:spcPct val="150000"/>
              </a:lnSpc>
            </a:pPr>
            <a:r>
              <a:rPr lang="en-US" sz="1800" dirty="0">
                <a:latin typeface="Times New Roman" panose="02020603050405020304" pitchFamily="18" charset="0"/>
                <a:cs typeface="Times New Roman" panose="02020603050405020304" pitchFamily="18" charset="0"/>
              </a:rPr>
              <a:t>2. Difference between Dependent and independent events</a:t>
            </a:r>
          </a:p>
          <a:p>
            <a:pPr>
              <a:lnSpc>
                <a:spcPct val="150000"/>
              </a:lnSpc>
            </a:pPr>
            <a:r>
              <a:rPr lang="en-US" sz="1800" dirty="0">
                <a:latin typeface="Times New Roman" panose="02020603050405020304" pitchFamily="18" charset="0"/>
                <a:cs typeface="Times New Roman" panose="02020603050405020304" pitchFamily="18" charset="0"/>
              </a:rPr>
              <a:t>3. State the importance of Baye’s Rule</a:t>
            </a:r>
          </a:p>
          <a:p>
            <a:pPr>
              <a:lnSpc>
                <a:spcPct val="150000"/>
              </a:lnSpc>
            </a:pPr>
            <a:r>
              <a:rPr lang="en-US" sz="1800" dirty="0">
                <a:latin typeface="Times New Roman" panose="02020603050405020304" pitchFamily="18" charset="0"/>
                <a:cs typeface="Times New Roman" panose="02020603050405020304" pitchFamily="18" charset="0"/>
              </a:rPr>
              <a:t>4. </a:t>
            </a:r>
            <a:r>
              <a:rPr lang="en-US" sz="1800" dirty="0" err="1">
                <a:latin typeface="Times New Roman" panose="02020603050405020304" pitchFamily="18" charset="0"/>
                <a:cs typeface="Times New Roman" panose="02020603050405020304" pitchFamily="18" charset="0"/>
              </a:rPr>
              <a:t>Baye’s</a:t>
            </a:r>
            <a:r>
              <a:rPr lang="en-US" sz="1800" dirty="0">
                <a:latin typeface="Times New Roman" panose="02020603050405020304" pitchFamily="18" charset="0"/>
                <a:cs typeface="Times New Roman" panose="02020603050405020304" pitchFamily="18" charset="0"/>
              </a:rPr>
              <a:t> Rule and its applications. </a:t>
            </a:r>
          </a:p>
        </p:txBody>
      </p:sp>
    </p:spTree>
    <p:extLst>
      <p:ext uri="{BB962C8B-B14F-4D97-AF65-F5344CB8AC3E}">
        <p14:creationId xmlns:p14="http://schemas.microsoft.com/office/powerpoint/2010/main" val="21895441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 xmlns:a16="http://schemas.microsoft.com/office/drawing/2014/main" id="{ED7FD29D-BBDE-078E-D487-E57247CDB50D}"/>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7" name="Google Shape;502;p17">
            <a:extLst>
              <a:ext uri="{FF2B5EF4-FFF2-40B4-BE49-F238E27FC236}">
                <a16:creationId xmlns="" xmlns:a16="http://schemas.microsoft.com/office/drawing/2014/main" id="{AE3D0AA7-0A5F-7BD6-7BC7-1D38F326B8B4}"/>
              </a:ext>
            </a:extLst>
          </p:cNvPr>
          <p:cNvSpPr/>
          <p:nvPr/>
        </p:nvSpPr>
        <p:spPr>
          <a:xfrm>
            <a:off x="557831" y="796686"/>
            <a:ext cx="10624273"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lvl="0"/>
            <a:r>
              <a:rPr lang="en-US" sz="2000" dirty="0">
                <a:latin typeface="Times New Roman" panose="02020603050405020304" pitchFamily="18" charset="0"/>
                <a:cs typeface="Times New Roman" panose="02020603050405020304" pitchFamily="18" charset="0"/>
              </a:rPr>
              <a:t>Let P(E) denote the probability of the event E. Given P(A) = 1, P(B) = 1/2, the values of P(A | B) and P(B | A) respectively are:</a:t>
            </a:r>
            <a:endParaRPr sz="2000" dirty="0">
              <a:solidFill>
                <a:schemeClr val="bg1"/>
              </a:solidFill>
              <a:latin typeface="Times New Roman" panose="02020603050405020304" pitchFamily="18" charset="0"/>
              <a:ea typeface="Calibri"/>
              <a:cs typeface="Times New Roman" panose="02020603050405020304" pitchFamily="18" charset="0"/>
              <a:sym typeface="Calibri"/>
            </a:endParaRPr>
          </a:p>
        </p:txBody>
      </p:sp>
      <p:sp>
        <p:nvSpPr>
          <p:cNvPr id="11" name="Rounded Rectangle 17">
            <a:extLst>
              <a:ext uri="{FF2B5EF4-FFF2-40B4-BE49-F238E27FC236}">
                <a16:creationId xmlns="" xmlns:a16="http://schemas.microsoft.com/office/drawing/2014/main" id="{5D8B791C-9B35-CF16-C192-D202E0DB9A60}"/>
              </a:ext>
            </a:extLst>
          </p:cNvPr>
          <p:cNvSpPr/>
          <p:nvPr/>
        </p:nvSpPr>
        <p:spPr>
          <a:xfrm>
            <a:off x="1026828" y="1977905"/>
            <a:ext cx="2901705"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dirty="0">
                <a:latin typeface="Arial" panose="020B0604020202020204" pitchFamily="34" charset="0"/>
              </a:rPr>
              <a:t>1/4 ,1/2</a:t>
            </a:r>
          </a:p>
          <a:p>
            <a:pPr marL="342900" indent="-342900">
              <a:lnSpc>
                <a:spcPct val="150000"/>
              </a:lnSpc>
              <a:buAutoNum type="alphaLcParenBoth"/>
            </a:pPr>
            <a:r>
              <a:rPr lang="en-US" sz="1600" dirty="0">
                <a:latin typeface="Arial" panose="020B0604020202020204" pitchFamily="34" charset="0"/>
              </a:rPr>
              <a:t>1/2, 1/14</a:t>
            </a:r>
          </a:p>
          <a:p>
            <a:pPr marL="342900" indent="-342900">
              <a:lnSpc>
                <a:spcPct val="150000"/>
              </a:lnSpc>
              <a:buAutoNum type="alphaLcParenBoth"/>
            </a:pPr>
            <a:r>
              <a:rPr lang="en-US" sz="1600" dirty="0">
                <a:latin typeface="Arial" panose="020B0604020202020204" pitchFamily="34" charset="0"/>
              </a:rPr>
              <a:t>1/2, 1</a:t>
            </a:r>
          </a:p>
          <a:p>
            <a:pPr marL="342900" indent="-342900">
              <a:lnSpc>
                <a:spcPct val="150000"/>
              </a:lnSpc>
              <a:buAutoNum type="alphaLcParenBoth"/>
            </a:pPr>
            <a:r>
              <a:rPr lang="en-US" sz="1600" dirty="0">
                <a:latin typeface="Arial" panose="020B0604020202020204" pitchFamily="34" charset="0"/>
              </a:rPr>
              <a:t>1, 1/2</a:t>
            </a:r>
          </a:p>
          <a:p>
            <a:pPr>
              <a:lnSpc>
                <a:spcPct val="150000"/>
              </a:lnSpc>
            </a:pPr>
            <a:endParaRPr lang="en-US" sz="1600" dirty="0"/>
          </a:p>
        </p:txBody>
      </p:sp>
      <p:sp>
        <p:nvSpPr>
          <p:cNvPr id="13" name="Google Shape;502;p17">
            <a:extLst>
              <a:ext uri="{FF2B5EF4-FFF2-40B4-BE49-F238E27FC236}">
                <a16:creationId xmlns="" xmlns:a16="http://schemas.microsoft.com/office/drawing/2014/main" id="{BB41B87C-BE5F-4BF2-531D-57DC21D1A451}"/>
              </a:ext>
            </a:extLst>
          </p:cNvPr>
          <p:cNvSpPr/>
          <p:nvPr/>
        </p:nvSpPr>
        <p:spPr>
          <a:xfrm>
            <a:off x="424268" y="3623733"/>
            <a:ext cx="10969772" cy="81385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Two fair dice are thrown. What is the probability of the sum of 10 being obtained for the two uppermost faces ? </a:t>
            </a:r>
          </a:p>
          <a:p>
            <a:pPr marL="342900" marR="0" lvl="0" indent="-342900" rtl="0">
              <a:spcBef>
                <a:spcPts val="0"/>
              </a:spcBef>
              <a:spcAft>
                <a:spcPts val="0"/>
              </a:spcAft>
              <a:buFont typeface="+mj-lt"/>
              <a:buAutoNum type="arabicPeriod" startAt="2"/>
            </a:pP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14" name="Rounded Rectangle 17">
            <a:extLst>
              <a:ext uri="{FF2B5EF4-FFF2-40B4-BE49-F238E27FC236}">
                <a16:creationId xmlns="" xmlns:a16="http://schemas.microsoft.com/office/drawing/2014/main" id="{7E00138C-2256-5D01-E821-A57ADA3BBCB0}"/>
              </a:ext>
            </a:extLst>
          </p:cNvPr>
          <p:cNvSpPr/>
          <p:nvPr/>
        </p:nvSpPr>
        <p:spPr>
          <a:xfrm>
            <a:off x="1009895" y="4727197"/>
            <a:ext cx="2901705"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dirty="0"/>
              <a:t>1/36</a:t>
            </a:r>
          </a:p>
          <a:p>
            <a:pPr marL="342900" indent="-342900">
              <a:lnSpc>
                <a:spcPct val="150000"/>
              </a:lnSpc>
              <a:buAutoNum type="alphaLcParenBoth"/>
            </a:pPr>
            <a:r>
              <a:rPr lang="en-US" dirty="0"/>
              <a:t>1/4</a:t>
            </a:r>
          </a:p>
          <a:p>
            <a:pPr marL="342900" indent="-342900">
              <a:lnSpc>
                <a:spcPct val="150000"/>
              </a:lnSpc>
              <a:buAutoNum type="alphaLcParenBoth"/>
            </a:pPr>
            <a:r>
              <a:rPr lang="en-US" dirty="0"/>
              <a:t>1/18</a:t>
            </a:r>
          </a:p>
          <a:p>
            <a:pPr marL="342900" indent="-342900">
              <a:lnSpc>
                <a:spcPct val="150000"/>
              </a:lnSpc>
              <a:buAutoNum type="alphaLcParenBoth"/>
            </a:pPr>
            <a:r>
              <a:rPr lang="en-US" sz="1600" dirty="0"/>
              <a:t>1/12</a:t>
            </a:r>
          </a:p>
        </p:txBody>
      </p:sp>
      <p:pic>
        <p:nvPicPr>
          <p:cNvPr id="8" name="Picture 2" descr="KL Deemed to be University Logo"/>
          <p:cNvPicPr>
            <a:picLocks noChangeAspect="1" noChangeArrowheads="1"/>
          </p:cNvPicPr>
          <p:nvPr/>
        </p:nvPicPr>
        <p:blipFill>
          <a:blip r:embed="rId3"/>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1855412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 xmlns:a16="http://schemas.microsoft.com/office/drawing/2014/main" id="{045E056E-10BD-0B9E-4ACE-A3F54C31FD9F}"/>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9" name="TextBox 8"/>
          <p:cNvSpPr txBox="1"/>
          <p:nvPr/>
        </p:nvSpPr>
        <p:spPr>
          <a:xfrm>
            <a:off x="304430" y="736103"/>
            <a:ext cx="11593044" cy="4762201"/>
          </a:xfrm>
          <a:prstGeom prst="rect">
            <a:avLst/>
          </a:prstGeom>
          <a:noFill/>
        </p:spPr>
        <p:txBody>
          <a:bodyPr wrap="square" rtlCol="0">
            <a:spAutoFit/>
          </a:bodyPr>
          <a:lstStyle/>
          <a:p>
            <a:pPr>
              <a:lnSpc>
                <a:spcPct val="200000"/>
              </a:lnSpc>
            </a:pPr>
            <a:r>
              <a:rPr lang="en-US" b="1" dirty="0"/>
              <a:t>1. </a:t>
            </a:r>
            <a:r>
              <a:rPr lang="en-US" dirty="0"/>
              <a:t>Describe in detail about the dependent and independent events</a:t>
            </a:r>
          </a:p>
          <a:p>
            <a:pPr>
              <a:lnSpc>
                <a:spcPct val="200000"/>
              </a:lnSpc>
            </a:pPr>
            <a:r>
              <a:rPr lang="en-US" dirty="0"/>
              <a:t>2. List out different type of probabilities used in </a:t>
            </a:r>
            <a:r>
              <a:rPr lang="en-US" dirty="0" err="1"/>
              <a:t>Baye’s</a:t>
            </a:r>
            <a:r>
              <a:rPr lang="en-US" dirty="0"/>
              <a:t> Rule</a:t>
            </a:r>
          </a:p>
          <a:p>
            <a:pPr marL="342900" indent="-342900">
              <a:lnSpc>
                <a:spcPct val="200000"/>
              </a:lnSpc>
            </a:pPr>
            <a:r>
              <a:rPr lang="en-US" dirty="0"/>
              <a:t>3. How do you find the conditional probability.</a:t>
            </a:r>
          </a:p>
          <a:p>
            <a:pPr marL="342900" indent="-342900">
              <a:lnSpc>
                <a:spcPct val="200000"/>
              </a:lnSpc>
            </a:pPr>
            <a:r>
              <a:rPr lang="en-US" dirty="0"/>
              <a:t>4. Summarize the </a:t>
            </a:r>
            <a:r>
              <a:rPr lang="en-US" dirty="0" err="1"/>
              <a:t>Baye’s</a:t>
            </a:r>
            <a:r>
              <a:rPr lang="en-US" dirty="0"/>
              <a:t> rule and its applications </a:t>
            </a:r>
          </a:p>
          <a:p>
            <a:pPr algn="just">
              <a:lnSpc>
                <a:spcPct val="115000"/>
              </a:lnSpc>
              <a:spcAft>
                <a:spcPts val="1000"/>
              </a:spcAft>
            </a:pPr>
            <a:r>
              <a:rPr lang="en-US" b="1" dirty="0"/>
              <a:t>5.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small town has one fire engine and one ambulance available for emergencies. The probability that the fire engine is available when needed is 0.98, and the probability that the ambulance is available when called is 0.92. In the event of an injury resulting from a burning building, find the probability that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Both the ambulance and the fire engine will be available.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 Ambulance or fire engine available.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200000"/>
              </a:lnSpc>
            </a:pPr>
            <a:endParaRPr lang="en-US" b="1" dirty="0"/>
          </a:p>
        </p:txBody>
      </p:sp>
      <p:pic>
        <p:nvPicPr>
          <p:cNvPr id="10"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2508032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 xmlns:a16="http://schemas.microsoft.com/office/drawing/2014/main" id="{045E056E-10BD-0B9E-4ACE-A3F54C31FD9F}"/>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9" name="TextBox 8"/>
          <p:cNvSpPr txBox="1"/>
          <p:nvPr/>
        </p:nvSpPr>
        <p:spPr>
          <a:xfrm>
            <a:off x="396897" y="951861"/>
            <a:ext cx="11408109" cy="5226944"/>
          </a:xfrm>
          <a:prstGeom prst="rect">
            <a:avLst/>
          </a:prstGeom>
          <a:noFill/>
        </p:spPr>
        <p:txBody>
          <a:bodyPr wrap="square" rtlCol="0">
            <a:spAutoFit/>
          </a:bodyPr>
          <a:lstStyle/>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6. The odds that a book will be reviewed favorably by three independent critics are 5 to 2, 4 to 3, and 3 to 4. Find the probability that of the three reviews, a majority will be favorable.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rPr>
              <a:t>7. The Probability that a regularly scheduled flight departs on time is P(D)=0.83; the probability that it arrives on time is P(A)=0.82; and the probability that it departs and arrives on time is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P(D</a:t>
            </a:r>
            <a:r>
              <a:rPr lang="hy-AM" sz="1800" dirty="0">
                <a:effectLst/>
                <a:latin typeface="Times New Roman" panose="02020603050405020304" pitchFamily="18" charset="0"/>
                <a:ea typeface="Times New Roman" panose="02020603050405020304" pitchFamily="18" charset="0"/>
                <a:cs typeface="Times New Roman" panose="02020603050405020304" pitchFamily="18" charset="0"/>
              </a:rPr>
              <a:t>Ո</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A)=0.78</a:t>
            </a: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Find the probability that a plane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 arrives on time given that it departed on time.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 departed on time given that it has arrived on time,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tabLst>
                <a:tab pos="202882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 neither departed on time nor arrived on time.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200000"/>
              </a:lnSpc>
            </a:pPr>
            <a:r>
              <a:rPr lang="en-US" b="1" dirty="0"/>
              <a:t> </a:t>
            </a:r>
          </a:p>
        </p:txBody>
      </p:sp>
      <p:pic>
        <p:nvPicPr>
          <p:cNvPr id="10"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2834679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 xmlns:a16="http://schemas.microsoft.com/office/drawing/2014/main" id="{045E056E-10BD-0B9E-4ACE-A3F54C31FD9F}"/>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9" name="TextBox 8"/>
          <p:cNvSpPr txBox="1"/>
          <p:nvPr/>
        </p:nvSpPr>
        <p:spPr>
          <a:xfrm>
            <a:off x="396897" y="951861"/>
            <a:ext cx="11408109" cy="5298758"/>
          </a:xfrm>
          <a:prstGeom prst="rect">
            <a:avLst/>
          </a:prstGeom>
          <a:noFill/>
        </p:spPr>
        <p:txBody>
          <a:bodyPr wrap="square" rtlCol="0">
            <a:spAutoFit/>
          </a:bodyPr>
          <a:lstStyle/>
          <a:p>
            <a:pPr lvl="0"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8. </a:t>
            </a:r>
            <a:r>
              <a:rPr lang="en-IN" sz="1800" dirty="0">
                <a:effectLst/>
                <a:latin typeface="Times New Roman" panose="02020603050405020304" pitchFamily="18" charset="0"/>
                <a:ea typeface="Calibri" panose="020F0502020204030204" pitchFamily="34" charset="0"/>
              </a:rPr>
              <a:t>Amy commutes to work by two different routes A and B. If she comes home by route A, then she will be home no later than 6 P. M. with probability 0.8, but if she comes home by route B, then she will be home no later than 6 P. M. with probability 0.7. In the past, the proportion of times that Amy chose route A is 0.4. If Amy is home after 6 P. M. today, what is the probability that she took route B?</a:t>
            </a:r>
            <a:endParaRPr lang="en-IN" sz="1800" dirty="0">
              <a:effectLst/>
              <a:latin typeface="Calibri" panose="020F0502020204030204" pitchFamily="34" charset="0"/>
              <a:ea typeface="Calibri" panose="020F0502020204030204" pitchFamily="34" charset="0"/>
            </a:endParaRPr>
          </a:p>
          <a:p>
            <a:pPr marL="457200" algn="just">
              <a:lnSpc>
                <a:spcPct val="150000"/>
              </a:lnSpc>
            </a:pPr>
            <a:r>
              <a:rPr lang="en-IN" sz="1800" dirty="0">
                <a:effectLst/>
                <a:latin typeface="Times New Roman" panose="02020603050405020304" pitchFamily="18"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lvl="0" algn="just">
              <a:lnSpc>
                <a:spcPct val="150000"/>
              </a:lnSpc>
            </a:pPr>
            <a:r>
              <a:rPr lang="en-IN" sz="1800" dirty="0">
                <a:effectLst/>
                <a:latin typeface="Times New Roman" panose="02020603050405020304" pitchFamily="18" charset="0"/>
                <a:ea typeface="Calibri" panose="020F0502020204030204" pitchFamily="34" charset="0"/>
              </a:rPr>
              <a:t>9. Two firms V and W consider bidding on a road building job, which may or may not be awarded depending on the amounts of the bids. Firm V submits a bid and the probability is 3/4 that it will get the job provided firm W does not bid. The probability is 3/4 that W will bid, and if it does, the probability that V will get the job is only 1/3.</a:t>
            </a:r>
            <a:endParaRPr lang="en-IN" sz="1800" dirty="0">
              <a:effectLst/>
              <a:latin typeface="Calibri" panose="020F0502020204030204" pitchFamily="34" charset="0"/>
              <a:ea typeface="Calibri" panose="020F0502020204030204" pitchFamily="34" charset="0"/>
            </a:endParaRPr>
          </a:p>
          <a:p>
            <a:pPr marL="342900" lvl="0" indent="-342900" algn="just">
              <a:lnSpc>
                <a:spcPct val="150000"/>
              </a:lnSpc>
              <a:buFont typeface="+mj-lt"/>
              <a:buAutoNum type="romanLcParenR"/>
            </a:pPr>
            <a:r>
              <a:rPr lang="en-IN" sz="1800" dirty="0">
                <a:effectLst/>
                <a:latin typeface="Times New Roman" panose="02020603050405020304" pitchFamily="18" charset="0"/>
                <a:ea typeface="Calibri" panose="020F0502020204030204" pitchFamily="34" charset="0"/>
              </a:rPr>
              <a:t>What is the probability that V will get the job?</a:t>
            </a:r>
            <a:endParaRPr lang="en-IN" sz="1800" dirty="0">
              <a:effectLst/>
              <a:latin typeface="Calibri" panose="020F0502020204030204" pitchFamily="34" charset="0"/>
              <a:ea typeface="Calibri" panose="020F0502020204030204" pitchFamily="34" charset="0"/>
            </a:endParaRPr>
          </a:p>
          <a:p>
            <a:pPr marL="342900" lvl="0" indent="-342900" algn="just">
              <a:lnSpc>
                <a:spcPct val="150000"/>
              </a:lnSpc>
              <a:spcAft>
                <a:spcPts val="1000"/>
              </a:spcAft>
              <a:buFont typeface="+mj-lt"/>
              <a:buAutoNum type="romanLcParenR"/>
            </a:pPr>
            <a:r>
              <a:rPr lang="en-IN" sz="1800" dirty="0">
                <a:effectLst/>
                <a:latin typeface="Times New Roman" panose="02020603050405020304" pitchFamily="18" charset="0"/>
                <a:ea typeface="Calibri" panose="020F0502020204030204" pitchFamily="34" charset="0"/>
              </a:rPr>
              <a:t>If V gets the job, what is the probability that W did not bid?</a:t>
            </a:r>
            <a:endParaRPr lang="en-IN" sz="1800" dirty="0">
              <a:effectLst/>
              <a:latin typeface="Calibri" panose="020F0502020204030204" pitchFamily="34" charset="0"/>
              <a:ea typeface="Calibri" panose="020F0502020204030204" pitchFamily="34" charset="0"/>
            </a:endParaRPr>
          </a:p>
          <a:p>
            <a:pPr algn="just">
              <a:lnSpc>
                <a:spcPct val="115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200000"/>
              </a:lnSpc>
            </a:pPr>
            <a:r>
              <a:rPr lang="en-US" b="1" dirty="0"/>
              <a:t> </a:t>
            </a:r>
          </a:p>
        </p:txBody>
      </p:sp>
      <p:pic>
        <p:nvPicPr>
          <p:cNvPr id="10"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882017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17">
            <a:extLst>
              <a:ext uri="{FF2B5EF4-FFF2-40B4-BE49-F238E27FC236}">
                <a16:creationId xmlns="" xmlns:a16="http://schemas.microsoft.com/office/drawing/2014/main" id="{9EB8A4A0-26E8-41C7-BE65-3B55B361B40D}"/>
              </a:ext>
            </a:extLst>
          </p:cNvPr>
          <p:cNvSpPr/>
          <p:nvPr/>
        </p:nvSpPr>
        <p:spPr>
          <a:xfrm>
            <a:off x="3263704" y="84673"/>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Conditional probability</a:t>
            </a:r>
          </a:p>
        </p:txBody>
      </p:sp>
      <p:pic>
        <p:nvPicPr>
          <p:cNvPr id="42" name="Picture 2" descr="KL Deemed to be University Logo"/>
          <p:cNvPicPr>
            <a:picLocks noChangeAspect="1" noChangeArrowheads="1"/>
          </p:cNvPicPr>
          <p:nvPr/>
        </p:nvPicPr>
        <p:blipFill>
          <a:blip r:embed="rId3"/>
          <a:srcRect/>
          <a:stretch>
            <a:fillRect/>
          </a:stretch>
        </p:blipFill>
        <p:spPr bwMode="auto">
          <a:xfrm>
            <a:off x="123290" y="110412"/>
            <a:ext cx="1990725" cy="600076"/>
          </a:xfrm>
          <a:prstGeom prst="rect">
            <a:avLst/>
          </a:prstGeom>
          <a:noFill/>
        </p:spPr>
      </p:pic>
      <mc:AlternateContent xmlns:mc="http://schemas.openxmlformats.org/markup-compatibility/2006" xmlns:a14="http://schemas.microsoft.com/office/drawing/2010/main">
        <mc:Choice Requires="a14">
          <p:sp>
            <p:nvSpPr>
              <p:cNvPr id="53" name="TextBox 52"/>
              <p:cNvSpPr txBox="1"/>
              <p:nvPr/>
            </p:nvSpPr>
            <p:spPr>
              <a:xfrm>
                <a:off x="240730" y="882156"/>
                <a:ext cx="11625921" cy="756502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Conditional Probability</a:t>
                </a:r>
              </a:p>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probability of happening of an event ‘A when the event ‘B’ has already happened is called conditional probability of A/B.</a:t>
                </a:r>
              </a:p>
              <a:p>
                <a:pPr algn="ctr">
                  <a:lnSpc>
                    <a:spcPct val="150000"/>
                  </a:lnSpc>
                </a:pPr>
                <a:r>
                  <a:rPr lang="en-US" sz="2000" dirty="0">
                    <a:latin typeface="Times New Roman" panose="02020603050405020304" pitchFamily="18" charset="0"/>
                    <a:cs typeface="Times New Roman" panose="02020603050405020304" pitchFamily="18" charset="0"/>
                  </a:rPr>
                  <a:t>P(A/B)=</a:t>
                </a:r>
                <a14:m>
                  <m:oMath xmlns:m="http://schemas.openxmlformats.org/officeDocument/2006/math">
                    <m:f>
                      <m:fPr>
                        <m:ctrlPr>
                          <a:rPr lang="en-US" sz="2000" i="1" smtClean="0">
                            <a:latin typeface="Cambria Math" panose="02040503050406030204" pitchFamily="18" charset="0"/>
                            <a:cs typeface="Times New Roman" panose="02020603050405020304" pitchFamily="18" charset="0"/>
                          </a:rPr>
                        </m:ctrlPr>
                      </m:fPr>
                      <m:num>
                        <m:r>
                          <a:rPr lang="en-IN" sz="2000" b="0" i="1" smtClean="0">
                            <a:latin typeface="Cambria Math" panose="02040503050406030204" pitchFamily="18" charset="0"/>
                            <a:cs typeface="Times New Roman" panose="02020603050405020304" pitchFamily="18" charset="0"/>
                          </a:rPr>
                          <m:t>𝑃</m:t>
                        </m:r>
                        <m:r>
                          <a:rPr lang="en-IN" sz="2000" b="0" i="1" smtClean="0">
                            <a:latin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cs typeface="Times New Roman" panose="02020603050405020304" pitchFamily="18" charset="0"/>
                          </a:rPr>
                          <m:t>𝐴</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m:t>
                        </m:r>
                      </m:num>
                      <m:den>
                        <m:r>
                          <a:rPr lang="en-IN" sz="2000" b="0" i="1" smtClean="0">
                            <a:latin typeface="Cambria Math" panose="02040503050406030204" pitchFamily="18" charset="0"/>
                            <a:cs typeface="Times New Roman" panose="02020603050405020304" pitchFamily="18" charset="0"/>
                          </a:rPr>
                          <m:t>𝑃</m:t>
                        </m:r>
                        <m:r>
                          <a:rPr lang="en-IN" sz="2000" b="0" i="1" smtClean="0">
                            <a:latin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cs typeface="Times New Roman" panose="02020603050405020304" pitchFamily="18" charset="0"/>
                          </a:rPr>
                          <m:t>𝐵</m:t>
                        </m:r>
                        <m:r>
                          <a:rPr lang="en-IN" sz="2000" b="0" i="1" smtClean="0">
                            <a:latin typeface="Cambria Math" panose="02040503050406030204" pitchFamily="18" charset="0"/>
                            <a:cs typeface="Times New Roman" panose="02020603050405020304" pitchFamily="18" charset="0"/>
                          </a:rPr>
                          <m:t>)</m:t>
                        </m:r>
                      </m:den>
                    </m:f>
                  </m:oMath>
                </a14:m>
                <a:r>
                  <a:rPr lang="en-US" sz="2000" dirty="0">
                    <a:latin typeface="Times New Roman" panose="02020603050405020304" pitchFamily="18" charset="0"/>
                    <a:cs typeface="Times New Roman" panose="02020603050405020304" pitchFamily="18" charset="0"/>
                  </a:rPr>
                  <a:t>, P(B)</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0</m:t>
                    </m:r>
                  </m:oMath>
                </a14:m>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probability of happening of an event ‘B when the event ‘A’ has already happened is called conditional probability of B/A.</a:t>
                </a:r>
              </a:p>
              <a:p>
                <a:pPr algn="ctr">
                  <a:lnSpc>
                    <a:spcPct val="150000"/>
                  </a:lnSpc>
                </a:pPr>
                <a:r>
                  <a:rPr lang="en-US" sz="2000" dirty="0">
                    <a:latin typeface="Times New Roman" panose="02020603050405020304" pitchFamily="18" charset="0"/>
                    <a:cs typeface="Times New Roman" panose="02020603050405020304" pitchFamily="18" charset="0"/>
                  </a:rPr>
                  <a:t>P(B/A)</a:t>
                </a:r>
                <a:r>
                  <a:rPr lang="en-US" sz="2000" dirty="0">
                    <a:cs typeface="Times New Roman" panose="02020603050405020304" pitchFamily="18" charset="0"/>
                  </a:rPr>
                  <a:t> =</a:t>
                </a:r>
                <a14:m>
                  <m:oMath xmlns:m="http://schemas.openxmlformats.org/officeDocument/2006/math">
                    <m:f>
                      <m:fPr>
                        <m:ctrlPr>
                          <a:rPr lang="en-US" sz="2000" i="1">
                            <a:latin typeface="Cambria Math" panose="02040503050406030204" pitchFamily="18" charset="0"/>
                            <a:cs typeface="Times New Roman" panose="02020603050405020304" pitchFamily="18" charset="0"/>
                          </a:rPr>
                        </m:ctrlPr>
                      </m:fPr>
                      <m:num>
                        <m:r>
                          <a:rPr lang="en-IN" sz="2000" i="1">
                            <a:latin typeface="Cambria Math" panose="02040503050406030204" pitchFamily="18" charset="0"/>
                            <a:cs typeface="Times New Roman" panose="02020603050405020304" pitchFamily="18" charset="0"/>
                          </a:rPr>
                          <m:t>𝑃</m:t>
                        </m:r>
                        <m:r>
                          <a:rPr lang="en-IN" sz="2000" i="1">
                            <a:latin typeface="Cambria Math" panose="02040503050406030204" pitchFamily="18" charset="0"/>
                            <a:cs typeface="Times New Roman" panose="02020603050405020304" pitchFamily="18" charset="0"/>
                          </a:rPr>
                          <m:t>(</m:t>
                        </m:r>
                        <m:r>
                          <a:rPr lang="en-IN" sz="2000" i="1">
                            <a:latin typeface="Cambria Math" panose="02040503050406030204" pitchFamily="18" charset="0"/>
                            <a:cs typeface="Times New Roman" panose="02020603050405020304" pitchFamily="18" charset="0"/>
                          </a:rPr>
                          <m:t>𝐴</m:t>
                        </m:r>
                        <m:r>
                          <a:rPr lang="en-IN" sz="2000" i="1">
                            <a:latin typeface="Cambria Math" panose="02040503050406030204" pitchFamily="18" charset="0"/>
                            <a:ea typeface="Cambria Math" panose="02040503050406030204" pitchFamily="18" charset="0"/>
                            <a:cs typeface="Times New Roman" panose="02020603050405020304" pitchFamily="18" charset="0"/>
                          </a:rPr>
                          <m:t>∩</m:t>
                        </m:r>
                        <m:r>
                          <a:rPr lang="en-IN" sz="2000" i="1">
                            <a:latin typeface="Cambria Math" panose="02040503050406030204" pitchFamily="18" charset="0"/>
                            <a:ea typeface="Cambria Math" panose="02040503050406030204" pitchFamily="18" charset="0"/>
                            <a:cs typeface="Times New Roman" panose="02020603050405020304" pitchFamily="18" charset="0"/>
                          </a:rPr>
                          <m:t>𝐵</m:t>
                        </m:r>
                        <m:r>
                          <a:rPr lang="en-IN" sz="2000" i="1">
                            <a:latin typeface="Cambria Math" panose="02040503050406030204" pitchFamily="18" charset="0"/>
                            <a:ea typeface="Cambria Math" panose="02040503050406030204" pitchFamily="18" charset="0"/>
                            <a:cs typeface="Times New Roman" panose="02020603050405020304" pitchFamily="18" charset="0"/>
                          </a:rPr>
                          <m:t>)</m:t>
                        </m:r>
                      </m:num>
                      <m:den>
                        <m:r>
                          <a:rPr lang="en-IN" sz="2000" i="1">
                            <a:latin typeface="Cambria Math" panose="02040503050406030204" pitchFamily="18" charset="0"/>
                            <a:cs typeface="Times New Roman" panose="02020603050405020304" pitchFamily="18" charset="0"/>
                          </a:rPr>
                          <m:t>𝑃</m:t>
                        </m:r>
                        <m:r>
                          <a:rPr lang="en-IN" sz="2000" i="1">
                            <a:latin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cs typeface="Times New Roman" panose="02020603050405020304" pitchFamily="18" charset="0"/>
                          </a:rPr>
                          <m:t>𝐴</m:t>
                        </m:r>
                        <m:r>
                          <a:rPr lang="en-IN" sz="2000" i="1">
                            <a:latin typeface="Cambria Math" panose="02040503050406030204" pitchFamily="18" charset="0"/>
                            <a:cs typeface="Times New Roman" panose="02020603050405020304" pitchFamily="18" charset="0"/>
                          </a:rPr>
                          <m:t>)</m:t>
                        </m:r>
                      </m:den>
                    </m:f>
                  </m:oMath>
                </a14:m>
                <a:r>
                  <a:rPr lang="en-US" sz="2000" dirty="0">
                    <a:latin typeface="Times New Roman" panose="02020603050405020304" pitchFamily="18" charset="0"/>
                    <a:cs typeface="Times New Roman" panose="02020603050405020304" pitchFamily="18" charset="0"/>
                  </a:rPr>
                  <a:t>, P(A)</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0</m:t>
                    </m:r>
                  </m:oMath>
                </a14:m>
                <a:endParaRPr lang="en-IN" sz="2000" dirty="0">
                  <a:latin typeface="Times New Roman" panose="02020603050405020304" pitchFamily="18" charset="0"/>
                  <a:ea typeface="Cambria Math" panose="02040503050406030204" pitchFamily="18" charset="0"/>
                  <a:cs typeface="Times New Roman" panose="02020603050405020304" pitchFamily="18" charset="0"/>
                </a:endParaRPr>
              </a:p>
              <a:p>
                <a:pPr>
                  <a:lnSpc>
                    <a:spcPct val="150000"/>
                  </a:lnSpc>
                </a:pPr>
                <a:r>
                  <a:rPr lang="en-US" sz="2000" dirty="0"/>
                  <a:t>Conditional probability can be contrasted with unconditional probability. Unconditional probability refers to the likelihood that an event will take place irrespective of whether any other events have taken place or any other conditions are present.</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One of the objectives of calculating conditional probability is to determine whether two events are related.</a:t>
                </a:r>
              </a:p>
              <a:p>
                <a:pPr>
                  <a:lnSpc>
                    <a:spcPct val="150000"/>
                  </a:lnSpc>
                </a:pPr>
                <a:endParaRPr lang="en-US" sz="2000" dirty="0">
                  <a:latin typeface="Times New Roman" panose="02020603050405020304" pitchFamily="18" charset="0"/>
                  <a:cs typeface="Times New Roman" panose="02020603050405020304" pitchFamily="18" charset="0"/>
                </a:endParaRPr>
              </a:p>
              <a:p>
                <a:pPr algn="ct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240730" y="882156"/>
                <a:ext cx="11625921" cy="7565020"/>
              </a:xfrm>
              <a:prstGeom prst="rect">
                <a:avLst/>
              </a:prstGeom>
              <a:blipFill>
                <a:blip r:embed="rId4"/>
                <a:stretch>
                  <a:fillRect l="-524" t="-483"/>
                </a:stretch>
              </a:blipFill>
            </p:spPr>
            <p:txBody>
              <a:bodyPr/>
              <a:lstStyle/>
              <a:p>
                <a:r>
                  <a:rPr lang="en-IN">
                    <a:noFill/>
                  </a:rPr>
                  <a:t> </a:t>
                </a:r>
              </a:p>
            </p:txBody>
          </p:sp>
        </mc:Fallback>
      </mc:AlternateContent>
    </p:spTree>
    <p:extLst>
      <p:ext uri="{BB962C8B-B14F-4D97-AF65-F5344CB8AC3E}">
        <p14:creationId xmlns:p14="http://schemas.microsoft.com/office/powerpoint/2010/main" val="4069052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 xmlns:a16="http://schemas.microsoft.com/office/drawing/2014/main" id="{045E056E-10BD-0B9E-4ACE-A3F54C31FD9F}"/>
              </a:ext>
            </a:extLst>
          </p:cNvPr>
          <p:cNvSpPr/>
          <p:nvPr/>
        </p:nvSpPr>
        <p:spPr>
          <a:xfrm>
            <a:off x="2161309" y="93891"/>
            <a:ext cx="7105194"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900332" y="1167618"/>
            <a:ext cx="10041646" cy="5035353"/>
          </a:xfrm>
          <a:prstGeom prst="rect">
            <a:avLst/>
          </a:prstGeom>
          <a:noFill/>
        </p:spPr>
        <p:txBody>
          <a:bodyPr wrap="square" rtlCol="0">
            <a:spAutoFit/>
          </a:bodyPr>
          <a:lstStyle/>
          <a:p>
            <a:pPr>
              <a:lnSpc>
                <a:spcPct val="150000"/>
              </a:lnSpc>
            </a:pPr>
            <a:r>
              <a:rPr lang="en-US" b="1" dirty="0"/>
              <a:t>Reference Books:</a:t>
            </a:r>
            <a:endParaRPr lang="en-US" dirty="0"/>
          </a:p>
          <a:p>
            <a:pPr>
              <a:lnSpc>
                <a:spcPct val="150000"/>
              </a:lnSpc>
            </a:pPr>
            <a:r>
              <a:rPr lang="en-US" dirty="0"/>
              <a:t>1. Chapter 1 of TP1: William Feller, An Introduction to Probability Theory and Its Applications: Volume 1, Third Edition, 1968 by John Wiley &amp; </a:t>
            </a:r>
            <a:r>
              <a:rPr lang="en-US" dirty="0" err="1"/>
              <a:t>Sons,Inc</a:t>
            </a:r>
            <a:r>
              <a:rPr lang="en-US" dirty="0"/>
              <a:t>.</a:t>
            </a:r>
          </a:p>
          <a:p>
            <a:pPr>
              <a:lnSpc>
                <a:spcPct val="150000"/>
              </a:lnSpc>
            </a:pPr>
            <a:r>
              <a:rPr lang="en-US" dirty="0"/>
              <a:t>2. </a:t>
            </a:r>
            <a:r>
              <a:rPr lang="en-IN" dirty="0"/>
              <a:t>Richard A Johnson, </a:t>
            </a:r>
            <a:r>
              <a:rPr lang="en-US" dirty="0"/>
              <a:t>Miller&amp; Freund’s Probability and statistics for Engineers, PHI, New Delhi, 11th Edition (2011). </a:t>
            </a:r>
          </a:p>
          <a:p>
            <a:pPr>
              <a:lnSpc>
                <a:spcPct val="150000"/>
              </a:lnSpc>
            </a:pPr>
            <a:endParaRPr lang="en-US" dirty="0"/>
          </a:p>
          <a:p>
            <a:pPr>
              <a:lnSpc>
                <a:spcPct val="150000"/>
              </a:lnSpc>
            </a:pPr>
            <a:r>
              <a:rPr lang="en-US" b="1" dirty="0"/>
              <a:t>Sites and Web links:</a:t>
            </a:r>
          </a:p>
          <a:p>
            <a:pPr marL="342900" indent="-342900">
              <a:lnSpc>
                <a:spcPct val="150000"/>
              </a:lnSpc>
              <a:buAutoNum type="arabicPeriod"/>
            </a:pPr>
            <a:r>
              <a:rPr lang="en-US" dirty="0"/>
              <a:t>* https://ncert.nic.in/textbook.php?kemh1=16-16 * </a:t>
            </a:r>
          </a:p>
          <a:p>
            <a:pPr marL="342900" indent="-342900">
              <a:lnSpc>
                <a:spcPct val="150000"/>
              </a:lnSpc>
              <a:buFontTx/>
              <a:buAutoNum type="arabicPeriod"/>
            </a:pPr>
            <a:r>
              <a:rPr lang="en-US" dirty="0"/>
              <a:t>Notes: sections 1 to 1.3 of http://www.statslab.cam.ac.uk/~rrw1/prob/prob-weber.pdf</a:t>
            </a:r>
          </a:p>
          <a:p>
            <a:pPr>
              <a:lnSpc>
                <a:spcPct val="150000"/>
              </a:lnSpc>
            </a:pPr>
            <a:r>
              <a:rPr lang="en-US" dirty="0"/>
              <a:t>3.  https://ocw.mit.edu/courses/res - 6 -012 -introduction -to -probability - spring - 2018/91864c7642a58e216e8baa8fcb4a5cb5_MITRES_6_012S18_L01.pd f 9 </a:t>
            </a:r>
          </a:p>
          <a:p>
            <a:pPr>
              <a:lnSpc>
                <a:spcPct val="150000"/>
              </a:lnSpc>
            </a:pPr>
            <a:endParaRPr lang="en-US" dirty="0"/>
          </a:p>
        </p:txBody>
      </p:sp>
      <p:pic>
        <p:nvPicPr>
          <p:cNvPr id="5"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22681895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 xmlns:a16="http://schemas.microsoft.com/office/drawing/2014/main" id="{E792BE84-3448-2348-B352-CD5BC083E5FD}"/>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a:t>
            </a:r>
            <a:r>
              <a:rPr lang="en-US" sz="2400" b="1">
                <a:latin typeface="Poppins" pitchFamily="2" charset="77"/>
                <a:cs typeface="Poppins" pitchFamily="2" charset="77"/>
              </a:rPr>
              <a:t>PSQT </a:t>
            </a:r>
            <a:r>
              <a:rPr lang="en-US" sz="2400" b="1" smtClean="0">
                <a:latin typeface="Poppins" pitchFamily="2" charset="77"/>
                <a:cs typeface="Poppins" pitchFamily="2" charset="77"/>
              </a:rPr>
              <a:t>EVEN </a:t>
            </a:r>
            <a:r>
              <a:rPr lang="en-US" sz="2400" b="1" dirty="0">
                <a:latin typeface="Poppins" pitchFamily="2" charset="77"/>
                <a:cs typeface="Poppins" pitchFamily="2" charset="77"/>
              </a:rPr>
              <a:t>SEM </a:t>
            </a:r>
            <a:r>
              <a:rPr lang="en-US" sz="2400" b="1" dirty="0" smtClean="0">
                <a:latin typeface="Poppins" pitchFamily="2" charset="77"/>
                <a:cs typeface="Poppins" pitchFamily="2" charset="77"/>
              </a:rPr>
              <a:t>2023-24</a:t>
            </a: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extLst>
      <p:ext uri="{BB962C8B-B14F-4D97-AF65-F5344CB8AC3E}">
        <p14:creationId xmlns:p14="http://schemas.microsoft.com/office/powerpoint/2010/main" val="5143958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78F5CCBC-CE82-6593-C44D-878A42B855E9}"/>
                  </a:ext>
                </a:extLst>
              </p:cNvPr>
              <p:cNvSpPr txBox="1"/>
              <p:nvPr/>
            </p:nvSpPr>
            <p:spPr>
              <a:xfrm>
                <a:off x="949234" y="1297577"/>
                <a:ext cx="10293531" cy="3139321"/>
              </a:xfrm>
              <a:prstGeom prst="rect">
                <a:avLst/>
              </a:prstGeom>
              <a:noFill/>
            </p:spPr>
            <p:txBody>
              <a:bodyPr wrap="square">
                <a:spAutoFit/>
              </a:bodyPr>
              <a:lstStyle/>
              <a:p>
                <a:r>
                  <a:rPr lang="en-US" sz="3200" b="1" dirty="0"/>
                  <a:t>Tutorial on Multiplicative and </a:t>
                </a:r>
                <a:r>
                  <a:rPr lang="en-US" sz="3200" b="1" dirty="0" err="1"/>
                  <a:t>Baye's</a:t>
                </a:r>
                <a:r>
                  <a:rPr lang="en-US" sz="3200" b="1" dirty="0"/>
                  <a:t> Rule</a:t>
                </a:r>
              </a:p>
              <a:p>
                <a:endParaRPr lang="en-US" dirty="0"/>
              </a:p>
              <a:p>
                <a:r>
                  <a:rPr lang="en-US" sz="3600" dirty="0"/>
                  <a:t> </a:t>
                </a:r>
                <a:r>
                  <a:rPr lang="en-US" sz="2800" dirty="0"/>
                  <a:t>1.Three cards are drawn in succession, without replacement, from an ordinary deck of playing cards. Find the probability that the events </a:t>
                </a:r>
              </a:p>
              <a:p>
                <a:r>
                  <a:rPr lang="en-US" sz="2800" dirty="0"/>
                  <a:t>A1 </a:t>
                </a:r>
                <a14:m>
                  <m:oMath xmlns:m="http://schemas.openxmlformats.org/officeDocument/2006/math">
                    <m:r>
                      <a:rPr lang="en-IN" sz="2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800" dirty="0"/>
                  <a:t> A2 </a:t>
                </a:r>
                <a14:m>
                  <m:oMath xmlns:m="http://schemas.openxmlformats.org/officeDocument/2006/math">
                    <m:r>
                      <a:rPr lang="en-IN" sz="28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800" dirty="0"/>
                  <a:t>A3 occurs where A1 is the event that the first card is red ace, A2 is the event that the second card is a 10 or a jack, and A3 is the event that the third card is greater than 3 but less than 7.</a:t>
                </a:r>
                <a:endParaRPr lang="en-IN" sz="3600" dirty="0"/>
              </a:p>
            </p:txBody>
          </p:sp>
        </mc:Choice>
        <mc:Fallback xmlns="">
          <p:sp>
            <p:nvSpPr>
              <p:cNvPr id="3" name="TextBox 2">
                <a:extLst>
                  <a:ext uri="{FF2B5EF4-FFF2-40B4-BE49-F238E27FC236}">
                    <a16:creationId xmlns="" xmlns:a16="http://schemas.microsoft.com/office/drawing/2014/main" xmlns:a14="http://schemas.microsoft.com/office/drawing/2010/main" id="{78F5CCBC-CE82-6593-C44D-878A42B855E9}"/>
                  </a:ext>
                </a:extLst>
              </p:cNvPr>
              <p:cNvSpPr txBox="1">
                <a:spLocks noRot="1" noChangeAspect="1" noMove="1" noResize="1" noEditPoints="1" noAdjustHandles="1" noChangeArrowheads="1" noChangeShapeType="1" noTextEdit="1"/>
              </p:cNvSpPr>
              <p:nvPr/>
            </p:nvSpPr>
            <p:spPr>
              <a:xfrm>
                <a:off x="949234" y="1297577"/>
                <a:ext cx="10293531" cy="3139321"/>
              </a:xfrm>
              <a:prstGeom prst="rect">
                <a:avLst/>
              </a:prstGeom>
              <a:blipFill rotWithShape="0">
                <a:blip r:embed="rId2"/>
                <a:stretch>
                  <a:fillRect l="-1540" t="-2524" r="-1422" b="-4466"/>
                </a:stretch>
              </a:blipFill>
            </p:spPr>
            <p:txBody>
              <a:bodyPr/>
              <a:lstStyle/>
              <a:p>
                <a:r>
                  <a:rPr lang="en-IN">
                    <a:noFill/>
                  </a:rPr>
                  <a:t> </a:t>
                </a:r>
              </a:p>
            </p:txBody>
          </p:sp>
        </mc:Fallback>
      </mc:AlternateContent>
      <p:sp>
        <p:nvSpPr>
          <p:cNvPr id="4" name="TextBox 3">
            <a:extLst>
              <a:ext uri="{FF2B5EF4-FFF2-40B4-BE49-F238E27FC236}">
                <a16:creationId xmlns="" xmlns:a16="http://schemas.microsoft.com/office/drawing/2014/main" id="{453CA539-93A4-75A3-8922-FDC99ED59475}"/>
              </a:ext>
            </a:extLst>
          </p:cNvPr>
          <p:cNvSpPr txBox="1"/>
          <p:nvPr/>
        </p:nvSpPr>
        <p:spPr>
          <a:xfrm>
            <a:off x="4197532" y="670207"/>
            <a:ext cx="4963886" cy="523220"/>
          </a:xfrm>
          <a:prstGeom prst="rect">
            <a:avLst/>
          </a:prstGeom>
          <a:noFill/>
        </p:spPr>
        <p:txBody>
          <a:bodyPr wrap="square" rtlCol="0">
            <a:spAutoFit/>
          </a:bodyPr>
          <a:lstStyle/>
          <a:p>
            <a:r>
              <a:rPr lang="en-US" sz="2800" b="1" dirty="0"/>
              <a:t>TUTORIAL 2</a:t>
            </a:r>
            <a:endParaRPr lang="en-IN" b="1" dirty="0"/>
          </a:p>
        </p:txBody>
      </p:sp>
    </p:spTree>
    <p:extLst>
      <p:ext uri="{BB962C8B-B14F-4D97-AF65-F5344CB8AC3E}">
        <p14:creationId xmlns:p14="http://schemas.microsoft.com/office/powerpoint/2010/main" val="31034622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21DCC73-7E4D-2902-26C6-88C6CCA12568}"/>
              </a:ext>
            </a:extLst>
          </p:cNvPr>
          <p:cNvSpPr txBox="1"/>
          <p:nvPr/>
        </p:nvSpPr>
        <p:spPr>
          <a:xfrm>
            <a:off x="635726" y="644435"/>
            <a:ext cx="10868297" cy="1938992"/>
          </a:xfrm>
          <a:prstGeom prst="rect">
            <a:avLst/>
          </a:prstGeom>
          <a:noFill/>
        </p:spPr>
        <p:txBody>
          <a:bodyPr wrap="square">
            <a:spAutoFit/>
          </a:bodyPr>
          <a:lstStyle/>
          <a:p>
            <a:r>
              <a:rPr lang="en-IN" sz="2400" dirty="0"/>
              <a:t>2. Police plan to enforce speed limits by using radar traps at 4 different locations within the city limits. The radar traps at each of the location L1,L2,L3 &amp; L4 are operated 40%, 30%, 20% and 10% of the time and if a person who is speeding on his way to work has probabilities of 0.2, 0.1, 0.5 and 0.2 respectively, of passing through these locations, what is the probability that he will receive a speeding ticket?</a:t>
            </a:r>
          </a:p>
        </p:txBody>
      </p:sp>
    </p:spTree>
    <p:extLst>
      <p:ext uri="{BB962C8B-B14F-4D97-AF65-F5344CB8AC3E}">
        <p14:creationId xmlns:p14="http://schemas.microsoft.com/office/powerpoint/2010/main" val="24908178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3" name="TextBox 2">
            <a:extLst>
              <a:ext uri="{FF2B5EF4-FFF2-40B4-BE49-F238E27FC236}">
                <a16:creationId xmlns="" xmlns:a16="http://schemas.microsoft.com/office/drawing/2014/main" id="{05D7A3F2-6234-CE1C-4696-F55F144CC581}"/>
              </a:ext>
            </a:extLst>
          </p:cNvPr>
          <p:cNvSpPr txBox="1"/>
          <p:nvPr/>
        </p:nvSpPr>
        <p:spPr>
          <a:xfrm>
            <a:off x="604911" y="478302"/>
            <a:ext cx="9650437" cy="5573129"/>
          </a:xfrm>
          <a:prstGeom prst="rect">
            <a:avLst/>
          </a:prstGeom>
          <a:noFill/>
        </p:spPr>
        <p:txBody>
          <a:bodyPr wrap="square">
            <a:spAutoFit/>
          </a:bodyPr>
          <a:lstStyle/>
          <a:p>
            <a:pPr marL="0" marR="0" algn="just">
              <a:lnSpc>
                <a:spcPct val="150000"/>
              </a:lnSpc>
              <a:spcBef>
                <a:spcPts val="0"/>
              </a:spcBef>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Suppose that four inspectors at a film factory are supposed to stamp the expiration date on each package of film at the end of the assembly line. John, who stamps 20% of the packages; fails to stamp the expiration date once in every 200 packages; Tom, who stamps 60% of the packages, fails to stamp the expiration date once in every 100 packages; Jeff, who stamps 15% of the packages, fails to stamp the expiration date once in every 90 packages; and Pat, who stamps 5% of the packages, fails to stamp the expiration date once in every 200 packages. If a customer complains that her package of film does not show the expiration date, what is the probability that it was inspected by John?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6132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3" name="TextBox 2">
            <a:extLst>
              <a:ext uri="{FF2B5EF4-FFF2-40B4-BE49-F238E27FC236}">
                <a16:creationId xmlns="" xmlns:a16="http://schemas.microsoft.com/office/drawing/2014/main" id="{078848C7-EC20-D373-A7E5-EE4A3776DB73}"/>
              </a:ext>
            </a:extLst>
          </p:cNvPr>
          <p:cNvSpPr txBox="1"/>
          <p:nvPr/>
        </p:nvSpPr>
        <p:spPr>
          <a:xfrm>
            <a:off x="1125415" y="942536"/>
            <a:ext cx="9692640" cy="3357137"/>
          </a:xfrm>
          <a:prstGeom prst="rect">
            <a:avLst/>
          </a:prstGeom>
          <a:noFill/>
        </p:spPr>
        <p:txBody>
          <a:bodyPr wrap="square">
            <a:spAutoFit/>
          </a:bodyPr>
          <a:lstStyle/>
          <a:p>
            <a:pPr marL="0" marR="0" algn="just">
              <a:lnSpc>
                <a:spcPct val="150000"/>
              </a:lnSpc>
              <a:spcBef>
                <a:spcPts val="0"/>
              </a:spcBef>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an electronic plant, it is known from past experience that the probability is 0.83 that a new worker who has attended the company’s training program will meet the production quota and that the corresponding probability is 0.35 for a new worker who has not attended the company’s training program. If 80% of all new workers attend the training program. What is the probability that a new worker will meet the production quota?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9470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 xmlns:a16="http://schemas.microsoft.com/office/drawing/2014/main" id="{39DC903D-9003-4F3D-87E9-EE7D5BEB5D03}"/>
              </a:ext>
            </a:extLst>
          </p:cNvPr>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Independent events</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24"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26" name="TextBox 25"/>
          <p:cNvSpPr txBox="1"/>
          <p:nvPr/>
        </p:nvSpPr>
        <p:spPr>
          <a:xfrm>
            <a:off x="336477" y="800175"/>
            <a:ext cx="11171486" cy="1883657"/>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Two events A and B   are said to be independent if</a:t>
            </a:r>
          </a:p>
          <a:p>
            <a:pPr>
              <a:lnSpc>
                <a:spcPct val="150000"/>
              </a:lnSpc>
            </a:pPr>
            <a:r>
              <a:rPr lang="en-US" sz="2000" dirty="0">
                <a:latin typeface="Times New Roman" panose="02020603050405020304" pitchFamily="18" charset="0"/>
                <a:cs typeface="Times New Roman" panose="02020603050405020304" pitchFamily="18" charset="0"/>
              </a:rPr>
              <a:t>P(A</a:t>
            </a:r>
            <a:r>
              <a:rPr lang="hy-AM" sz="2000" dirty="0">
                <a:latin typeface="Times New Roman" panose="02020603050405020304" pitchFamily="18" charset="0"/>
                <a:cs typeface="Times New Roman" panose="02020603050405020304" pitchFamily="18" charset="0"/>
              </a:rPr>
              <a:t>Ո</a:t>
            </a:r>
            <a:r>
              <a:rPr lang="en-US" sz="2000" dirty="0">
                <a:latin typeface="Times New Roman" panose="02020603050405020304" pitchFamily="18" charset="0"/>
                <a:cs typeface="Times New Roman" panose="02020603050405020304" pitchFamily="18" charset="0"/>
              </a:rPr>
              <a:t>B)=P(A).P(B)</a:t>
            </a:r>
          </a:p>
          <a:p>
            <a:pPr>
              <a:lnSpc>
                <a:spcPct val="150000"/>
              </a:lnSpc>
            </a:pPr>
            <a:r>
              <a:rPr lang="en-US" sz="2000" dirty="0">
                <a:latin typeface="Times New Roman" panose="02020603050405020304" pitchFamily="18" charset="0"/>
                <a:cs typeface="Times New Roman" panose="02020603050405020304" pitchFamily="18" charset="0"/>
              </a:rPr>
              <a:t>P(A/B)=P(A)</a:t>
            </a:r>
          </a:p>
          <a:p>
            <a:pPr>
              <a:lnSpc>
                <a:spcPct val="150000"/>
              </a:lnSpc>
            </a:pPr>
            <a:r>
              <a:rPr lang="en-US" sz="2000" dirty="0">
                <a:latin typeface="Times New Roman" panose="02020603050405020304" pitchFamily="18" charset="0"/>
                <a:cs typeface="Times New Roman" panose="02020603050405020304" pitchFamily="18" charset="0"/>
              </a:rPr>
              <a:t>P(B/A)=P(B) </a:t>
            </a:r>
          </a:p>
        </p:txBody>
      </p:sp>
      <p:sp>
        <p:nvSpPr>
          <p:cNvPr id="6" name="TextBox 5">
            <a:extLst>
              <a:ext uri="{FF2B5EF4-FFF2-40B4-BE49-F238E27FC236}">
                <a16:creationId xmlns="" xmlns:a16="http://schemas.microsoft.com/office/drawing/2014/main" id="{3210D6EA-5126-902D-7EB9-BDF1FC5238D0}"/>
              </a:ext>
            </a:extLst>
          </p:cNvPr>
          <p:cNvSpPr txBox="1"/>
          <p:nvPr/>
        </p:nvSpPr>
        <p:spPr>
          <a:xfrm>
            <a:off x="295381" y="5051091"/>
            <a:ext cx="11445412" cy="960328"/>
          </a:xfrm>
          <a:prstGeom prst="rect">
            <a:avLst/>
          </a:prstGeom>
          <a:noFill/>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Independent events do not affect one another and do not increase or decrease the probability of another event happening. </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 xmlns:a16="http://schemas.microsoft.com/office/drawing/2014/main" id="{8A64CB08-A045-87DB-F0D9-91AEF90973E0}"/>
              </a:ext>
            </a:extLst>
          </p:cNvPr>
          <p:cNvSpPr txBox="1"/>
          <p:nvPr/>
        </p:nvSpPr>
        <p:spPr>
          <a:xfrm>
            <a:off x="295381" y="2967335"/>
            <a:ext cx="13482263" cy="1729769"/>
          </a:xfrm>
          <a:prstGeom prst="rect">
            <a:avLst/>
          </a:prstGeom>
          <a:noFill/>
        </p:spPr>
        <p:txBody>
          <a:bodyPr wrap="square">
            <a:spAutoFit/>
          </a:bodyPr>
          <a:lstStyle/>
          <a:p>
            <a:r>
              <a:rPr lang="en-US" sz="2000" b="1" dirty="0"/>
              <a:t>Example</a:t>
            </a:r>
          </a:p>
          <a:p>
            <a:pPr>
              <a:lnSpc>
                <a:spcPct val="150000"/>
              </a:lnSpc>
            </a:pPr>
            <a:r>
              <a:rPr lang="en-US" sz="2000" dirty="0">
                <a:latin typeface="Times New Roman" panose="02020603050405020304" pitchFamily="18" charset="0"/>
                <a:cs typeface="Times New Roman" panose="02020603050405020304" pitchFamily="18" charset="0"/>
              </a:rPr>
              <a:t>Taking an Uber ride and getting a free meal at your favorite restaurant </a:t>
            </a:r>
          </a:p>
          <a:p>
            <a:pPr>
              <a:lnSpc>
                <a:spcPct val="150000"/>
              </a:lnSpc>
            </a:pPr>
            <a:r>
              <a:rPr lang="en-US" sz="2000" dirty="0">
                <a:latin typeface="Times New Roman" panose="02020603050405020304" pitchFamily="18" charset="0"/>
                <a:cs typeface="Times New Roman" panose="02020603050405020304" pitchFamily="18" charset="0"/>
              </a:rPr>
              <a:t>Winning a card game and running out of bread</a:t>
            </a:r>
          </a:p>
          <a:p>
            <a:pPr>
              <a:lnSpc>
                <a:spcPct val="150000"/>
              </a:lnSpc>
            </a:pPr>
            <a:r>
              <a:rPr lang="en-US" sz="2000" dirty="0">
                <a:latin typeface="Times New Roman" panose="02020603050405020304" pitchFamily="18" charset="0"/>
                <a:cs typeface="Times New Roman" panose="02020603050405020304" pitchFamily="18" charset="0"/>
              </a:rPr>
              <a:t>Growing the perfect tomato and owning a cat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03552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 xmlns:a16="http://schemas.microsoft.com/office/drawing/2014/main" id="{54D31061-350D-4864-BF25-E3C3C4699CDC}"/>
              </a:ext>
            </a:extLst>
          </p:cNvPr>
          <p:cNvSpPr/>
          <p:nvPr/>
        </p:nvSpPr>
        <p:spPr>
          <a:xfrm>
            <a:off x="3771922" y="93980"/>
            <a:ext cx="5475773"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EXAMPLES</a:t>
            </a:r>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3" name="TextBox 12"/>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extBox 2">
            <a:extLst>
              <a:ext uri="{FF2B5EF4-FFF2-40B4-BE49-F238E27FC236}">
                <a16:creationId xmlns="" xmlns:a16="http://schemas.microsoft.com/office/drawing/2014/main" id="{BF636EF3-9FC7-3E80-7D16-9F206C47EBBA}"/>
              </a:ext>
            </a:extLst>
          </p:cNvPr>
          <p:cNvSpPr txBox="1"/>
          <p:nvPr/>
        </p:nvSpPr>
        <p:spPr>
          <a:xfrm>
            <a:off x="390643" y="989596"/>
            <a:ext cx="11410714" cy="4653646"/>
          </a:xfrm>
          <a:prstGeom prst="rect">
            <a:avLst/>
          </a:prstGeom>
          <a:noFill/>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Example 1:  </a:t>
            </a:r>
            <a:r>
              <a:rPr lang="en-US" sz="2000" dirty="0">
                <a:latin typeface="Times New Roman" panose="02020603050405020304" pitchFamily="18" charset="0"/>
                <a:cs typeface="Times New Roman" panose="02020603050405020304" pitchFamily="18" charset="0"/>
              </a:rPr>
              <a:t>In a group of 100 computer buyers, 40 bought CPU, 30 purchased monitor, and 20 purchased CPU and monitors. If a computer buyer chose at random and bought a CPU, what is the probability they also bought a Monitor? </a:t>
            </a:r>
          </a:p>
          <a:p>
            <a:pPr algn="just">
              <a:lnSpc>
                <a:spcPct val="150000"/>
              </a:lnSpc>
            </a:pPr>
            <a:r>
              <a:rPr lang="en-US" sz="2000" b="1" dirty="0">
                <a:latin typeface="Times New Roman" panose="02020603050405020304" pitchFamily="18" charset="0"/>
                <a:cs typeface="Times New Roman" panose="02020603050405020304" pitchFamily="18" charset="0"/>
              </a:rPr>
              <a:t>Solution: </a:t>
            </a:r>
            <a:r>
              <a:rPr lang="en-US" sz="2000" dirty="0">
                <a:latin typeface="Times New Roman" panose="02020603050405020304" pitchFamily="18" charset="0"/>
                <a:cs typeface="Times New Roman" panose="02020603050405020304" pitchFamily="18" charset="0"/>
              </a:rPr>
              <a:t>As per the first event, 40 out of 100 bought CPU, So, P(A) = 40% or 0.4 </a:t>
            </a:r>
          </a:p>
          <a:p>
            <a:pPr algn="just">
              <a:lnSpc>
                <a:spcPct val="150000"/>
              </a:lnSpc>
            </a:pPr>
            <a:r>
              <a:rPr lang="en-US" sz="2000" dirty="0">
                <a:latin typeface="Times New Roman" panose="02020603050405020304" pitchFamily="18" charset="0"/>
                <a:cs typeface="Times New Roman" panose="02020603050405020304" pitchFamily="18" charset="0"/>
              </a:rPr>
              <a:t>Now, according to the question, 20 buyers purchased both CPU and monitors. </a:t>
            </a:r>
          </a:p>
          <a:p>
            <a:pPr algn="just">
              <a:lnSpc>
                <a:spcPct val="150000"/>
              </a:lnSpc>
            </a:pPr>
            <a:r>
              <a:rPr lang="en-US" sz="2000" dirty="0">
                <a:latin typeface="Times New Roman" panose="02020603050405020304" pitchFamily="18" charset="0"/>
                <a:cs typeface="Times New Roman" panose="02020603050405020304" pitchFamily="18" charset="0"/>
              </a:rPr>
              <a:t>So, this is the intersection of the happening of two events. Hence, P(A∩B) = 20% or 0.2 </a:t>
            </a:r>
          </a:p>
          <a:p>
            <a:pPr algn="just">
              <a:lnSpc>
                <a:spcPct val="150000"/>
              </a:lnSpc>
            </a:pPr>
            <a:r>
              <a:rPr lang="en-US" sz="2000" dirty="0">
                <a:latin typeface="Times New Roman" panose="02020603050405020304" pitchFamily="18" charset="0"/>
                <a:cs typeface="Times New Roman" panose="02020603050405020304" pitchFamily="18" charset="0"/>
              </a:rPr>
              <a:t>By the formula of conditional probability, we know; </a:t>
            </a:r>
          </a:p>
          <a:p>
            <a:pPr algn="just">
              <a:lnSpc>
                <a:spcPct val="150000"/>
              </a:lnSpc>
            </a:pPr>
            <a:r>
              <a:rPr lang="en-US" sz="2000" dirty="0">
                <a:latin typeface="Times New Roman" panose="02020603050405020304" pitchFamily="18" charset="0"/>
                <a:cs typeface="Times New Roman" panose="02020603050405020304" pitchFamily="18" charset="0"/>
              </a:rPr>
              <a:t>P(B|A) = P(A∩B)/P(A) </a:t>
            </a:r>
          </a:p>
          <a:p>
            <a:pPr algn="just">
              <a:lnSpc>
                <a:spcPct val="150000"/>
              </a:lnSpc>
            </a:pPr>
            <a:r>
              <a:rPr lang="en-US" sz="2000" dirty="0">
                <a:latin typeface="Times New Roman" panose="02020603050405020304" pitchFamily="18" charset="0"/>
                <a:cs typeface="Times New Roman" panose="02020603050405020304" pitchFamily="18" charset="0"/>
              </a:rPr>
              <a:t>P(B|A) = 0.2/0.4 = 2/4 = ½ = 0.5 </a:t>
            </a:r>
          </a:p>
          <a:p>
            <a:pPr algn="just">
              <a:lnSpc>
                <a:spcPct val="150000"/>
              </a:lnSpc>
            </a:pPr>
            <a:r>
              <a:rPr lang="en-US" sz="2000" dirty="0">
                <a:latin typeface="Times New Roman" panose="02020603050405020304" pitchFamily="18" charset="0"/>
                <a:cs typeface="Times New Roman" panose="02020603050405020304" pitchFamily="18" charset="0"/>
              </a:rPr>
              <a:t>The probability that a buyer bought a monitor, given that they purchased a CPU, is 50%. </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62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 xmlns:a16="http://schemas.microsoft.com/office/drawing/2014/main" id="{54D31061-350D-4864-BF25-E3C3C4699CDC}"/>
              </a:ext>
            </a:extLst>
          </p:cNvPr>
          <p:cNvSpPr/>
          <p:nvPr/>
        </p:nvSpPr>
        <p:spPr>
          <a:xfrm>
            <a:off x="3771922" y="93980"/>
            <a:ext cx="5475773"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EXAMPLES</a:t>
            </a:r>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3" name="TextBox 12"/>
          <p:cNvSpPr txBox="1"/>
          <p:nvPr/>
        </p:nvSpPr>
        <p:spPr>
          <a:xfrm>
            <a:off x="390643" y="1591072"/>
            <a:ext cx="11410714" cy="2806987"/>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In a batch, there are 80% C programmers, and 40% are Java and C programmers. What is the probability that a C programmer is also Java programmer? </a:t>
            </a:r>
          </a:p>
          <a:p>
            <a:pPr>
              <a:lnSpc>
                <a:spcPct val="150000"/>
              </a:lnSpc>
            </a:pPr>
            <a:r>
              <a:rPr lang="en-US" sz="2000" dirty="0">
                <a:latin typeface="Times New Roman" panose="02020603050405020304" pitchFamily="18" charset="0"/>
                <a:cs typeface="Times New Roman" panose="02020603050405020304" pitchFamily="18" charset="0"/>
              </a:rPr>
              <a:t>Let A --&gt; Event that a student is Java programmer </a:t>
            </a:r>
          </a:p>
          <a:p>
            <a:pPr>
              <a:lnSpc>
                <a:spcPct val="150000"/>
              </a:lnSpc>
            </a:pPr>
            <a:r>
              <a:rPr lang="en-US" sz="2000" dirty="0">
                <a:latin typeface="Times New Roman" panose="02020603050405020304" pitchFamily="18" charset="0"/>
                <a:cs typeface="Times New Roman" panose="02020603050405020304" pitchFamily="18" charset="0"/>
              </a:rPr>
              <a:t>      B --&gt; Event that a student is C programmer </a:t>
            </a:r>
          </a:p>
          <a:p>
            <a:pPr>
              <a:lnSpc>
                <a:spcPct val="150000"/>
              </a:lnSpc>
            </a:pPr>
            <a:r>
              <a:rPr lang="en-US" sz="2000" dirty="0">
                <a:latin typeface="Times New Roman" panose="02020603050405020304" pitchFamily="18" charset="0"/>
                <a:cs typeface="Times New Roman" panose="02020603050405020304" pitchFamily="18" charset="0"/>
              </a:rPr>
              <a:t>P(A|B) = P(A ∩ B) / P(B) = (0.4) / (0.8) = 0.5 </a:t>
            </a:r>
          </a:p>
          <a:p>
            <a:pPr>
              <a:lnSpc>
                <a:spcPct val="150000"/>
              </a:lnSpc>
            </a:pPr>
            <a:r>
              <a:rPr lang="en-US" sz="2000" dirty="0">
                <a:latin typeface="Times New Roman" panose="02020603050405020304" pitchFamily="18" charset="0"/>
                <a:cs typeface="Times New Roman" panose="02020603050405020304" pitchFamily="18" charset="0"/>
              </a:rPr>
              <a:t>So there are 50% chances that student that knows C also knows Java</a:t>
            </a:r>
          </a:p>
        </p:txBody>
      </p:sp>
      <p:sp>
        <p:nvSpPr>
          <p:cNvPr id="3" name="TextBox 2">
            <a:extLst>
              <a:ext uri="{FF2B5EF4-FFF2-40B4-BE49-F238E27FC236}">
                <a16:creationId xmlns="" xmlns:a16="http://schemas.microsoft.com/office/drawing/2014/main" id="{BF636EF3-9FC7-3E80-7D16-9F206C47EBBA}"/>
              </a:ext>
            </a:extLst>
          </p:cNvPr>
          <p:cNvSpPr txBox="1"/>
          <p:nvPr/>
        </p:nvSpPr>
        <p:spPr>
          <a:xfrm>
            <a:off x="390643" y="989596"/>
            <a:ext cx="11410714" cy="498663"/>
          </a:xfrm>
          <a:prstGeom prst="rect">
            <a:avLst/>
          </a:prstGeom>
          <a:noFill/>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Example 2:</a:t>
            </a:r>
          </a:p>
        </p:txBody>
      </p:sp>
    </p:spTree>
    <p:extLst>
      <p:ext uri="{BB962C8B-B14F-4D97-AF65-F5344CB8AC3E}">
        <p14:creationId xmlns:p14="http://schemas.microsoft.com/office/powerpoint/2010/main" val="3251829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4" name="TextBox 3">
            <a:extLst>
              <a:ext uri="{FF2B5EF4-FFF2-40B4-BE49-F238E27FC236}">
                <a16:creationId xmlns="" xmlns:a16="http://schemas.microsoft.com/office/drawing/2014/main" id="{0D9B4141-449C-7982-7F8E-DF03FF44D902}"/>
              </a:ext>
            </a:extLst>
          </p:cNvPr>
          <p:cNvSpPr txBox="1"/>
          <p:nvPr/>
        </p:nvSpPr>
        <p:spPr>
          <a:xfrm>
            <a:off x="872196" y="600076"/>
            <a:ext cx="9734843" cy="5373074"/>
          </a:xfrm>
          <a:prstGeom prst="rect">
            <a:avLst/>
          </a:prstGeom>
          <a:noFill/>
        </p:spPr>
        <p:txBody>
          <a:bodyPr wrap="square">
            <a:spAutoFit/>
          </a:bodyPr>
          <a:lstStyle/>
          <a:p>
            <a:pPr marL="0" marR="0" algn="just">
              <a:lnSpc>
                <a:spcPct val="115000"/>
              </a:lnSpc>
              <a:spcBef>
                <a:spcPts val="0"/>
              </a:spcBef>
              <a:spcAft>
                <a:spcPts val="0"/>
              </a:spcAft>
              <a:tabLst>
                <a:tab pos="2676525"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Example 1: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chance of a student passing an exam is 20%. The chance of passing an exam and getting   above 90%  marks in it is 5% given  that the student passes the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examination,the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probability that the student gets above 90% marks is                [2015 Mech  set 2]</a:t>
            </a:r>
          </a:p>
          <a:p>
            <a:pPr marL="0" marR="0">
              <a:lnSpc>
                <a:spcPct val="115000"/>
              </a:lnSpc>
              <a:spcBef>
                <a:spcPts val="0"/>
              </a:spcBef>
              <a:spcAft>
                <a:spcPts val="0"/>
              </a:spcAft>
              <a:tabLst>
                <a:tab pos="267652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 )  1/18   B)  1/4   C) 2/9    D)  5/18</a:t>
            </a:r>
          </a:p>
          <a:p>
            <a:pPr marL="0" marR="0">
              <a:lnSpc>
                <a:spcPct val="115000"/>
              </a:lnSpc>
              <a:spcBef>
                <a:spcPts val="0"/>
              </a:spcBef>
              <a:spcAft>
                <a:spcPts val="0"/>
              </a:spcAft>
              <a:tabLst>
                <a:tab pos="2676525" algn="l"/>
              </a:tabLs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tabLst>
                <a:tab pos="2676525" algn="l"/>
              </a:tabLs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tabLst>
                <a:tab pos="2676525"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Solution: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Let A and B denote the events of a student passing an exam and a student getting above 90% marks in the exam respectively.</a:t>
            </a:r>
          </a:p>
          <a:p>
            <a:pPr marL="0" marR="0">
              <a:lnSpc>
                <a:spcPct val="115000"/>
              </a:lnSpc>
              <a:spcBef>
                <a:spcPts val="0"/>
              </a:spcBef>
              <a:spcAft>
                <a:spcPts val="0"/>
              </a:spcAft>
              <a:tabLst>
                <a:tab pos="267652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P(A)=20/100=0.2, </a:t>
            </a:r>
            <a:r>
              <a:rPr lang="en-US" sz="2000" dirty="0">
                <a:latin typeface="Times New Roman" panose="02020603050405020304" pitchFamily="18" charset="0"/>
                <a:cs typeface="Times New Roman" panose="02020603050405020304" pitchFamily="18" charset="0"/>
              </a:rPr>
              <a:t>P(A</a:t>
            </a:r>
            <a:r>
              <a:rPr lang="hy-AM" sz="2000" dirty="0">
                <a:latin typeface="Times New Roman" panose="02020603050405020304" pitchFamily="18" charset="0"/>
                <a:cs typeface="Times New Roman" panose="02020603050405020304" pitchFamily="18" charset="0"/>
              </a:rPr>
              <a:t>Ո</a:t>
            </a:r>
            <a:r>
              <a:rPr lang="en-US" sz="2000" dirty="0">
                <a:latin typeface="Times New Roman" panose="02020603050405020304" pitchFamily="18" charset="0"/>
                <a:cs typeface="Times New Roman" panose="02020603050405020304" pitchFamily="18" charset="0"/>
              </a:rPr>
              <a:t>B)=</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5/100=0.05.</a:t>
            </a:r>
          </a:p>
          <a:p>
            <a:pPr marL="0" marR="0">
              <a:lnSpc>
                <a:spcPct val="115000"/>
              </a:lnSpc>
              <a:spcBef>
                <a:spcPts val="0"/>
              </a:spcBef>
              <a:spcAft>
                <a:spcPts val="0"/>
              </a:spcAft>
              <a:tabLst>
                <a:tab pos="267652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Given that a student passes the examination, the probability that the students gets above 90% marks</a:t>
            </a:r>
          </a:p>
          <a:p>
            <a:pPr marL="0" marR="0">
              <a:lnSpc>
                <a:spcPct val="115000"/>
              </a:lnSpc>
              <a:spcBef>
                <a:spcPts val="0"/>
              </a:spcBef>
              <a:spcAft>
                <a:spcPts val="0"/>
              </a:spcAft>
              <a:tabLst>
                <a:tab pos="267652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=P(B/A)=</a:t>
            </a:r>
            <a:r>
              <a:rPr lang="en-US" sz="2000" dirty="0">
                <a:latin typeface="Times New Roman" panose="02020603050405020304" pitchFamily="18" charset="0"/>
                <a:cs typeface="Times New Roman" panose="02020603050405020304" pitchFamily="18" charset="0"/>
              </a:rPr>
              <a:t> P(A</a:t>
            </a:r>
            <a:r>
              <a:rPr lang="hy-AM" sz="2000" dirty="0">
                <a:latin typeface="Times New Roman" panose="02020603050405020304" pitchFamily="18" charset="0"/>
                <a:cs typeface="Times New Roman" panose="02020603050405020304" pitchFamily="18" charset="0"/>
              </a:rPr>
              <a:t>Ո</a:t>
            </a:r>
            <a:r>
              <a:rPr lang="en-US" sz="2000" dirty="0">
                <a:latin typeface="Times New Roman" panose="02020603050405020304" pitchFamily="18" charset="0"/>
                <a:cs typeface="Times New Roman" panose="02020603050405020304" pitchFamily="18" charset="0"/>
              </a:rPr>
              <a:t>B)/P(A)=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0.05/0.2=1/4.</a:t>
            </a:r>
          </a:p>
          <a:p>
            <a:pPr marL="0" marR="0">
              <a:lnSpc>
                <a:spcPct val="115000"/>
              </a:lnSpc>
              <a:spcBef>
                <a:spcPts val="0"/>
              </a:spcBef>
              <a:spcAft>
                <a:spcPts val="0"/>
              </a:spcAft>
              <a:tabLst>
                <a:tab pos="267652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Example 2: P(X) = 1/4, P(Y) = 1/3, P(X) = 1/12 The value of P(Y/X) is    [2015 Mech set 3]</a:t>
            </a:r>
          </a:p>
          <a:p>
            <a:pPr marL="457200" marR="0" indent="-457200">
              <a:lnSpc>
                <a:spcPct val="115000"/>
              </a:lnSpc>
              <a:spcBef>
                <a:spcPts val="0"/>
              </a:spcBef>
              <a:spcAft>
                <a:spcPts val="0"/>
              </a:spcAft>
              <a:buAutoNum type="alphaUcParenR"/>
              <a:tabLst>
                <a:tab pos="267652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1/4   B)  4/25     C)  1/3    D)  29/50</a:t>
            </a:r>
          </a:p>
          <a:p>
            <a:pPr marR="0">
              <a:lnSpc>
                <a:spcPct val="115000"/>
              </a:lnSpc>
              <a:spcBef>
                <a:spcPts val="0"/>
              </a:spcBef>
              <a:spcAft>
                <a:spcPts val="0"/>
              </a:spcAft>
              <a:tabLst>
                <a:tab pos="267652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P(Y/X)= </a:t>
            </a:r>
            <a:r>
              <a:rPr lang="en-US" sz="2000" dirty="0">
                <a:latin typeface="Times New Roman" panose="02020603050405020304" pitchFamily="18" charset="0"/>
                <a:cs typeface="Times New Roman" panose="02020603050405020304" pitchFamily="18" charset="0"/>
              </a:rPr>
              <a:t>P(Y</a:t>
            </a:r>
            <a:r>
              <a:rPr lang="hy-AM" sz="2000" dirty="0">
                <a:latin typeface="Times New Roman" panose="02020603050405020304" pitchFamily="18" charset="0"/>
                <a:cs typeface="Times New Roman" panose="02020603050405020304" pitchFamily="18" charset="0"/>
              </a:rPr>
              <a:t>Ո</a:t>
            </a:r>
            <a:r>
              <a:rPr lang="en-US" sz="2000" dirty="0">
                <a:latin typeface="Times New Roman" panose="02020603050405020304" pitchFamily="18" charset="0"/>
                <a:cs typeface="Times New Roman" panose="02020603050405020304" pitchFamily="18" charset="0"/>
              </a:rPr>
              <a:t>X)/P(X)= 1/12/1/4=1/3</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48818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5" name="TextBox 4">
            <a:extLst>
              <a:ext uri="{FF2B5EF4-FFF2-40B4-BE49-F238E27FC236}">
                <a16:creationId xmlns="" xmlns:a16="http://schemas.microsoft.com/office/drawing/2014/main" id="{9A46E465-7DD2-D71C-B51B-AAB05B79B4DD}"/>
              </a:ext>
            </a:extLst>
          </p:cNvPr>
          <p:cNvSpPr txBox="1"/>
          <p:nvPr/>
        </p:nvSpPr>
        <p:spPr>
          <a:xfrm>
            <a:off x="453542" y="453542"/>
            <a:ext cx="11097159" cy="4401205"/>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Problems to be discussed by the faculty:</a:t>
            </a:r>
          </a:p>
          <a:p>
            <a:r>
              <a:rPr lang="en-IN" sz="2000" dirty="0">
                <a:latin typeface="Times New Roman" panose="02020603050405020304" pitchFamily="18" charset="0"/>
                <a:cs typeface="Times New Roman" panose="02020603050405020304" pitchFamily="18" charset="0"/>
              </a:rPr>
              <a:t>1) The Probability that a regularly scheduled flight departs on time is P(D)=0.83; the probability that it arrives on time is P(A)=0.82; and the probability that it departs and arrives on time is  Find the probability that a plane</a:t>
            </a:r>
          </a:p>
          <a:p>
            <a:r>
              <a:rPr lang="en-IN" sz="2000" dirty="0">
                <a:latin typeface="Times New Roman" panose="02020603050405020304" pitchFamily="18" charset="0"/>
                <a:cs typeface="Times New Roman" panose="02020603050405020304" pitchFamily="18" charset="0"/>
              </a:rPr>
              <a:t> (a) arrives on time given that it departed on time.</a:t>
            </a:r>
          </a:p>
          <a:p>
            <a:r>
              <a:rPr lang="en-IN" sz="2000" dirty="0">
                <a:latin typeface="Times New Roman" panose="02020603050405020304" pitchFamily="18" charset="0"/>
                <a:cs typeface="Times New Roman" panose="02020603050405020304" pitchFamily="18" charset="0"/>
              </a:rPr>
              <a:t> (b) departed on time given that it has arrived on time,  </a:t>
            </a:r>
          </a:p>
          <a:p>
            <a:r>
              <a:rPr lang="en-IN" sz="2000" dirty="0">
                <a:latin typeface="Times New Roman" panose="02020603050405020304" pitchFamily="18" charset="0"/>
                <a:cs typeface="Times New Roman" panose="02020603050405020304" pitchFamily="18" charset="0"/>
              </a:rPr>
              <a:t>(c) neither departed on time nor arrived on time.</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A small town has one fire engine and one ambulance available for emergencies. The probability that the fire engine is available when needed is 0.98, and the probability that the ambulance is available when called is 0.92. In the event of an injury resulting from a burning building, find the probability that </a:t>
            </a:r>
          </a:p>
          <a:p>
            <a:r>
              <a:rPr lang="en-US" sz="2000" dirty="0">
                <a:latin typeface="Times New Roman" panose="02020603050405020304" pitchFamily="18" charset="0"/>
                <a:cs typeface="Times New Roman" panose="02020603050405020304" pitchFamily="18" charset="0"/>
              </a:rPr>
              <a:t>a) Both the ambulance and the fire engine will be available.</a:t>
            </a:r>
          </a:p>
          <a:p>
            <a:r>
              <a:rPr lang="en-US" sz="2000" dirty="0">
                <a:latin typeface="Times New Roman" panose="02020603050405020304" pitchFamily="18" charset="0"/>
                <a:cs typeface="Times New Roman" panose="02020603050405020304" pitchFamily="18" charset="0"/>
              </a:rPr>
              <a:t>b) Ambulance or fire engine available.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81176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4" name="TextBox 3">
            <a:extLst>
              <a:ext uri="{FF2B5EF4-FFF2-40B4-BE49-F238E27FC236}">
                <a16:creationId xmlns="" xmlns:a16="http://schemas.microsoft.com/office/drawing/2014/main" id="{90D3C7DF-4FCA-66A3-FD04-5EE56E05AB34}"/>
              </a:ext>
            </a:extLst>
          </p:cNvPr>
          <p:cNvSpPr txBox="1"/>
          <p:nvPr/>
        </p:nvSpPr>
        <p:spPr>
          <a:xfrm>
            <a:off x="1060703" y="395019"/>
            <a:ext cx="10621671" cy="923330"/>
          </a:xfrm>
          <a:prstGeom prst="rect">
            <a:avLst/>
          </a:prstGeom>
          <a:noFill/>
        </p:spPr>
        <p:txBody>
          <a:bodyPr wrap="square">
            <a:spAutoFit/>
          </a:bodyPr>
          <a:lstStyle/>
          <a:p>
            <a:endParaRPr lang="en-IN" dirty="0"/>
          </a:p>
          <a:p>
            <a:r>
              <a:rPr lang="en-IN" dirty="0"/>
              <a:t>The odds that a book will be reviewed </a:t>
            </a:r>
            <a:r>
              <a:rPr lang="en-IN" dirty="0" err="1"/>
              <a:t>favorably</a:t>
            </a:r>
            <a:r>
              <a:rPr lang="en-IN" dirty="0"/>
              <a:t> by three independent critics are 5 to 2, 4 to 3, and 3 to 4. Find the probability that of the three reviews, a majority will be </a:t>
            </a:r>
            <a:r>
              <a:rPr lang="en-IN" dirty="0" err="1"/>
              <a:t>favorable</a:t>
            </a:r>
            <a:r>
              <a:rPr lang="en-IN" dirty="0"/>
              <a:t>.</a:t>
            </a:r>
          </a:p>
        </p:txBody>
      </p:sp>
    </p:spTree>
    <p:extLst>
      <p:ext uri="{BB962C8B-B14F-4D97-AF65-F5344CB8AC3E}">
        <p14:creationId xmlns:p14="http://schemas.microsoft.com/office/powerpoint/2010/main" val="23542064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45058B0D91A7444BDF69F20EF097C18" ma:contentTypeVersion="14" ma:contentTypeDescription="Create a new document." ma:contentTypeScope="" ma:versionID="0ede872240208156a106060c7bf37a70">
  <xsd:schema xmlns:xsd="http://www.w3.org/2001/XMLSchema" xmlns:xs="http://www.w3.org/2001/XMLSchema" xmlns:p="http://schemas.microsoft.com/office/2006/metadata/properties" xmlns:ns3="d43ee83c-3e71-4748-8ebc-8eaadf793425" xmlns:ns4="0125a647-8023-46ae-ae6e-85cf36d841bd" targetNamespace="http://schemas.microsoft.com/office/2006/metadata/properties" ma:root="true" ma:fieldsID="e836ceb473825fb8f3d8aa266dca4abb" ns3:_="" ns4:_="">
    <xsd:import namespace="d43ee83c-3e71-4748-8ebc-8eaadf793425"/>
    <xsd:import namespace="0125a647-8023-46ae-ae6e-85cf36d841b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LengthInSeconds"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ee83c-3e71-4748-8ebc-8eaadf7934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25a647-8023-46ae-ae6e-85cf36d841b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BD0A98-E68B-4DAA-8964-2F739D6D4075}">
  <ds:schemaRefs>
    <ds:schemaRef ds:uri="0125a647-8023-46ae-ae6e-85cf36d841bd"/>
    <ds:schemaRef ds:uri="d43ee83c-3e71-4748-8ebc-8eaadf79342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89A6ECA-0C1B-4F00-836D-A696F073E5C2}">
  <ds:schemaRefs>
    <ds:schemaRef ds:uri="0125a647-8023-46ae-ae6e-85cf36d841bd"/>
    <ds:schemaRef ds:uri="d43ee83c-3e71-4748-8ebc-8eaadf79342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DA00F5F-5366-4B1C-9406-30DECA796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Presentation2</Template>
  <TotalTime>848</TotalTime>
  <Words>3830</Words>
  <Application>Microsoft Office PowerPoint</Application>
  <PresentationFormat>Widescreen</PresentationFormat>
  <Paragraphs>332</Paragraphs>
  <Slides>35</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46" baseType="lpstr">
      <vt:lpstr>Arial</vt:lpstr>
      <vt:lpstr>BioRhyme ExtraBold</vt:lpstr>
      <vt:lpstr>Calibri</vt:lpstr>
      <vt:lpstr>Cambria Math</vt:lpstr>
      <vt:lpstr>Gill Sans MT</vt:lpstr>
      <vt:lpstr>inherit</vt:lpstr>
      <vt:lpstr>Poppins</vt:lpstr>
      <vt:lpstr>Times New Roman</vt:lpstr>
      <vt:lpstr>Gallery</vt:lpstr>
      <vt:lpstr>Microsoft Equation 3.0</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FUNDMENTALS OF ORGANIZATIONAL BEHAVIOUR</dc:title>
  <dc:creator>Younus Sayyad</dc:creator>
  <cp:lastModifiedBy>DELL</cp:lastModifiedBy>
  <cp:revision>97</cp:revision>
  <dcterms:created xsi:type="dcterms:W3CDTF">2020-02-08T09:57:44Z</dcterms:created>
  <dcterms:modified xsi:type="dcterms:W3CDTF">2023-11-29T04:54:49Z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0x010100845058B0D91A7444BDF69F20EF097C18</vt:lpwstr>
  </property>
</Properties>
</file>