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6"/>
  </p:notesMasterIdLst>
  <p:sldIdLst>
    <p:sldId id="306" r:id="rId2"/>
    <p:sldId id="307" r:id="rId3"/>
    <p:sldId id="258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278" r:id="rId2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57" autoAdjust="0"/>
  </p:normalViewPr>
  <p:slideViewPr>
    <p:cSldViewPr>
      <p:cViewPr varScale="1">
        <p:scale>
          <a:sx n="61" d="100"/>
          <a:sy n="61" d="100"/>
        </p:scale>
        <p:origin x="8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999BC-6BBB-45BA-AAF7-BCBB1B58ECE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15E88-AC0D-4D0F-AF6C-4B8256D8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77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1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7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16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37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2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3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9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81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1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7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mulative_distribution_function" TargetMode="External"/><Relationship Id="rId2" Type="http://schemas.openxmlformats.org/officeDocument/2006/relationships/hyperlink" Target="https://www.probabilitycourse.com/chapter3/3_2_1_cdf.php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6"/>
          <p:cNvSpPr txBox="1"/>
          <p:nvPr/>
        </p:nvSpPr>
        <p:spPr>
          <a:xfrm>
            <a:off x="304800" y="1541604"/>
            <a:ext cx="11506199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all" dirty="0">
                <a:ln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BioRhyme ExtraBold"/>
              </a:rPr>
              <a:t>Probability statistics and queuing theory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all" dirty="0">
                <a:ln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BioRhyme ExtraBold"/>
              </a:rPr>
              <a:t>22mt2005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BioRhyme ExtraBold"/>
              <a:cs typeface="Arial" panose="020B0604020202020204" pitchFamily="34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BioRhyme ExtraBold"/>
                <a:cs typeface="Arial" panose="020B0604020202020204" pitchFamily="34" charset="0"/>
                <a:sym typeface="BioRhyme ExtraBold"/>
              </a:rPr>
              <a:t>Topic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Random Variables, Probability functions and Cumulative distribution Function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BioRhyme ExtraBold"/>
              <a:cs typeface="Arial" panose="020B0604020202020204" pitchFamily="34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BioRhyme ExtraBold"/>
              <a:cs typeface="Arial" panose="020B0604020202020204" pitchFamily="34" charset="0"/>
              <a:sym typeface="BioRhyme ExtraBold"/>
            </a:endParaRPr>
          </a:p>
        </p:txBody>
      </p:sp>
      <p:sp>
        <p:nvSpPr>
          <p:cNvPr id="475" name="Google Shape;475;p16"/>
          <p:cNvSpPr txBox="1"/>
          <p:nvPr/>
        </p:nvSpPr>
        <p:spPr>
          <a:xfrm>
            <a:off x="2362200" y="-16416"/>
            <a:ext cx="7217228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CSE H</a:t>
            </a:r>
          </a:p>
        </p:txBody>
      </p:sp>
      <p:sp>
        <p:nvSpPr>
          <p:cNvPr id="8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3048000" y="4288666"/>
            <a:ext cx="6694713" cy="316063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Session - 4</a:t>
            </a:r>
            <a:endParaRPr sz="24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BD820B76-F924-7DB8-48E1-07F268B45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623278"/>
                <a:ext cx="9448800" cy="36918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problem,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requirement</a:t>
                </a:r>
              </a:p>
              <a:p>
                <a:pPr marL="342900" indent="-342900">
                  <a:lnSpc>
                    <a:spcPct val="200000"/>
                  </a:lnSpc>
                  <a:buAutoNum type="arabicParenR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f(0)=3/4≥0,</a:t>
                </a:r>
              </a:p>
              <a:p>
                <a:pPr marL="342900" indent="-342900">
                  <a:lnSpc>
                    <a:spcPct val="200000"/>
                  </a:lnSpc>
                  <a:buAutoNum type="arabicParenR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f(1)=3/2≥0, </a:t>
                </a:r>
              </a:p>
              <a:p>
                <a:pPr marL="342900" indent="-342900">
                  <a:lnSpc>
                    <a:spcPct val="200000"/>
                  </a:lnSpc>
                  <a:buAutoNum type="arabicParenR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f(x)=0, otherwise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f(x)≥0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BD820B76-F924-7DB8-48E1-07F268B45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623278"/>
                <a:ext cx="9448800" cy="3691844"/>
              </a:xfrm>
              <a:prstGeom prst="rect">
                <a:avLst/>
              </a:prstGeom>
              <a:blipFill>
                <a:blip r:embed="rId2"/>
                <a:stretch>
                  <a:fillRect l="-710" b="-24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object 8">
            <a:extLst>
              <a:ext uri="{FF2B5EF4-FFF2-40B4-BE49-F238E27FC236}">
                <a16:creationId xmlns:a16="http://schemas.microsoft.com/office/drawing/2014/main" id="{C3079B8A-5E63-3FAA-10B7-FA45A44FA6E9}"/>
              </a:ext>
            </a:extLst>
          </p:cNvPr>
          <p:cNvGrpSpPr/>
          <p:nvPr/>
        </p:nvGrpSpPr>
        <p:grpSpPr>
          <a:xfrm>
            <a:off x="4254881" y="3888833"/>
            <a:ext cx="4297680" cy="1626235"/>
            <a:chOff x="4969992" y="4870437"/>
            <a:chExt cx="4297680" cy="1626235"/>
          </a:xfrm>
        </p:grpSpPr>
        <p:sp>
          <p:nvSpPr>
            <p:cNvPr id="4" name="object 9">
              <a:extLst>
                <a:ext uri="{FF2B5EF4-FFF2-40B4-BE49-F238E27FC236}">
                  <a16:creationId xmlns:a16="http://schemas.microsoft.com/office/drawing/2014/main" id="{A554D35E-A7FA-D40D-1628-C82419F60FD3}"/>
                </a:ext>
              </a:extLst>
            </p:cNvPr>
            <p:cNvSpPr/>
            <p:nvPr/>
          </p:nvSpPr>
          <p:spPr>
            <a:xfrm>
              <a:off x="4982692" y="4883137"/>
              <a:ext cx="4272280" cy="1600835"/>
            </a:xfrm>
            <a:custGeom>
              <a:avLst/>
              <a:gdLst/>
              <a:ahLst/>
              <a:cxnLst/>
              <a:rect l="l" t="t" r="r" b="b"/>
              <a:pathLst>
                <a:path w="4272280" h="1600835">
                  <a:moveTo>
                    <a:pt x="3329019" y="60"/>
                  </a:moveTo>
                  <a:lnTo>
                    <a:pt x="3276418" y="805"/>
                  </a:lnTo>
                  <a:lnTo>
                    <a:pt x="3224290" y="4462"/>
                  </a:lnTo>
                  <a:lnTo>
                    <a:pt x="3173142" y="11010"/>
                  </a:lnTo>
                  <a:lnTo>
                    <a:pt x="3123481" y="20427"/>
                  </a:lnTo>
                  <a:lnTo>
                    <a:pt x="3075814" y="32693"/>
                  </a:lnTo>
                  <a:lnTo>
                    <a:pt x="3030649" y="47786"/>
                  </a:lnTo>
                  <a:lnTo>
                    <a:pt x="2988493" y="65686"/>
                  </a:lnTo>
                  <a:lnTo>
                    <a:pt x="2949854" y="86371"/>
                  </a:lnTo>
                  <a:lnTo>
                    <a:pt x="2917840" y="67250"/>
                  </a:lnTo>
                  <a:lnTo>
                    <a:pt x="2881861" y="50176"/>
                  </a:lnTo>
                  <a:lnTo>
                    <a:pt x="2842287" y="35294"/>
                  </a:lnTo>
                  <a:lnTo>
                    <a:pt x="2799486" y="22744"/>
                  </a:lnTo>
                  <a:lnTo>
                    <a:pt x="2745371" y="11218"/>
                  </a:lnTo>
                  <a:lnTo>
                    <a:pt x="2690040" y="3676"/>
                  </a:lnTo>
                  <a:lnTo>
                    <a:pt x="2634181" y="0"/>
                  </a:lnTo>
                  <a:lnTo>
                    <a:pt x="2578482" y="73"/>
                  </a:lnTo>
                  <a:lnTo>
                    <a:pt x="2523631" y="3777"/>
                  </a:lnTo>
                  <a:lnTo>
                    <a:pt x="2470318" y="10997"/>
                  </a:lnTo>
                  <a:lnTo>
                    <a:pt x="2419229" y="21614"/>
                  </a:lnTo>
                  <a:lnTo>
                    <a:pt x="2371053" y="35510"/>
                  </a:lnTo>
                  <a:lnTo>
                    <a:pt x="2326480" y="52570"/>
                  </a:lnTo>
                  <a:lnTo>
                    <a:pt x="2286197" y="72674"/>
                  </a:lnTo>
                  <a:lnTo>
                    <a:pt x="2250892" y="95707"/>
                  </a:lnTo>
                  <a:lnTo>
                    <a:pt x="2221255" y="121550"/>
                  </a:lnTo>
                  <a:lnTo>
                    <a:pt x="2193124" y="108386"/>
                  </a:lnTo>
                  <a:lnTo>
                    <a:pt x="2131815" y="85439"/>
                  </a:lnTo>
                  <a:lnTo>
                    <a:pt x="2046688" y="63341"/>
                  </a:lnTo>
                  <a:lnTo>
                    <a:pt x="1993332" y="54098"/>
                  </a:lnTo>
                  <a:lnTo>
                    <a:pt x="1939192" y="47907"/>
                  </a:lnTo>
                  <a:lnTo>
                    <a:pt x="1884702" y="44700"/>
                  </a:lnTo>
                  <a:lnTo>
                    <a:pt x="1830297" y="44410"/>
                  </a:lnTo>
                  <a:lnTo>
                    <a:pt x="1776411" y="46969"/>
                  </a:lnTo>
                  <a:lnTo>
                    <a:pt x="1723479" y="52310"/>
                  </a:lnTo>
                  <a:lnTo>
                    <a:pt x="1671935" y="60365"/>
                  </a:lnTo>
                  <a:lnTo>
                    <a:pt x="1622214" y="71067"/>
                  </a:lnTo>
                  <a:lnTo>
                    <a:pt x="1574749" y="84349"/>
                  </a:lnTo>
                  <a:lnTo>
                    <a:pt x="1529976" y="100142"/>
                  </a:lnTo>
                  <a:lnTo>
                    <a:pt x="1488329" y="118379"/>
                  </a:lnTo>
                  <a:lnTo>
                    <a:pt x="1450241" y="138994"/>
                  </a:lnTo>
                  <a:lnTo>
                    <a:pt x="1416148" y="161917"/>
                  </a:lnTo>
                  <a:lnTo>
                    <a:pt x="1386484" y="187082"/>
                  </a:lnTo>
                  <a:lnTo>
                    <a:pt x="1342791" y="175115"/>
                  </a:lnTo>
                  <a:lnTo>
                    <a:pt x="1297697" y="164881"/>
                  </a:lnTo>
                  <a:lnTo>
                    <a:pt x="1251398" y="156400"/>
                  </a:lnTo>
                  <a:lnTo>
                    <a:pt x="1204093" y="149695"/>
                  </a:lnTo>
                  <a:lnTo>
                    <a:pt x="1155979" y="144785"/>
                  </a:lnTo>
                  <a:lnTo>
                    <a:pt x="1107253" y="141692"/>
                  </a:lnTo>
                  <a:lnTo>
                    <a:pt x="1058113" y="140436"/>
                  </a:lnTo>
                  <a:lnTo>
                    <a:pt x="1008757" y="141039"/>
                  </a:lnTo>
                  <a:lnTo>
                    <a:pt x="959383" y="143521"/>
                  </a:lnTo>
                  <a:lnTo>
                    <a:pt x="896125" y="149493"/>
                  </a:lnTo>
                  <a:lnTo>
                    <a:pt x="835380" y="158337"/>
                  </a:lnTo>
                  <a:lnTo>
                    <a:pt x="777385" y="169892"/>
                  </a:lnTo>
                  <a:lnTo>
                    <a:pt x="722381" y="183999"/>
                  </a:lnTo>
                  <a:lnTo>
                    <a:pt x="670606" y="200498"/>
                  </a:lnTo>
                  <a:lnTo>
                    <a:pt x="622300" y="219227"/>
                  </a:lnTo>
                  <a:lnTo>
                    <a:pt x="577702" y="240027"/>
                  </a:lnTo>
                  <a:lnTo>
                    <a:pt x="537051" y="262738"/>
                  </a:lnTo>
                  <a:lnTo>
                    <a:pt x="500586" y="287200"/>
                  </a:lnTo>
                  <a:lnTo>
                    <a:pt x="468546" y="313251"/>
                  </a:lnTo>
                  <a:lnTo>
                    <a:pt x="441170" y="340733"/>
                  </a:lnTo>
                  <a:lnTo>
                    <a:pt x="401369" y="399345"/>
                  </a:lnTo>
                  <a:lnTo>
                    <a:pt x="383096" y="461755"/>
                  </a:lnTo>
                  <a:lnTo>
                    <a:pt x="382630" y="493983"/>
                  </a:lnTo>
                  <a:lnTo>
                    <a:pt x="388264" y="526680"/>
                  </a:lnTo>
                  <a:lnTo>
                    <a:pt x="384708" y="531633"/>
                  </a:lnTo>
                  <a:lnTo>
                    <a:pt x="327432" y="536706"/>
                  </a:lnTo>
                  <a:lnTo>
                    <a:pt x="272626" y="545578"/>
                  </a:lnTo>
                  <a:lnTo>
                    <a:pt x="220935" y="558036"/>
                  </a:lnTo>
                  <a:lnTo>
                    <a:pt x="173011" y="573866"/>
                  </a:lnTo>
                  <a:lnTo>
                    <a:pt x="129501" y="592854"/>
                  </a:lnTo>
                  <a:lnTo>
                    <a:pt x="91053" y="614789"/>
                  </a:lnTo>
                  <a:lnTo>
                    <a:pt x="58318" y="639456"/>
                  </a:lnTo>
                  <a:lnTo>
                    <a:pt x="27991" y="671737"/>
                  </a:lnTo>
                  <a:lnTo>
                    <a:pt x="8657" y="705195"/>
                  </a:lnTo>
                  <a:lnTo>
                    <a:pt x="0" y="739208"/>
                  </a:lnTo>
                  <a:lnTo>
                    <a:pt x="1704" y="773158"/>
                  </a:lnTo>
                  <a:lnTo>
                    <a:pt x="34936" y="838384"/>
                  </a:lnTo>
                  <a:lnTo>
                    <a:pt x="65833" y="868420"/>
                  </a:lnTo>
                  <a:lnTo>
                    <a:pt x="105830" y="895911"/>
                  </a:lnTo>
                  <a:lnTo>
                    <a:pt x="154611" y="920237"/>
                  </a:lnTo>
                  <a:lnTo>
                    <a:pt x="211861" y="940777"/>
                  </a:lnTo>
                  <a:lnTo>
                    <a:pt x="165393" y="970949"/>
                  </a:lnTo>
                  <a:lnTo>
                    <a:pt x="130288" y="1004392"/>
                  </a:lnTo>
                  <a:lnTo>
                    <a:pt x="107089" y="1040284"/>
                  </a:lnTo>
                  <a:lnTo>
                    <a:pt x="96337" y="1077803"/>
                  </a:lnTo>
                  <a:lnTo>
                    <a:pt x="98577" y="1116126"/>
                  </a:lnTo>
                  <a:lnTo>
                    <a:pt x="127186" y="1173091"/>
                  </a:lnTo>
                  <a:lnTo>
                    <a:pt x="182288" y="1222523"/>
                  </a:lnTo>
                  <a:lnTo>
                    <a:pt x="218351" y="1243841"/>
                  </a:lnTo>
                  <a:lnTo>
                    <a:pt x="259327" y="1262590"/>
                  </a:lnTo>
                  <a:lnTo>
                    <a:pt x="304648" y="1278539"/>
                  </a:lnTo>
                  <a:lnTo>
                    <a:pt x="353743" y="1291461"/>
                  </a:lnTo>
                  <a:lnTo>
                    <a:pt x="406044" y="1301125"/>
                  </a:lnTo>
                  <a:lnTo>
                    <a:pt x="460979" y="1307304"/>
                  </a:lnTo>
                  <a:lnTo>
                    <a:pt x="517981" y="1309769"/>
                  </a:lnTo>
                  <a:lnTo>
                    <a:pt x="576478" y="1308289"/>
                  </a:lnTo>
                  <a:lnTo>
                    <a:pt x="584479" y="1315325"/>
                  </a:lnTo>
                  <a:lnTo>
                    <a:pt x="615600" y="1339754"/>
                  </a:lnTo>
                  <a:lnTo>
                    <a:pt x="649637" y="1362606"/>
                  </a:lnTo>
                  <a:lnTo>
                    <a:pt x="686386" y="1383855"/>
                  </a:lnTo>
                  <a:lnTo>
                    <a:pt x="725646" y="1403477"/>
                  </a:lnTo>
                  <a:lnTo>
                    <a:pt x="767214" y="1421445"/>
                  </a:lnTo>
                  <a:lnTo>
                    <a:pt x="810887" y="1437732"/>
                  </a:lnTo>
                  <a:lnTo>
                    <a:pt x="856464" y="1452314"/>
                  </a:lnTo>
                  <a:lnTo>
                    <a:pt x="903742" y="1465165"/>
                  </a:lnTo>
                  <a:lnTo>
                    <a:pt x="952519" y="1476259"/>
                  </a:lnTo>
                  <a:lnTo>
                    <a:pt x="1002592" y="1485569"/>
                  </a:lnTo>
                  <a:lnTo>
                    <a:pt x="1053760" y="1493071"/>
                  </a:lnTo>
                  <a:lnTo>
                    <a:pt x="1105819" y="1498738"/>
                  </a:lnTo>
                  <a:lnTo>
                    <a:pt x="1158568" y="1502545"/>
                  </a:lnTo>
                  <a:lnTo>
                    <a:pt x="1211804" y="1504465"/>
                  </a:lnTo>
                  <a:lnTo>
                    <a:pt x="1265325" y="1504474"/>
                  </a:lnTo>
                  <a:lnTo>
                    <a:pt x="1318929" y="1502544"/>
                  </a:lnTo>
                  <a:lnTo>
                    <a:pt x="1372413" y="1498651"/>
                  </a:lnTo>
                  <a:lnTo>
                    <a:pt x="1425576" y="1492768"/>
                  </a:lnTo>
                  <a:lnTo>
                    <a:pt x="1478213" y="1484871"/>
                  </a:lnTo>
                  <a:lnTo>
                    <a:pt x="1530125" y="1474932"/>
                  </a:lnTo>
                  <a:lnTo>
                    <a:pt x="1581107" y="1462926"/>
                  </a:lnTo>
                  <a:lnTo>
                    <a:pt x="1630959" y="1448827"/>
                  </a:lnTo>
                  <a:lnTo>
                    <a:pt x="1665069" y="1472634"/>
                  </a:lnTo>
                  <a:lnTo>
                    <a:pt x="1702843" y="1494725"/>
                  </a:lnTo>
                  <a:lnTo>
                    <a:pt x="1744024" y="1515004"/>
                  </a:lnTo>
                  <a:lnTo>
                    <a:pt x="1788359" y="1533374"/>
                  </a:lnTo>
                  <a:lnTo>
                    <a:pt x="1835594" y="1549738"/>
                  </a:lnTo>
                  <a:lnTo>
                    <a:pt x="1885473" y="1563999"/>
                  </a:lnTo>
                  <a:lnTo>
                    <a:pt x="1937742" y="1576059"/>
                  </a:lnTo>
                  <a:lnTo>
                    <a:pt x="1992147" y="1585822"/>
                  </a:lnTo>
                  <a:lnTo>
                    <a:pt x="2047936" y="1593159"/>
                  </a:lnTo>
                  <a:lnTo>
                    <a:pt x="2103804" y="1597961"/>
                  </a:lnTo>
                  <a:lnTo>
                    <a:pt x="2159503" y="1600296"/>
                  </a:lnTo>
                  <a:lnTo>
                    <a:pt x="2214781" y="1600234"/>
                  </a:lnTo>
                  <a:lnTo>
                    <a:pt x="2269390" y="1597842"/>
                  </a:lnTo>
                  <a:lnTo>
                    <a:pt x="2323080" y="1593189"/>
                  </a:lnTo>
                  <a:lnTo>
                    <a:pt x="2375600" y="1586343"/>
                  </a:lnTo>
                  <a:lnTo>
                    <a:pt x="2426701" y="1577373"/>
                  </a:lnTo>
                  <a:lnTo>
                    <a:pt x="2476134" y="1566347"/>
                  </a:lnTo>
                  <a:lnTo>
                    <a:pt x="2523648" y="1553333"/>
                  </a:lnTo>
                  <a:lnTo>
                    <a:pt x="2568995" y="1538400"/>
                  </a:lnTo>
                  <a:lnTo>
                    <a:pt x="2611923" y="1521616"/>
                  </a:lnTo>
                  <a:lnTo>
                    <a:pt x="2652184" y="1503050"/>
                  </a:lnTo>
                  <a:lnTo>
                    <a:pt x="2689527" y="1482769"/>
                  </a:lnTo>
                  <a:lnTo>
                    <a:pt x="2723703" y="1460843"/>
                  </a:lnTo>
                  <a:lnTo>
                    <a:pt x="2754463" y="1437339"/>
                  </a:lnTo>
                  <a:lnTo>
                    <a:pt x="2804732" y="1385873"/>
                  </a:lnTo>
                  <a:lnTo>
                    <a:pt x="2823743" y="1358048"/>
                  </a:lnTo>
                  <a:lnTo>
                    <a:pt x="2869546" y="1371179"/>
                  </a:lnTo>
                  <a:lnTo>
                    <a:pt x="2917332" y="1382068"/>
                  </a:lnTo>
                  <a:lnTo>
                    <a:pt x="2966776" y="1390668"/>
                  </a:lnTo>
                  <a:lnTo>
                    <a:pt x="3017554" y="1396931"/>
                  </a:lnTo>
                  <a:lnTo>
                    <a:pt x="3069341" y="1400809"/>
                  </a:lnTo>
                  <a:lnTo>
                    <a:pt x="3121812" y="1402257"/>
                  </a:lnTo>
                  <a:lnTo>
                    <a:pt x="3184102" y="1400800"/>
                  </a:lnTo>
                  <a:lnTo>
                    <a:pt x="3244500" y="1396034"/>
                  </a:lnTo>
                  <a:lnTo>
                    <a:pt x="3302655" y="1388136"/>
                  </a:lnTo>
                  <a:lnTo>
                    <a:pt x="3358215" y="1377282"/>
                  </a:lnTo>
                  <a:lnTo>
                    <a:pt x="3410831" y="1363647"/>
                  </a:lnTo>
                  <a:lnTo>
                    <a:pt x="3460150" y="1347409"/>
                  </a:lnTo>
                  <a:lnTo>
                    <a:pt x="3505821" y="1328743"/>
                  </a:lnTo>
                  <a:lnTo>
                    <a:pt x="3547495" y="1307827"/>
                  </a:lnTo>
                  <a:lnTo>
                    <a:pt x="3584818" y="1284836"/>
                  </a:lnTo>
                  <a:lnTo>
                    <a:pt x="3617441" y="1259946"/>
                  </a:lnTo>
                  <a:lnTo>
                    <a:pt x="3645012" y="1233334"/>
                  </a:lnTo>
                  <a:lnTo>
                    <a:pt x="3683594" y="1175649"/>
                  </a:lnTo>
                  <a:lnTo>
                    <a:pt x="3697757" y="1113192"/>
                  </a:lnTo>
                  <a:lnTo>
                    <a:pt x="3754159" y="1107811"/>
                  </a:lnTo>
                  <a:lnTo>
                    <a:pt x="3809253" y="1100017"/>
                  </a:lnTo>
                  <a:lnTo>
                    <a:pt x="3862746" y="1089871"/>
                  </a:lnTo>
                  <a:lnTo>
                    <a:pt x="3914343" y="1077438"/>
                  </a:lnTo>
                  <a:lnTo>
                    <a:pt x="3963754" y="1062779"/>
                  </a:lnTo>
                  <a:lnTo>
                    <a:pt x="4010685" y="1045958"/>
                  </a:lnTo>
                  <a:lnTo>
                    <a:pt x="4062845" y="1023291"/>
                  </a:lnTo>
                  <a:lnTo>
                    <a:pt x="4109364" y="998532"/>
                  </a:lnTo>
                  <a:lnTo>
                    <a:pt x="4150182" y="971922"/>
                  </a:lnTo>
                  <a:lnTo>
                    <a:pt x="4185236" y="943701"/>
                  </a:lnTo>
                  <a:lnTo>
                    <a:pt x="4214464" y="914111"/>
                  </a:lnTo>
                  <a:lnTo>
                    <a:pt x="4237805" y="883391"/>
                  </a:lnTo>
                  <a:lnTo>
                    <a:pt x="4266574" y="819528"/>
                  </a:lnTo>
                  <a:lnTo>
                    <a:pt x="4271879" y="786866"/>
                  </a:lnTo>
                  <a:lnTo>
                    <a:pt x="4271048" y="754038"/>
                  </a:lnTo>
                  <a:lnTo>
                    <a:pt x="4250733" y="688847"/>
                  </a:lnTo>
                  <a:lnTo>
                    <a:pt x="4205131" y="625881"/>
                  </a:lnTo>
                  <a:lnTo>
                    <a:pt x="4172693" y="595835"/>
                  </a:lnTo>
                  <a:lnTo>
                    <a:pt x="4133748" y="567066"/>
                  </a:lnTo>
                  <a:lnTo>
                    <a:pt x="4140697" y="558405"/>
                  </a:lnTo>
                  <a:lnTo>
                    <a:pt x="4171282" y="498486"/>
                  </a:lnTo>
                  <a:lnTo>
                    <a:pt x="4176439" y="465487"/>
                  </a:lnTo>
                  <a:lnTo>
                    <a:pt x="4173695" y="432945"/>
                  </a:lnTo>
                  <a:lnTo>
                    <a:pt x="4145896" y="370476"/>
                  </a:lnTo>
                  <a:lnTo>
                    <a:pt x="4121533" y="341168"/>
                  </a:lnTo>
                  <a:lnTo>
                    <a:pt x="4090657" y="313559"/>
                  </a:lnTo>
                  <a:lnTo>
                    <a:pt x="4053615" y="287957"/>
                  </a:lnTo>
                  <a:lnTo>
                    <a:pt x="4010754" y="264674"/>
                  </a:lnTo>
                  <a:lnTo>
                    <a:pt x="3962420" y="244019"/>
                  </a:lnTo>
                  <a:lnTo>
                    <a:pt x="3908961" y="226303"/>
                  </a:lnTo>
                  <a:lnTo>
                    <a:pt x="3850723" y="211835"/>
                  </a:lnTo>
                  <a:lnTo>
                    <a:pt x="3788054" y="200925"/>
                  </a:lnTo>
                  <a:lnTo>
                    <a:pt x="3766343" y="160222"/>
                  </a:lnTo>
                  <a:lnTo>
                    <a:pt x="3731523" y="122281"/>
                  </a:lnTo>
                  <a:lnTo>
                    <a:pt x="3684487" y="87911"/>
                  </a:lnTo>
                  <a:lnTo>
                    <a:pt x="3626129" y="57923"/>
                  </a:lnTo>
                  <a:lnTo>
                    <a:pt x="3581349" y="40754"/>
                  </a:lnTo>
                  <a:lnTo>
                    <a:pt x="3533997" y="26622"/>
                  </a:lnTo>
                  <a:lnTo>
                    <a:pt x="3484580" y="15508"/>
                  </a:lnTo>
                  <a:lnTo>
                    <a:pt x="3433607" y="7391"/>
                  </a:lnTo>
                  <a:lnTo>
                    <a:pt x="3381584" y="2248"/>
                  </a:lnTo>
                  <a:lnTo>
                    <a:pt x="3329019" y="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1BB4C0A5-5D4B-CD60-6810-1EDB8693DF70}"/>
                </a:ext>
              </a:extLst>
            </p:cNvPr>
            <p:cNvSpPr/>
            <p:nvPr/>
          </p:nvSpPr>
          <p:spPr>
            <a:xfrm>
              <a:off x="4982692" y="4883137"/>
              <a:ext cx="4272280" cy="1600835"/>
            </a:xfrm>
            <a:custGeom>
              <a:avLst/>
              <a:gdLst/>
              <a:ahLst/>
              <a:cxnLst/>
              <a:rect l="l" t="t" r="r" b="b"/>
              <a:pathLst>
                <a:path w="4272280" h="1600835">
                  <a:moveTo>
                    <a:pt x="388264" y="526680"/>
                  </a:moveTo>
                  <a:lnTo>
                    <a:pt x="382630" y="493983"/>
                  </a:lnTo>
                  <a:lnTo>
                    <a:pt x="383096" y="461755"/>
                  </a:lnTo>
                  <a:lnTo>
                    <a:pt x="389422" y="430155"/>
                  </a:lnTo>
                  <a:lnTo>
                    <a:pt x="418698" y="369484"/>
                  </a:lnTo>
                  <a:lnTo>
                    <a:pt x="468546" y="313251"/>
                  </a:lnTo>
                  <a:lnTo>
                    <a:pt x="500586" y="287200"/>
                  </a:lnTo>
                  <a:lnTo>
                    <a:pt x="537051" y="262738"/>
                  </a:lnTo>
                  <a:lnTo>
                    <a:pt x="577702" y="240027"/>
                  </a:lnTo>
                  <a:lnTo>
                    <a:pt x="622300" y="219227"/>
                  </a:lnTo>
                  <a:lnTo>
                    <a:pt x="670606" y="200498"/>
                  </a:lnTo>
                  <a:lnTo>
                    <a:pt x="722381" y="183999"/>
                  </a:lnTo>
                  <a:lnTo>
                    <a:pt x="777385" y="169892"/>
                  </a:lnTo>
                  <a:lnTo>
                    <a:pt x="835380" y="158337"/>
                  </a:lnTo>
                  <a:lnTo>
                    <a:pt x="896125" y="149493"/>
                  </a:lnTo>
                  <a:lnTo>
                    <a:pt x="959383" y="143521"/>
                  </a:lnTo>
                  <a:lnTo>
                    <a:pt x="1008757" y="141039"/>
                  </a:lnTo>
                  <a:lnTo>
                    <a:pt x="1058113" y="140436"/>
                  </a:lnTo>
                  <a:lnTo>
                    <a:pt x="1107253" y="141692"/>
                  </a:lnTo>
                  <a:lnTo>
                    <a:pt x="1155979" y="144785"/>
                  </a:lnTo>
                  <a:lnTo>
                    <a:pt x="1204093" y="149695"/>
                  </a:lnTo>
                  <a:lnTo>
                    <a:pt x="1251398" y="156400"/>
                  </a:lnTo>
                  <a:lnTo>
                    <a:pt x="1297697" y="164881"/>
                  </a:lnTo>
                  <a:lnTo>
                    <a:pt x="1342791" y="175115"/>
                  </a:lnTo>
                  <a:lnTo>
                    <a:pt x="1386484" y="187082"/>
                  </a:lnTo>
                  <a:lnTo>
                    <a:pt x="1416148" y="161917"/>
                  </a:lnTo>
                  <a:lnTo>
                    <a:pt x="1450241" y="138994"/>
                  </a:lnTo>
                  <a:lnTo>
                    <a:pt x="1488329" y="118379"/>
                  </a:lnTo>
                  <a:lnTo>
                    <a:pt x="1529976" y="100142"/>
                  </a:lnTo>
                  <a:lnTo>
                    <a:pt x="1574749" y="84349"/>
                  </a:lnTo>
                  <a:lnTo>
                    <a:pt x="1622214" y="71067"/>
                  </a:lnTo>
                  <a:lnTo>
                    <a:pt x="1671935" y="60365"/>
                  </a:lnTo>
                  <a:lnTo>
                    <a:pt x="1723479" y="52310"/>
                  </a:lnTo>
                  <a:lnTo>
                    <a:pt x="1776411" y="46969"/>
                  </a:lnTo>
                  <a:lnTo>
                    <a:pt x="1830297" y="44410"/>
                  </a:lnTo>
                  <a:lnTo>
                    <a:pt x="1884702" y="44700"/>
                  </a:lnTo>
                  <a:lnTo>
                    <a:pt x="1939192" y="47907"/>
                  </a:lnTo>
                  <a:lnTo>
                    <a:pt x="1993332" y="54098"/>
                  </a:lnTo>
                  <a:lnTo>
                    <a:pt x="2046688" y="63341"/>
                  </a:lnTo>
                  <a:lnTo>
                    <a:pt x="2098827" y="75703"/>
                  </a:lnTo>
                  <a:lnTo>
                    <a:pt x="2163279" y="96341"/>
                  </a:lnTo>
                  <a:lnTo>
                    <a:pt x="2221255" y="121550"/>
                  </a:lnTo>
                  <a:lnTo>
                    <a:pt x="2250892" y="95707"/>
                  </a:lnTo>
                  <a:lnTo>
                    <a:pt x="2286197" y="72674"/>
                  </a:lnTo>
                  <a:lnTo>
                    <a:pt x="2326480" y="52570"/>
                  </a:lnTo>
                  <a:lnTo>
                    <a:pt x="2371053" y="35510"/>
                  </a:lnTo>
                  <a:lnTo>
                    <a:pt x="2419229" y="21614"/>
                  </a:lnTo>
                  <a:lnTo>
                    <a:pt x="2470318" y="10997"/>
                  </a:lnTo>
                  <a:lnTo>
                    <a:pt x="2523631" y="3777"/>
                  </a:lnTo>
                  <a:lnTo>
                    <a:pt x="2578482" y="73"/>
                  </a:lnTo>
                  <a:lnTo>
                    <a:pt x="2634181" y="0"/>
                  </a:lnTo>
                  <a:lnTo>
                    <a:pt x="2690040" y="3676"/>
                  </a:lnTo>
                  <a:lnTo>
                    <a:pt x="2745371" y="11218"/>
                  </a:lnTo>
                  <a:lnTo>
                    <a:pt x="2799486" y="22744"/>
                  </a:lnTo>
                  <a:lnTo>
                    <a:pt x="2842287" y="35294"/>
                  </a:lnTo>
                  <a:lnTo>
                    <a:pt x="2881861" y="50176"/>
                  </a:lnTo>
                  <a:lnTo>
                    <a:pt x="2917840" y="67250"/>
                  </a:lnTo>
                  <a:lnTo>
                    <a:pt x="2949854" y="86371"/>
                  </a:lnTo>
                  <a:lnTo>
                    <a:pt x="2988493" y="65686"/>
                  </a:lnTo>
                  <a:lnTo>
                    <a:pt x="3030649" y="47786"/>
                  </a:lnTo>
                  <a:lnTo>
                    <a:pt x="3075814" y="32693"/>
                  </a:lnTo>
                  <a:lnTo>
                    <a:pt x="3123481" y="20427"/>
                  </a:lnTo>
                  <a:lnTo>
                    <a:pt x="3173142" y="11010"/>
                  </a:lnTo>
                  <a:lnTo>
                    <a:pt x="3224290" y="4462"/>
                  </a:lnTo>
                  <a:lnTo>
                    <a:pt x="3276418" y="805"/>
                  </a:lnTo>
                  <a:lnTo>
                    <a:pt x="3329019" y="60"/>
                  </a:lnTo>
                  <a:lnTo>
                    <a:pt x="3381584" y="2248"/>
                  </a:lnTo>
                  <a:lnTo>
                    <a:pt x="3433607" y="7391"/>
                  </a:lnTo>
                  <a:lnTo>
                    <a:pt x="3484580" y="15508"/>
                  </a:lnTo>
                  <a:lnTo>
                    <a:pt x="3533997" y="26622"/>
                  </a:lnTo>
                  <a:lnTo>
                    <a:pt x="3581349" y="40754"/>
                  </a:lnTo>
                  <a:lnTo>
                    <a:pt x="3626129" y="57923"/>
                  </a:lnTo>
                  <a:lnTo>
                    <a:pt x="3684487" y="87911"/>
                  </a:lnTo>
                  <a:lnTo>
                    <a:pt x="3731523" y="122281"/>
                  </a:lnTo>
                  <a:lnTo>
                    <a:pt x="3766343" y="160222"/>
                  </a:lnTo>
                  <a:lnTo>
                    <a:pt x="3788054" y="200925"/>
                  </a:lnTo>
                  <a:lnTo>
                    <a:pt x="3850723" y="211835"/>
                  </a:lnTo>
                  <a:lnTo>
                    <a:pt x="3908961" y="226303"/>
                  </a:lnTo>
                  <a:lnTo>
                    <a:pt x="3962420" y="244019"/>
                  </a:lnTo>
                  <a:lnTo>
                    <a:pt x="4010754" y="264674"/>
                  </a:lnTo>
                  <a:lnTo>
                    <a:pt x="4053615" y="287957"/>
                  </a:lnTo>
                  <a:lnTo>
                    <a:pt x="4090657" y="313559"/>
                  </a:lnTo>
                  <a:lnTo>
                    <a:pt x="4121533" y="341168"/>
                  </a:lnTo>
                  <a:lnTo>
                    <a:pt x="4145896" y="370476"/>
                  </a:lnTo>
                  <a:lnTo>
                    <a:pt x="4173695" y="432945"/>
                  </a:lnTo>
                  <a:lnTo>
                    <a:pt x="4176439" y="465487"/>
                  </a:lnTo>
                  <a:lnTo>
                    <a:pt x="4171282" y="498486"/>
                  </a:lnTo>
                  <a:lnTo>
                    <a:pt x="4152786" y="540652"/>
                  </a:lnTo>
                  <a:lnTo>
                    <a:pt x="4133748" y="567066"/>
                  </a:lnTo>
                  <a:lnTo>
                    <a:pt x="4172693" y="595835"/>
                  </a:lnTo>
                  <a:lnTo>
                    <a:pt x="4205131" y="625881"/>
                  </a:lnTo>
                  <a:lnTo>
                    <a:pt x="4231123" y="656966"/>
                  </a:lnTo>
                  <a:lnTo>
                    <a:pt x="4264020" y="721285"/>
                  </a:lnTo>
                  <a:lnTo>
                    <a:pt x="4271879" y="786866"/>
                  </a:lnTo>
                  <a:lnTo>
                    <a:pt x="4266574" y="819528"/>
                  </a:lnTo>
                  <a:lnTo>
                    <a:pt x="4237805" y="883391"/>
                  </a:lnTo>
                  <a:lnTo>
                    <a:pt x="4214464" y="914111"/>
                  </a:lnTo>
                  <a:lnTo>
                    <a:pt x="4185236" y="943701"/>
                  </a:lnTo>
                  <a:lnTo>
                    <a:pt x="4150182" y="971922"/>
                  </a:lnTo>
                  <a:lnTo>
                    <a:pt x="4109364" y="998532"/>
                  </a:lnTo>
                  <a:lnTo>
                    <a:pt x="4062845" y="1023291"/>
                  </a:lnTo>
                  <a:lnTo>
                    <a:pt x="4010685" y="1045958"/>
                  </a:lnTo>
                  <a:lnTo>
                    <a:pt x="3963754" y="1062779"/>
                  </a:lnTo>
                  <a:lnTo>
                    <a:pt x="3914343" y="1077438"/>
                  </a:lnTo>
                  <a:lnTo>
                    <a:pt x="3862746" y="1089871"/>
                  </a:lnTo>
                  <a:lnTo>
                    <a:pt x="3809253" y="1100017"/>
                  </a:lnTo>
                  <a:lnTo>
                    <a:pt x="3754159" y="1107811"/>
                  </a:lnTo>
                  <a:lnTo>
                    <a:pt x="3697757" y="1113192"/>
                  </a:lnTo>
                  <a:lnTo>
                    <a:pt x="3693904" y="1144929"/>
                  </a:lnTo>
                  <a:lnTo>
                    <a:pt x="3667180" y="1205176"/>
                  </a:lnTo>
                  <a:lnTo>
                    <a:pt x="3617441" y="1259946"/>
                  </a:lnTo>
                  <a:lnTo>
                    <a:pt x="3584818" y="1284836"/>
                  </a:lnTo>
                  <a:lnTo>
                    <a:pt x="3547495" y="1307827"/>
                  </a:lnTo>
                  <a:lnTo>
                    <a:pt x="3505821" y="1328743"/>
                  </a:lnTo>
                  <a:lnTo>
                    <a:pt x="3460150" y="1347409"/>
                  </a:lnTo>
                  <a:lnTo>
                    <a:pt x="3410831" y="1363647"/>
                  </a:lnTo>
                  <a:lnTo>
                    <a:pt x="3358215" y="1377282"/>
                  </a:lnTo>
                  <a:lnTo>
                    <a:pt x="3302655" y="1388136"/>
                  </a:lnTo>
                  <a:lnTo>
                    <a:pt x="3244500" y="1396034"/>
                  </a:lnTo>
                  <a:lnTo>
                    <a:pt x="3184102" y="1400800"/>
                  </a:lnTo>
                  <a:lnTo>
                    <a:pt x="3121812" y="1402257"/>
                  </a:lnTo>
                  <a:lnTo>
                    <a:pt x="3069341" y="1400809"/>
                  </a:lnTo>
                  <a:lnTo>
                    <a:pt x="3017554" y="1396931"/>
                  </a:lnTo>
                  <a:lnTo>
                    <a:pt x="2966776" y="1390668"/>
                  </a:lnTo>
                  <a:lnTo>
                    <a:pt x="2917332" y="1382068"/>
                  </a:lnTo>
                  <a:lnTo>
                    <a:pt x="2869546" y="1371179"/>
                  </a:lnTo>
                  <a:lnTo>
                    <a:pt x="2823743" y="1358048"/>
                  </a:lnTo>
                  <a:lnTo>
                    <a:pt x="2804732" y="1385873"/>
                  </a:lnTo>
                  <a:lnTo>
                    <a:pt x="2754463" y="1437339"/>
                  </a:lnTo>
                  <a:lnTo>
                    <a:pt x="2723703" y="1460843"/>
                  </a:lnTo>
                  <a:lnTo>
                    <a:pt x="2689527" y="1482769"/>
                  </a:lnTo>
                  <a:lnTo>
                    <a:pt x="2652184" y="1503050"/>
                  </a:lnTo>
                  <a:lnTo>
                    <a:pt x="2611923" y="1521616"/>
                  </a:lnTo>
                  <a:lnTo>
                    <a:pt x="2568995" y="1538400"/>
                  </a:lnTo>
                  <a:lnTo>
                    <a:pt x="2523648" y="1553333"/>
                  </a:lnTo>
                  <a:lnTo>
                    <a:pt x="2476134" y="1566347"/>
                  </a:lnTo>
                  <a:lnTo>
                    <a:pt x="2426701" y="1577373"/>
                  </a:lnTo>
                  <a:lnTo>
                    <a:pt x="2375600" y="1586343"/>
                  </a:lnTo>
                  <a:lnTo>
                    <a:pt x="2323080" y="1593189"/>
                  </a:lnTo>
                  <a:lnTo>
                    <a:pt x="2269390" y="1597842"/>
                  </a:lnTo>
                  <a:lnTo>
                    <a:pt x="2214781" y="1600234"/>
                  </a:lnTo>
                  <a:lnTo>
                    <a:pt x="2159503" y="1600296"/>
                  </a:lnTo>
                  <a:lnTo>
                    <a:pt x="2103804" y="1597961"/>
                  </a:lnTo>
                  <a:lnTo>
                    <a:pt x="2047936" y="1593159"/>
                  </a:lnTo>
                  <a:lnTo>
                    <a:pt x="1992147" y="1585822"/>
                  </a:lnTo>
                  <a:lnTo>
                    <a:pt x="1937742" y="1576059"/>
                  </a:lnTo>
                  <a:lnTo>
                    <a:pt x="1885473" y="1563999"/>
                  </a:lnTo>
                  <a:lnTo>
                    <a:pt x="1835594" y="1549738"/>
                  </a:lnTo>
                  <a:lnTo>
                    <a:pt x="1788359" y="1533374"/>
                  </a:lnTo>
                  <a:lnTo>
                    <a:pt x="1744024" y="1515004"/>
                  </a:lnTo>
                  <a:lnTo>
                    <a:pt x="1702843" y="1494725"/>
                  </a:lnTo>
                  <a:lnTo>
                    <a:pt x="1665069" y="1472634"/>
                  </a:lnTo>
                  <a:lnTo>
                    <a:pt x="1630959" y="1448827"/>
                  </a:lnTo>
                  <a:lnTo>
                    <a:pt x="1581107" y="1462926"/>
                  </a:lnTo>
                  <a:lnTo>
                    <a:pt x="1530125" y="1474932"/>
                  </a:lnTo>
                  <a:lnTo>
                    <a:pt x="1478213" y="1484871"/>
                  </a:lnTo>
                  <a:lnTo>
                    <a:pt x="1425576" y="1492768"/>
                  </a:lnTo>
                  <a:lnTo>
                    <a:pt x="1372413" y="1498651"/>
                  </a:lnTo>
                  <a:lnTo>
                    <a:pt x="1318929" y="1502544"/>
                  </a:lnTo>
                  <a:lnTo>
                    <a:pt x="1265325" y="1504474"/>
                  </a:lnTo>
                  <a:lnTo>
                    <a:pt x="1211804" y="1504465"/>
                  </a:lnTo>
                  <a:lnTo>
                    <a:pt x="1158568" y="1502545"/>
                  </a:lnTo>
                  <a:lnTo>
                    <a:pt x="1105819" y="1498738"/>
                  </a:lnTo>
                  <a:lnTo>
                    <a:pt x="1053760" y="1493071"/>
                  </a:lnTo>
                  <a:lnTo>
                    <a:pt x="1002592" y="1485569"/>
                  </a:lnTo>
                  <a:lnTo>
                    <a:pt x="952519" y="1476259"/>
                  </a:lnTo>
                  <a:lnTo>
                    <a:pt x="903742" y="1465165"/>
                  </a:lnTo>
                  <a:lnTo>
                    <a:pt x="856464" y="1452314"/>
                  </a:lnTo>
                  <a:lnTo>
                    <a:pt x="810887" y="1437732"/>
                  </a:lnTo>
                  <a:lnTo>
                    <a:pt x="767214" y="1421445"/>
                  </a:lnTo>
                  <a:lnTo>
                    <a:pt x="725646" y="1403477"/>
                  </a:lnTo>
                  <a:lnTo>
                    <a:pt x="686386" y="1383855"/>
                  </a:lnTo>
                  <a:lnTo>
                    <a:pt x="649637" y="1362606"/>
                  </a:lnTo>
                  <a:lnTo>
                    <a:pt x="615600" y="1339754"/>
                  </a:lnTo>
                  <a:lnTo>
                    <a:pt x="584479" y="1315325"/>
                  </a:lnTo>
                  <a:lnTo>
                    <a:pt x="576478" y="1308289"/>
                  </a:lnTo>
                  <a:lnTo>
                    <a:pt x="517981" y="1309769"/>
                  </a:lnTo>
                  <a:lnTo>
                    <a:pt x="460979" y="1307304"/>
                  </a:lnTo>
                  <a:lnTo>
                    <a:pt x="406044" y="1301125"/>
                  </a:lnTo>
                  <a:lnTo>
                    <a:pt x="353743" y="1291461"/>
                  </a:lnTo>
                  <a:lnTo>
                    <a:pt x="304648" y="1278539"/>
                  </a:lnTo>
                  <a:lnTo>
                    <a:pt x="259327" y="1262590"/>
                  </a:lnTo>
                  <a:lnTo>
                    <a:pt x="218351" y="1243841"/>
                  </a:lnTo>
                  <a:lnTo>
                    <a:pt x="182288" y="1222523"/>
                  </a:lnTo>
                  <a:lnTo>
                    <a:pt x="151710" y="1198863"/>
                  </a:lnTo>
                  <a:lnTo>
                    <a:pt x="109285" y="1145435"/>
                  </a:lnTo>
                  <a:lnTo>
                    <a:pt x="96337" y="1077803"/>
                  </a:lnTo>
                  <a:lnTo>
                    <a:pt x="107089" y="1040284"/>
                  </a:lnTo>
                  <a:lnTo>
                    <a:pt x="130288" y="1004392"/>
                  </a:lnTo>
                  <a:lnTo>
                    <a:pt x="165393" y="970949"/>
                  </a:lnTo>
                  <a:lnTo>
                    <a:pt x="211861" y="940777"/>
                  </a:lnTo>
                  <a:lnTo>
                    <a:pt x="154611" y="920237"/>
                  </a:lnTo>
                  <a:lnTo>
                    <a:pt x="105830" y="895911"/>
                  </a:lnTo>
                  <a:lnTo>
                    <a:pt x="65833" y="868420"/>
                  </a:lnTo>
                  <a:lnTo>
                    <a:pt x="34936" y="838384"/>
                  </a:lnTo>
                  <a:lnTo>
                    <a:pt x="13455" y="806423"/>
                  </a:lnTo>
                  <a:lnTo>
                    <a:pt x="0" y="739208"/>
                  </a:lnTo>
                  <a:lnTo>
                    <a:pt x="8657" y="705195"/>
                  </a:lnTo>
                  <a:lnTo>
                    <a:pt x="27991" y="671737"/>
                  </a:lnTo>
                  <a:lnTo>
                    <a:pt x="58318" y="639456"/>
                  </a:lnTo>
                  <a:lnTo>
                    <a:pt x="91053" y="614789"/>
                  </a:lnTo>
                  <a:lnTo>
                    <a:pt x="129501" y="592854"/>
                  </a:lnTo>
                  <a:lnTo>
                    <a:pt x="173011" y="573866"/>
                  </a:lnTo>
                  <a:lnTo>
                    <a:pt x="220935" y="558036"/>
                  </a:lnTo>
                  <a:lnTo>
                    <a:pt x="272626" y="545578"/>
                  </a:lnTo>
                  <a:lnTo>
                    <a:pt x="327432" y="536706"/>
                  </a:lnTo>
                  <a:lnTo>
                    <a:pt x="384708" y="531633"/>
                  </a:lnTo>
                  <a:lnTo>
                    <a:pt x="388264" y="526680"/>
                  </a:lnTo>
                  <a:close/>
                </a:path>
                <a:path w="4272280" h="1600835">
                  <a:moveTo>
                    <a:pt x="466623" y="964068"/>
                  </a:moveTo>
                  <a:lnTo>
                    <a:pt x="414354" y="964514"/>
                  </a:lnTo>
                  <a:lnTo>
                    <a:pt x="362627" y="961718"/>
                  </a:lnTo>
                  <a:lnTo>
                    <a:pt x="312016" y="955746"/>
                  </a:lnTo>
                  <a:lnTo>
                    <a:pt x="263093" y="946666"/>
                  </a:lnTo>
                  <a:lnTo>
                    <a:pt x="216433" y="934541"/>
                  </a:lnTo>
                </a:path>
                <a:path w="4272280" h="1600835">
                  <a:moveTo>
                    <a:pt x="687349" y="1287144"/>
                  </a:moveTo>
                  <a:lnTo>
                    <a:pt x="660742" y="1292047"/>
                  </a:lnTo>
                  <a:lnTo>
                    <a:pt x="633564" y="1296043"/>
                  </a:lnTo>
                  <a:lnTo>
                    <a:pt x="605910" y="1299120"/>
                  </a:lnTo>
                  <a:lnTo>
                    <a:pt x="577875" y="1301266"/>
                  </a:lnTo>
                </a:path>
                <a:path w="4272280" h="1600835">
                  <a:moveTo>
                    <a:pt x="1630705" y="1442376"/>
                  </a:moveTo>
                  <a:lnTo>
                    <a:pt x="1611708" y="1426958"/>
                  </a:lnTo>
                  <a:lnTo>
                    <a:pt x="1594367" y="1411054"/>
                  </a:lnTo>
                  <a:lnTo>
                    <a:pt x="1578716" y="1394698"/>
                  </a:lnTo>
                  <a:lnTo>
                    <a:pt x="1564792" y="1377923"/>
                  </a:lnTo>
                </a:path>
                <a:path w="4272280" h="1600835">
                  <a:moveTo>
                    <a:pt x="2850540" y="1281657"/>
                  </a:moveTo>
                  <a:lnTo>
                    <a:pt x="2846682" y="1299590"/>
                  </a:lnTo>
                  <a:lnTo>
                    <a:pt x="2841015" y="1317378"/>
                  </a:lnTo>
                  <a:lnTo>
                    <a:pt x="2833538" y="1334987"/>
                  </a:lnTo>
                  <a:lnTo>
                    <a:pt x="2824251" y="1352384"/>
                  </a:lnTo>
                </a:path>
                <a:path w="4272280" h="1600835">
                  <a:moveTo>
                    <a:pt x="3374288" y="844676"/>
                  </a:moveTo>
                  <a:lnTo>
                    <a:pt x="3437507" y="862997"/>
                  </a:lnTo>
                  <a:lnTo>
                    <a:pt x="3494875" y="884928"/>
                  </a:lnTo>
                  <a:lnTo>
                    <a:pt x="3545949" y="910105"/>
                  </a:lnTo>
                  <a:lnTo>
                    <a:pt x="3590288" y="938165"/>
                  </a:lnTo>
                  <a:lnTo>
                    <a:pt x="3627449" y="968744"/>
                  </a:lnTo>
                  <a:lnTo>
                    <a:pt x="3656990" y="1001479"/>
                  </a:lnTo>
                  <a:lnTo>
                    <a:pt x="3678468" y="1036007"/>
                  </a:lnTo>
                  <a:lnTo>
                    <a:pt x="3691443" y="1071965"/>
                  </a:lnTo>
                  <a:lnTo>
                    <a:pt x="3695471" y="1108988"/>
                  </a:lnTo>
                </a:path>
                <a:path w="4272280" h="1600835">
                  <a:moveTo>
                    <a:pt x="4131843" y="563129"/>
                  </a:moveTo>
                  <a:lnTo>
                    <a:pt x="4104657" y="590950"/>
                  </a:lnTo>
                  <a:lnTo>
                    <a:pt x="4071518" y="616914"/>
                  </a:lnTo>
                  <a:lnTo>
                    <a:pt x="4032759" y="640782"/>
                  </a:lnTo>
                  <a:lnTo>
                    <a:pt x="3988714" y="662316"/>
                  </a:lnTo>
                </a:path>
                <a:path w="4272280" h="1600835">
                  <a:moveTo>
                    <a:pt x="3788689" y="195464"/>
                  </a:moveTo>
                  <a:lnTo>
                    <a:pt x="3792217" y="207053"/>
                  </a:lnTo>
                  <a:lnTo>
                    <a:pt x="3794626" y="218737"/>
                  </a:lnTo>
                  <a:lnTo>
                    <a:pt x="3795940" y="230469"/>
                  </a:lnTo>
                  <a:lnTo>
                    <a:pt x="3796182" y="242200"/>
                  </a:lnTo>
                </a:path>
                <a:path w="4272280" h="1600835">
                  <a:moveTo>
                    <a:pt x="2875305" y="140854"/>
                  </a:moveTo>
                  <a:lnTo>
                    <a:pt x="2890416" y="124938"/>
                  </a:lnTo>
                  <a:lnTo>
                    <a:pt x="2907706" y="109628"/>
                  </a:lnTo>
                  <a:lnTo>
                    <a:pt x="2927115" y="95009"/>
                  </a:lnTo>
                  <a:lnTo>
                    <a:pt x="2948584" y="81164"/>
                  </a:lnTo>
                </a:path>
                <a:path w="4272280" h="1600835">
                  <a:moveTo>
                    <a:pt x="2190140" y="169302"/>
                  </a:moveTo>
                  <a:lnTo>
                    <a:pt x="2196640" y="155995"/>
                  </a:lnTo>
                  <a:lnTo>
                    <a:pt x="2204713" y="142950"/>
                  </a:lnTo>
                  <a:lnTo>
                    <a:pt x="2214357" y="130190"/>
                  </a:lnTo>
                  <a:lnTo>
                    <a:pt x="2225573" y="117740"/>
                  </a:lnTo>
                </a:path>
                <a:path w="4272280" h="1600835">
                  <a:moveTo>
                    <a:pt x="1385976" y="186701"/>
                  </a:moveTo>
                  <a:lnTo>
                    <a:pt x="1420254" y="197699"/>
                  </a:lnTo>
                  <a:lnTo>
                    <a:pt x="1453127" y="209720"/>
                  </a:lnTo>
                  <a:lnTo>
                    <a:pt x="1484524" y="222742"/>
                  </a:lnTo>
                  <a:lnTo>
                    <a:pt x="1514373" y="236739"/>
                  </a:lnTo>
                </a:path>
                <a:path w="4272280" h="1600835">
                  <a:moveTo>
                    <a:pt x="410743" y="579258"/>
                  </a:moveTo>
                  <a:lnTo>
                    <a:pt x="403623" y="566310"/>
                  </a:lnTo>
                  <a:lnTo>
                    <a:pt x="397503" y="553208"/>
                  </a:lnTo>
                  <a:lnTo>
                    <a:pt x="392383" y="539986"/>
                  </a:lnTo>
                  <a:lnTo>
                    <a:pt x="388264" y="52668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B3DF3E-5358-A65A-7267-A191C3BC499E}"/>
              </a:ext>
            </a:extLst>
          </p:cNvPr>
          <p:cNvSpPr txBox="1"/>
          <p:nvPr/>
        </p:nvSpPr>
        <p:spPr>
          <a:xfrm>
            <a:off x="4778184" y="4082850"/>
            <a:ext cx="3276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latin typeface="Carlito"/>
                <a:cs typeface="Carlito"/>
              </a:rPr>
              <a:t>Must write </a:t>
            </a:r>
            <a:r>
              <a:rPr lang="en-US" sz="1800" b="1" dirty="0">
                <a:latin typeface="Carlito"/>
                <a:cs typeface="Carlito"/>
              </a:rPr>
              <a:t>the</a:t>
            </a:r>
            <a:r>
              <a:rPr lang="en-US" sz="1800" b="1" spc="-85" dirty="0">
                <a:latin typeface="Carlito"/>
                <a:cs typeface="Carlito"/>
              </a:rPr>
              <a:t> </a:t>
            </a:r>
            <a:r>
              <a:rPr lang="en-US" sz="1800" b="1" spc="-5" dirty="0">
                <a:latin typeface="Carlito"/>
                <a:cs typeface="Carlito"/>
              </a:rPr>
              <a:t>conclusion  </a:t>
            </a:r>
            <a:r>
              <a:rPr lang="en-US" sz="1800" b="1" dirty="0">
                <a:latin typeface="Carlito"/>
                <a:cs typeface="Carlito"/>
              </a:rPr>
              <a:t>so </a:t>
            </a:r>
            <a:r>
              <a:rPr lang="en-US" sz="1800" b="1" spc="-5" dirty="0">
                <a:latin typeface="Carlito"/>
                <a:cs typeface="Carlito"/>
              </a:rPr>
              <a:t>that we </a:t>
            </a:r>
            <a:r>
              <a:rPr lang="en-US" sz="1800" b="1" dirty="0">
                <a:latin typeface="Carlito"/>
                <a:cs typeface="Carlito"/>
              </a:rPr>
              <a:t>know the </a:t>
            </a:r>
            <a:r>
              <a:rPr lang="en-US" sz="1800" b="1" spc="-15" dirty="0">
                <a:latin typeface="Carlito"/>
                <a:cs typeface="Carlito"/>
              </a:rPr>
              <a:t>first  </a:t>
            </a:r>
            <a:r>
              <a:rPr lang="en-US" sz="1800" b="1" spc="-10" dirty="0">
                <a:latin typeface="Carlito"/>
                <a:cs typeface="Carlito"/>
              </a:rPr>
              <a:t>requirement </a:t>
            </a:r>
            <a:r>
              <a:rPr lang="en-US" sz="1800" b="1" dirty="0">
                <a:latin typeface="Carlito"/>
                <a:cs typeface="Carlito"/>
              </a:rPr>
              <a:t>is</a:t>
            </a:r>
            <a:r>
              <a:rPr lang="en-US" sz="1800" b="1" spc="-55" dirty="0">
                <a:latin typeface="Carlito"/>
                <a:cs typeface="Carlito"/>
              </a:rPr>
              <a:t> </a:t>
            </a:r>
            <a:r>
              <a:rPr lang="en-US" sz="1800" b="1" spc="-5" dirty="0">
                <a:latin typeface="Carlito"/>
                <a:cs typeface="Carlito"/>
              </a:rPr>
              <a:t>fulfill!</a:t>
            </a:r>
            <a:endParaRPr lang="en-US" sz="1800" dirty="0">
              <a:latin typeface="Carlito"/>
              <a:cs typeface="Carlito"/>
            </a:endParaRPr>
          </a:p>
        </p:txBody>
      </p:sp>
      <p:grpSp>
        <p:nvGrpSpPr>
          <p:cNvPr id="8" name="object 12">
            <a:extLst>
              <a:ext uri="{FF2B5EF4-FFF2-40B4-BE49-F238E27FC236}">
                <a16:creationId xmlns:a16="http://schemas.microsoft.com/office/drawing/2014/main" id="{2E61EAC2-D431-689B-4560-2D07EB6BF37F}"/>
              </a:ext>
            </a:extLst>
          </p:cNvPr>
          <p:cNvGrpSpPr/>
          <p:nvPr/>
        </p:nvGrpSpPr>
        <p:grpSpPr>
          <a:xfrm>
            <a:off x="1219200" y="3927772"/>
            <a:ext cx="3074035" cy="774700"/>
            <a:chOff x="2182367" y="5297423"/>
            <a:chExt cx="3074035" cy="774700"/>
          </a:xfrm>
        </p:grpSpPr>
        <p:sp>
          <p:nvSpPr>
            <p:cNvPr id="9" name="object 13">
              <a:extLst>
                <a:ext uri="{FF2B5EF4-FFF2-40B4-BE49-F238E27FC236}">
                  <a16:creationId xmlns:a16="http://schemas.microsoft.com/office/drawing/2014/main" id="{4628746B-24D8-C8DD-E5E7-66C72F1A1B86}"/>
                </a:ext>
              </a:extLst>
            </p:cNvPr>
            <p:cNvSpPr/>
            <p:nvPr/>
          </p:nvSpPr>
          <p:spPr>
            <a:xfrm>
              <a:off x="2182367" y="5297423"/>
              <a:ext cx="3073908" cy="7741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>
              <a:extLst>
                <a:ext uri="{FF2B5EF4-FFF2-40B4-BE49-F238E27FC236}">
                  <a16:creationId xmlns:a16="http://schemas.microsoft.com/office/drawing/2014/main" id="{4FE55F2C-59DD-D23F-D4B3-49D72F4A5C09}"/>
                </a:ext>
              </a:extLst>
            </p:cNvPr>
            <p:cNvSpPr/>
            <p:nvPr/>
          </p:nvSpPr>
          <p:spPr>
            <a:xfrm>
              <a:off x="2394838" y="5429285"/>
              <a:ext cx="2823210" cy="581660"/>
            </a:xfrm>
            <a:custGeom>
              <a:avLst/>
              <a:gdLst/>
              <a:ahLst/>
              <a:cxnLst/>
              <a:rect l="l" t="t" r="r" b="b"/>
              <a:pathLst>
                <a:path w="2823210" h="581660">
                  <a:moveTo>
                    <a:pt x="109872" y="58206"/>
                  </a:moveTo>
                  <a:lnTo>
                    <a:pt x="74479" y="71162"/>
                  </a:lnTo>
                  <a:lnTo>
                    <a:pt x="103255" y="95692"/>
                  </a:lnTo>
                  <a:lnTo>
                    <a:pt x="2816225" y="581446"/>
                  </a:lnTo>
                  <a:lnTo>
                    <a:pt x="2822829" y="543943"/>
                  </a:lnTo>
                  <a:lnTo>
                    <a:pt x="109872" y="58206"/>
                  </a:lnTo>
                  <a:close/>
                </a:path>
                <a:path w="2823210" h="581660">
                  <a:moveTo>
                    <a:pt x="162431" y="0"/>
                  </a:moveTo>
                  <a:lnTo>
                    <a:pt x="154940" y="1107"/>
                  </a:lnTo>
                  <a:lnTo>
                    <a:pt x="0" y="57876"/>
                  </a:lnTo>
                  <a:lnTo>
                    <a:pt x="125603" y="164810"/>
                  </a:lnTo>
                  <a:lnTo>
                    <a:pt x="132274" y="168477"/>
                  </a:lnTo>
                  <a:lnTo>
                    <a:pt x="139541" y="169293"/>
                  </a:lnTo>
                  <a:lnTo>
                    <a:pt x="146569" y="167328"/>
                  </a:lnTo>
                  <a:lnTo>
                    <a:pt x="103255" y="95692"/>
                  </a:lnTo>
                  <a:lnTo>
                    <a:pt x="33909" y="83276"/>
                  </a:lnTo>
                  <a:lnTo>
                    <a:pt x="40640" y="45811"/>
                  </a:lnTo>
                  <a:lnTo>
                    <a:pt x="143734" y="45811"/>
                  </a:lnTo>
                  <a:lnTo>
                    <a:pt x="168021" y="36921"/>
                  </a:lnTo>
                  <a:lnTo>
                    <a:pt x="174486" y="32986"/>
                  </a:lnTo>
                  <a:lnTo>
                    <a:pt x="178784" y="27062"/>
                  </a:lnTo>
                  <a:lnTo>
                    <a:pt x="180558" y="19972"/>
                  </a:lnTo>
                  <a:lnTo>
                    <a:pt x="179450" y="12537"/>
                  </a:lnTo>
                  <a:lnTo>
                    <a:pt x="175460" y="6072"/>
                  </a:lnTo>
                  <a:lnTo>
                    <a:pt x="169529" y="1774"/>
                  </a:lnTo>
                  <a:lnTo>
                    <a:pt x="162431" y="0"/>
                  </a:lnTo>
                  <a:close/>
                </a:path>
                <a:path w="2823210" h="581660">
                  <a:moveTo>
                    <a:pt x="40640" y="45811"/>
                  </a:moveTo>
                  <a:lnTo>
                    <a:pt x="33909" y="83276"/>
                  </a:lnTo>
                  <a:lnTo>
                    <a:pt x="103255" y="95692"/>
                  </a:lnTo>
                  <a:lnTo>
                    <a:pt x="87647" y="82387"/>
                  </a:lnTo>
                  <a:lnTo>
                    <a:pt x="43815" y="82387"/>
                  </a:lnTo>
                  <a:lnTo>
                    <a:pt x="49656" y="50002"/>
                  </a:lnTo>
                  <a:lnTo>
                    <a:pt x="64047" y="50002"/>
                  </a:lnTo>
                  <a:lnTo>
                    <a:pt x="40640" y="45811"/>
                  </a:lnTo>
                  <a:close/>
                </a:path>
                <a:path w="2823210" h="581660">
                  <a:moveTo>
                    <a:pt x="49656" y="50002"/>
                  </a:moveTo>
                  <a:lnTo>
                    <a:pt x="43815" y="82387"/>
                  </a:lnTo>
                  <a:lnTo>
                    <a:pt x="74479" y="71162"/>
                  </a:lnTo>
                  <a:lnTo>
                    <a:pt x="49656" y="50002"/>
                  </a:lnTo>
                  <a:close/>
                </a:path>
                <a:path w="2823210" h="581660">
                  <a:moveTo>
                    <a:pt x="74479" y="71162"/>
                  </a:moveTo>
                  <a:lnTo>
                    <a:pt x="43815" y="82387"/>
                  </a:lnTo>
                  <a:lnTo>
                    <a:pt x="87647" y="82387"/>
                  </a:lnTo>
                  <a:lnTo>
                    <a:pt x="74479" y="71162"/>
                  </a:lnTo>
                  <a:close/>
                </a:path>
                <a:path w="2823210" h="581660">
                  <a:moveTo>
                    <a:pt x="64047" y="50002"/>
                  </a:moveTo>
                  <a:lnTo>
                    <a:pt x="49656" y="50002"/>
                  </a:lnTo>
                  <a:lnTo>
                    <a:pt x="74479" y="71162"/>
                  </a:lnTo>
                  <a:lnTo>
                    <a:pt x="109872" y="58206"/>
                  </a:lnTo>
                  <a:lnTo>
                    <a:pt x="64047" y="50002"/>
                  </a:lnTo>
                  <a:close/>
                </a:path>
                <a:path w="2823210" h="581660">
                  <a:moveTo>
                    <a:pt x="143734" y="45811"/>
                  </a:moveTo>
                  <a:lnTo>
                    <a:pt x="40640" y="45811"/>
                  </a:lnTo>
                  <a:lnTo>
                    <a:pt x="109872" y="58206"/>
                  </a:lnTo>
                  <a:lnTo>
                    <a:pt x="143734" y="45811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9E4B7553-6489-4C6C-D2AF-3ED98099656C}"/>
              </a:ext>
            </a:extLst>
          </p:cNvPr>
          <p:cNvSpPr/>
          <p:nvPr/>
        </p:nvSpPr>
        <p:spPr>
          <a:xfrm>
            <a:off x="2590800" y="70605"/>
            <a:ext cx="6732459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PROBABILITY DISTRIBUTIONS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41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419C6BB8-6F95-9939-9627-FDDB79440639}"/>
              </a:ext>
            </a:extLst>
          </p:cNvPr>
          <p:cNvSpPr/>
          <p:nvPr/>
        </p:nvSpPr>
        <p:spPr>
          <a:xfrm>
            <a:off x="2438400" y="70605"/>
            <a:ext cx="6884859" cy="428799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CONTINUOUS PROBABILITY DISTRIBUTIONS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70AA95-43BF-A892-20F2-F9935B42ACA3}"/>
              </a:ext>
            </a:extLst>
          </p:cNvPr>
          <p:cNvSpPr txBox="1"/>
          <p:nvPr/>
        </p:nvSpPr>
        <p:spPr>
          <a:xfrm>
            <a:off x="244011" y="740008"/>
            <a:ext cx="6097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IN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IN"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67FB09-51BA-FDDA-A4C6-DB5006400E51}"/>
                  </a:ext>
                </a:extLst>
              </p:cNvPr>
              <p:cNvSpPr txBox="1"/>
              <p:nvPr/>
            </p:nvSpPr>
            <p:spPr>
              <a:xfrm>
                <a:off x="-178441" y="1133692"/>
                <a:ext cx="6101254" cy="4590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  <a:tabLst>
                    <a:tab pos="20002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IN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limLoc m:val="subSup"/>
                          <m:ctrlP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limLoc m:val="subSup"/>
                          <m:ctrlP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ꝏ</m:t>
                          </m:r>
                        </m:sup>
                        <m:e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  <a:tabLst>
                    <a:tab pos="2000250" algn="l"/>
                  </a:tabLst>
                </a:pPr>
                <a:endParaRPr lang="en-IN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800"/>
                  </a:spcAft>
                  <a:tabLst>
                    <a:tab pos="2000250" algn="l"/>
                  </a:tabLst>
                </a:pPr>
                <a:r>
                  <a:rPr lang="en-IN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IN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  <m:e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limLoc m:val="subSup"/>
                        <m:ctrlP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ctrlP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limLoc m:val="subSup"/>
                        <m:ctrlP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ꝏ</m:t>
                        </m:r>
                      </m:sup>
                      <m:e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N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800"/>
                  </a:spcAft>
                  <a:tabLst>
                    <a:tab pos="2000250" algn="l"/>
                  </a:tabLst>
                </a:pPr>
                <a:endParaRPr lang="en-IN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  <a:tabLst>
                    <a:tab pos="20002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N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  <a:tabLst>
                    <a:tab pos="2000250" algn="l"/>
                  </a:tabLst>
                </a:pPr>
                <a:endParaRPr lang="en-IN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  <a:tabLst>
                    <a:tab pos="20002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IN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nary>
                        <m:naryPr>
                          <m:limLoc m:val="subSup"/>
                          <m:ctrlP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67FB09-51BA-FDDA-A4C6-DB500640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8441" y="1133692"/>
                <a:ext cx="6101254" cy="4590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415FCE-3C63-59B9-AD5C-8D50A8EF6C3A}"/>
                  </a:ext>
                </a:extLst>
              </p:cNvPr>
              <p:cNvSpPr txBox="1"/>
              <p:nvPr/>
            </p:nvSpPr>
            <p:spPr>
              <a:xfrm>
                <a:off x="453259" y="595097"/>
                <a:ext cx="6332482" cy="689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nary>
                        <m:naryPr>
                          <m:limLoc m:val="subSup"/>
                          <m:ctrlP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415FCE-3C63-59B9-AD5C-8D50A8EF6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59" y="595097"/>
                <a:ext cx="6332482" cy="689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object 8">
            <a:extLst>
              <a:ext uri="{FF2B5EF4-FFF2-40B4-BE49-F238E27FC236}">
                <a16:creationId xmlns:a16="http://schemas.microsoft.com/office/drawing/2014/main" id="{D9F92CCC-3884-F9AC-C084-B029DA4A269A}"/>
              </a:ext>
            </a:extLst>
          </p:cNvPr>
          <p:cNvGrpSpPr/>
          <p:nvPr/>
        </p:nvGrpSpPr>
        <p:grpSpPr>
          <a:xfrm>
            <a:off x="6600997" y="4100701"/>
            <a:ext cx="4297680" cy="1626235"/>
            <a:chOff x="4969992" y="4870437"/>
            <a:chExt cx="4297680" cy="1626235"/>
          </a:xfrm>
        </p:grpSpPr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34893300-39C9-4007-B74A-BEA60ED513BD}"/>
                </a:ext>
              </a:extLst>
            </p:cNvPr>
            <p:cNvSpPr/>
            <p:nvPr/>
          </p:nvSpPr>
          <p:spPr>
            <a:xfrm>
              <a:off x="4982692" y="4883137"/>
              <a:ext cx="4272280" cy="1600835"/>
            </a:xfrm>
            <a:custGeom>
              <a:avLst/>
              <a:gdLst/>
              <a:ahLst/>
              <a:cxnLst/>
              <a:rect l="l" t="t" r="r" b="b"/>
              <a:pathLst>
                <a:path w="4272280" h="1600835">
                  <a:moveTo>
                    <a:pt x="3329019" y="60"/>
                  </a:moveTo>
                  <a:lnTo>
                    <a:pt x="3276418" y="805"/>
                  </a:lnTo>
                  <a:lnTo>
                    <a:pt x="3224290" y="4462"/>
                  </a:lnTo>
                  <a:lnTo>
                    <a:pt x="3173142" y="11010"/>
                  </a:lnTo>
                  <a:lnTo>
                    <a:pt x="3123481" y="20427"/>
                  </a:lnTo>
                  <a:lnTo>
                    <a:pt x="3075814" y="32693"/>
                  </a:lnTo>
                  <a:lnTo>
                    <a:pt x="3030649" y="47786"/>
                  </a:lnTo>
                  <a:lnTo>
                    <a:pt x="2988493" y="65686"/>
                  </a:lnTo>
                  <a:lnTo>
                    <a:pt x="2949854" y="86371"/>
                  </a:lnTo>
                  <a:lnTo>
                    <a:pt x="2917840" y="67250"/>
                  </a:lnTo>
                  <a:lnTo>
                    <a:pt x="2881861" y="50176"/>
                  </a:lnTo>
                  <a:lnTo>
                    <a:pt x="2842287" y="35294"/>
                  </a:lnTo>
                  <a:lnTo>
                    <a:pt x="2799486" y="22744"/>
                  </a:lnTo>
                  <a:lnTo>
                    <a:pt x="2745371" y="11218"/>
                  </a:lnTo>
                  <a:lnTo>
                    <a:pt x="2690040" y="3676"/>
                  </a:lnTo>
                  <a:lnTo>
                    <a:pt x="2634181" y="0"/>
                  </a:lnTo>
                  <a:lnTo>
                    <a:pt x="2578482" y="73"/>
                  </a:lnTo>
                  <a:lnTo>
                    <a:pt x="2523631" y="3777"/>
                  </a:lnTo>
                  <a:lnTo>
                    <a:pt x="2470318" y="10997"/>
                  </a:lnTo>
                  <a:lnTo>
                    <a:pt x="2419229" y="21614"/>
                  </a:lnTo>
                  <a:lnTo>
                    <a:pt x="2371053" y="35510"/>
                  </a:lnTo>
                  <a:lnTo>
                    <a:pt x="2326480" y="52570"/>
                  </a:lnTo>
                  <a:lnTo>
                    <a:pt x="2286197" y="72674"/>
                  </a:lnTo>
                  <a:lnTo>
                    <a:pt x="2250892" y="95707"/>
                  </a:lnTo>
                  <a:lnTo>
                    <a:pt x="2221255" y="121550"/>
                  </a:lnTo>
                  <a:lnTo>
                    <a:pt x="2193124" y="108386"/>
                  </a:lnTo>
                  <a:lnTo>
                    <a:pt x="2131815" y="85439"/>
                  </a:lnTo>
                  <a:lnTo>
                    <a:pt x="2046688" y="63341"/>
                  </a:lnTo>
                  <a:lnTo>
                    <a:pt x="1993332" y="54098"/>
                  </a:lnTo>
                  <a:lnTo>
                    <a:pt x="1939192" y="47907"/>
                  </a:lnTo>
                  <a:lnTo>
                    <a:pt x="1884702" y="44700"/>
                  </a:lnTo>
                  <a:lnTo>
                    <a:pt x="1830297" y="44410"/>
                  </a:lnTo>
                  <a:lnTo>
                    <a:pt x="1776411" y="46969"/>
                  </a:lnTo>
                  <a:lnTo>
                    <a:pt x="1723479" y="52310"/>
                  </a:lnTo>
                  <a:lnTo>
                    <a:pt x="1671935" y="60365"/>
                  </a:lnTo>
                  <a:lnTo>
                    <a:pt x="1622214" y="71067"/>
                  </a:lnTo>
                  <a:lnTo>
                    <a:pt x="1574749" y="84349"/>
                  </a:lnTo>
                  <a:lnTo>
                    <a:pt x="1529976" y="100142"/>
                  </a:lnTo>
                  <a:lnTo>
                    <a:pt x="1488329" y="118379"/>
                  </a:lnTo>
                  <a:lnTo>
                    <a:pt x="1450241" y="138994"/>
                  </a:lnTo>
                  <a:lnTo>
                    <a:pt x="1416148" y="161917"/>
                  </a:lnTo>
                  <a:lnTo>
                    <a:pt x="1386484" y="187082"/>
                  </a:lnTo>
                  <a:lnTo>
                    <a:pt x="1342791" y="175115"/>
                  </a:lnTo>
                  <a:lnTo>
                    <a:pt x="1297697" y="164881"/>
                  </a:lnTo>
                  <a:lnTo>
                    <a:pt x="1251398" y="156400"/>
                  </a:lnTo>
                  <a:lnTo>
                    <a:pt x="1204093" y="149695"/>
                  </a:lnTo>
                  <a:lnTo>
                    <a:pt x="1155979" y="144785"/>
                  </a:lnTo>
                  <a:lnTo>
                    <a:pt x="1107253" y="141692"/>
                  </a:lnTo>
                  <a:lnTo>
                    <a:pt x="1058113" y="140436"/>
                  </a:lnTo>
                  <a:lnTo>
                    <a:pt x="1008757" y="141039"/>
                  </a:lnTo>
                  <a:lnTo>
                    <a:pt x="959383" y="143521"/>
                  </a:lnTo>
                  <a:lnTo>
                    <a:pt x="896125" y="149493"/>
                  </a:lnTo>
                  <a:lnTo>
                    <a:pt x="835380" y="158337"/>
                  </a:lnTo>
                  <a:lnTo>
                    <a:pt x="777385" y="169892"/>
                  </a:lnTo>
                  <a:lnTo>
                    <a:pt x="722381" y="183999"/>
                  </a:lnTo>
                  <a:lnTo>
                    <a:pt x="670606" y="200498"/>
                  </a:lnTo>
                  <a:lnTo>
                    <a:pt x="622300" y="219227"/>
                  </a:lnTo>
                  <a:lnTo>
                    <a:pt x="577702" y="240027"/>
                  </a:lnTo>
                  <a:lnTo>
                    <a:pt x="537051" y="262738"/>
                  </a:lnTo>
                  <a:lnTo>
                    <a:pt x="500586" y="287200"/>
                  </a:lnTo>
                  <a:lnTo>
                    <a:pt x="468546" y="313251"/>
                  </a:lnTo>
                  <a:lnTo>
                    <a:pt x="441170" y="340733"/>
                  </a:lnTo>
                  <a:lnTo>
                    <a:pt x="401369" y="399345"/>
                  </a:lnTo>
                  <a:lnTo>
                    <a:pt x="383096" y="461755"/>
                  </a:lnTo>
                  <a:lnTo>
                    <a:pt x="382630" y="493983"/>
                  </a:lnTo>
                  <a:lnTo>
                    <a:pt x="388264" y="526680"/>
                  </a:lnTo>
                  <a:lnTo>
                    <a:pt x="384708" y="531633"/>
                  </a:lnTo>
                  <a:lnTo>
                    <a:pt x="327432" y="536706"/>
                  </a:lnTo>
                  <a:lnTo>
                    <a:pt x="272626" y="545578"/>
                  </a:lnTo>
                  <a:lnTo>
                    <a:pt x="220935" y="558036"/>
                  </a:lnTo>
                  <a:lnTo>
                    <a:pt x="173011" y="573866"/>
                  </a:lnTo>
                  <a:lnTo>
                    <a:pt x="129501" y="592854"/>
                  </a:lnTo>
                  <a:lnTo>
                    <a:pt x="91053" y="614789"/>
                  </a:lnTo>
                  <a:lnTo>
                    <a:pt x="58318" y="639456"/>
                  </a:lnTo>
                  <a:lnTo>
                    <a:pt x="27991" y="671737"/>
                  </a:lnTo>
                  <a:lnTo>
                    <a:pt x="8657" y="705195"/>
                  </a:lnTo>
                  <a:lnTo>
                    <a:pt x="0" y="739208"/>
                  </a:lnTo>
                  <a:lnTo>
                    <a:pt x="1704" y="773158"/>
                  </a:lnTo>
                  <a:lnTo>
                    <a:pt x="34936" y="838384"/>
                  </a:lnTo>
                  <a:lnTo>
                    <a:pt x="65833" y="868420"/>
                  </a:lnTo>
                  <a:lnTo>
                    <a:pt x="105830" y="895911"/>
                  </a:lnTo>
                  <a:lnTo>
                    <a:pt x="154611" y="920237"/>
                  </a:lnTo>
                  <a:lnTo>
                    <a:pt x="211861" y="940777"/>
                  </a:lnTo>
                  <a:lnTo>
                    <a:pt x="165393" y="970949"/>
                  </a:lnTo>
                  <a:lnTo>
                    <a:pt x="130288" y="1004392"/>
                  </a:lnTo>
                  <a:lnTo>
                    <a:pt x="107089" y="1040284"/>
                  </a:lnTo>
                  <a:lnTo>
                    <a:pt x="96337" y="1077803"/>
                  </a:lnTo>
                  <a:lnTo>
                    <a:pt x="98577" y="1116126"/>
                  </a:lnTo>
                  <a:lnTo>
                    <a:pt x="127186" y="1173091"/>
                  </a:lnTo>
                  <a:lnTo>
                    <a:pt x="182288" y="1222523"/>
                  </a:lnTo>
                  <a:lnTo>
                    <a:pt x="218351" y="1243841"/>
                  </a:lnTo>
                  <a:lnTo>
                    <a:pt x="259327" y="1262590"/>
                  </a:lnTo>
                  <a:lnTo>
                    <a:pt x="304648" y="1278539"/>
                  </a:lnTo>
                  <a:lnTo>
                    <a:pt x="353743" y="1291461"/>
                  </a:lnTo>
                  <a:lnTo>
                    <a:pt x="406044" y="1301125"/>
                  </a:lnTo>
                  <a:lnTo>
                    <a:pt x="460979" y="1307304"/>
                  </a:lnTo>
                  <a:lnTo>
                    <a:pt x="517981" y="1309769"/>
                  </a:lnTo>
                  <a:lnTo>
                    <a:pt x="576478" y="1308289"/>
                  </a:lnTo>
                  <a:lnTo>
                    <a:pt x="584479" y="1315325"/>
                  </a:lnTo>
                  <a:lnTo>
                    <a:pt x="615600" y="1339754"/>
                  </a:lnTo>
                  <a:lnTo>
                    <a:pt x="649637" y="1362606"/>
                  </a:lnTo>
                  <a:lnTo>
                    <a:pt x="686386" y="1383855"/>
                  </a:lnTo>
                  <a:lnTo>
                    <a:pt x="725646" y="1403477"/>
                  </a:lnTo>
                  <a:lnTo>
                    <a:pt x="767214" y="1421445"/>
                  </a:lnTo>
                  <a:lnTo>
                    <a:pt x="810887" y="1437732"/>
                  </a:lnTo>
                  <a:lnTo>
                    <a:pt x="856464" y="1452314"/>
                  </a:lnTo>
                  <a:lnTo>
                    <a:pt x="903742" y="1465165"/>
                  </a:lnTo>
                  <a:lnTo>
                    <a:pt x="952519" y="1476259"/>
                  </a:lnTo>
                  <a:lnTo>
                    <a:pt x="1002592" y="1485569"/>
                  </a:lnTo>
                  <a:lnTo>
                    <a:pt x="1053760" y="1493071"/>
                  </a:lnTo>
                  <a:lnTo>
                    <a:pt x="1105819" y="1498738"/>
                  </a:lnTo>
                  <a:lnTo>
                    <a:pt x="1158568" y="1502545"/>
                  </a:lnTo>
                  <a:lnTo>
                    <a:pt x="1211804" y="1504465"/>
                  </a:lnTo>
                  <a:lnTo>
                    <a:pt x="1265325" y="1504474"/>
                  </a:lnTo>
                  <a:lnTo>
                    <a:pt x="1318929" y="1502544"/>
                  </a:lnTo>
                  <a:lnTo>
                    <a:pt x="1372413" y="1498651"/>
                  </a:lnTo>
                  <a:lnTo>
                    <a:pt x="1425576" y="1492768"/>
                  </a:lnTo>
                  <a:lnTo>
                    <a:pt x="1478213" y="1484871"/>
                  </a:lnTo>
                  <a:lnTo>
                    <a:pt x="1530125" y="1474932"/>
                  </a:lnTo>
                  <a:lnTo>
                    <a:pt x="1581107" y="1462926"/>
                  </a:lnTo>
                  <a:lnTo>
                    <a:pt x="1630959" y="1448827"/>
                  </a:lnTo>
                  <a:lnTo>
                    <a:pt x="1665069" y="1472634"/>
                  </a:lnTo>
                  <a:lnTo>
                    <a:pt x="1702843" y="1494725"/>
                  </a:lnTo>
                  <a:lnTo>
                    <a:pt x="1744024" y="1515004"/>
                  </a:lnTo>
                  <a:lnTo>
                    <a:pt x="1788359" y="1533374"/>
                  </a:lnTo>
                  <a:lnTo>
                    <a:pt x="1835594" y="1549738"/>
                  </a:lnTo>
                  <a:lnTo>
                    <a:pt x="1885473" y="1563999"/>
                  </a:lnTo>
                  <a:lnTo>
                    <a:pt x="1937742" y="1576059"/>
                  </a:lnTo>
                  <a:lnTo>
                    <a:pt x="1992147" y="1585822"/>
                  </a:lnTo>
                  <a:lnTo>
                    <a:pt x="2047936" y="1593159"/>
                  </a:lnTo>
                  <a:lnTo>
                    <a:pt x="2103804" y="1597961"/>
                  </a:lnTo>
                  <a:lnTo>
                    <a:pt x="2159503" y="1600296"/>
                  </a:lnTo>
                  <a:lnTo>
                    <a:pt x="2214781" y="1600234"/>
                  </a:lnTo>
                  <a:lnTo>
                    <a:pt x="2269390" y="1597842"/>
                  </a:lnTo>
                  <a:lnTo>
                    <a:pt x="2323080" y="1593189"/>
                  </a:lnTo>
                  <a:lnTo>
                    <a:pt x="2375600" y="1586343"/>
                  </a:lnTo>
                  <a:lnTo>
                    <a:pt x="2426701" y="1577373"/>
                  </a:lnTo>
                  <a:lnTo>
                    <a:pt x="2476134" y="1566347"/>
                  </a:lnTo>
                  <a:lnTo>
                    <a:pt x="2523648" y="1553333"/>
                  </a:lnTo>
                  <a:lnTo>
                    <a:pt x="2568995" y="1538400"/>
                  </a:lnTo>
                  <a:lnTo>
                    <a:pt x="2611923" y="1521616"/>
                  </a:lnTo>
                  <a:lnTo>
                    <a:pt x="2652184" y="1503050"/>
                  </a:lnTo>
                  <a:lnTo>
                    <a:pt x="2689527" y="1482769"/>
                  </a:lnTo>
                  <a:lnTo>
                    <a:pt x="2723703" y="1460843"/>
                  </a:lnTo>
                  <a:lnTo>
                    <a:pt x="2754463" y="1437339"/>
                  </a:lnTo>
                  <a:lnTo>
                    <a:pt x="2804732" y="1385873"/>
                  </a:lnTo>
                  <a:lnTo>
                    <a:pt x="2823743" y="1358048"/>
                  </a:lnTo>
                  <a:lnTo>
                    <a:pt x="2869546" y="1371179"/>
                  </a:lnTo>
                  <a:lnTo>
                    <a:pt x="2917332" y="1382068"/>
                  </a:lnTo>
                  <a:lnTo>
                    <a:pt x="2966776" y="1390668"/>
                  </a:lnTo>
                  <a:lnTo>
                    <a:pt x="3017554" y="1396931"/>
                  </a:lnTo>
                  <a:lnTo>
                    <a:pt x="3069341" y="1400809"/>
                  </a:lnTo>
                  <a:lnTo>
                    <a:pt x="3121812" y="1402257"/>
                  </a:lnTo>
                  <a:lnTo>
                    <a:pt x="3184102" y="1400800"/>
                  </a:lnTo>
                  <a:lnTo>
                    <a:pt x="3244500" y="1396034"/>
                  </a:lnTo>
                  <a:lnTo>
                    <a:pt x="3302655" y="1388136"/>
                  </a:lnTo>
                  <a:lnTo>
                    <a:pt x="3358215" y="1377282"/>
                  </a:lnTo>
                  <a:lnTo>
                    <a:pt x="3410831" y="1363647"/>
                  </a:lnTo>
                  <a:lnTo>
                    <a:pt x="3460150" y="1347409"/>
                  </a:lnTo>
                  <a:lnTo>
                    <a:pt x="3505821" y="1328743"/>
                  </a:lnTo>
                  <a:lnTo>
                    <a:pt x="3547495" y="1307827"/>
                  </a:lnTo>
                  <a:lnTo>
                    <a:pt x="3584818" y="1284836"/>
                  </a:lnTo>
                  <a:lnTo>
                    <a:pt x="3617441" y="1259946"/>
                  </a:lnTo>
                  <a:lnTo>
                    <a:pt x="3645012" y="1233334"/>
                  </a:lnTo>
                  <a:lnTo>
                    <a:pt x="3683594" y="1175649"/>
                  </a:lnTo>
                  <a:lnTo>
                    <a:pt x="3697757" y="1113192"/>
                  </a:lnTo>
                  <a:lnTo>
                    <a:pt x="3754159" y="1107811"/>
                  </a:lnTo>
                  <a:lnTo>
                    <a:pt x="3809253" y="1100017"/>
                  </a:lnTo>
                  <a:lnTo>
                    <a:pt x="3862746" y="1089871"/>
                  </a:lnTo>
                  <a:lnTo>
                    <a:pt x="3914343" y="1077438"/>
                  </a:lnTo>
                  <a:lnTo>
                    <a:pt x="3963754" y="1062779"/>
                  </a:lnTo>
                  <a:lnTo>
                    <a:pt x="4010685" y="1045958"/>
                  </a:lnTo>
                  <a:lnTo>
                    <a:pt x="4062845" y="1023291"/>
                  </a:lnTo>
                  <a:lnTo>
                    <a:pt x="4109364" y="998532"/>
                  </a:lnTo>
                  <a:lnTo>
                    <a:pt x="4150182" y="971922"/>
                  </a:lnTo>
                  <a:lnTo>
                    <a:pt x="4185236" y="943701"/>
                  </a:lnTo>
                  <a:lnTo>
                    <a:pt x="4214464" y="914111"/>
                  </a:lnTo>
                  <a:lnTo>
                    <a:pt x="4237805" y="883391"/>
                  </a:lnTo>
                  <a:lnTo>
                    <a:pt x="4266574" y="819528"/>
                  </a:lnTo>
                  <a:lnTo>
                    <a:pt x="4271879" y="786866"/>
                  </a:lnTo>
                  <a:lnTo>
                    <a:pt x="4271048" y="754038"/>
                  </a:lnTo>
                  <a:lnTo>
                    <a:pt x="4250733" y="688847"/>
                  </a:lnTo>
                  <a:lnTo>
                    <a:pt x="4205131" y="625881"/>
                  </a:lnTo>
                  <a:lnTo>
                    <a:pt x="4172693" y="595835"/>
                  </a:lnTo>
                  <a:lnTo>
                    <a:pt x="4133748" y="567066"/>
                  </a:lnTo>
                  <a:lnTo>
                    <a:pt x="4140697" y="558405"/>
                  </a:lnTo>
                  <a:lnTo>
                    <a:pt x="4171282" y="498486"/>
                  </a:lnTo>
                  <a:lnTo>
                    <a:pt x="4176439" y="465487"/>
                  </a:lnTo>
                  <a:lnTo>
                    <a:pt x="4173695" y="432945"/>
                  </a:lnTo>
                  <a:lnTo>
                    <a:pt x="4145896" y="370476"/>
                  </a:lnTo>
                  <a:lnTo>
                    <a:pt x="4121533" y="341168"/>
                  </a:lnTo>
                  <a:lnTo>
                    <a:pt x="4090657" y="313559"/>
                  </a:lnTo>
                  <a:lnTo>
                    <a:pt x="4053615" y="287957"/>
                  </a:lnTo>
                  <a:lnTo>
                    <a:pt x="4010754" y="264674"/>
                  </a:lnTo>
                  <a:lnTo>
                    <a:pt x="3962420" y="244019"/>
                  </a:lnTo>
                  <a:lnTo>
                    <a:pt x="3908961" y="226303"/>
                  </a:lnTo>
                  <a:lnTo>
                    <a:pt x="3850723" y="211835"/>
                  </a:lnTo>
                  <a:lnTo>
                    <a:pt x="3788054" y="200925"/>
                  </a:lnTo>
                  <a:lnTo>
                    <a:pt x="3766343" y="160222"/>
                  </a:lnTo>
                  <a:lnTo>
                    <a:pt x="3731523" y="122281"/>
                  </a:lnTo>
                  <a:lnTo>
                    <a:pt x="3684487" y="87911"/>
                  </a:lnTo>
                  <a:lnTo>
                    <a:pt x="3626129" y="57923"/>
                  </a:lnTo>
                  <a:lnTo>
                    <a:pt x="3581349" y="40754"/>
                  </a:lnTo>
                  <a:lnTo>
                    <a:pt x="3533997" y="26622"/>
                  </a:lnTo>
                  <a:lnTo>
                    <a:pt x="3484580" y="15508"/>
                  </a:lnTo>
                  <a:lnTo>
                    <a:pt x="3433607" y="7391"/>
                  </a:lnTo>
                  <a:lnTo>
                    <a:pt x="3381584" y="2248"/>
                  </a:lnTo>
                  <a:lnTo>
                    <a:pt x="3329019" y="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7F1420FA-A0C7-A206-2362-07049DE9DC46}"/>
                </a:ext>
              </a:extLst>
            </p:cNvPr>
            <p:cNvSpPr/>
            <p:nvPr/>
          </p:nvSpPr>
          <p:spPr>
            <a:xfrm>
              <a:off x="4982692" y="4883137"/>
              <a:ext cx="4272280" cy="1600835"/>
            </a:xfrm>
            <a:custGeom>
              <a:avLst/>
              <a:gdLst/>
              <a:ahLst/>
              <a:cxnLst/>
              <a:rect l="l" t="t" r="r" b="b"/>
              <a:pathLst>
                <a:path w="4272280" h="1600835">
                  <a:moveTo>
                    <a:pt x="388264" y="526680"/>
                  </a:moveTo>
                  <a:lnTo>
                    <a:pt x="382630" y="493983"/>
                  </a:lnTo>
                  <a:lnTo>
                    <a:pt x="383096" y="461755"/>
                  </a:lnTo>
                  <a:lnTo>
                    <a:pt x="389422" y="430155"/>
                  </a:lnTo>
                  <a:lnTo>
                    <a:pt x="418698" y="369484"/>
                  </a:lnTo>
                  <a:lnTo>
                    <a:pt x="468546" y="313251"/>
                  </a:lnTo>
                  <a:lnTo>
                    <a:pt x="500586" y="287200"/>
                  </a:lnTo>
                  <a:lnTo>
                    <a:pt x="537051" y="262738"/>
                  </a:lnTo>
                  <a:lnTo>
                    <a:pt x="577702" y="240027"/>
                  </a:lnTo>
                  <a:lnTo>
                    <a:pt x="622300" y="219227"/>
                  </a:lnTo>
                  <a:lnTo>
                    <a:pt x="670606" y="200498"/>
                  </a:lnTo>
                  <a:lnTo>
                    <a:pt x="722381" y="183999"/>
                  </a:lnTo>
                  <a:lnTo>
                    <a:pt x="777385" y="169892"/>
                  </a:lnTo>
                  <a:lnTo>
                    <a:pt x="835380" y="158337"/>
                  </a:lnTo>
                  <a:lnTo>
                    <a:pt x="896125" y="149493"/>
                  </a:lnTo>
                  <a:lnTo>
                    <a:pt x="959383" y="143521"/>
                  </a:lnTo>
                  <a:lnTo>
                    <a:pt x="1008757" y="141039"/>
                  </a:lnTo>
                  <a:lnTo>
                    <a:pt x="1058113" y="140436"/>
                  </a:lnTo>
                  <a:lnTo>
                    <a:pt x="1107253" y="141692"/>
                  </a:lnTo>
                  <a:lnTo>
                    <a:pt x="1155979" y="144785"/>
                  </a:lnTo>
                  <a:lnTo>
                    <a:pt x="1204093" y="149695"/>
                  </a:lnTo>
                  <a:lnTo>
                    <a:pt x="1251398" y="156400"/>
                  </a:lnTo>
                  <a:lnTo>
                    <a:pt x="1297697" y="164881"/>
                  </a:lnTo>
                  <a:lnTo>
                    <a:pt x="1342791" y="175115"/>
                  </a:lnTo>
                  <a:lnTo>
                    <a:pt x="1386484" y="187082"/>
                  </a:lnTo>
                  <a:lnTo>
                    <a:pt x="1416148" y="161917"/>
                  </a:lnTo>
                  <a:lnTo>
                    <a:pt x="1450241" y="138994"/>
                  </a:lnTo>
                  <a:lnTo>
                    <a:pt x="1488329" y="118379"/>
                  </a:lnTo>
                  <a:lnTo>
                    <a:pt x="1529976" y="100142"/>
                  </a:lnTo>
                  <a:lnTo>
                    <a:pt x="1574749" y="84349"/>
                  </a:lnTo>
                  <a:lnTo>
                    <a:pt x="1622214" y="71067"/>
                  </a:lnTo>
                  <a:lnTo>
                    <a:pt x="1671935" y="60365"/>
                  </a:lnTo>
                  <a:lnTo>
                    <a:pt x="1723479" y="52310"/>
                  </a:lnTo>
                  <a:lnTo>
                    <a:pt x="1776411" y="46969"/>
                  </a:lnTo>
                  <a:lnTo>
                    <a:pt x="1830297" y="44410"/>
                  </a:lnTo>
                  <a:lnTo>
                    <a:pt x="1884702" y="44700"/>
                  </a:lnTo>
                  <a:lnTo>
                    <a:pt x="1939192" y="47907"/>
                  </a:lnTo>
                  <a:lnTo>
                    <a:pt x="1993332" y="54098"/>
                  </a:lnTo>
                  <a:lnTo>
                    <a:pt x="2046688" y="63341"/>
                  </a:lnTo>
                  <a:lnTo>
                    <a:pt x="2098827" y="75703"/>
                  </a:lnTo>
                  <a:lnTo>
                    <a:pt x="2163279" y="96341"/>
                  </a:lnTo>
                  <a:lnTo>
                    <a:pt x="2221255" y="121550"/>
                  </a:lnTo>
                  <a:lnTo>
                    <a:pt x="2250892" y="95707"/>
                  </a:lnTo>
                  <a:lnTo>
                    <a:pt x="2286197" y="72674"/>
                  </a:lnTo>
                  <a:lnTo>
                    <a:pt x="2326480" y="52570"/>
                  </a:lnTo>
                  <a:lnTo>
                    <a:pt x="2371053" y="35510"/>
                  </a:lnTo>
                  <a:lnTo>
                    <a:pt x="2419229" y="21614"/>
                  </a:lnTo>
                  <a:lnTo>
                    <a:pt x="2470318" y="10997"/>
                  </a:lnTo>
                  <a:lnTo>
                    <a:pt x="2523631" y="3777"/>
                  </a:lnTo>
                  <a:lnTo>
                    <a:pt x="2578482" y="73"/>
                  </a:lnTo>
                  <a:lnTo>
                    <a:pt x="2634181" y="0"/>
                  </a:lnTo>
                  <a:lnTo>
                    <a:pt x="2690040" y="3676"/>
                  </a:lnTo>
                  <a:lnTo>
                    <a:pt x="2745371" y="11218"/>
                  </a:lnTo>
                  <a:lnTo>
                    <a:pt x="2799486" y="22744"/>
                  </a:lnTo>
                  <a:lnTo>
                    <a:pt x="2842287" y="35294"/>
                  </a:lnTo>
                  <a:lnTo>
                    <a:pt x="2881861" y="50176"/>
                  </a:lnTo>
                  <a:lnTo>
                    <a:pt x="2917840" y="67250"/>
                  </a:lnTo>
                  <a:lnTo>
                    <a:pt x="2949854" y="86371"/>
                  </a:lnTo>
                  <a:lnTo>
                    <a:pt x="2988493" y="65686"/>
                  </a:lnTo>
                  <a:lnTo>
                    <a:pt x="3030649" y="47786"/>
                  </a:lnTo>
                  <a:lnTo>
                    <a:pt x="3075814" y="32693"/>
                  </a:lnTo>
                  <a:lnTo>
                    <a:pt x="3123481" y="20427"/>
                  </a:lnTo>
                  <a:lnTo>
                    <a:pt x="3173142" y="11010"/>
                  </a:lnTo>
                  <a:lnTo>
                    <a:pt x="3224290" y="4462"/>
                  </a:lnTo>
                  <a:lnTo>
                    <a:pt x="3276418" y="805"/>
                  </a:lnTo>
                  <a:lnTo>
                    <a:pt x="3329019" y="60"/>
                  </a:lnTo>
                  <a:lnTo>
                    <a:pt x="3381584" y="2248"/>
                  </a:lnTo>
                  <a:lnTo>
                    <a:pt x="3433607" y="7391"/>
                  </a:lnTo>
                  <a:lnTo>
                    <a:pt x="3484580" y="15508"/>
                  </a:lnTo>
                  <a:lnTo>
                    <a:pt x="3533997" y="26622"/>
                  </a:lnTo>
                  <a:lnTo>
                    <a:pt x="3581349" y="40754"/>
                  </a:lnTo>
                  <a:lnTo>
                    <a:pt x="3626129" y="57923"/>
                  </a:lnTo>
                  <a:lnTo>
                    <a:pt x="3684487" y="87911"/>
                  </a:lnTo>
                  <a:lnTo>
                    <a:pt x="3731523" y="122281"/>
                  </a:lnTo>
                  <a:lnTo>
                    <a:pt x="3766343" y="160222"/>
                  </a:lnTo>
                  <a:lnTo>
                    <a:pt x="3788054" y="200925"/>
                  </a:lnTo>
                  <a:lnTo>
                    <a:pt x="3850723" y="211835"/>
                  </a:lnTo>
                  <a:lnTo>
                    <a:pt x="3908961" y="226303"/>
                  </a:lnTo>
                  <a:lnTo>
                    <a:pt x="3962420" y="244019"/>
                  </a:lnTo>
                  <a:lnTo>
                    <a:pt x="4010754" y="264674"/>
                  </a:lnTo>
                  <a:lnTo>
                    <a:pt x="4053615" y="287957"/>
                  </a:lnTo>
                  <a:lnTo>
                    <a:pt x="4090657" y="313559"/>
                  </a:lnTo>
                  <a:lnTo>
                    <a:pt x="4121533" y="341168"/>
                  </a:lnTo>
                  <a:lnTo>
                    <a:pt x="4145896" y="370476"/>
                  </a:lnTo>
                  <a:lnTo>
                    <a:pt x="4173695" y="432945"/>
                  </a:lnTo>
                  <a:lnTo>
                    <a:pt x="4176439" y="465487"/>
                  </a:lnTo>
                  <a:lnTo>
                    <a:pt x="4171282" y="498486"/>
                  </a:lnTo>
                  <a:lnTo>
                    <a:pt x="4152786" y="540652"/>
                  </a:lnTo>
                  <a:lnTo>
                    <a:pt x="4133748" y="567066"/>
                  </a:lnTo>
                  <a:lnTo>
                    <a:pt x="4172693" y="595835"/>
                  </a:lnTo>
                  <a:lnTo>
                    <a:pt x="4205131" y="625881"/>
                  </a:lnTo>
                  <a:lnTo>
                    <a:pt x="4231123" y="656966"/>
                  </a:lnTo>
                  <a:lnTo>
                    <a:pt x="4264020" y="721285"/>
                  </a:lnTo>
                  <a:lnTo>
                    <a:pt x="4271879" y="786866"/>
                  </a:lnTo>
                  <a:lnTo>
                    <a:pt x="4266574" y="819528"/>
                  </a:lnTo>
                  <a:lnTo>
                    <a:pt x="4237805" y="883391"/>
                  </a:lnTo>
                  <a:lnTo>
                    <a:pt x="4214464" y="914111"/>
                  </a:lnTo>
                  <a:lnTo>
                    <a:pt x="4185236" y="943701"/>
                  </a:lnTo>
                  <a:lnTo>
                    <a:pt x="4150182" y="971922"/>
                  </a:lnTo>
                  <a:lnTo>
                    <a:pt x="4109364" y="998532"/>
                  </a:lnTo>
                  <a:lnTo>
                    <a:pt x="4062845" y="1023291"/>
                  </a:lnTo>
                  <a:lnTo>
                    <a:pt x="4010685" y="1045958"/>
                  </a:lnTo>
                  <a:lnTo>
                    <a:pt x="3963754" y="1062779"/>
                  </a:lnTo>
                  <a:lnTo>
                    <a:pt x="3914343" y="1077438"/>
                  </a:lnTo>
                  <a:lnTo>
                    <a:pt x="3862746" y="1089871"/>
                  </a:lnTo>
                  <a:lnTo>
                    <a:pt x="3809253" y="1100017"/>
                  </a:lnTo>
                  <a:lnTo>
                    <a:pt x="3754159" y="1107811"/>
                  </a:lnTo>
                  <a:lnTo>
                    <a:pt x="3697757" y="1113192"/>
                  </a:lnTo>
                  <a:lnTo>
                    <a:pt x="3693904" y="1144929"/>
                  </a:lnTo>
                  <a:lnTo>
                    <a:pt x="3667180" y="1205176"/>
                  </a:lnTo>
                  <a:lnTo>
                    <a:pt x="3617441" y="1259946"/>
                  </a:lnTo>
                  <a:lnTo>
                    <a:pt x="3584818" y="1284836"/>
                  </a:lnTo>
                  <a:lnTo>
                    <a:pt x="3547495" y="1307827"/>
                  </a:lnTo>
                  <a:lnTo>
                    <a:pt x="3505821" y="1328743"/>
                  </a:lnTo>
                  <a:lnTo>
                    <a:pt x="3460150" y="1347409"/>
                  </a:lnTo>
                  <a:lnTo>
                    <a:pt x="3410831" y="1363647"/>
                  </a:lnTo>
                  <a:lnTo>
                    <a:pt x="3358215" y="1377282"/>
                  </a:lnTo>
                  <a:lnTo>
                    <a:pt x="3302655" y="1388136"/>
                  </a:lnTo>
                  <a:lnTo>
                    <a:pt x="3244500" y="1396034"/>
                  </a:lnTo>
                  <a:lnTo>
                    <a:pt x="3184102" y="1400800"/>
                  </a:lnTo>
                  <a:lnTo>
                    <a:pt x="3121812" y="1402257"/>
                  </a:lnTo>
                  <a:lnTo>
                    <a:pt x="3069341" y="1400809"/>
                  </a:lnTo>
                  <a:lnTo>
                    <a:pt x="3017554" y="1396931"/>
                  </a:lnTo>
                  <a:lnTo>
                    <a:pt x="2966776" y="1390668"/>
                  </a:lnTo>
                  <a:lnTo>
                    <a:pt x="2917332" y="1382068"/>
                  </a:lnTo>
                  <a:lnTo>
                    <a:pt x="2869546" y="1371179"/>
                  </a:lnTo>
                  <a:lnTo>
                    <a:pt x="2823743" y="1358048"/>
                  </a:lnTo>
                  <a:lnTo>
                    <a:pt x="2804732" y="1385873"/>
                  </a:lnTo>
                  <a:lnTo>
                    <a:pt x="2754463" y="1437339"/>
                  </a:lnTo>
                  <a:lnTo>
                    <a:pt x="2723703" y="1460843"/>
                  </a:lnTo>
                  <a:lnTo>
                    <a:pt x="2689527" y="1482769"/>
                  </a:lnTo>
                  <a:lnTo>
                    <a:pt x="2652184" y="1503050"/>
                  </a:lnTo>
                  <a:lnTo>
                    <a:pt x="2611923" y="1521616"/>
                  </a:lnTo>
                  <a:lnTo>
                    <a:pt x="2568995" y="1538400"/>
                  </a:lnTo>
                  <a:lnTo>
                    <a:pt x="2523648" y="1553333"/>
                  </a:lnTo>
                  <a:lnTo>
                    <a:pt x="2476134" y="1566347"/>
                  </a:lnTo>
                  <a:lnTo>
                    <a:pt x="2426701" y="1577373"/>
                  </a:lnTo>
                  <a:lnTo>
                    <a:pt x="2375600" y="1586343"/>
                  </a:lnTo>
                  <a:lnTo>
                    <a:pt x="2323080" y="1593189"/>
                  </a:lnTo>
                  <a:lnTo>
                    <a:pt x="2269390" y="1597842"/>
                  </a:lnTo>
                  <a:lnTo>
                    <a:pt x="2214781" y="1600234"/>
                  </a:lnTo>
                  <a:lnTo>
                    <a:pt x="2159503" y="1600296"/>
                  </a:lnTo>
                  <a:lnTo>
                    <a:pt x="2103804" y="1597961"/>
                  </a:lnTo>
                  <a:lnTo>
                    <a:pt x="2047936" y="1593159"/>
                  </a:lnTo>
                  <a:lnTo>
                    <a:pt x="1992147" y="1585822"/>
                  </a:lnTo>
                  <a:lnTo>
                    <a:pt x="1937742" y="1576059"/>
                  </a:lnTo>
                  <a:lnTo>
                    <a:pt x="1885473" y="1563999"/>
                  </a:lnTo>
                  <a:lnTo>
                    <a:pt x="1835594" y="1549738"/>
                  </a:lnTo>
                  <a:lnTo>
                    <a:pt x="1788359" y="1533374"/>
                  </a:lnTo>
                  <a:lnTo>
                    <a:pt x="1744024" y="1515004"/>
                  </a:lnTo>
                  <a:lnTo>
                    <a:pt x="1702843" y="1494725"/>
                  </a:lnTo>
                  <a:lnTo>
                    <a:pt x="1665069" y="1472634"/>
                  </a:lnTo>
                  <a:lnTo>
                    <a:pt x="1630959" y="1448827"/>
                  </a:lnTo>
                  <a:lnTo>
                    <a:pt x="1581107" y="1462926"/>
                  </a:lnTo>
                  <a:lnTo>
                    <a:pt x="1530125" y="1474932"/>
                  </a:lnTo>
                  <a:lnTo>
                    <a:pt x="1478213" y="1484871"/>
                  </a:lnTo>
                  <a:lnTo>
                    <a:pt x="1425576" y="1492768"/>
                  </a:lnTo>
                  <a:lnTo>
                    <a:pt x="1372413" y="1498651"/>
                  </a:lnTo>
                  <a:lnTo>
                    <a:pt x="1318929" y="1502544"/>
                  </a:lnTo>
                  <a:lnTo>
                    <a:pt x="1265325" y="1504474"/>
                  </a:lnTo>
                  <a:lnTo>
                    <a:pt x="1211804" y="1504465"/>
                  </a:lnTo>
                  <a:lnTo>
                    <a:pt x="1158568" y="1502545"/>
                  </a:lnTo>
                  <a:lnTo>
                    <a:pt x="1105819" y="1498738"/>
                  </a:lnTo>
                  <a:lnTo>
                    <a:pt x="1053760" y="1493071"/>
                  </a:lnTo>
                  <a:lnTo>
                    <a:pt x="1002592" y="1485569"/>
                  </a:lnTo>
                  <a:lnTo>
                    <a:pt x="952519" y="1476259"/>
                  </a:lnTo>
                  <a:lnTo>
                    <a:pt x="903742" y="1465165"/>
                  </a:lnTo>
                  <a:lnTo>
                    <a:pt x="856464" y="1452314"/>
                  </a:lnTo>
                  <a:lnTo>
                    <a:pt x="810887" y="1437732"/>
                  </a:lnTo>
                  <a:lnTo>
                    <a:pt x="767214" y="1421445"/>
                  </a:lnTo>
                  <a:lnTo>
                    <a:pt x="725646" y="1403477"/>
                  </a:lnTo>
                  <a:lnTo>
                    <a:pt x="686386" y="1383855"/>
                  </a:lnTo>
                  <a:lnTo>
                    <a:pt x="649637" y="1362606"/>
                  </a:lnTo>
                  <a:lnTo>
                    <a:pt x="615600" y="1339754"/>
                  </a:lnTo>
                  <a:lnTo>
                    <a:pt x="584479" y="1315325"/>
                  </a:lnTo>
                  <a:lnTo>
                    <a:pt x="576478" y="1308289"/>
                  </a:lnTo>
                  <a:lnTo>
                    <a:pt x="517981" y="1309769"/>
                  </a:lnTo>
                  <a:lnTo>
                    <a:pt x="460979" y="1307304"/>
                  </a:lnTo>
                  <a:lnTo>
                    <a:pt x="406044" y="1301125"/>
                  </a:lnTo>
                  <a:lnTo>
                    <a:pt x="353743" y="1291461"/>
                  </a:lnTo>
                  <a:lnTo>
                    <a:pt x="304648" y="1278539"/>
                  </a:lnTo>
                  <a:lnTo>
                    <a:pt x="259327" y="1262590"/>
                  </a:lnTo>
                  <a:lnTo>
                    <a:pt x="218351" y="1243841"/>
                  </a:lnTo>
                  <a:lnTo>
                    <a:pt x="182288" y="1222523"/>
                  </a:lnTo>
                  <a:lnTo>
                    <a:pt x="151710" y="1198863"/>
                  </a:lnTo>
                  <a:lnTo>
                    <a:pt x="109285" y="1145435"/>
                  </a:lnTo>
                  <a:lnTo>
                    <a:pt x="96337" y="1077803"/>
                  </a:lnTo>
                  <a:lnTo>
                    <a:pt x="107089" y="1040284"/>
                  </a:lnTo>
                  <a:lnTo>
                    <a:pt x="130288" y="1004392"/>
                  </a:lnTo>
                  <a:lnTo>
                    <a:pt x="165393" y="970949"/>
                  </a:lnTo>
                  <a:lnTo>
                    <a:pt x="211861" y="940777"/>
                  </a:lnTo>
                  <a:lnTo>
                    <a:pt x="154611" y="920237"/>
                  </a:lnTo>
                  <a:lnTo>
                    <a:pt x="105830" y="895911"/>
                  </a:lnTo>
                  <a:lnTo>
                    <a:pt x="65833" y="868420"/>
                  </a:lnTo>
                  <a:lnTo>
                    <a:pt x="34936" y="838384"/>
                  </a:lnTo>
                  <a:lnTo>
                    <a:pt x="13455" y="806423"/>
                  </a:lnTo>
                  <a:lnTo>
                    <a:pt x="0" y="739208"/>
                  </a:lnTo>
                  <a:lnTo>
                    <a:pt x="8657" y="705195"/>
                  </a:lnTo>
                  <a:lnTo>
                    <a:pt x="27991" y="671737"/>
                  </a:lnTo>
                  <a:lnTo>
                    <a:pt x="58318" y="639456"/>
                  </a:lnTo>
                  <a:lnTo>
                    <a:pt x="91053" y="614789"/>
                  </a:lnTo>
                  <a:lnTo>
                    <a:pt x="129501" y="592854"/>
                  </a:lnTo>
                  <a:lnTo>
                    <a:pt x="173011" y="573866"/>
                  </a:lnTo>
                  <a:lnTo>
                    <a:pt x="220935" y="558036"/>
                  </a:lnTo>
                  <a:lnTo>
                    <a:pt x="272626" y="545578"/>
                  </a:lnTo>
                  <a:lnTo>
                    <a:pt x="327432" y="536706"/>
                  </a:lnTo>
                  <a:lnTo>
                    <a:pt x="384708" y="531633"/>
                  </a:lnTo>
                  <a:lnTo>
                    <a:pt x="388264" y="526680"/>
                  </a:lnTo>
                  <a:close/>
                </a:path>
                <a:path w="4272280" h="1600835">
                  <a:moveTo>
                    <a:pt x="466623" y="964068"/>
                  </a:moveTo>
                  <a:lnTo>
                    <a:pt x="414354" y="964514"/>
                  </a:lnTo>
                  <a:lnTo>
                    <a:pt x="362627" y="961718"/>
                  </a:lnTo>
                  <a:lnTo>
                    <a:pt x="312016" y="955746"/>
                  </a:lnTo>
                  <a:lnTo>
                    <a:pt x="263093" y="946666"/>
                  </a:lnTo>
                  <a:lnTo>
                    <a:pt x="216433" y="934541"/>
                  </a:lnTo>
                </a:path>
                <a:path w="4272280" h="1600835">
                  <a:moveTo>
                    <a:pt x="687349" y="1287144"/>
                  </a:moveTo>
                  <a:lnTo>
                    <a:pt x="660742" y="1292047"/>
                  </a:lnTo>
                  <a:lnTo>
                    <a:pt x="633564" y="1296043"/>
                  </a:lnTo>
                  <a:lnTo>
                    <a:pt x="605910" y="1299120"/>
                  </a:lnTo>
                  <a:lnTo>
                    <a:pt x="577875" y="1301266"/>
                  </a:lnTo>
                </a:path>
                <a:path w="4272280" h="1600835">
                  <a:moveTo>
                    <a:pt x="1630705" y="1442376"/>
                  </a:moveTo>
                  <a:lnTo>
                    <a:pt x="1611708" y="1426958"/>
                  </a:lnTo>
                  <a:lnTo>
                    <a:pt x="1594367" y="1411054"/>
                  </a:lnTo>
                  <a:lnTo>
                    <a:pt x="1578716" y="1394698"/>
                  </a:lnTo>
                  <a:lnTo>
                    <a:pt x="1564792" y="1377923"/>
                  </a:lnTo>
                </a:path>
                <a:path w="4272280" h="1600835">
                  <a:moveTo>
                    <a:pt x="2850540" y="1281657"/>
                  </a:moveTo>
                  <a:lnTo>
                    <a:pt x="2846682" y="1299590"/>
                  </a:lnTo>
                  <a:lnTo>
                    <a:pt x="2841015" y="1317378"/>
                  </a:lnTo>
                  <a:lnTo>
                    <a:pt x="2833538" y="1334987"/>
                  </a:lnTo>
                  <a:lnTo>
                    <a:pt x="2824251" y="1352384"/>
                  </a:lnTo>
                </a:path>
                <a:path w="4272280" h="1600835">
                  <a:moveTo>
                    <a:pt x="3374288" y="844676"/>
                  </a:moveTo>
                  <a:lnTo>
                    <a:pt x="3437507" y="862997"/>
                  </a:lnTo>
                  <a:lnTo>
                    <a:pt x="3494875" y="884928"/>
                  </a:lnTo>
                  <a:lnTo>
                    <a:pt x="3545949" y="910105"/>
                  </a:lnTo>
                  <a:lnTo>
                    <a:pt x="3590288" y="938165"/>
                  </a:lnTo>
                  <a:lnTo>
                    <a:pt x="3627449" y="968744"/>
                  </a:lnTo>
                  <a:lnTo>
                    <a:pt x="3656990" y="1001479"/>
                  </a:lnTo>
                  <a:lnTo>
                    <a:pt x="3678468" y="1036007"/>
                  </a:lnTo>
                  <a:lnTo>
                    <a:pt x="3691443" y="1071965"/>
                  </a:lnTo>
                  <a:lnTo>
                    <a:pt x="3695471" y="1108988"/>
                  </a:lnTo>
                </a:path>
                <a:path w="4272280" h="1600835">
                  <a:moveTo>
                    <a:pt x="4131843" y="563129"/>
                  </a:moveTo>
                  <a:lnTo>
                    <a:pt x="4104657" y="590950"/>
                  </a:lnTo>
                  <a:lnTo>
                    <a:pt x="4071518" y="616914"/>
                  </a:lnTo>
                  <a:lnTo>
                    <a:pt x="4032759" y="640782"/>
                  </a:lnTo>
                  <a:lnTo>
                    <a:pt x="3988714" y="662316"/>
                  </a:lnTo>
                </a:path>
                <a:path w="4272280" h="1600835">
                  <a:moveTo>
                    <a:pt x="3788689" y="195464"/>
                  </a:moveTo>
                  <a:lnTo>
                    <a:pt x="3792217" y="207053"/>
                  </a:lnTo>
                  <a:lnTo>
                    <a:pt x="3794626" y="218737"/>
                  </a:lnTo>
                  <a:lnTo>
                    <a:pt x="3795940" y="230469"/>
                  </a:lnTo>
                  <a:lnTo>
                    <a:pt x="3796182" y="242200"/>
                  </a:lnTo>
                </a:path>
                <a:path w="4272280" h="1600835">
                  <a:moveTo>
                    <a:pt x="2875305" y="140854"/>
                  </a:moveTo>
                  <a:lnTo>
                    <a:pt x="2890416" y="124938"/>
                  </a:lnTo>
                  <a:lnTo>
                    <a:pt x="2907706" y="109628"/>
                  </a:lnTo>
                  <a:lnTo>
                    <a:pt x="2927115" y="95009"/>
                  </a:lnTo>
                  <a:lnTo>
                    <a:pt x="2948584" y="81164"/>
                  </a:lnTo>
                </a:path>
                <a:path w="4272280" h="1600835">
                  <a:moveTo>
                    <a:pt x="2190140" y="169302"/>
                  </a:moveTo>
                  <a:lnTo>
                    <a:pt x="2196640" y="155995"/>
                  </a:lnTo>
                  <a:lnTo>
                    <a:pt x="2204713" y="142950"/>
                  </a:lnTo>
                  <a:lnTo>
                    <a:pt x="2214357" y="130190"/>
                  </a:lnTo>
                  <a:lnTo>
                    <a:pt x="2225573" y="117740"/>
                  </a:lnTo>
                </a:path>
                <a:path w="4272280" h="1600835">
                  <a:moveTo>
                    <a:pt x="1385976" y="186701"/>
                  </a:moveTo>
                  <a:lnTo>
                    <a:pt x="1420254" y="197699"/>
                  </a:lnTo>
                  <a:lnTo>
                    <a:pt x="1453127" y="209720"/>
                  </a:lnTo>
                  <a:lnTo>
                    <a:pt x="1484524" y="222742"/>
                  </a:lnTo>
                  <a:lnTo>
                    <a:pt x="1514373" y="236739"/>
                  </a:lnTo>
                </a:path>
                <a:path w="4272280" h="1600835">
                  <a:moveTo>
                    <a:pt x="410743" y="579258"/>
                  </a:moveTo>
                  <a:lnTo>
                    <a:pt x="403623" y="566310"/>
                  </a:lnTo>
                  <a:lnTo>
                    <a:pt x="397503" y="553208"/>
                  </a:lnTo>
                  <a:lnTo>
                    <a:pt x="392383" y="539986"/>
                  </a:lnTo>
                  <a:lnTo>
                    <a:pt x="388264" y="52668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49E990C-9BFC-00F5-AE15-FDBF2E2BA9B8}"/>
              </a:ext>
            </a:extLst>
          </p:cNvPr>
          <p:cNvSpPr txBox="1"/>
          <p:nvPr/>
        </p:nvSpPr>
        <p:spPr>
          <a:xfrm>
            <a:off x="7133473" y="4504736"/>
            <a:ext cx="3276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latin typeface="Carlito"/>
                <a:cs typeface="Carlito"/>
              </a:rPr>
              <a:t>Must write </a:t>
            </a:r>
            <a:r>
              <a:rPr lang="en-US" sz="1800" b="1" dirty="0">
                <a:latin typeface="Carlito"/>
                <a:cs typeface="Carlito"/>
              </a:rPr>
              <a:t>the</a:t>
            </a:r>
            <a:r>
              <a:rPr lang="en-US" sz="1800" b="1" spc="-85" dirty="0">
                <a:latin typeface="Carlito"/>
                <a:cs typeface="Carlito"/>
              </a:rPr>
              <a:t> </a:t>
            </a:r>
            <a:r>
              <a:rPr lang="en-US" sz="1800" b="1" spc="-5" dirty="0">
                <a:latin typeface="Carlito"/>
                <a:cs typeface="Carlito"/>
              </a:rPr>
              <a:t>conclusion  </a:t>
            </a:r>
            <a:r>
              <a:rPr lang="en-US" sz="1800" b="1" dirty="0">
                <a:latin typeface="Carlito"/>
                <a:cs typeface="Carlito"/>
              </a:rPr>
              <a:t>so </a:t>
            </a:r>
            <a:r>
              <a:rPr lang="en-US" sz="1800" b="1" spc="-5" dirty="0">
                <a:latin typeface="Carlito"/>
                <a:cs typeface="Carlito"/>
              </a:rPr>
              <a:t>that we </a:t>
            </a:r>
            <a:r>
              <a:rPr lang="en-US" sz="1800" b="1" dirty="0">
                <a:latin typeface="Carlito"/>
                <a:cs typeface="Carlito"/>
              </a:rPr>
              <a:t>know the </a:t>
            </a:r>
            <a:r>
              <a:rPr lang="en-US" sz="1800" b="1" spc="-15" dirty="0">
                <a:latin typeface="Carlito"/>
                <a:cs typeface="Carlito"/>
              </a:rPr>
              <a:t>second </a:t>
            </a:r>
            <a:r>
              <a:rPr lang="en-US" sz="1800" b="1" spc="-10" dirty="0">
                <a:latin typeface="Carlito"/>
                <a:cs typeface="Carlito"/>
              </a:rPr>
              <a:t>requirement </a:t>
            </a:r>
            <a:r>
              <a:rPr lang="en-US" sz="1800" b="1" dirty="0">
                <a:latin typeface="Carlito"/>
                <a:cs typeface="Carlito"/>
              </a:rPr>
              <a:t>is</a:t>
            </a:r>
            <a:r>
              <a:rPr lang="en-US" sz="1800" b="1" spc="-55" dirty="0">
                <a:latin typeface="Carlito"/>
                <a:cs typeface="Carlito"/>
              </a:rPr>
              <a:t> </a:t>
            </a:r>
            <a:r>
              <a:rPr lang="en-US" sz="1800" b="1" spc="-5" dirty="0">
                <a:latin typeface="Carlito"/>
                <a:cs typeface="Carlito"/>
              </a:rPr>
              <a:t>fulfill!</a:t>
            </a:r>
            <a:endParaRPr lang="en-US" sz="1800" dirty="0">
              <a:latin typeface="Carlito"/>
              <a:cs typeface="Carlito"/>
            </a:endParaRPr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E4E4E1EB-0432-267C-425F-F5D31F3ECF16}"/>
              </a:ext>
            </a:extLst>
          </p:cNvPr>
          <p:cNvGrpSpPr/>
          <p:nvPr/>
        </p:nvGrpSpPr>
        <p:grpSpPr>
          <a:xfrm rot="20407371">
            <a:off x="3543700" y="4801546"/>
            <a:ext cx="3074035" cy="774700"/>
            <a:chOff x="2182367" y="5297423"/>
            <a:chExt cx="3074035" cy="774700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A3322186-F9F7-39A5-D352-C817852F9C8A}"/>
                </a:ext>
              </a:extLst>
            </p:cNvPr>
            <p:cNvSpPr/>
            <p:nvPr/>
          </p:nvSpPr>
          <p:spPr>
            <a:xfrm>
              <a:off x="2182367" y="5297423"/>
              <a:ext cx="3073908" cy="774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675D37EF-E678-378C-35B2-874D2B0D8ED0}"/>
                </a:ext>
              </a:extLst>
            </p:cNvPr>
            <p:cNvSpPr/>
            <p:nvPr/>
          </p:nvSpPr>
          <p:spPr>
            <a:xfrm>
              <a:off x="2394838" y="5429285"/>
              <a:ext cx="2823210" cy="581660"/>
            </a:xfrm>
            <a:custGeom>
              <a:avLst/>
              <a:gdLst/>
              <a:ahLst/>
              <a:cxnLst/>
              <a:rect l="l" t="t" r="r" b="b"/>
              <a:pathLst>
                <a:path w="2823210" h="581660">
                  <a:moveTo>
                    <a:pt x="109872" y="58206"/>
                  </a:moveTo>
                  <a:lnTo>
                    <a:pt x="74479" y="71162"/>
                  </a:lnTo>
                  <a:lnTo>
                    <a:pt x="103255" y="95692"/>
                  </a:lnTo>
                  <a:lnTo>
                    <a:pt x="2816225" y="581446"/>
                  </a:lnTo>
                  <a:lnTo>
                    <a:pt x="2822829" y="543943"/>
                  </a:lnTo>
                  <a:lnTo>
                    <a:pt x="109872" y="58206"/>
                  </a:lnTo>
                  <a:close/>
                </a:path>
                <a:path w="2823210" h="581660">
                  <a:moveTo>
                    <a:pt x="162431" y="0"/>
                  </a:moveTo>
                  <a:lnTo>
                    <a:pt x="154940" y="1107"/>
                  </a:lnTo>
                  <a:lnTo>
                    <a:pt x="0" y="57876"/>
                  </a:lnTo>
                  <a:lnTo>
                    <a:pt x="125603" y="164810"/>
                  </a:lnTo>
                  <a:lnTo>
                    <a:pt x="132274" y="168477"/>
                  </a:lnTo>
                  <a:lnTo>
                    <a:pt x="139541" y="169293"/>
                  </a:lnTo>
                  <a:lnTo>
                    <a:pt x="146569" y="167328"/>
                  </a:lnTo>
                  <a:lnTo>
                    <a:pt x="103255" y="95692"/>
                  </a:lnTo>
                  <a:lnTo>
                    <a:pt x="33909" y="83276"/>
                  </a:lnTo>
                  <a:lnTo>
                    <a:pt x="40640" y="45811"/>
                  </a:lnTo>
                  <a:lnTo>
                    <a:pt x="143734" y="45811"/>
                  </a:lnTo>
                  <a:lnTo>
                    <a:pt x="168021" y="36921"/>
                  </a:lnTo>
                  <a:lnTo>
                    <a:pt x="174486" y="32986"/>
                  </a:lnTo>
                  <a:lnTo>
                    <a:pt x="178784" y="27062"/>
                  </a:lnTo>
                  <a:lnTo>
                    <a:pt x="180558" y="19972"/>
                  </a:lnTo>
                  <a:lnTo>
                    <a:pt x="179450" y="12537"/>
                  </a:lnTo>
                  <a:lnTo>
                    <a:pt x="175460" y="6072"/>
                  </a:lnTo>
                  <a:lnTo>
                    <a:pt x="169529" y="1774"/>
                  </a:lnTo>
                  <a:lnTo>
                    <a:pt x="162431" y="0"/>
                  </a:lnTo>
                  <a:close/>
                </a:path>
                <a:path w="2823210" h="581660">
                  <a:moveTo>
                    <a:pt x="40640" y="45811"/>
                  </a:moveTo>
                  <a:lnTo>
                    <a:pt x="33909" y="83276"/>
                  </a:lnTo>
                  <a:lnTo>
                    <a:pt x="103255" y="95692"/>
                  </a:lnTo>
                  <a:lnTo>
                    <a:pt x="87647" y="82387"/>
                  </a:lnTo>
                  <a:lnTo>
                    <a:pt x="43815" y="82387"/>
                  </a:lnTo>
                  <a:lnTo>
                    <a:pt x="49656" y="50002"/>
                  </a:lnTo>
                  <a:lnTo>
                    <a:pt x="64047" y="50002"/>
                  </a:lnTo>
                  <a:lnTo>
                    <a:pt x="40640" y="45811"/>
                  </a:lnTo>
                  <a:close/>
                </a:path>
                <a:path w="2823210" h="581660">
                  <a:moveTo>
                    <a:pt x="49656" y="50002"/>
                  </a:moveTo>
                  <a:lnTo>
                    <a:pt x="43815" y="82387"/>
                  </a:lnTo>
                  <a:lnTo>
                    <a:pt x="74479" y="71162"/>
                  </a:lnTo>
                  <a:lnTo>
                    <a:pt x="49656" y="50002"/>
                  </a:lnTo>
                  <a:close/>
                </a:path>
                <a:path w="2823210" h="581660">
                  <a:moveTo>
                    <a:pt x="74479" y="71162"/>
                  </a:moveTo>
                  <a:lnTo>
                    <a:pt x="43815" y="82387"/>
                  </a:lnTo>
                  <a:lnTo>
                    <a:pt x="87647" y="82387"/>
                  </a:lnTo>
                  <a:lnTo>
                    <a:pt x="74479" y="71162"/>
                  </a:lnTo>
                  <a:close/>
                </a:path>
                <a:path w="2823210" h="581660">
                  <a:moveTo>
                    <a:pt x="64047" y="50002"/>
                  </a:moveTo>
                  <a:lnTo>
                    <a:pt x="49656" y="50002"/>
                  </a:lnTo>
                  <a:lnTo>
                    <a:pt x="74479" y="71162"/>
                  </a:lnTo>
                  <a:lnTo>
                    <a:pt x="109872" y="58206"/>
                  </a:lnTo>
                  <a:lnTo>
                    <a:pt x="64047" y="50002"/>
                  </a:lnTo>
                  <a:close/>
                </a:path>
                <a:path w="2823210" h="581660">
                  <a:moveTo>
                    <a:pt x="143734" y="45811"/>
                  </a:moveTo>
                  <a:lnTo>
                    <a:pt x="40640" y="45811"/>
                  </a:lnTo>
                  <a:lnTo>
                    <a:pt x="109872" y="58206"/>
                  </a:lnTo>
                  <a:lnTo>
                    <a:pt x="143734" y="45811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3813494-DE09-B5F8-8DC6-206919D2D7D9}"/>
              </a:ext>
            </a:extLst>
          </p:cNvPr>
          <p:cNvSpPr txBox="1"/>
          <p:nvPr/>
        </p:nvSpPr>
        <p:spPr>
          <a:xfrm>
            <a:off x="26276" y="5769582"/>
            <a:ext cx="9453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Since all requirements are fulfil. Hence the given function is probability density function.</a:t>
            </a:r>
          </a:p>
        </p:txBody>
      </p:sp>
    </p:spTree>
    <p:extLst>
      <p:ext uri="{BB962C8B-B14F-4D97-AF65-F5344CB8AC3E}">
        <p14:creationId xmlns:p14="http://schemas.microsoft.com/office/powerpoint/2010/main" val="373109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BC2324-F934-4070-BD28-D0EC581181BA}"/>
                  </a:ext>
                </a:extLst>
              </p:cNvPr>
              <p:cNvSpPr txBox="1"/>
              <p:nvPr/>
            </p:nvSpPr>
            <p:spPr>
              <a:xfrm>
                <a:off x="-228600" y="457200"/>
                <a:ext cx="6101254" cy="5279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80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≤0.5</m:t>
                          </m:r>
                        </m:e>
                      </m:d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sup>
                        <m:e>
                          <m:f>
                            <m:fPr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:endParaRPr lang="en-IN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sup>
                        <m:e>
                          <m:d>
                            <m:dPr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:endParaRPr lang="en-IN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sup>
                      </m:sSubSup>
                    </m:oMath>
                  </m:oMathPara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:endParaRPr lang="en-IN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(0.5)</m:t>
                                  </m:r>
                                </m:e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+0.5)−0</m:t>
                          </m:r>
                        </m:e>
                      </m:d>
                    </m:oMath>
                  </m:oMathPara>
                </a14:m>
                <a:endParaRPr lang="en-IN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:endParaRPr lang="en-IN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:r>
                  <a:rPr lang="en-IN" i="1" kern="1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=0.4063.</m:t>
                    </m:r>
                  </m:oMath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BC2324-F934-4070-BD28-D0EC58118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457200"/>
                <a:ext cx="6101254" cy="5279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6F1347F-88F4-BA39-8BD0-D8FF15FFCC7E}"/>
              </a:ext>
            </a:extLst>
          </p:cNvPr>
          <p:cNvSpPr txBox="1"/>
          <p:nvPr/>
        </p:nvSpPr>
        <p:spPr>
          <a:xfrm>
            <a:off x="457200" y="609600"/>
            <a:ext cx="6101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27377F-29A5-8D60-B023-BEB898140BAF}"/>
                  </a:ext>
                </a:extLst>
              </p:cNvPr>
              <p:cNvSpPr txBox="1"/>
              <p:nvPr/>
            </p:nvSpPr>
            <p:spPr>
              <a:xfrm>
                <a:off x="5596760" y="520262"/>
                <a:ext cx="6101254" cy="5336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:r>
                  <a:rPr lang="en-IN" b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  <a:r>
                  <a:rPr lang="en-IN" sz="20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0.5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≤2</m:t>
                        </m:r>
                      </m:e>
                    </m:d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0.5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nary>
                      <m:nary>
                        <m:naryPr>
                          <m:limLoc m:val="subSup"/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   </m:t>
                      </m:r>
                      <m:r>
                        <a:rPr lang="en-IN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=</m:t>
                      </m:r>
                      <m:f>
                        <m:f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0.5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+0.5</m:t>
                              </m:r>
                            </m:e>
                          </m:d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+0</m:t>
                          </m:r>
                        </m:e>
                      </m:d>
                    </m:oMath>
                  </m:oMathPara>
                </a14:m>
                <a:endParaRPr lang="en-IN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:r>
                  <a:rPr lang="en-IN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=0.5938.</m:t>
                    </m:r>
                  </m:oMath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27377F-29A5-8D60-B023-BEB898140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760" y="520262"/>
                <a:ext cx="6101254" cy="5336397"/>
              </a:xfrm>
              <a:prstGeom prst="rect">
                <a:avLst/>
              </a:prstGeom>
              <a:blipFill>
                <a:blip r:embed="rId3"/>
                <a:stretch>
                  <a:fillRect l="-799" t="-86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80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11DB21CB-DB49-E07C-0E03-A9B0219B5D8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CUMULATIVE DISTRIBUTION FUNCTION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6">
                <a:extLst>
                  <a:ext uri="{FF2B5EF4-FFF2-40B4-BE49-F238E27FC236}">
                    <a16:creationId xmlns:a16="http://schemas.microsoft.com/office/drawing/2014/main" id="{531E222D-0259-FA92-4218-A4B1CC028193}"/>
                  </a:ext>
                </a:extLst>
              </p:cNvPr>
              <p:cNvSpPr txBox="1"/>
              <p:nvPr/>
            </p:nvSpPr>
            <p:spPr>
              <a:xfrm>
                <a:off x="228600" y="499404"/>
                <a:ext cx="11374300" cy="36299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200000"/>
                  </a:lnSpc>
                  <a:spcBef>
                    <a:spcPts val="100"/>
                  </a:spcBef>
                  <a:tabLst>
                    <a:tab pos="354965" algn="l"/>
                    <a:tab pos="355600" algn="l"/>
                    <a:tab pos="1012190" algn="l"/>
                    <a:tab pos="2601595" algn="l"/>
                    <a:tab pos="4210050" algn="l"/>
                    <a:tab pos="5409565" algn="l"/>
                    <a:tab pos="5796915" algn="l"/>
                    <a:tab pos="6097270" algn="l"/>
                    <a:tab pos="7397115" algn="l"/>
                  </a:tabLst>
                </a:pPr>
                <a:r>
                  <a:rPr lang="en-US" sz="2400" spc="-5" dirty="0">
                    <a:latin typeface="Arial"/>
                    <a:cs typeface="Arial"/>
                  </a:rPr>
                  <a:t>Th</a:t>
                </a:r>
                <a:r>
                  <a:rPr lang="en-US" sz="2400" dirty="0">
                    <a:latin typeface="Arial"/>
                    <a:cs typeface="Arial"/>
                  </a:rPr>
                  <a:t>e C</a:t>
                </a:r>
                <a:r>
                  <a:rPr lang="en-US" sz="2400" spc="-5" dirty="0">
                    <a:latin typeface="Arial"/>
                    <a:cs typeface="Arial"/>
                  </a:rPr>
                  <a:t>umulative </a:t>
                </a:r>
                <a:r>
                  <a:rPr lang="en-US" sz="2400" dirty="0">
                    <a:latin typeface="Arial"/>
                    <a:cs typeface="Arial"/>
                  </a:rPr>
                  <a:t>dist</a:t>
                </a:r>
                <a:r>
                  <a:rPr lang="en-US" sz="2400" spc="-5" dirty="0">
                    <a:latin typeface="Arial"/>
                    <a:cs typeface="Arial"/>
                  </a:rPr>
                  <a:t>r</a:t>
                </a:r>
                <a:r>
                  <a:rPr lang="en-US" sz="2400" spc="5" dirty="0">
                    <a:latin typeface="Arial"/>
                    <a:cs typeface="Arial"/>
                  </a:rPr>
                  <a:t>i</a:t>
                </a:r>
                <a:r>
                  <a:rPr lang="en-US" sz="2400" spc="-5" dirty="0">
                    <a:latin typeface="Arial"/>
                    <a:cs typeface="Arial"/>
                  </a:rPr>
                  <a:t>buti</a:t>
                </a:r>
                <a:r>
                  <a:rPr lang="en-US" sz="2400" dirty="0">
                    <a:latin typeface="Arial"/>
                    <a:cs typeface="Arial"/>
                  </a:rPr>
                  <a:t>o</a:t>
                </a:r>
                <a:r>
                  <a:rPr lang="en-US" sz="2400" spc="-5" dirty="0">
                    <a:latin typeface="Arial"/>
                    <a:cs typeface="Arial"/>
                  </a:rPr>
                  <a:t>n </a:t>
                </a:r>
                <a:r>
                  <a:rPr lang="en-US" sz="2400" dirty="0">
                    <a:latin typeface="Arial"/>
                    <a:cs typeface="Arial"/>
                  </a:rPr>
                  <a:t>func</a:t>
                </a:r>
                <a:r>
                  <a:rPr lang="en-US" sz="2400" spc="5" dirty="0">
                    <a:latin typeface="Arial"/>
                    <a:cs typeface="Arial"/>
                  </a:rPr>
                  <a:t>t</a:t>
                </a:r>
                <a:r>
                  <a:rPr lang="en-US" sz="2400" spc="-5" dirty="0">
                    <a:latin typeface="Arial"/>
                    <a:cs typeface="Arial"/>
                  </a:rPr>
                  <a:t>ion is denoted by F(x)</a:t>
                </a:r>
              </a:p>
              <a:p>
                <a:pPr marL="12700" marR="5080">
                  <a:lnSpc>
                    <a:spcPct val="200000"/>
                  </a:lnSpc>
                  <a:spcBef>
                    <a:spcPts val="100"/>
                  </a:spcBef>
                  <a:tabLst>
                    <a:tab pos="354965" algn="l"/>
                    <a:tab pos="355600" algn="l"/>
                    <a:tab pos="1012190" algn="l"/>
                    <a:tab pos="2601595" algn="l"/>
                    <a:tab pos="4210050" algn="l"/>
                    <a:tab pos="5409565" algn="l"/>
                    <a:tab pos="5796915" algn="l"/>
                    <a:tab pos="6097270" algn="l"/>
                    <a:tab pos="73971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pc="-5" smtClean="0">
                          <a:latin typeface="Cambria Math" panose="02040503050406030204" pitchFamily="18" charset="0"/>
                          <a:cs typeface="Arial"/>
                        </a:rPr>
                        <m:t>F</m:t>
                      </m:r>
                      <m:d>
                        <m:dPr>
                          <m:ctrlPr>
                            <a:rPr lang="ar-AE" sz="2400" b="0" i="1" spc="-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pc="-5" smtClean="0">
                              <a:latin typeface="Cambria Math" panose="02040503050406030204" pitchFamily="18" charset="0"/>
                              <a:cs typeface="Arial"/>
                            </a:rPr>
                            <m:t>x</m:t>
                          </m:r>
                        </m:e>
                      </m:d>
                      <m:r>
                        <a:rPr lang="ar-AE" sz="2400" b="0" i="0" spc="-5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pc="-5" smtClean="0">
                          <a:latin typeface="Cambria Math" panose="02040503050406030204" pitchFamily="18" charset="0"/>
                          <a:cs typeface="Arial"/>
                        </a:rPr>
                        <m:t>P</m:t>
                      </m:r>
                      <m:r>
                        <a:rPr lang="en-US" sz="2400" b="0" i="0" spc="-5" smtClean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pc="-5" smtClean="0">
                          <a:latin typeface="Cambria Math" panose="02040503050406030204" pitchFamily="18" charset="0"/>
                          <a:cs typeface="Arial"/>
                        </a:rPr>
                        <m:t>X</m:t>
                      </m:r>
                      <m:r>
                        <a:rPr lang="en-US" sz="2400" b="0" i="0" spc="-5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400" b="0" i="0" spc="-5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x</m:t>
                      </m:r>
                      <m:r>
                        <a:rPr lang="en-US" sz="2400" b="0" i="0" spc="-5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sz="2400" spc="-5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200000"/>
                  </a:lnSpc>
                  <a:spcBef>
                    <a:spcPts val="100"/>
                  </a:spcBef>
                  <a:tabLst>
                    <a:tab pos="354965" algn="l"/>
                    <a:tab pos="355600" algn="l"/>
                    <a:tab pos="1012190" algn="l"/>
                    <a:tab pos="2601595" algn="l"/>
                    <a:tab pos="4210050" algn="l"/>
                    <a:tab pos="5409565" algn="l"/>
                    <a:tab pos="5796915" algn="l"/>
                    <a:tab pos="6097270" algn="l"/>
                    <a:tab pos="7397115" algn="l"/>
                  </a:tabLst>
                </a:pPr>
                <a:r>
                  <a:rPr lang="en-US" sz="2400" dirty="0">
                    <a:latin typeface="Arial"/>
                    <a:cs typeface="Arial"/>
                  </a:rPr>
                  <a:t>C</a:t>
                </a:r>
                <a:r>
                  <a:rPr lang="en-US" sz="2400" spc="-5" dirty="0">
                    <a:latin typeface="Arial"/>
                    <a:cs typeface="Arial"/>
                  </a:rPr>
                  <a:t>umulative </a:t>
                </a:r>
                <a:r>
                  <a:rPr lang="en-US" sz="2400" dirty="0">
                    <a:latin typeface="Arial"/>
                    <a:cs typeface="Arial"/>
                  </a:rPr>
                  <a:t>dist</a:t>
                </a:r>
                <a:r>
                  <a:rPr lang="en-US" sz="2400" spc="-5" dirty="0">
                    <a:latin typeface="Arial"/>
                    <a:cs typeface="Arial"/>
                  </a:rPr>
                  <a:t>r</a:t>
                </a:r>
                <a:r>
                  <a:rPr lang="en-US" sz="2400" spc="5" dirty="0">
                    <a:latin typeface="Arial"/>
                    <a:cs typeface="Arial"/>
                  </a:rPr>
                  <a:t>i</a:t>
                </a:r>
                <a:r>
                  <a:rPr lang="en-US" sz="2400" spc="-5" dirty="0">
                    <a:latin typeface="Arial"/>
                    <a:cs typeface="Arial"/>
                  </a:rPr>
                  <a:t>buti</a:t>
                </a:r>
                <a:r>
                  <a:rPr lang="en-US" sz="2400" dirty="0">
                    <a:latin typeface="Arial"/>
                    <a:cs typeface="Arial"/>
                  </a:rPr>
                  <a:t>o</a:t>
                </a:r>
                <a:r>
                  <a:rPr lang="en-US" sz="2400" spc="-5" dirty="0">
                    <a:latin typeface="Arial"/>
                    <a:cs typeface="Arial"/>
                  </a:rPr>
                  <a:t>n </a:t>
                </a:r>
                <a:r>
                  <a:rPr lang="en-US" sz="2400" dirty="0">
                    <a:latin typeface="Arial"/>
                    <a:cs typeface="Arial"/>
                  </a:rPr>
                  <a:t>func</a:t>
                </a:r>
                <a:r>
                  <a:rPr lang="en-US" sz="2400" spc="5" dirty="0">
                    <a:latin typeface="Arial"/>
                    <a:cs typeface="Arial"/>
                  </a:rPr>
                  <a:t>t</a:t>
                </a:r>
                <a:r>
                  <a:rPr lang="en-US" sz="2400" spc="-5" dirty="0">
                    <a:latin typeface="Arial"/>
                    <a:cs typeface="Arial"/>
                  </a:rPr>
                  <a:t>ion of a discrete random variable x, denoted as F</a:t>
                </a:r>
                <a:r>
                  <a:rPr lang="en-US" sz="2400" spc="-5" baseline="-25000" dirty="0">
                    <a:latin typeface="Arial"/>
                    <a:cs typeface="Arial"/>
                  </a:rPr>
                  <a:t>X</a:t>
                </a:r>
                <a:r>
                  <a:rPr lang="en-US" sz="2400" spc="-5" dirty="0">
                    <a:latin typeface="Arial"/>
                    <a:cs typeface="Arial"/>
                  </a:rPr>
                  <a:t>(x), is</a:t>
                </a:r>
              </a:p>
              <a:p>
                <a:pPr marL="12700" marR="5080">
                  <a:lnSpc>
                    <a:spcPct val="200000"/>
                  </a:lnSpc>
                  <a:spcBef>
                    <a:spcPts val="100"/>
                  </a:spcBef>
                  <a:tabLst>
                    <a:tab pos="354965" algn="l"/>
                    <a:tab pos="355600" algn="l"/>
                    <a:tab pos="1012190" algn="l"/>
                    <a:tab pos="2601595" algn="l"/>
                    <a:tab pos="4210050" algn="l"/>
                    <a:tab pos="5409565" algn="l"/>
                    <a:tab pos="5796915" algn="l"/>
                    <a:tab pos="6097270" algn="l"/>
                    <a:tab pos="7397115" algn="l"/>
                  </a:tabLst>
                </a:pPr>
                <a:endParaRPr lang="en-US" sz="2400" spc="-5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200000"/>
                  </a:lnSpc>
                  <a:spcBef>
                    <a:spcPts val="100"/>
                  </a:spcBef>
                  <a:tabLst>
                    <a:tab pos="354965" algn="l"/>
                    <a:tab pos="355600" algn="l"/>
                    <a:tab pos="1012190" algn="l"/>
                    <a:tab pos="2601595" algn="l"/>
                    <a:tab pos="4210050" algn="l"/>
                    <a:tab pos="5409565" algn="l"/>
                    <a:tab pos="5796915" algn="l"/>
                    <a:tab pos="6097270" algn="l"/>
                    <a:tab pos="7397115" algn="l"/>
                  </a:tabLst>
                </a:pPr>
                <a:endParaRPr lang="en-US" sz="2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6">
                <a:extLst>
                  <a:ext uri="{FF2B5EF4-FFF2-40B4-BE49-F238E27FC236}">
                    <a16:creationId xmlns:a16="http://schemas.microsoft.com/office/drawing/2014/main" id="{531E222D-0259-FA92-4218-A4B1CC028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99404"/>
                <a:ext cx="11374300" cy="3629968"/>
              </a:xfrm>
              <a:prstGeom prst="rect">
                <a:avLst/>
              </a:prstGeom>
              <a:blipFill>
                <a:blip r:embed="rId2"/>
                <a:stretch>
                  <a:fillRect l="-1555" r="-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62D958-69DA-23E1-A298-EA02F8499BE4}"/>
                  </a:ext>
                </a:extLst>
              </p:cNvPr>
              <p:cNvSpPr txBox="1"/>
              <p:nvPr/>
            </p:nvSpPr>
            <p:spPr>
              <a:xfrm>
                <a:off x="2926062" y="4911941"/>
                <a:ext cx="610125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4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400" i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40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IN" sz="24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IN" sz="240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N" sz="2400" i="0">
                              <a:latin typeface="Cambria Math" panose="02040503050406030204" pitchFamily="18" charset="0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62D958-69DA-23E1-A298-EA02F8499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62" y="4911941"/>
                <a:ext cx="6101254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84D8FC-7877-0E5C-4717-45413274146A}"/>
                  </a:ext>
                </a:extLst>
              </p:cNvPr>
              <p:cNvSpPr txBox="1"/>
              <p:nvPr/>
            </p:nvSpPr>
            <p:spPr>
              <a:xfrm>
                <a:off x="2865123" y="3082748"/>
                <a:ext cx="6101254" cy="988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4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400" i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40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IN" sz="24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4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IN" sz="240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IN" sz="240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84D8FC-7877-0E5C-4717-454132741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123" y="3082748"/>
                <a:ext cx="6101254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4BD702-E4EB-7290-CDCD-55B40DA4E3A3}"/>
              </a:ext>
            </a:extLst>
          </p:cNvPr>
          <p:cNvSpPr txBox="1"/>
          <p:nvPr/>
        </p:nvSpPr>
        <p:spPr>
          <a:xfrm>
            <a:off x="142378" y="3865317"/>
            <a:ext cx="11668622" cy="71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200000"/>
              </a:lnSpc>
              <a:spcBef>
                <a:spcPts val="100"/>
              </a:spcBef>
              <a:tabLst>
                <a:tab pos="354965" algn="l"/>
                <a:tab pos="355600" algn="l"/>
                <a:tab pos="1012190" algn="l"/>
                <a:tab pos="2601595" algn="l"/>
                <a:tab pos="4210050" algn="l"/>
                <a:tab pos="5409565" algn="l"/>
                <a:tab pos="5796915" algn="l"/>
                <a:tab pos="6097270" algn="l"/>
                <a:tab pos="7397115" algn="l"/>
              </a:tabLst>
            </a:pPr>
            <a:r>
              <a:rPr lang="en-US" sz="2400" dirty="0">
                <a:latin typeface="Arial"/>
                <a:cs typeface="Arial"/>
              </a:rPr>
              <a:t>C</a:t>
            </a:r>
            <a:r>
              <a:rPr lang="en-US" sz="2400" spc="-5" dirty="0">
                <a:latin typeface="Arial"/>
                <a:cs typeface="Arial"/>
              </a:rPr>
              <a:t>umulative </a:t>
            </a:r>
            <a:r>
              <a:rPr lang="en-US" sz="2400" dirty="0">
                <a:latin typeface="Arial"/>
                <a:cs typeface="Arial"/>
              </a:rPr>
              <a:t>dist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spc="5" dirty="0">
                <a:latin typeface="Arial"/>
                <a:cs typeface="Arial"/>
              </a:rPr>
              <a:t>i</a:t>
            </a:r>
            <a:r>
              <a:rPr lang="en-US" sz="2400" spc="-5" dirty="0">
                <a:latin typeface="Arial"/>
                <a:cs typeface="Arial"/>
              </a:rPr>
              <a:t>buti</a:t>
            </a:r>
            <a:r>
              <a:rPr lang="en-US" sz="2400" dirty="0">
                <a:latin typeface="Arial"/>
                <a:cs typeface="Arial"/>
              </a:rPr>
              <a:t>o</a:t>
            </a:r>
            <a:r>
              <a:rPr lang="en-US" sz="2400" spc="-5" dirty="0">
                <a:latin typeface="Arial"/>
                <a:cs typeface="Arial"/>
              </a:rPr>
              <a:t>n </a:t>
            </a:r>
            <a:r>
              <a:rPr lang="en-US" sz="2400" dirty="0">
                <a:latin typeface="Arial"/>
                <a:cs typeface="Arial"/>
              </a:rPr>
              <a:t>func</a:t>
            </a:r>
            <a:r>
              <a:rPr lang="en-US" sz="2400" spc="5" dirty="0">
                <a:latin typeface="Arial"/>
                <a:cs typeface="Arial"/>
              </a:rPr>
              <a:t>t</a:t>
            </a:r>
            <a:r>
              <a:rPr lang="en-US" sz="2400" spc="-5" dirty="0">
                <a:latin typeface="Arial"/>
                <a:cs typeface="Arial"/>
              </a:rPr>
              <a:t>ion of a discrete random variable x, denoted as F</a:t>
            </a:r>
            <a:r>
              <a:rPr lang="en-US" sz="2400" spc="-5" baseline="-25000" dirty="0">
                <a:latin typeface="Arial"/>
                <a:cs typeface="Arial"/>
              </a:rPr>
              <a:t>X</a:t>
            </a:r>
            <a:r>
              <a:rPr lang="en-US" sz="2400" spc="-5" dirty="0">
                <a:latin typeface="Arial"/>
                <a:cs typeface="Arial"/>
              </a:rPr>
              <a:t>(x), is</a:t>
            </a:r>
          </a:p>
        </p:txBody>
      </p:sp>
    </p:spTree>
    <p:extLst>
      <p:ext uri="{BB962C8B-B14F-4D97-AF65-F5344CB8AC3E}">
        <p14:creationId xmlns:p14="http://schemas.microsoft.com/office/powerpoint/2010/main" val="52691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4F4ACE-9794-006C-ED4E-8E0842B45BE7}"/>
              </a:ext>
            </a:extLst>
          </p:cNvPr>
          <p:cNvSpPr txBox="1"/>
          <p:nvPr/>
        </p:nvSpPr>
        <p:spPr>
          <a:xfrm>
            <a:off x="609600" y="685800"/>
            <a:ext cx="1036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random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 satisfies the</a:t>
            </a:r>
            <a:r>
              <a:rPr lang="en-US" sz="2400" spc="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2C3EB-44B4-7A03-B685-B2345F944D31}"/>
              </a:ext>
            </a:extLst>
          </p:cNvPr>
          <p:cNvSpPr txBox="1"/>
          <p:nvPr/>
        </p:nvSpPr>
        <p:spPr>
          <a:xfrm>
            <a:off x="2819400" y="1295400"/>
            <a:ext cx="6101254" cy="3280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">
              <a:lnSpc>
                <a:spcPct val="200000"/>
              </a:lnSpc>
              <a:spcBef>
                <a:spcPts val="50"/>
              </a:spcBef>
            </a:pPr>
            <a:r>
              <a:rPr lang="en-US" sz="2400" spc="-100" dirty="0">
                <a:latin typeface="Times New Roman"/>
                <a:cs typeface="Times New Roman"/>
              </a:rPr>
              <a:t>1)</a:t>
            </a:r>
            <a:r>
              <a:rPr lang="en-US" sz="2400" spc="215" dirty="0">
                <a:latin typeface="Times New Roman"/>
                <a:cs typeface="Times New Roman"/>
              </a:rPr>
              <a:t> </a:t>
            </a:r>
            <a:r>
              <a:rPr lang="en-US" sz="2400" spc="40" dirty="0">
                <a:latin typeface="Times New Roman"/>
                <a:cs typeface="Times New Roman"/>
              </a:rPr>
              <a:t>0</a:t>
            </a:r>
            <a:r>
              <a:rPr lang="en-US" sz="2400" spc="-180" dirty="0">
                <a:latin typeface="Times New Roman"/>
                <a:cs typeface="Times New Roman"/>
              </a:rPr>
              <a:t> </a:t>
            </a:r>
            <a:r>
              <a:rPr lang="en-US" sz="2400" spc="45" dirty="0">
                <a:latin typeface="Symbol"/>
                <a:cs typeface="Times New Roman" panose="02020603050405020304" pitchFamily="18" charset="0"/>
              </a:rPr>
              <a:t>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i="1" spc="50" dirty="0">
                <a:latin typeface="Times New Roman"/>
                <a:cs typeface="Times New Roman"/>
              </a:rPr>
              <a:t>F</a:t>
            </a:r>
            <a:r>
              <a:rPr lang="en-US" sz="2400" i="1" spc="-470" dirty="0">
                <a:latin typeface="Times New Roman"/>
                <a:cs typeface="Times New Roman"/>
              </a:rPr>
              <a:t> </a:t>
            </a:r>
            <a:r>
              <a:rPr lang="en-US" sz="2400" spc="100" dirty="0">
                <a:latin typeface="Times New Roman"/>
                <a:cs typeface="Times New Roman"/>
              </a:rPr>
              <a:t>(</a:t>
            </a:r>
            <a:r>
              <a:rPr lang="en-US" sz="2400" i="1" spc="100" dirty="0">
                <a:latin typeface="Times New Roman"/>
                <a:cs typeface="Times New Roman"/>
              </a:rPr>
              <a:t>x</a:t>
            </a:r>
            <a:r>
              <a:rPr lang="en-US" sz="2400" spc="100" dirty="0">
                <a:latin typeface="Times New Roman"/>
                <a:cs typeface="Times New Roman"/>
              </a:rPr>
              <a:t>)</a:t>
            </a:r>
            <a:r>
              <a:rPr lang="en-US" sz="2400" spc="-125" dirty="0">
                <a:latin typeface="Times New Roman"/>
                <a:cs typeface="Times New Roman"/>
              </a:rPr>
              <a:t> </a:t>
            </a:r>
            <a:r>
              <a:rPr lang="en-US" sz="2400" spc="45" dirty="0">
                <a:latin typeface="Symbol"/>
                <a:cs typeface="Times New Roman" panose="02020603050405020304" pitchFamily="18" charset="0"/>
              </a:rPr>
              <a:t></a:t>
            </a:r>
            <a:r>
              <a:rPr lang="en-US" sz="2400" spc="-430" dirty="0">
                <a:latin typeface="Times New Roman"/>
                <a:cs typeface="Times New Roman"/>
              </a:rPr>
              <a:t> </a:t>
            </a:r>
            <a:r>
              <a:rPr lang="en-US" sz="2400" spc="40" dirty="0">
                <a:latin typeface="Times New Roman"/>
                <a:cs typeface="Times New Roman"/>
              </a:rPr>
              <a:t>1</a:t>
            </a:r>
            <a:endParaRPr lang="en-US" sz="2400" dirty="0">
              <a:latin typeface="Times New Roman"/>
              <a:cs typeface="Times New Roman"/>
            </a:endParaRPr>
          </a:p>
          <a:p>
            <a:pPr marL="93345">
              <a:lnSpc>
                <a:spcPct val="200000"/>
              </a:lnSpc>
              <a:spcBef>
                <a:spcPts val="885"/>
              </a:spcBef>
              <a:tabLst>
                <a:tab pos="929005" algn="l"/>
              </a:tabLst>
            </a:pPr>
            <a:r>
              <a:rPr lang="en-US" sz="2400" spc="15" dirty="0">
                <a:latin typeface="Times New Roman"/>
                <a:cs typeface="Times New Roman"/>
              </a:rPr>
              <a:t>2)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If	</a:t>
            </a:r>
            <a:r>
              <a:rPr lang="en-US" sz="2400" i="1" spc="35" dirty="0">
                <a:latin typeface="Times New Roman"/>
                <a:cs typeface="Times New Roman"/>
              </a:rPr>
              <a:t>x</a:t>
            </a:r>
            <a:r>
              <a:rPr lang="en-US" sz="2400" i="1" spc="-110" dirty="0">
                <a:latin typeface="Times New Roman"/>
                <a:cs typeface="Times New Roman"/>
              </a:rPr>
              <a:t> </a:t>
            </a:r>
            <a:r>
              <a:rPr lang="en-US" sz="2400" spc="45" dirty="0">
                <a:latin typeface="Symbol"/>
                <a:cs typeface="Times New Roman" panose="02020603050405020304" pitchFamily="18" charset="0"/>
              </a:rPr>
              <a:t></a:t>
            </a:r>
            <a:r>
              <a:rPr lang="en-US" sz="2400" spc="170" dirty="0">
                <a:latin typeface="Times New Roman"/>
                <a:cs typeface="Times New Roman"/>
              </a:rPr>
              <a:t> </a:t>
            </a:r>
            <a:r>
              <a:rPr lang="en-US" sz="2400" i="1" spc="45" dirty="0">
                <a:latin typeface="Times New Roman"/>
                <a:cs typeface="Times New Roman"/>
              </a:rPr>
              <a:t>y</a:t>
            </a:r>
            <a:r>
              <a:rPr lang="en-US" sz="2400" spc="45" dirty="0">
                <a:latin typeface="Times New Roman"/>
                <a:cs typeface="Times New Roman"/>
              </a:rPr>
              <a:t>,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then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i="1" spc="50" dirty="0">
                <a:latin typeface="Times New Roman"/>
                <a:cs typeface="Times New Roman"/>
              </a:rPr>
              <a:t>F</a:t>
            </a:r>
            <a:r>
              <a:rPr lang="en-US" sz="2400" i="1" spc="-455" dirty="0">
                <a:latin typeface="Times New Roman"/>
                <a:cs typeface="Times New Roman"/>
              </a:rPr>
              <a:t> </a:t>
            </a:r>
            <a:r>
              <a:rPr lang="en-US" sz="2400" spc="100" dirty="0">
                <a:latin typeface="Times New Roman"/>
                <a:cs typeface="Times New Roman"/>
              </a:rPr>
              <a:t>(</a:t>
            </a:r>
            <a:r>
              <a:rPr lang="en-US" sz="2400" i="1" spc="100" dirty="0">
                <a:latin typeface="Times New Roman"/>
                <a:cs typeface="Times New Roman"/>
              </a:rPr>
              <a:t>x</a:t>
            </a:r>
            <a:r>
              <a:rPr lang="en-US" sz="2400" spc="100" dirty="0">
                <a:latin typeface="Times New Roman"/>
                <a:cs typeface="Times New Roman"/>
              </a:rPr>
              <a:t>)</a:t>
            </a:r>
            <a:r>
              <a:rPr lang="en-US" sz="2400" spc="-140" dirty="0">
                <a:latin typeface="Times New Roman"/>
                <a:cs typeface="Times New Roman"/>
              </a:rPr>
              <a:t> </a:t>
            </a:r>
            <a:r>
              <a:rPr lang="en-US" sz="2400" spc="45" dirty="0">
                <a:latin typeface="Symbol"/>
                <a:cs typeface="Times New Roman" panose="02020603050405020304" pitchFamily="18" charset="0"/>
              </a:rPr>
              <a:t>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i="1" spc="50" dirty="0">
                <a:latin typeface="Times New Roman"/>
                <a:cs typeface="Times New Roman"/>
              </a:rPr>
              <a:t>F</a:t>
            </a:r>
            <a:r>
              <a:rPr lang="en-US" sz="2400" i="1" spc="-455" dirty="0">
                <a:latin typeface="Times New Roman"/>
                <a:cs typeface="Times New Roman"/>
              </a:rPr>
              <a:t> </a:t>
            </a:r>
            <a:r>
              <a:rPr lang="en-US" sz="2400" spc="25" dirty="0">
                <a:latin typeface="Times New Roman"/>
                <a:cs typeface="Times New Roman"/>
              </a:rPr>
              <a:t>(</a:t>
            </a:r>
            <a:r>
              <a:rPr lang="en-US" sz="2400" spc="-425" dirty="0">
                <a:latin typeface="Times New Roman"/>
                <a:cs typeface="Times New Roman"/>
              </a:rPr>
              <a:t> </a:t>
            </a:r>
            <a:r>
              <a:rPr lang="en-US" sz="2400" i="1" spc="80" dirty="0">
                <a:latin typeface="Times New Roman"/>
                <a:cs typeface="Times New Roman"/>
              </a:rPr>
              <a:t>y</a:t>
            </a:r>
            <a:r>
              <a:rPr lang="en-US" sz="2400" spc="80" dirty="0">
                <a:latin typeface="Times New Roman"/>
                <a:cs typeface="Times New Roman"/>
              </a:rPr>
              <a:t>)</a:t>
            </a:r>
          </a:p>
          <a:p>
            <a:pPr marL="93345">
              <a:lnSpc>
                <a:spcPct val="200000"/>
              </a:lnSpc>
              <a:spcBef>
                <a:spcPts val="885"/>
              </a:spcBef>
              <a:tabLst>
                <a:tab pos="929005" algn="l"/>
              </a:tabLst>
            </a:pPr>
            <a:r>
              <a:rPr lang="en-US" sz="2400" spc="80" dirty="0">
                <a:latin typeface="Times New Roman"/>
                <a:cs typeface="Times New Roman"/>
              </a:rPr>
              <a:t>3) F(-ꝏ)=0</a:t>
            </a:r>
          </a:p>
          <a:p>
            <a:pPr marL="93345">
              <a:lnSpc>
                <a:spcPct val="200000"/>
              </a:lnSpc>
              <a:spcBef>
                <a:spcPts val="885"/>
              </a:spcBef>
              <a:tabLst>
                <a:tab pos="929005" algn="l"/>
              </a:tabLst>
            </a:pPr>
            <a:r>
              <a:rPr lang="en-US" sz="2400" spc="80" dirty="0">
                <a:latin typeface="Times New Roman"/>
                <a:cs typeface="Times New Roman"/>
              </a:rPr>
              <a:t>4)F(ꝏ)=1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5367E513-F6F5-2CFB-CA5C-691AA4193A1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CUMULATIVE DISTRIBUTION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727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CE64CC1A-7E38-6448-CE69-6DC971C2E3C4}"/>
              </a:ext>
            </a:extLst>
          </p:cNvPr>
          <p:cNvSpPr/>
          <p:nvPr/>
        </p:nvSpPr>
        <p:spPr>
          <a:xfrm>
            <a:off x="3771922" y="93980"/>
            <a:ext cx="5475773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EXAMPLE-CDF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FC9C7-42F8-F947-D5A5-103A06C7ACBD}"/>
              </a:ext>
            </a:extLst>
          </p:cNvPr>
          <p:cNvSpPr txBox="1"/>
          <p:nvPr/>
        </p:nvSpPr>
        <p:spPr>
          <a:xfrm>
            <a:off x="228600" y="762000"/>
            <a:ext cx="1181100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time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10" dirty="0">
                <a:latin typeface="Times New Roman"/>
                <a:cs typeface="Times New Roman"/>
              </a:rPr>
              <a:t>recharge </a:t>
            </a:r>
            <a:r>
              <a:rPr lang="en-US" sz="1800" spc="-5" dirty="0">
                <a:latin typeface="Times New Roman"/>
                <a:cs typeface="Times New Roman"/>
              </a:rPr>
              <a:t>the </a:t>
            </a:r>
            <a:r>
              <a:rPr lang="en-US" sz="1800" dirty="0">
                <a:latin typeface="Times New Roman"/>
                <a:cs typeface="Times New Roman"/>
              </a:rPr>
              <a:t>flash is </a:t>
            </a:r>
            <a:r>
              <a:rPr lang="en-US" sz="1800" spc="-5" dirty="0">
                <a:latin typeface="Times New Roman"/>
                <a:cs typeface="Times New Roman"/>
              </a:rPr>
              <a:t>tested </a:t>
            </a:r>
            <a:r>
              <a:rPr lang="en-US" sz="1800" dirty="0">
                <a:latin typeface="Times New Roman"/>
                <a:cs typeface="Times New Roman"/>
              </a:rPr>
              <a:t>in </a:t>
            </a:r>
            <a:r>
              <a:rPr lang="en-US" sz="1800" spc="-5" dirty="0">
                <a:latin typeface="Times New Roman"/>
                <a:cs typeface="Times New Roman"/>
              </a:rPr>
              <a:t>three cell phone  cameras. The probability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camera passes </a:t>
            </a:r>
            <a:r>
              <a:rPr lang="en-US" sz="1800" dirty="0">
                <a:latin typeface="Times New Roman"/>
                <a:cs typeface="Times New Roman"/>
              </a:rPr>
              <a:t>the test is 0.8 and the  </a:t>
            </a:r>
            <a:r>
              <a:rPr lang="en-US" sz="1800" spc="-5" dirty="0">
                <a:latin typeface="Times New Roman"/>
                <a:cs typeface="Times New Roman"/>
              </a:rPr>
              <a:t>camera perform </a:t>
            </a:r>
            <a:r>
              <a:rPr lang="en-US" sz="1800" spc="-15" dirty="0">
                <a:latin typeface="Times New Roman"/>
                <a:cs typeface="Times New Roman"/>
              </a:rPr>
              <a:t>independently. </a:t>
            </a:r>
            <a:r>
              <a:rPr lang="en-US" sz="1800" spc="-5" dirty="0">
                <a:latin typeface="Times New Roman"/>
                <a:cs typeface="Times New Roman"/>
              </a:rPr>
              <a:t>List the elements </a:t>
            </a:r>
            <a:r>
              <a:rPr lang="en-US" sz="1800" dirty="0">
                <a:latin typeface="Times New Roman"/>
                <a:cs typeface="Times New Roman"/>
              </a:rPr>
              <a:t>of the </a:t>
            </a:r>
            <a:r>
              <a:rPr lang="en-US" sz="1800" spc="-5" dirty="0">
                <a:latin typeface="Times New Roman"/>
                <a:cs typeface="Times New Roman"/>
              </a:rPr>
              <a:t>sample  </a:t>
            </a:r>
            <a:r>
              <a:rPr lang="en-US" sz="1800" dirty="0">
                <a:latin typeface="Times New Roman"/>
                <a:cs typeface="Times New Roman"/>
              </a:rPr>
              <a:t>space, the </a:t>
            </a:r>
            <a:r>
              <a:rPr lang="en-US" sz="1800" spc="-5" dirty="0">
                <a:latin typeface="Times New Roman"/>
                <a:cs typeface="Times New Roman"/>
              </a:rPr>
              <a:t>corresponding probabilities </a:t>
            </a:r>
            <a:r>
              <a:rPr lang="en-US" sz="1800" dirty="0">
                <a:latin typeface="Times New Roman"/>
                <a:cs typeface="Times New Roman"/>
              </a:rPr>
              <a:t>and </a:t>
            </a:r>
            <a:r>
              <a:rPr lang="en-US" sz="1800" spc="-5" dirty="0">
                <a:latin typeface="Times New Roman"/>
                <a:cs typeface="Times New Roman"/>
              </a:rPr>
              <a:t>the corresponding  </a:t>
            </a:r>
            <a:r>
              <a:rPr lang="en-US" sz="1800" dirty="0">
                <a:latin typeface="Times New Roman"/>
                <a:cs typeface="Times New Roman"/>
              </a:rPr>
              <a:t>values </a:t>
            </a:r>
            <a:r>
              <a:rPr lang="en-US" sz="1800" b="1" i="1" spc="-5" dirty="0">
                <a:latin typeface="Times New Roman"/>
                <a:cs typeface="Times New Roman"/>
              </a:rPr>
              <a:t>X</a:t>
            </a:r>
            <a:r>
              <a:rPr lang="en-US" sz="1800" spc="-5" dirty="0">
                <a:latin typeface="Times New Roman"/>
                <a:cs typeface="Times New Roman"/>
              </a:rPr>
              <a:t>, </a:t>
            </a:r>
            <a:r>
              <a:rPr lang="en-US" sz="1800" dirty="0">
                <a:latin typeface="Times New Roman"/>
                <a:cs typeface="Times New Roman"/>
              </a:rPr>
              <a:t>where </a:t>
            </a:r>
            <a:r>
              <a:rPr lang="en-US" sz="1800" b="1" i="1" dirty="0">
                <a:latin typeface="Times New Roman"/>
                <a:cs typeface="Times New Roman"/>
              </a:rPr>
              <a:t>X </a:t>
            </a:r>
            <a:r>
              <a:rPr lang="en-US" sz="1800" spc="-5" dirty="0">
                <a:latin typeface="Times New Roman"/>
                <a:cs typeface="Times New Roman"/>
              </a:rPr>
              <a:t>denotes the number </a:t>
            </a:r>
            <a:r>
              <a:rPr lang="en-US" sz="1800" dirty="0">
                <a:latin typeface="Times New Roman"/>
                <a:cs typeface="Times New Roman"/>
              </a:rPr>
              <a:t>of </a:t>
            </a:r>
            <a:r>
              <a:rPr lang="en-US" sz="1800" spc="-5" dirty="0">
                <a:latin typeface="Times New Roman"/>
                <a:cs typeface="Times New Roman"/>
              </a:rPr>
              <a:t>camera passes </a:t>
            </a:r>
            <a:r>
              <a:rPr lang="en-US" sz="1800" dirty="0">
                <a:latin typeface="Times New Roman"/>
                <a:cs typeface="Times New Roman"/>
              </a:rPr>
              <a:t>the  test.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AE753-1265-CB1B-13B9-821F18B29BEF}"/>
              </a:ext>
            </a:extLst>
          </p:cNvPr>
          <p:cNvSpPr txBox="1"/>
          <p:nvPr/>
        </p:nvSpPr>
        <p:spPr>
          <a:xfrm>
            <a:off x="218090" y="2193141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1800" i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cameras </a:t>
            </a:r>
            <a:r>
              <a:rPr lang="en-US"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en-US"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17160B-D164-72CD-F5F2-938741D58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00380"/>
              </p:ext>
            </p:extLst>
          </p:nvPr>
        </p:nvGraphicFramePr>
        <p:xfrm>
          <a:off x="2019300" y="2627067"/>
          <a:ext cx="8229599" cy="3336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82271584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56941668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185071241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5401454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567347528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latin typeface="Carlito"/>
                          <a:cs typeface="Carlito"/>
                        </a:rPr>
                        <a:t>Camera</a:t>
                      </a:r>
                      <a:r>
                        <a:rPr sz="18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latin typeface="Carlito"/>
                          <a:cs typeface="Carlito"/>
                        </a:rPr>
                        <a:t>Camera</a:t>
                      </a:r>
                      <a:r>
                        <a:rPr sz="18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latin typeface="Carlito"/>
                          <a:cs typeface="Carlito"/>
                        </a:rPr>
                        <a:t>Camera</a:t>
                      </a:r>
                      <a:r>
                        <a:rPr sz="18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Probability</a:t>
                      </a:r>
                      <a:r>
                        <a:rPr lang="en-IN" sz="1800" b="1" spc="-5" dirty="0">
                          <a:latin typeface="Carlito"/>
                          <a:cs typeface="Carlito"/>
                        </a:rPr>
                        <a:t> P(x)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dirty="0"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6399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Pass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Pass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Pass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0.512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77457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Pass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Pass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Fail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0.128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9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Pass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Fail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Pass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0.128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140796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Pass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Fail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Fail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0.032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8334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Fail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Pass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Pass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0.128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561657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Fail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Pass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Fail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0.032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3304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Fail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Fail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Pass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0.032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83636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Fail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Fail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Fail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0.008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4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8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BECBD3-84F7-99A8-72AD-54EF0690933F}"/>
              </a:ext>
            </a:extLst>
          </p:cNvPr>
          <p:cNvSpPr txBox="1"/>
          <p:nvPr/>
        </p:nvSpPr>
        <p:spPr>
          <a:xfrm>
            <a:off x="2667000" y="914400"/>
            <a:ext cx="8305800" cy="1465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x:        0 		       1 	       2 	                 3 	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f(x):  0.008        0.096       0.384          0.512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F(x):  0.008       0.104       0.488              1      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4A7E0DD6-EC80-158C-8F0B-4CF14E0ECFE6}"/>
              </a:ext>
            </a:extLst>
          </p:cNvPr>
          <p:cNvSpPr/>
          <p:nvPr/>
        </p:nvSpPr>
        <p:spPr>
          <a:xfrm>
            <a:off x="3771922" y="93980"/>
            <a:ext cx="5475773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EXAMPLE-CDF</a:t>
            </a:r>
          </a:p>
        </p:txBody>
      </p:sp>
    </p:spTree>
    <p:extLst>
      <p:ext uri="{BB962C8B-B14F-4D97-AF65-F5344CB8AC3E}">
        <p14:creationId xmlns:p14="http://schemas.microsoft.com/office/powerpoint/2010/main" val="397519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5E35B4F0-1EC6-5B42-35A1-A55F408AF77F}"/>
              </a:ext>
            </a:extLst>
          </p:cNvPr>
          <p:cNvSpPr/>
          <p:nvPr/>
        </p:nvSpPr>
        <p:spPr>
          <a:xfrm>
            <a:off x="3771922" y="93980"/>
            <a:ext cx="5475773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282C6-AB00-A16F-4056-5CCC660DB91E}"/>
              </a:ext>
            </a:extLst>
          </p:cNvPr>
          <p:cNvSpPr txBox="1"/>
          <p:nvPr/>
        </p:nvSpPr>
        <p:spPr>
          <a:xfrm>
            <a:off x="152400" y="838200"/>
            <a:ext cx="11410714" cy="50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Check whether the distribution </a:t>
            </a:r>
            <a:r>
              <a:rPr lang="en-US" sz="2000" spc="-5" dirty="0"/>
              <a:t>is </a:t>
            </a:r>
            <a:r>
              <a:rPr lang="en-US" sz="2000" dirty="0"/>
              <a:t>a</a:t>
            </a:r>
            <a:r>
              <a:rPr lang="en-US" sz="2000" spc="-140" dirty="0"/>
              <a:t> </a:t>
            </a:r>
            <a:r>
              <a:rPr lang="en-US" sz="2000" dirty="0"/>
              <a:t>probability  distribution.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7D20E1-D84B-7C52-C4E2-5D5D1D7D8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16749"/>
              </p:ext>
            </p:extLst>
          </p:nvPr>
        </p:nvGraphicFramePr>
        <p:xfrm>
          <a:off x="2438400" y="1563722"/>
          <a:ext cx="6019800" cy="838200"/>
        </p:xfrm>
        <a:graphic>
          <a:graphicData uri="http://schemas.openxmlformats.org/drawingml/2006/table">
            <a:tbl>
              <a:tblPr firstRow="1" bandRow="1"/>
              <a:tblGrid>
                <a:gridCol w="1003300">
                  <a:extLst>
                    <a:ext uri="{9D8B030D-6E8A-4147-A177-3AD203B41FA5}">
                      <a16:colId xmlns:a16="http://schemas.microsoft.com/office/drawing/2014/main" val="252864252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42506757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57052291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60640233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419144302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842525788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381817"/>
                  </a:ext>
                </a:extLst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P(X=x)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0.125</a:t>
                      </a: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0.375</a:t>
                      </a: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0.025</a:t>
                      </a: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0.375</a:t>
                      </a: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0.125</a:t>
                      </a: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312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FF749C-7837-635B-501F-92A5CC311F90}"/>
              </a:ext>
            </a:extLst>
          </p:cNvPr>
          <p:cNvSpPr txBox="1"/>
          <p:nvPr/>
        </p:nvSpPr>
        <p:spPr>
          <a:xfrm>
            <a:off x="228600" y="2514600"/>
            <a:ext cx="841066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950" b="0" i="0" u="none" strike="noStrike" kern="1200" cap="none" spc="37" normalizeH="0" baseline="-841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</a:t>
            </a:r>
            <a:r>
              <a:rPr kumimoji="0" lang="en-IN" sz="4950" b="0" i="0" u="none" strike="noStrike" kern="1200" cap="none" spc="-750" normalizeH="0" baseline="-841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1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lang="en-IN" sz="22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IN" sz="2200" b="0" i="0" u="none" strike="noStrike" kern="1200" cap="none" spc="-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lang="en-IN" sz="2200" b="0" i="1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lang="en-IN" sz="22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1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lang="en-IN" sz="2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lang="en-IN" sz="22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lang="en-IN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1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lang="en-IN" sz="22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IN" sz="22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lang="en-IN" sz="2200" b="0" i="1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lang="en-IN" sz="2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0)</a:t>
            </a:r>
            <a:r>
              <a:rPr kumimoji="0" lang="en-IN" sz="22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lang="en-IN" sz="22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1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lang="en-IN" sz="22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IN" sz="22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lang="en-IN" sz="2200" b="0" i="1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lang="en-IN" sz="2200" b="0" i="0" u="none" strike="noStrike" kern="1200" cap="none" spc="-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1)</a:t>
            </a:r>
            <a:r>
              <a:rPr kumimoji="0" lang="en-IN" sz="22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lang="en-IN" sz="22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1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lang="en-IN" sz="22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IN" sz="22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lang="en-IN" sz="2200" b="0" i="1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lang="en-IN" sz="22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2)</a:t>
            </a:r>
            <a:r>
              <a:rPr kumimoji="0" lang="en-IN" sz="220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lang="en-IN" sz="22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1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lang="en-IN" sz="22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IN" sz="22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lang="en-IN" sz="2200" b="0" i="1" u="none" strike="noStrike" kern="1200" cap="none" spc="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lang="en-IN" sz="22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3)</a:t>
            </a:r>
            <a:r>
              <a:rPr kumimoji="0" lang="en-IN" sz="2200" b="0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lang="en-IN" sz="22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1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lang="en-IN" sz="22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IN" sz="2200" b="0" i="0" u="none" strike="noStrike" kern="1200" cap="none" spc="-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lang="en-IN" sz="2200" b="0" i="1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lang="en-IN" sz="22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4)</a:t>
            </a:r>
          </a:p>
          <a:p>
            <a:pPr marL="146685" marR="0" lvl="0" indent="0" algn="l" defTabSz="914400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lang="en-IN" sz="12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50876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lang="en-IN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0.125+0.375+0.025+0.375+0.125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508760" marR="0" lvl="0" indent="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lang="en-IN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IN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1.025</a:t>
            </a:r>
          </a:p>
          <a:p>
            <a:pPr marL="1508760">
              <a:spcBef>
                <a:spcPts val="670"/>
              </a:spcBef>
              <a:defRPr/>
            </a:pPr>
            <a:r>
              <a:rPr lang="en-IN" sz="2200" spc="15" dirty="0">
                <a:latin typeface="Symbol"/>
                <a:cs typeface="Symbol"/>
              </a:rPr>
              <a:t></a:t>
            </a:r>
            <a:r>
              <a:rPr lang="en-IN" sz="2200" spc="-355" dirty="0">
                <a:latin typeface="Times New Roman"/>
                <a:cs typeface="Times New Roman"/>
              </a:rPr>
              <a:t> </a:t>
            </a:r>
            <a:r>
              <a:rPr lang="en-IN" sz="2200" spc="10" dirty="0">
                <a:latin typeface="Times New Roman"/>
                <a:cs typeface="Times New Roman"/>
              </a:rPr>
              <a:t>1</a:t>
            </a:r>
            <a:endParaRPr lang="en-IN" sz="2200" dirty="0">
              <a:latin typeface="Times New Roman"/>
              <a:cs typeface="Times New Roman"/>
            </a:endParaRPr>
          </a:p>
          <a:p>
            <a:pPr marL="1508760" marR="0" lvl="0" indent="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EAC16-9DF9-F351-9E0C-9930D4DCAF22}"/>
              </a:ext>
            </a:extLst>
          </p:cNvPr>
          <p:cNvSpPr txBox="1"/>
          <p:nvPr/>
        </p:nvSpPr>
        <p:spPr>
          <a:xfrm>
            <a:off x="152400" y="5007590"/>
            <a:ext cx="11476233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81280" lvl="0" indent="0" algn="just" defTabSz="914400" rtl="0" eaLnBrk="1" fontAlgn="auto" latinLnBrk="0" hangingPunct="1">
              <a:lnSpc>
                <a:spcPct val="9900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Since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summation of all probabilities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 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equal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distribution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 a 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probability</a:t>
            </a:r>
            <a:r>
              <a:rPr kumimoji="0" lang="en-US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distribution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750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AD9BA717-C87B-F78A-C655-C1975AEDB5BA}"/>
              </a:ext>
            </a:extLst>
          </p:cNvPr>
          <p:cNvSpPr/>
          <p:nvPr/>
        </p:nvSpPr>
        <p:spPr>
          <a:xfrm>
            <a:off x="3530991" y="84408"/>
            <a:ext cx="6414867" cy="560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4EB52-D961-54E1-20FE-BE0BAF6CF72E}"/>
              </a:ext>
            </a:extLst>
          </p:cNvPr>
          <p:cNvSpPr txBox="1"/>
          <p:nvPr/>
        </p:nvSpPr>
        <p:spPr>
          <a:xfrm>
            <a:off x="482134" y="1238407"/>
            <a:ext cx="11374243" cy="353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session, identify the different types of random variables, probability functions and their properties have discussed.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Difference between discrete and continuous random variables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Probability Mass and Probability density function and their properties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Cumulative distribution function and its properties. 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4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AFE39DC6-C784-A295-ABB7-8827C5C84BF5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sp>
        <p:nvSpPr>
          <p:cNvPr id="3" name="Google Shape;502;p17">
            <a:extLst>
              <a:ext uri="{FF2B5EF4-FFF2-40B4-BE49-F238E27FC236}">
                <a16:creationId xmlns:a16="http://schemas.microsoft.com/office/drawing/2014/main" id="{FC92B9B9-3D7A-5E7C-F3E6-13C43B4C919B}"/>
              </a:ext>
            </a:extLst>
          </p:cNvPr>
          <p:cNvSpPr/>
          <p:nvPr/>
        </p:nvSpPr>
        <p:spPr>
          <a:xfrm>
            <a:off x="381000" y="685800"/>
            <a:ext cx="10624273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milk produce by a cow 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910E5F19-CD2B-244D-F66D-6DA66E17607A}"/>
              </a:ext>
            </a:extLst>
          </p:cNvPr>
          <p:cNvSpPr/>
          <p:nvPr/>
        </p:nvSpPr>
        <p:spPr>
          <a:xfrm>
            <a:off x="381000" y="1543237"/>
            <a:ext cx="7326062" cy="16458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342900">
              <a:lnSpc>
                <a:spcPct val="115000"/>
              </a:lnSpc>
              <a:buAutoNum type="alphaLcParenR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discrete random variable</a:t>
            </a:r>
          </a:p>
          <a:p>
            <a:pPr marL="400050" indent="-342900">
              <a:lnSpc>
                <a:spcPct val="115000"/>
              </a:lnSpc>
              <a:buAutoNum type="alphaLcParenR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continuous random variable	</a:t>
            </a:r>
          </a:p>
          <a:p>
            <a:pPr marL="400050" indent="-342900">
              <a:lnSpc>
                <a:spcPct val="115000"/>
              </a:lnSpc>
              <a:buAutoNum type="alphaLcParenR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neither discrete nor continuous random variable</a:t>
            </a:r>
          </a:p>
          <a:p>
            <a:pPr marL="400050" indent="-342900">
              <a:lnSpc>
                <a:spcPct val="115000"/>
              </a:lnSpc>
              <a:buAutoNum type="alphaLcParenR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continuous as well as discrete random variable.</a:t>
            </a:r>
            <a:endParaRPr lang="en-IN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02;p17">
            <a:extLst>
              <a:ext uri="{FF2B5EF4-FFF2-40B4-BE49-F238E27FC236}">
                <a16:creationId xmlns:a16="http://schemas.microsoft.com/office/drawing/2014/main" id="{045F9C89-E855-BB67-8D47-2C25AC231E7C}"/>
              </a:ext>
            </a:extLst>
          </p:cNvPr>
          <p:cNvSpPr/>
          <p:nvPr/>
        </p:nvSpPr>
        <p:spPr>
          <a:xfrm>
            <a:off x="381000" y="3336258"/>
            <a:ext cx="10969772" cy="81385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all possible outcomes of a random experiment is always equal to: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3306AE35-1BA2-368F-1295-639D49022431}"/>
              </a:ext>
            </a:extLst>
          </p:cNvPr>
          <p:cNvSpPr/>
          <p:nvPr/>
        </p:nvSpPr>
        <p:spPr>
          <a:xfrm>
            <a:off x="502069" y="4297305"/>
            <a:ext cx="2901705" cy="16458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LcParenR"/>
            </a:pPr>
            <a:r>
              <a:rPr lang="en-US" dirty="0"/>
              <a:t>Infinity</a:t>
            </a:r>
          </a:p>
          <a:p>
            <a:pPr marL="342900" indent="-342900">
              <a:buAutoNum type="alphaLcParenR"/>
            </a:pPr>
            <a:r>
              <a:rPr lang="en-US" dirty="0"/>
              <a:t> zero		</a:t>
            </a:r>
          </a:p>
          <a:p>
            <a:pPr marL="342900" indent="-342900">
              <a:buAutoNum type="alphaLcParenR"/>
            </a:pPr>
            <a:r>
              <a:rPr lang="en-US" dirty="0"/>
              <a:t> one	</a:t>
            </a:r>
          </a:p>
          <a:p>
            <a:pPr marL="342900" indent="-342900">
              <a:buAutoNum type="alphaLcParenR"/>
            </a:pPr>
            <a:r>
              <a:rPr lang="en-US" dirty="0"/>
              <a:t>none of the above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42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3657600" y="84408"/>
            <a:ext cx="3825348" cy="348697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95362" y="792643"/>
            <a:ext cx="10542369" cy="4267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familiarize students with the rules of different probability distribution functions</a:t>
            </a: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3328987" y="1431395"/>
            <a:ext cx="4754815" cy="334232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995362" y="2142550"/>
            <a:ext cx="10510838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designed to: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Demonstrate the concept of Random variables and its types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out the rules of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discrete probability and continuous probability functions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Describe the Cumulative distribution function 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62" y="2481312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212971" y="3663115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600" y="4707296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143000" y="4460967"/>
            <a:ext cx="10210800" cy="15240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Arial"/>
                <a:cs typeface="Arial"/>
              </a:rPr>
              <a:t>At the end of this </a:t>
            </a:r>
            <a:r>
              <a:rPr lang="en-US" sz="1600" dirty="0">
                <a:latin typeface="Arial"/>
                <a:cs typeface="Arial"/>
              </a:rPr>
              <a:t>session</a:t>
            </a:r>
            <a:r>
              <a:rPr lang="en-US" sz="1600" b="0" i="0" dirty="0">
                <a:effectLst/>
                <a:latin typeface="Arial"/>
                <a:cs typeface="Arial"/>
              </a:rPr>
              <a:t>, you should be able to: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Arial"/>
                <a:cs typeface="Arial"/>
              </a:rPr>
              <a:t>Identify the different types of random variables 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0" i="0" dirty="0">
                <a:effectLst/>
                <a:latin typeface="Arial"/>
                <a:cs typeface="Arial"/>
              </a:rPr>
              <a:t>Write the rules of Probability functions and its properties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Arial"/>
                <a:cs typeface="Arial"/>
              </a:rPr>
              <a:t>Differentiate the </a:t>
            </a:r>
            <a:r>
              <a:rPr lang="en-US" sz="1600" b="0" i="0" dirty="0">
                <a:effectLst/>
                <a:latin typeface="Arial"/>
                <a:cs typeface="Arial"/>
              </a:rPr>
              <a:t>Cumulative distribution function from other functions.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5718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5F5CAE3C-51CA-850A-C030-0A726A71FFDB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TERMINAL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ABBDE-173E-96E0-18CE-072120010B51}"/>
              </a:ext>
            </a:extLst>
          </p:cNvPr>
          <p:cNvSpPr txBox="1"/>
          <p:nvPr/>
        </p:nvSpPr>
        <p:spPr>
          <a:xfrm>
            <a:off x="228600" y="507076"/>
            <a:ext cx="11593044" cy="71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variable X can assume 0,1,2,3,4.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Probability distribution is shown here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0F7981-F04E-AEF7-E946-9B635D799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68812"/>
              </p:ext>
            </p:extLst>
          </p:nvPr>
        </p:nvGraphicFramePr>
        <p:xfrm>
          <a:off x="1752600" y="1340442"/>
          <a:ext cx="6852414" cy="936625"/>
        </p:xfrm>
        <a:graphic>
          <a:graphicData uri="http://schemas.openxmlformats.org/drawingml/2006/table">
            <a:tbl>
              <a:tblPr firstRow="1" bandRow="1"/>
              <a:tblGrid>
                <a:gridCol w="1142069">
                  <a:extLst>
                    <a:ext uri="{9D8B030D-6E8A-4147-A177-3AD203B41FA5}">
                      <a16:colId xmlns:a16="http://schemas.microsoft.com/office/drawing/2014/main" val="4154110568"/>
                    </a:ext>
                  </a:extLst>
                </a:gridCol>
                <a:gridCol w="1142069">
                  <a:extLst>
                    <a:ext uri="{9D8B030D-6E8A-4147-A177-3AD203B41FA5}">
                      <a16:colId xmlns:a16="http://schemas.microsoft.com/office/drawing/2014/main" val="3768714590"/>
                    </a:ext>
                  </a:extLst>
                </a:gridCol>
                <a:gridCol w="1142069">
                  <a:extLst>
                    <a:ext uri="{9D8B030D-6E8A-4147-A177-3AD203B41FA5}">
                      <a16:colId xmlns:a16="http://schemas.microsoft.com/office/drawing/2014/main" val="4149972564"/>
                    </a:ext>
                  </a:extLst>
                </a:gridCol>
                <a:gridCol w="1142069">
                  <a:extLst>
                    <a:ext uri="{9D8B030D-6E8A-4147-A177-3AD203B41FA5}">
                      <a16:colId xmlns:a16="http://schemas.microsoft.com/office/drawing/2014/main" val="4043091550"/>
                    </a:ext>
                  </a:extLst>
                </a:gridCol>
                <a:gridCol w="1142069">
                  <a:extLst>
                    <a:ext uri="{9D8B030D-6E8A-4147-A177-3AD203B41FA5}">
                      <a16:colId xmlns:a16="http://schemas.microsoft.com/office/drawing/2014/main" val="4216143746"/>
                    </a:ext>
                  </a:extLst>
                </a:gridCol>
                <a:gridCol w="1142069">
                  <a:extLst>
                    <a:ext uri="{9D8B030D-6E8A-4147-A177-3AD203B41FA5}">
                      <a16:colId xmlns:a16="http://schemas.microsoft.com/office/drawing/2014/main" val="241467118"/>
                    </a:ext>
                  </a:extLst>
                </a:gridCol>
              </a:tblGrid>
              <a:tr h="4379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0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27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0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0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54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122924"/>
                  </a:ext>
                </a:extLst>
              </a:tr>
              <a:tr h="4379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P(X)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0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54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0.3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54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0.3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?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81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0.1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596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E3A75E-1F97-7946-4DC8-5F0394688A21}"/>
                  </a:ext>
                </a:extLst>
              </p:cNvPr>
              <p:cNvSpPr txBox="1"/>
              <p:nvPr/>
            </p:nvSpPr>
            <p:spPr>
              <a:xfrm>
                <a:off x="457200" y="2819400"/>
                <a:ext cx="60977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a)Find P(X=3)                         b) Find P(X</a:t>
                </a:r>
                <a14:m>
                  <m:oMath xmlns:m="http://schemas.openxmlformats.org/officeDocument/2006/math">
                    <m:r>
                      <a:rPr lang="en-US" sz="2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IN" sz="2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2)</m:t>
                    </m:r>
                  </m:oMath>
                </a14:m>
                <a:r>
                  <a:rPr lang="en-US"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E3A75E-1F97-7946-4DC8-5F0394688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19400"/>
                <a:ext cx="6097712" cy="461665"/>
              </a:xfrm>
              <a:prstGeom prst="rect">
                <a:avLst/>
              </a:prstGeom>
              <a:blipFill>
                <a:blip r:embed="rId2"/>
                <a:stretch>
                  <a:fillRect l="-1500" t="-10667" b="-2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9EE7870-35FF-4FC4-0391-4FC1FBFB35D1}"/>
              </a:ext>
            </a:extLst>
          </p:cNvPr>
          <p:cNvSpPr txBox="1"/>
          <p:nvPr/>
        </p:nvSpPr>
        <p:spPr>
          <a:xfrm>
            <a:off x="341779" y="3688691"/>
            <a:ext cx="11593044" cy="248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that f(x)=k/2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probability distribution for a random variable that can take on the values x=0, 1, 2, 3 and 4. Find K.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AutoNum type="alphaLcParenR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K    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AutoNum type="alphaLcParenR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the Cumulative probability distribution F(x)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9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0013C-6971-6D32-45E7-EC4677F82DFF}"/>
              </a:ext>
            </a:extLst>
          </p:cNvPr>
          <p:cNvSpPr txBox="1"/>
          <p:nvPr/>
        </p:nvSpPr>
        <p:spPr>
          <a:xfrm>
            <a:off x="228600" y="609600"/>
            <a:ext cx="11506200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shipment of 8 similar microcomputers to a retail outlet contains 3 defectives. If a school makes a random purchase of 2 of these computers, find the probability distribution for the number of defectives.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EA36A76B-9AB8-6FBE-FCA7-677FE8059F7E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TERMINAL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7D855-8591-916C-E43C-B304249ED67E}"/>
              </a:ext>
            </a:extLst>
          </p:cNvPr>
          <p:cNvSpPr txBox="1"/>
          <p:nvPr/>
        </p:nvSpPr>
        <p:spPr>
          <a:xfrm>
            <a:off x="228600" y="2514600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Given that 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DD229B-EDBC-3EDF-0AC7-DC348BFD29C0}"/>
                  </a:ext>
                </a:extLst>
              </p:cNvPr>
              <p:cNvSpPr txBox="1"/>
              <p:nvPr/>
            </p:nvSpPr>
            <p:spPr>
              <a:xfrm>
                <a:off x="3050628" y="3076530"/>
                <a:ext cx="6101254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4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I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rad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, 0&lt;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DD229B-EDBC-3EDF-0AC7-DC348BFD2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628" y="3076530"/>
                <a:ext cx="6101254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DAF48BD-0C79-BABE-EEE9-C75900C7D95A}"/>
              </a:ext>
            </a:extLst>
          </p:cNvPr>
          <p:cNvSpPr txBox="1"/>
          <p:nvPr/>
        </p:nvSpPr>
        <p:spPr>
          <a:xfrm>
            <a:off x="152400" y="4043080"/>
            <a:ext cx="8572764" cy="14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+mj-lt"/>
              <a:buAutoNum type="alphaLcParenR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 k.</a:t>
            </a: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 P(0.3&lt;X&lt;0.6) using the density function</a:t>
            </a:r>
          </a:p>
        </p:txBody>
      </p:sp>
    </p:spTree>
    <p:extLst>
      <p:ext uri="{BB962C8B-B14F-4D97-AF65-F5344CB8AC3E}">
        <p14:creationId xmlns:p14="http://schemas.microsoft.com/office/powerpoint/2010/main" val="304334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45BDAD-EF29-7796-969D-D910BBDD63E0}"/>
              </a:ext>
            </a:extLst>
          </p:cNvPr>
          <p:cNvSpPr txBox="1"/>
          <p:nvPr/>
        </p:nvSpPr>
        <p:spPr>
          <a:xfrm>
            <a:off x="304800" y="762000"/>
            <a:ext cx="60977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density function </a:t>
            </a:r>
          </a:p>
          <a:p>
            <a:endParaRPr lang="en-IN" sz="1800" dirty="0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7E19FA6-A0A1-4A85-9000-9B7852180BB0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TERMINAL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810CDC-9D3C-F992-4FAA-F703BE69A1EA}"/>
                  </a:ext>
                </a:extLst>
              </p:cNvPr>
              <p:cNvSpPr txBox="1"/>
              <p:nvPr/>
            </p:nvSpPr>
            <p:spPr>
              <a:xfrm>
                <a:off x="304800" y="2331401"/>
                <a:ext cx="6097712" cy="1133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IN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evaluate P(0&lt;X</a:t>
                </a:r>
                <a14:m>
                  <m:oMath xmlns:m="http://schemas.openxmlformats.org/officeDocument/2006/math">
                    <m:r>
                      <a:rPr lang="en-IN" sz="24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1)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1000"/>
                  </a:spcAft>
                  <a:buFont typeface="+mj-lt"/>
                  <a:buAutoNum type="alphaLcParenR"/>
                </a:pPr>
                <a:r>
                  <a:rPr lang="en-IN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Find Cumulative distribution function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810CDC-9D3C-F992-4FAA-F703BE69A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331401"/>
                <a:ext cx="6097712" cy="1133965"/>
              </a:xfrm>
              <a:prstGeom prst="rect">
                <a:avLst/>
              </a:prstGeom>
              <a:blipFill>
                <a:blip r:embed="rId2"/>
                <a:stretch>
                  <a:fillRect l="-1300" b="-118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9918C-61D1-67EB-07EC-1730FEE76DAE}"/>
                  </a:ext>
                </a:extLst>
              </p:cNvPr>
              <p:cNvSpPr txBox="1"/>
              <p:nvPr/>
            </p:nvSpPr>
            <p:spPr>
              <a:xfrm>
                <a:off x="1600200" y="1059963"/>
                <a:ext cx="6101254" cy="127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4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IN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IN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 sz="2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, −</m:t>
                                </m:r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 i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9918C-61D1-67EB-07EC-1730FEE76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059963"/>
                <a:ext cx="6101254" cy="1271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A26BDB-FD02-93E1-A48C-A969B1796275}"/>
                  </a:ext>
                </a:extLst>
              </p:cNvPr>
              <p:cNvSpPr txBox="1"/>
              <p:nvPr/>
            </p:nvSpPr>
            <p:spPr>
              <a:xfrm>
                <a:off x="63062" y="3465366"/>
                <a:ext cx="11582400" cy="2573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6. Determine the value of C so that each of the following functions can serves as a probability distribution of the discrete random variable X </a:t>
                </a:r>
                <a:endParaRPr lang="en-IN" sz="2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a)f(x)=c(x</a:t>
                </a:r>
                <a:r>
                  <a:rPr lang="en-US" sz="2400" kern="1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+4),for x=0,1,2,3;</a:t>
                </a:r>
                <a:endParaRPr lang="en-IN" sz="2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b)f(x)=c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for x=0,1,2.</a:t>
                </a:r>
                <a:endParaRPr lang="en-IN" sz="2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A26BDB-FD02-93E1-A48C-A969B1796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2" y="3465366"/>
                <a:ext cx="11582400" cy="2573012"/>
              </a:xfrm>
              <a:prstGeom prst="rect">
                <a:avLst/>
              </a:prstGeom>
              <a:blipFill>
                <a:blip r:embed="rId4"/>
                <a:stretch>
                  <a:fillRect l="-789" b="-2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64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487CF460-1CED-6607-6889-7C67275DBAE0}"/>
              </a:ext>
            </a:extLst>
          </p:cNvPr>
          <p:cNvSpPr/>
          <p:nvPr/>
        </p:nvSpPr>
        <p:spPr>
          <a:xfrm>
            <a:off x="2161308" y="93891"/>
            <a:ext cx="8049491" cy="66810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C8FEB-0D78-1599-35C3-BEB1C0664C3F}"/>
              </a:ext>
            </a:extLst>
          </p:cNvPr>
          <p:cNvSpPr txBox="1"/>
          <p:nvPr/>
        </p:nvSpPr>
        <p:spPr>
          <a:xfrm>
            <a:off x="581833" y="859393"/>
            <a:ext cx="10986868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Reference Books: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1. Chapter 1 of TP1: William Feller, An Introduction to Probability Theory and Its Applications: Volume 1, Third Edition, 1968 by John Wiley &amp; </a:t>
            </a:r>
            <a:r>
              <a:rPr lang="en-US" dirty="0" err="1"/>
              <a:t>Sons,Inc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2. </a:t>
            </a:r>
            <a:r>
              <a:rPr lang="en-IN" dirty="0"/>
              <a:t>Richard A Johnson, </a:t>
            </a:r>
            <a:r>
              <a:rPr lang="en-US" dirty="0"/>
              <a:t>Miller&amp; Freund’s Probability and statistics for Engineers, PHI, New Delhi, 11th Edition (2011).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Sites and Web links: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* https://ncert.nic.in/textbook.php?kemh1=16-16 *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/>
              <a:t>Notes: sections 1 to 1.3 of http://www.statslab.cam.ac.uk/~rrw1/prob/prob-weber.pdf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dirty="0"/>
              <a:t>https://ocw.mit.edu/courses/res - 6 -012 -introduction -to -probability - spring - 2018/91864c7642a58e216e8baa8fcb4a5cb5_MITRES_6_012S18_L01.pd f 9 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IN" dirty="0">
                <a:hlinkClick r:id="rId2"/>
              </a:rPr>
              <a:t>https://www.probabilitycourse.com/chapter3/3_2_1_cdf.php</a:t>
            </a:r>
            <a:endParaRPr lang="en-IN" dirty="0"/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IN" dirty="0">
                <a:hlinkClick r:id="rId3"/>
              </a:rPr>
              <a:t>https://en.wikipedia.org/wiki/Cumulative_distribution_function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98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7083" y="1830323"/>
            <a:ext cx="9615170" cy="4982210"/>
            <a:chOff x="2577083" y="1830323"/>
            <a:chExt cx="9615170" cy="49822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7083" y="1830323"/>
              <a:ext cx="8022335" cy="29870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7955" y="1900427"/>
              <a:ext cx="6259067" cy="25709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02991" y="1856231"/>
              <a:ext cx="7920355" cy="2885440"/>
            </a:xfrm>
            <a:custGeom>
              <a:avLst/>
              <a:gdLst/>
              <a:ahLst/>
              <a:cxnLst/>
              <a:rect l="l" t="t" r="r" b="b"/>
              <a:pathLst>
                <a:path w="7920355" h="2885440">
                  <a:moveTo>
                    <a:pt x="7439406" y="0"/>
                  </a:moveTo>
                  <a:lnTo>
                    <a:pt x="480821" y="0"/>
                  </a:lnTo>
                  <a:lnTo>
                    <a:pt x="431659" y="2482"/>
                  </a:lnTo>
                  <a:lnTo>
                    <a:pt x="383917" y="9768"/>
                  </a:lnTo>
                  <a:lnTo>
                    <a:pt x="337837" y="21616"/>
                  </a:lnTo>
                  <a:lnTo>
                    <a:pt x="293661" y="37784"/>
                  </a:lnTo>
                  <a:lnTo>
                    <a:pt x="251630" y="58031"/>
                  </a:lnTo>
                  <a:lnTo>
                    <a:pt x="211987" y="82115"/>
                  </a:lnTo>
                  <a:lnTo>
                    <a:pt x="174971" y="109794"/>
                  </a:lnTo>
                  <a:lnTo>
                    <a:pt x="140827" y="140827"/>
                  </a:lnTo>
                  <a:lnTo>
                    <a:pt x="109794" y="174971"/>
                  </a:lnTo>
                  <a:lnTo>
                    <a:pt x="82115" y="211987"/>
                  </a:lnTo>
                  <a:lnTo>
                    <a:pt x="58031" y="251630"/>
                  </a:lnTo>
                  <a:lnTo>
                    <a:pt x="37784" y="293661"/>
                  </a:lnTo>
                  <a:lnTo>
                    <a:pt x="21616" y="337837"/>
                  </a:lnTo>
                  <a:lnTo>
                    <a:pt x="9768" y="383917"/>
                  </a:lnTo>
                  <a:lnTo>
                    <a:pt x="2482" y="431659"/>
                  </a:lnTo>
                  <a:lnTo>
                    <a:pt x="0" y="480821"/>
                  </a:lnTo>
                  <a:lnTo>
                    <a:pt x="0" y="2404110"/>
                  </a:lnTo>
                  <a:lnTo>
                    <a:pt x="2482" y="2453272"/>
                  </a:lnTo>
                  <a:lnTo>
                    <a:pt x="9768" y="2501014"/>
                  </a:lnTo>
                  <a:lnTo>
                    <a:pt x="21616" y="2547094"/>
                  </a:lnTo>
                  <a:lnTo>
                    <a:pt x="37784" y="2591270"/>
                  </a:lnTo>
                  <a:lnTo>
                    <a:pt x="58031" y="2633301"/>
                  </a:lnTo>
                  <a:lnTo>
                    <a:pt x="82115" y="2672944"/>
                  </a:lnTo>
                  <a:lnTo>
                    <a:pt x="109794" y="2709960"/>
                  </a:lnTo>
                  <a:lnTo>
                    <a:pt x="140827" y="2744104"/>
                  </a:lnTo>
                  <a:lnTo>
                    <a:pt x="174971" y="2775137"/>
                  </a:lnTo>
                  <a:lnTo>
                    <a:pt x="211987" y="2802816"/>
                  </a:lnTo>
                  <a:lnTo>
                    <a:pt x="251630" y="2826900"/>
                  </a:lnTo>
                  <a:lnTo>
                    <a:pt x="293661" y="2847147"/>
                  </a:lnTo>
                  <a:lnTo>
                    <a:pt x="337837" y="2863315"/>
                  </a:lnTo>
                  <a:lnTo>
                    <a:pt x="383917" y="2875163"/>
                  </a:lnTo>
                  <a:lnTo>
                    <a:pt x="431659" y="2882449"/>
                  </a:lnTo>
                  <a:lnTo>
                    <a:pt x="480821" y="2884931"/>
                  </a:lnTo>
                  <a:lnTo>
                    <a:pt x="7439406" y="2884931"/>
                  </a:lnTo>
                  <a:lnTo>
                    <a:pt x="7488568" y="2882449"/>
                  </a:lnTo>
                  <a:lnTo>
                    <a:pt x="7536310" y="2875163"/>
                  </a:lnTo>
                  <a:lnTo>
                    <a:pt x="7582390" y="2863315"/>
                  </a:lnTo>
                  <a:lnTo>
                    <a:pt x="7626566" y="2847147"/>
                  </a:lnTo>
                  <a:lnTo>
                    <a:pt x="7668597" y="2826900"/>
                  </a:lnTo>
                  <a:lnTo>
                    <a:pt x="7708240" y="2802816"/>
                  </a:lnTo>
                  <a:lnTo>
                    <a:pt x="7745256" y="2775137"/>
                  </a:lnTo>
                  <a:lnTo>
                    <a:pt x="7779400" y="2744104"/>
                  </a:lnTo>
                  <a:lnTo>
                    <a:pt x="7810433" y="2709960"/>
                  </a:lnTo>
                  <a:lnTo>
                    <a:pt x="7838112" y="2672944"/>
                  </a:lnTo>
                  <a:lnTo>
                    <a:pt x="7862196" y="2633301"/>
                  </a:lnTo>
                  <a:lnTo>
                    <a:pt x="7882443" y="2591270"/>
                  </a:lnTo>
                  <a:lnTo>
                    <a:pt x="7898611" y="2547094"/>
                  </a:lnTo>
                  <a:lnTo>
                    <a:pt x="7910459" y="2501014"/>
                  </a:lnTo>
                  <a:lnTo>
                    <a:pt x="7917745" y="2453272"/>
                  </a:lnTo>
                  <a:lnTo>
                    <a:pt x="7920228" y="2404110"/>
                  </a:lnTo>
                  <a:lnTo>
                    <a:pt x="7920228" y="480821"/>
                  </a:lnTo>
                  <a:lnTo>
                    <a:pt x="7917745" y="431659"/>
                  </a:lnTo>
                  <a:lnTo>
                    <a:pt x="7910459" y="383917"/>
                  </a:lnTo>
                  <a:lnTo>
                    <a:pt x="7898611" y="337837"/>
                  </a:lnTo>
                  <a:lnTo>
                    <a:pt x="7882443" y="293661"/>
                  </a:lnTo>
                  <a:lnTo>
                    <a:pt x="7862196" y="251630"/>
                  </a:lnTo>
                  <a:lnTo>
                    <a:pt x="7838112" y="211987"/>
                  </a:lnTo>
                  <a:lnTo>
                    <a:pt x="7810433" y="174971"/>
                  </a:lnTo>
                  <a:lnTo>
                    <a:pt x="7779400" y="140827"/>
                  </a:lnTo>
                  <a:lnTo>
                    <a:pt x="7745256" y="109794"/>
                  </a:lnTo>
                  <a:lnTo>
                    <a:pt x="7708240" y="82115"/>
                  </a:lnTo>
                  <a:lnTo>
                    <a:pt x="7668597" y="58031"/>
                  </a:lnTo>
                  <a:lnTo>
                    <a:pt x="7626566" y="37784"/>
                  </a:lnTo>
                  <a:lnTo>
                    <a:pt x="7582390" y="21616"/>
                  </a:lnTo>
                  <a:lnTo>
                    <a:pt x="7536310" y="9768"/>
                  </a:lnTo>
                  <a:lnTo>
                    <a:pt x="7488568" y="2482"/>
                  </a:lnTo>
                  <a:lnTo>
                    <a:pt x="743940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54802" y="1982215"/>
            <a:ext cx="181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TH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-25" dirty="0">
                <a:latin typeface="Tahoma"/>
                <a:cs typeface="Tahoma"/>
              </a:rPr>
              <a:t>NK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YOU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4933" y="3811270"/>
            <a:ext cx="5817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sz="24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78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PSQ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b="1" spc="-70" dirty="0">
                <a:solidFill>
                  <a:srgbClr val="FFFFFF"/>
                </a:solidFill>
                <a:latin typeface="Tahoma"/>
                <a:cs typeface="Tahoma"/>
              </a:rPr>
              <a:t>EVEN</a:t>
            </a:r>
            <a:r>
              <a:rPr sz="2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EST</a:t>
            </a:r>
            <a:r>
              <a:rPr sz="2400" b="1" spc="-1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FFFFFF"/>
                </a:solidFill>
                <a:latin typeface="Tahoma"/>
                <a:cs typeface="Tahoma"/>
              </a:rPr>
              <a:t>20</a:t>
            </a: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lang="en-GB" sz="2400" b="1" spc="-10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2400" b="1" spc="35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b="1" spc="-12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lang="en-GB" sz="2400" b="1" spc="-12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3832" y="2560320"/>
            <a:ext cx="3236975" cy="10835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3048000" y="150412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3039" y="710488"/>
            <a:ext cx="11625921" cy="526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experiment of chance, outcomes occur randomly. We often summarize the outcome from a random experiment by a simple number.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symbol such as X or Y that assumes values for different elements. If the variable can assume only one value, it is called a constant.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that assigns a real number to each outcome in the sample space of a random experiment. (Denote by an uppercase letter : X, Y, Z etc.,)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balanced coin is tossed two times. List the elements of the sample space, the corresponding probabilities and the corresponding values X, where X is the number of getting head.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be a random variable that the number of getting heads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         HH  HT   TH   TT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X=x:         2     1       1      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P(X=x)     1/4   1/4    1/4   1/4</a:t>
            </a:r>
          </a:p>
        </p:txBody>
      </p:sp>
    </p:spTree>
    <p:extLst>
      <p:ext uri="{BB962C8B-B14F-4D97-AF65-F5344CB8AC3E}">
        <p14:creationId xmlns:p14="http://schemas.microsoft.com/office/powerpoint/2010/main" val="4069052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4FCBB8B3-A6D2-099F-3D96-9E6C20245538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Types of Random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649E7-F247-0875-9DD4-AA54B0BD4AC4}"/>
              </a:ext>
            </a:extLst>
          </p:cNvPr>
          <p:cNvSpPr txBox="1"/>
          <p:nvPr/>
        </p:nvSpPr>
        <p:spPr>
          <a:xfrm>
            <a:off x="190500" y="793951"/>
            <a:ext cx="11811000" cy="5270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Random Variables: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variable is discrete if its set of possible values consist of discrete points on the number line.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defective parts among 1000 tested  , number of transmitted bits received error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scratches on a surface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Random Variables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variable is continuous if its set of possible values consist of an entire interval on the number line.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Temperature, Height, Weight,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Length, Electrical current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6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8F248D35-F197-D9D9-B724-0851089213C3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Probability Distribution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343670-4EB6-F386-24C0-9456BE23228A}"/>
                  </a:ext>
                </a:extLst>
              </p:cNvPr>
              <p:cNvSpPr txBox="1"/>
              <p:nvPr/>
            </p:nvSpPr>
            <p:spPr>
              <a:xfrm>
                <a:off x="426702" y="781507"/>
                <a:ext cx="11591818" cy="495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X is a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 random variable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function given by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f(x)=P(X=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)=P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)=P(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within the range of X is called the probability distribution of X. 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</a:t>
                </a: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of each value of discrete random variable is between 0 and 1, inclusive.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P(X=x)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Total probability is equal to 1.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343670-4EB6-F386-24C0-9456BE23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02" y="781507"/>
                <a:ext cx="11591818" cy="4952061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17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AC60F2-9336-7145-F5D0-20396B30C836}"/>
                  </a:ext>
                </a:extLst>
              </p:cNvPr>
              <p:cNvSpPr txBox="1"/>
              <p:nvPr/>
            </p:nvSpPr>
            <p:spPr>
              <a:xfrm>
                <a:off x="152400" y="609600"/>
                <a:ext cx="10972800" cy="3440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whether the given function can serve as the probability distribution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0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I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I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I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I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I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I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I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I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I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I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I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IN" sz="20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Check</a:t>
                </a:r>
              </a:p>
              <a:p>
                <a:endPara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AC60F2-9336-7145-F5D0-20396B30C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09600"/>
                <a:ext cx="10972800" cy="3440494"/>
              </a:xfrm>
              <a:prstGeom prst="rect">
                <a:avLst/>
              </a:prstGeom>
              <a:blipFill>
                <a:blip r:embed="rId2"/>
                <a:stretch>
                  <a:fillRect l="-556" t="-8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4A8E5BB-FB7E-556C-C623-8D7475506140}"/>
              </a:ext>
            </a:extLst>
          </p:cNvPr>
          <p:cNvSpPr/>
          <p:nvPr/>
        </p:nvSpPr>
        <p:spPr>
          <a:xfrm>
            <a:off x="2667000" y="70605"/>
            <a:ext cx="6656259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Discrete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46F7CE-F14D-4D71-3F7D-FF757E24088B}"/>
                  </a:ext>
                </a:extLst>
              </p:cNvPr>
              <p:cNvSpPr txBox="1"/>
              <p:nvPr/>
            </p:nvSpPr>
            <p:spPr>
              <a:xfrm>
                <a:off x="304800" y="3124200"/>
                <a:ext cx="10744200" cy="1421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probability is 1.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given function is a probability distribution of a discrete random variable. 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46F7CE-F14D-4D71-3F7D-FF757E24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124200"/>
                <a:ext cx="10744200" cy="1421992"/>
              </a:xfrm>
              <a:prstGeom prst="rect">
                <a:avLst/>
              </a:prstGeom>
              <a:blipFill>
                <a:blip r:embed="rId3"/>
                <a:stretch>
                  <a:fillRect l="-567" b="-64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8D2D8B7-988E-193B-D067-34C19DA429C0}"/>
              </a:ext>
            </a:extLst>
          </p:cNvPr>
          <p:cNvSpPr txBox="1"/>
          <p:nvPr/>
        </p:nvSpPr>
        <p:spPr>
          <a:xfrm>
            <a:off x="152400" y="4953000"/>
            <a:ext cx="11887200" cy="96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substituting any value of x in the given function is non-negative. Hence, Condition (1) is satisfied 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have to verify the condition (2)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880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06597D-9674-A9C3-EFCE-45430E5FBC1C}"/>
                  </a:ext>
                </a:extLst>
              </p:cNvPr>
              <p:cNvSpPr txBox="1"/>
              <p:nvPr/>
            </p:nvSpPr>
            <p:spPr>
              <a:xfrm>
                <a:off x="1562100" y="567884"/>
                <a:ext cx="9067800" cy="4901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                    </m:t>
                      </m:r>
                      <m:r>
                        <a:rPr lang="en-IN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  <m:e>
                          <m:f>
                            <m:fPr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num>
                            <m:den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				</a:t>
                </a:r>
                <a14:m>
                  <m:oMath xmlns:m="http://schemas.openxmlformats.org/officeDocument/2006/math"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IN" sz="2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1+2</m:t>
                        </m:r>
                      </m:num>
                      <m:den>
                        <m:r>
                          <a:rPr lang="en-IN" sz="2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25</m:t>
                        </m:r>
                      </m:den>
                    </m:f>
                    <m:r>
                      <a:rPr lang="en-IN" sz="2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2+2</m:t>
                        </m:r>
                      </m:num>
                      <m:den>
                        <m:r>
                          <a:rPr lang="en-IN" sz="2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25</m:t>
                        </m:r>
                      </m:den>
                    </m:f>
                    <m:r>
                      <a:rPr lang="en-IN" sz="2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3+2</m:t>
                        </m:r>
                      </m:num>
                      <m:den>
                        <m:r>
                          <a:rPr lang="en-IN" sz="2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25</m:t>
                        </m:r>
                      </m:den>
                    </m:f>
                    <m:r>
                      <a:rPr lang="en-IN" sz="2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4+2</m:t>
                        </m:r>
                      </m:num>
                      <m:den>
                        <m:r>
                          <a:rPr lang="en-IN" sz="2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25</m:t>
                        </m:r>
                      </m:den>
                    </m:f>
                    <m:r>
                      <a:rPr lang="en-IN" sz="2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5+2</m:t>
                        </m:r>
                      </m:num>
                      <m:den>
                        <m:r>
                          <a:rPr lang="en-IN" sz="2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= (</a:t>
                </a:r>
                <a:r>
                  <a:rPr lang="en-IN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3/25)+(4/25)+(5/25)+(6/25)+(7/25)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2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=1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06597D-9674-A9C3-EFCE-45430E5FB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567884"/>
                <a:ext cx="9067800" cy="4901791"/>
              </a:xfrm>
              <a:prstGeom prst="rect">
                <a:avLst/>
              </a:prstGeom>
              <a:blipFill>
                <a:blip r:embed="rId2"/>
                <a:stretch>
                  <a:fillRect b="-26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455EDEA1-5F49-6D2C-3160-5AAB9E836273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0706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A449F8D-DF70-2D78-69BF-F6F8DEE43097}"/>
              </a:ext>
            </a:extLst>
          </p:cNvPr>
          <p:cNvSpPr/>
          <p:nvPr/>
        </p:nvSpPr>
        <p:spPr>
          <a:xfrm>
            <a:off x="2590800" y="70605"/>
            <a:ext cx="6732459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PROBABILITY DISTRIBUTIONS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1999D-BC37-3641-66AC-6648B8038975}"/>
                  </a:ext>
                </a:extLst>
              </p:cNvPr>
              <p:cNvSpPr txBox="1"/>
              <p:nvPr/>
            </p:nvSpPr>
            <p:spPr>
              <a:xfrm>
                <a:off x="232182" y="762000"/>
                <a:ext cx="11449693" cy="4089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dealing with continuous variables, f(x) is usually called the probability density function or simply the density function of X.</a:t>
                </a:r>
                <a:r>
                  <a:rPr lang="en-IN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 function f(x) is a probability density function for the continuous random variable X, defined over the set of real numbers R, if</a:t>
                </a: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14:m>
                  <m:oMath xmlns:m="http://schemas.openxmlformats.org/officeDocument/2006/math">
                    <m:r>
                      <a:rPr lang="en-US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0, 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all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xϵR</m:t>
                    </m:r>
                  </m:oMath>
                </a14:m>
                <a:endParaRPr lang="en-IN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sz="20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000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0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00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IN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 sz="2000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dx</m:t>
                        </m:r>
                      </m:e>
                    </m:nary>
                    <m:r>
                      <a:rPr lang="en-IN" sz="20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N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Total area under the curve is 1</a:t>
                </a:r>
              </a:p>
              <a:p>
                <a:pPr>
                  <a:lnSpc>
                    <a:spcPct val="200000"/>
                  </a:lnSpc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sz="20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lang="en-IN" sz="2000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IN" sz="20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IN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 sz="2000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dx</m:t>
                        </m:r>
                      </m:e>
                    </m:nary>
                    <m:r>
                      <a:rPr lang="en-IN" sz="20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0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d>
                    <m:r>
                      <a:rPr lang="en-IN" sz="20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sz="20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d>
                    <m:r>
                      <a:rPr lang="en-IN" sz="20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0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IN" sz="20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d>
                    <m:r>
                      <a:rPr lang="en-IN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IN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IN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IN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IN" sz="20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1999D-BC37-3641-66AC-6648B8038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82" y="762000"/>
                <a:ext cx="11449693" cy="4089838"/>
              </a:xfrm>
              <a:prstGeom prst="rect">
                <a:avLst/>
              </a:prstGeom>
              <a:blipFill>
                <a:blip r:embed="rId2"/>
                <a:stretch>
                  <a:fillRect l="-1118" r="-586" b="-5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2D6A6-11BF-7D84-D63F-8F070E001510}"/>
              </a:ext>
            </a:extLst>
          </p:cNvPr>
          <p:cNvSpPr txBox="1"/>
          <p:nvPr/>
        </p:nvSpPr>
        <p:spPr>
          <a:xfrm>
            <a:off x="152400" y="533400"/>
            <a:ext cx="114685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 be a continuous random variable with the following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0727F1-AEE3-0852-1EC5-57C307F29DDE}"/>
                  </a:ext>
                </a:extLst>
              </p:cNvPr>
              <p:cNvSpPr txBox="1"/>
              <p:nvPr/>
            </p:nvSpPr>
            <p:spPr>
              <a:xfrm>
                <a:off x="1752600" y="1066800"/>
                <a:ext cx="6101254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I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,   0≤</m:t>
                                </m:r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0727F1-AEE3-0852-1EC5-57C307F2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066800"/>
                <a:ext cx="6101254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A1A094-0244-FE25-47BD-678E49A8687D}"/>
                  </a:ext>
                </a:extLst>
              </p:cNvPr>
              <p:cNvSpPr txBox="1"/>
              <p:nvPr/>
            </p:nvSpPr>
            <p:spPr>
              <a:xfrm>
                <a:off x="152400" y="2228671"/>
                <a:ext cx="9677400" cy="1289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whether this distribution is a probability density function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P(0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≤0.5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P(0.5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A1A094-0244-FE25-47BD-678E49A8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28671"/>
                <a:ext cx="9677400" cy="1289071"/>
              </a:xfrm>
              <a:prstGeom prst="rect">
                <a:avLst/>
              </a:prstGeom>
              <a:blipFill>
                <a:blip r:embed="rId3"/>
                <a:stretch>
                  <a:fillRect l="-378" b="-71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B176BDD-F040-B629-0008-09E6680972BA}"/>
              </a:ext>
            </a:extLst>
          </p:cNvPr>
          <p:cNvSpPr txBox="1"/>
          <p:nvPr/>
        </p:nvSpPr>
        <p:spPr>
          <a:xfrm>
            <a:off x="152400" y="3702999"/>
            <a:ext cx="1037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is probability density function if it fulfill the following requirements,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23D37C-749F-F2A5-9968-69AC1A2F17C2}"/>
                  </a:ext>
                </a:extLst>
              </p:cNvPr>
              <p:cNvSpPr txBox="1"/>
              <p:nvPr/>
            </p:nvSpPr>
            <p:spPr>
              <a:xfrm>
                <a:off x="533400" y="4317671"/>
                <a:ext cx="6097712" cy="1090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0, 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𝑎𝑙𝑙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lang="en-IN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sz="20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IN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IN" sz="20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23D37C-749F-F2A5-9968-69AC1A2F1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17671"/>
                <a:ext cx="6097712" cy="1090363"/>
              </a:xfrm>
              <a:prstGeom prst="rect">
                <a:avLst/>
              </a:prstGeom>
              <a:blipFill>
                <a:blip r:embed="rId4"/>
                <a:stretch>
                  <a:fillRect l="-2200" b="-810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CBBE458-7300-B576-5458-DE613F3CE218}"/>
              </a:ext>
            </a:extLst>
          </p:cNvPr>
          <p:cNvSpPr/>
          <p:nvPr/>
        </p:nvSpPr>
        <p:spPr>
          <a:xfrm>
            <a:off x="2590800" y="70605"/>
            <a:ext cx="8153400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CONTINUOUS PROBABILITY DISTRIBUTIONS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heme1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186D24-FF10-4CA7-9E7A-102705171BD0}" vid="{2BC23482-EAE2-4429-AB8D-B434E56D4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181</TotalTime>
  <Words>1867</Words>
  <Application>Microsoft Office PowerPoint</Application>
  <PresentationFormat>Widescreen</PresentationFormat>
  <Paragraphs>267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Cambria Math</vt:lpstr>
      <vt:lpstr>Carlito</vt:lpstr>
      <vt:lpstr>Gill Sans MT</vt:lpstr>
      <vt:lpstr>Poppins</vt:lpstr>
      <vt:lpstr>Symbol</vt:lpstr>
      <vt:lpstr>Tahoma</vt:lpstr>
      <vt:lpstr>Times New Roman</vt:lpstr>
      <vt:lpstr>Trebuchet MS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: FUNDMENTALS OF ORGANIZATIONAL BEHAVIOUR</dc:title>
  <dc:creator>Younus Sayyad</dc:creator>
  <cp:lastModifiedBy>Rajyalakshmi K</cp:lastModifiedBy>
  <cp:revision>44</cp:revision>
  <dcterms:created xsi:type="dcterms:W3CDTF">2023-05-11T04:32:04Z</dcterms:created>
  <dcterms:modified xsi:type="dcterms:W3CDTF">2023-11-10T09:08:56Z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2023-05-11T00:00:00Z</vt:filetime>
  </property>
</Properties>
</file>